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AACD4F4-2312-4D63-BFCA-F704C741624D}" type="datetimeFigureOut">
              <a:rPr lang="it-IT" smtClean="0"/>
              <a:t>03/02/2023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10C3077-2E6B-4AB5-AAB7-6757D97EC7BC}" type="slidenum">
              <a:rPr lang="it-IT" smtClean="0"/>
              <a:t>‹N›</a:t>
            </a:fld>
            <a:endParaRPr lang="it-IT"/>
          </a:p>
        </p:txBody>
      </p:sp>
    </p:spTree>
    <p:extLst>
      <p:ext uri="{BB962C8B-B14F-4D97-AF65-F5344CB8AC3E}">
        <p14:creationId xmlns:p14="http://schemas.microsoft.com/office/powerpoint/2010/main" val="1941687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AACD4F4-2312-4D63-BFCA-F704C741624D}" type="datetimeFigureOut">
              <a:rPr lang="it-IT" smtClean="0"/>
              <a:t>03/02/2023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10C3077-2E6B-4AB5-AAB7-6757D97EC7BC}" type="slidenum">
              <a:rPr lang="it-IT" smtClean="0"/>
              <a:t>‹N›</a:t>
            </a:fld>
            <a:endParaRPr lang="it-IT"/>
          </a:p>
        </p:txBody>
      </p:sp>
    </p:spTree>
    <p:extLst>
      <p:ext uri="{BB962C8B-B14F-4D97-AF65-F5344CB8AC3E}">
        <p14:creationId xmlns:p14="http://schemas.microsoft.com/office/powerpoint/2010/main" val="1137990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AACD4F4-2312-4D63-BFCA-F704C741624D}" type="datetimeFigureOut">
              <a:rPr lang="it-IT" smtClean="0"/>
              <a:t>03/02/2023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10C3077-2E6B-4AB5-AAB7-6757D97EC7BC}" type="slidenum">
              <a:rPr lang="it-IT" smtClean="0"/>
              <a:t>‹N›</a:t>
            </a:fld>
            <a:endParaRPr lang="it-IT"/>
          </a:p>
        </p:txBody>
      </p:sp>
    </p:spTree>
    <p:extLst>
      <p:ext uri="{BB962C8B-B14F-4D97-AF65-F5344CB8AC3E}">
        <p14:creationId xmlns:p14="http://schemas.microsoft.com/office/powerpoint/2010/main" val="113478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AACD4F4-2312-4D63-BFCA-F704C741624D}" type="datetimeFigureOut">
              <a:rPr lang="it-IT" smtClean="0"/>
              <a:t>03/02/2023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10C3077-2E6B-4AB5-AAB7-6757D97EC7BC}" type="slidenum">
              <a:rPr lang="it-IT" smtClean="0"/>
              <a:t>‹N›</a:t>
            </a:fld>
            <a:endParaRPr lang="it-IT"/>
          </a:p>
        </p:txBody>
      </p:sp>
    </p:spTree>
    <p:extLst>
      <p:ext uri="{BB962C8B-B14F-4D97-AF65-F5344CB8AC3E}">
        <p14:creationId xmlns:p14="http://schemas.microsoft.com/office/powerpoint/2010/main" val="438342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AACD4F4-2312-4D63-BFCA-F704C741624D}" type="datetimeFigureOut">
              <a:rPr lang="it-IT" smtClean="0"/>
              <a:t>03/02/2023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10C3077-2E6B-4AB5-AAB7-6757D97EC7BC}" type="slidenum">
              <a:rPr lang="it-IT" smtClean="0"/>
              <a:t>‹N›</a:t>
            </a:fld>
            <a:endParaRPr lang="it-IT"/>
          </a:p>
        </p:txBody>
      </p:sp>
    </p:spTree>
    <p:extLst>
      <p:ext uri="{BB962C8B-B14F-4D97-AF65-F5344CB8AC3E}">
        <p14:creationId xmlns:p14="http://schemas.microsoft.com/office/powerpoint/2010/main" val="3413624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AACD4F4-2312-4D63-BFCA-F704C741624D}" type="datetimeFigureOut">
              <a:rPr lang="it-IT" smtClean="0"/>
              <a:t>03/02/2023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10C3077-2E6B-4AB5-AAB7-6757D97EC7BC}" type="slidenum">
              <a:rPr lang="it-IT" smtClean="0"/>
              <a:t>‹N›</a:t>
            </a:fld>
            <a:endParaRPr lang="it-IT"/>
          </a:p>
        </p:txBody>
      </p:sp>
    </p:spTree>
    <p:extLst>
      <p:ext uri="{BB962C8B-B14F-4D97-AF65-F5344CB8AC3E}">
        <p14:creationId xmlns:p14="http://schemas.microsoft.com/office/powerpoint/2010/main" val="3789910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AACD4F4-2312-4D63-BFCA-F704C741624D}" type="datetimeFigureOut">
              <a:rPr lang="it-IT" smtClean="0"/>
              <a:t>03/02/2023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10C3077-2E6B-4AB5-AAB7-6757D97EC7BC}" type="slidenum">
              <a:rPr lang="it-IT" smtClean="0"/>
              <a:t>‹N›</a:t>
            </a:fld>
            <a:endParaRPr lang="it-IT"/>
          </a:p>
        </p:txBody>
      </p:sp>
    </p:spTree>
    <p:extLst>
      <p:ext uri="{BB962C8B-B14F-4D97-AF65-F5344CB8AC3E}">
        <p14:creationId xmlns:p14="http://schemas.microsoft.com/office/powerpoint/2010/main" val="96955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AACD4F4-2312-4D63-BFCA-F704C741624D}" type="datetimeFigureOut">
              <a:rPr lang="it-IT" smtClean="0"/>
              <a:t>03/02/2023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10C3077-2E6B-4AB5-AAB7-6757D97EC7BC}" type="slidenum">
              <a:rPr lang="it-IT" smtClean="0"/>
              <a:t>‹N›</a:t>
            </a:fld>
            <a:endParaRPr lang="it-IT"/>
          </a:p>
        </p:txBody>
      </p:sp>
    </p:spTree>
    <p:extLst>
      <p:ext uri="{BB962C8B-B14F-4D97-AF65-F5344CB8AC3E}">
        <p14:creationId xmlns:p14="http://schemas.microsoft.com/office/powerpoint/2010/main" val="306255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AACD4F4-2312-4D63-BFCA-F704C741624D}" type="datetimeFigureOut">
              <a:rPr lang="it-IT" smtClean="0"/>
              <a:t>03/02/2023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10C3077-2E6B-4AB5-AAB7-6757D97EC7BC}" type="slidenum">
              <a:rPr lang="it-IT" smtClean="0"/>
              <a:t>‹N›</a:t>
            </a:fld>
            <a:endParaRPr lang="it-IT"/>
          </a:p>
        </p:txBody>
      </p:sp>
    </p:spTree>
    <p:extLst>
      <p:ext uri="{BB962C8B-B14F-4D97-AF65-F5344CB8AC3E}">
        <p14:creationId xmlns:p14="http://schemas.microsoft.com/office/powerpoint/2010/main" val="1232639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AACD4F4-2312-4D63-BFCA-F704C741624D}" type="datetimeFigureOut">
              <a:rPr lang="it-IT" smtClean="0"/>
              <a:t>03/02/2023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10C3077-2E6B-4AB5-AAB7-6757D97EC7BC}" type="slidenum">
              <a:rPr lang="it-IT" smtClean="0"/>
              <a:t>‹N›</a:t>
            </a:fld>
            <a:endParaRPr lang="it-IT"/>
          </a:p>
        </p:txBody>
      </p:sp>
    </p:spTree>
    <p:extLst>
      <p:ext uri="{BB962C8B-B14F-4D97-AF65-F5344CB8AC3E}">
        <p14:creationId xmlns:p14="http://schemas.microsoft.com/office/powerpoint/2010/main" val="4273673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AACD4F4-2312-4D63-BFCA-F704C741624D}" type="datetimeFigureOut">
              <a:rPr lang="it-IT" smtClean="0"/>
              <a:t>03/02/2023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10C3077-2E6B-4AB5-AAB7-6757D97EC7BC}" type="slidenum">
              <a:rPr lang="it-IT" smtClean="0"/>
              <a:t>‹N›</a:t>
            </a:fld>
            <a:endParaRPr lang="it-IT"/>
          </a:p>
        </p:txBody>
      </p:sp>
    </p:spTree>
    <p:extLst>
      <p:ext uri="{BB962C8B-B14F-4D97-AF65-F5344CB8AC3E}">
        <p14:creationId xmlns:p14="http://schemas.microsoft.com/office/powerpoint/2010/main" val="2627069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ACD4F4-2312-4D63-BFCA-F704C741624D}" type="datetimeFigureOut">
              <a:rPr lang="it-IT" smtClean="0"/>
              <a:t>03/02/2023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0C3077-2E6B-4AB5-AAB7-6757D97EC7BC}" type="slidenum">
              <a:rPr lang="it-IT" smtClean="0"/>
              <a:t>‹N›</a:t>
            </a:fld>
            <a:endParaRPr lang="it-IT"/>
          </a:p>
        </p:txBody>
      </p:sp>
    </p:spTree>
    <p:extLst>
      <p:ext uri="{BB962C8B-B14F-4D97-AF65-F5344CB8AC3E}">
        <p14:creationId xmlns:p14="http://schemas.microsoft.com/office/powerpoint/2010/main" val="992636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548681"/>
            <a:ext cx="7772400" cy="864095"/>
          </a:xfrm>
        </p:spPr>
        <p:txBody>
          <a:bodyPr>
            <a:normAutofit/>
          </a:bodyPr>
          <a:lstStyle/>
          <a:p>
            <a:r>
              <a:rPr lang="it-IT" sz="2000" b="1" dirty="0" smtClean="0">
                <a:latin typeface="Garamond" pitchFamily="18" charset="0"/>
              </a:rPr>
              <a:t>Le politiche pubbliche per la soluzione dei problemi ambientali. </a:t>
            </a:r>
            <a:br>
              <a:rPr lang="it-IT" sz="2000" b="1" dirty="0" smtClean="0">
                <a:latin typeface="Garamond" pitchFamily="18" charset="0"/>
              </a:rPr>
            </a:br>
            <a:r>
              <a:rPr lang="it-IT" sz="2000" b="1" dirty="0" smtClean="0">
                <a:latin typeface="Garamond" pitchFamily="18" charset="0"/>
              </a:rPr>
              <a:t>La necessità dell’intervento pubblico</a:t>
            </a:r>
            <a:endParaRPr lang="it-IT" sz="2000" b="1" dirty="0">
              <a:latin typeface="Garamond" pitchFamily="18" charset="0"/>
            </a:endParaRPr>
          </a:p>
        </p:txBody>
      </p:sp>
      <p:sp>
        <p:nvSpPr>
          <p:cNvPr id="3" name="Sottotitolo 2"/>
          <p:cNvSpPr>
            <a:spLocks noGrp="1"/>
          </p:cNvSpPr>
          <p:nvPr>
            <p:ph type="subTitle" idx="1"/>
          </p:nvPr>
        </p:nvSpPr>
        <p:spPr>
          <a:xfrm>
            <a:off x="899592" y="1772816"/>
            <a:ext cx="7632848" cy="3865984"/>
          </a:xfrm>
        </p:spPr>
        <p:txBody>
          <a:bodyPr>
            <a:normAutofit/>
          </a:bodyPr>
          <a:lstStyle/>
          <a:p>
            <a:pPr algn="just">
              <a:lnSpc>
                <a:spcPct val="150000"/>
              </a:lnSpc>
              <a:spcAft>
                <a:spcPts val="0"/>
              </a:spcAft>
            </a:pPr>
            <a:r>
              <a:rPr lang="it-IT" sz="1800" dirty="0" smtClean="0">
                <a:solidFill>
                  <a:schemeClr val="tx1"/>
                </a:solidFill>
                <a:latin typeface="Times New Roman"/>
                <a:ea typeface="Times New Roman"/>
                <a:cs typeface="Times New Roman"/>
              </a:rPr>
              <a:t>In assenza di regolamentazione</a:t>
            </a:r>
            <a:r>
              <a:rPr lang="it-IT" sz="1800" dirty="0" smtClean="0">
                <a:solidFill>
                  <a:schemeClr val="tx1"/>
                </a:solidFill>
                <a:effectLst/>
                <a:latin typeface="Times New Roman"/>
                <a:ea typeface="Times New Roman"/>
                <a:cs typeface="Times New Roman"/>
              </a:rPr>
              <a:t> il mercato fallisce nel pervenire ad un’allocazione efficiente delle risorse ambientali. Si tratta, infatti, di beni pubblici o beni comuni che non hanno diritti di proprietà rispetto ai quali il mercato non è in grado di fissare dei prezzi validi per ripartire le risorse in modo efficiente tra usi alternativi: sfruttamento e preservazione.</a:t>
            </a:r>
            <a:endParaRPr lang="it-IT" sz="1800" dirty="0" smtClean="0">
              <a:solidFill>
                <a:schemeClr val="tx1"/>
              </a:solidFill>
              <a:effectLst/>
              <a:latin typeface="Cambria"/>
              <a:ea typeface="Times New Roman"/>
              <a:cs typeface="Times New Roman"/>
            </a:endParaRPr>
          </a:p>
          <a:p>
            <a:pPr algn="just">
              <a:lnSpc>
                <a:spcPct val="150000"/>
              </a:lnSpc>
              <a:spcAft>
                <a:spcPts val="0"/>
              </a:spcAft>
            </a:pPr>
            <a:r>
              <a:rPr lang="it-IT" sz="1800" dirty="0" smtClean="0">
                <a:solidFill>
                  <a:schemeClr val="tx1"/>
                </a:solidFill>
                <a:effectLst/>
                <a:latin typeface="Times New Roman"/>
                <a:ea typeface="Times New Roman"/>
                <a:cs typeface="Times New Roman"/>
              </a:rPr>
              <a:t>Ciò pone come necessario l’intervento dell’operatore pubblico, che deve affrontare il problema di definire delle politiche volte a conseguire un livello efficiente sia di preservazione dell’ambiente sia di produzione di inquinamento, e a realizzare uno sfruttamento sostenibile dello stock di risorse naturali.</a:t>
            </a:r>
            <a:endParaRPr lang="it-IT" sz="1800" dirty="0" smtClean="0">
              <a:solidFill>
                <a:schemeClr val="tx1"/>
              </a:solidFill>
              <a:effectLst/>
              <a:latin typeface="Cambria"/>
              <a:ea typeface="Times New Roman"/>
              <a:cs typeface="Times New Roman"/>
            </a:endParaRPr>
          </a:p>
          <a:p>
            <a:pPr algn="just"/>
            <a:endParaRPr lang="it-IT" sz="1800" dirty="0">
              <a:latin typeface="Garamond" pitchFamily="18" charset="0"/>
            </a:endParaRPr>
          </a:p>
        </p:txBody>
      </p:sp>
    </p:spTree>
    <p:extLst>
      <p:ext uri="{BB962C8B-B14F-4D97-AF65-F5344CB8AC3E}">
        <p14:creationId xmlns:p14="http://schemas.microsoft.com/office/powerpoint/2010/main" val="1210299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Garamond" pitchFamily="18" charset="0"/>
              </a:rPr>
              <a:t>Strategie di intervento pubblico: Prospettiva di breve periodo</a:t>
            </a:r>
            <a:endParaRPr lang="it-IT" sz="2400" b="1" dirty="0">
              <a:latin typeface="Garamond" pitchFamily="18" charset="0"/>
            </a:endParaRPr>
          </a:p>
        </p:txBody>
      </p:sp>
      <p:sp>
        <p:nvSpPr>
          <p:cNvPr id="3" name="Segnaposto contenuto 2"/>
          <p:cNvSpPr>
            <a:spLocks noGrp="1"/>
          </p:cNvSpPr>
          <p:nvPr>
            <p:ph idx="1"/>
          </p:nvPr>
        </p:nvSpPr>
        <p:spPr/>
        <p:txBody>
          <a:bodyPr>
            <a:normAutofit fontScale="92500"/>
          </a:bodyPr>
          <a:lstStyle/>
          <a:p>
            <a:pPr marL="0" indent="0" algn="just">
              <a:lnSpc>
                <a:spcPct val="150000"/>
              </a:lnSpc>
              <a:spcAft>
                <a:spcPts val="0"/>
              </a:spcAft>
              <a:buNone/>
            </a:pPr>
            <a:r>
              <a:rPr lang="it-IT" sz="2000" dirty="0" smtClean="0">
                <a:effectLst/>
                <a:latin typeface="Times New Roman"/>
                <a:ea typeface="Times New Roman"/>
                <a:cs typeface="Times New Roman"/>
              </a:rPr>
              <a:t>Le strategie di intervento pubblico previste</a:t>
            </a:r>
            <a:r>
              <a:rPr lang="it-IT" sz="2000" b="1" dirty="0" smtClean="0">
                <a:effectLst/>
                <a:latin typeface="Times New Roman"/>
                <a:ea typeface="Times New Roman"/>
                <a:cs typeface="Times New Roman"/>
              </a:rPr>
              <a:t> </a:t>
            </a:r>
            <a:r>
              <a:rPr lang="it-IT" sz="2000" dirty="0" smtClean="0">
                <a:effectLst/>
                <a:latin typeface="Times New Roman"/>
                <a:ea typeface="Times New Roman"/>
                <a:cs typeface="Times New Roman"/>
              </a:rPr>
              <a:t>dalle politiche ambientali possono essere classificate in relazione agli obiettivi perseguiti e si distinguono in strategie del disinquinamento, recupero e/o riciclo degli scarti, e prevenzione. Esse corrispondono a differenti tempi di attuazione delle politiche medesime. Nel primo caso, si tratta di azioni di recupero che si collocano in una prospettiva di breve periodo e intervengono a valle del processo produttivo e di consumo. Esse sono mirate a garantire il livello di inquinamento entro soglie di tolleranza stabilite per salvaguardare la salute della popolazione e l’equilibrio delle condizioni ambientali. Tali strategie si rendono necessarie nelle situazioni di emergenza ovvero quando non sono disponibili altre tecnologie di riduzione delle emissioni inquinanti.</a:t>
            </a:r>
            <a:endParaRPr lang="it-IT" sz="2000" dirty="0">
              <a:effectLst/>
              <a:latin typeface="Cambria"/>
              <a:ea typeface="Times New Roman"/>
              <a:cs typeface="Times New Roman"/>
            </a:endParaRPr>
          </a:p>
        </p:txBody>
      </p:sp>
    </p:spTree>
    <p:extLst>
      <p:ext uri="{BB962C8B-B14F-4D97-AF65-F5344CB8AC3E}">
        <p14:creationId xmlns:p14="http://schemas.microsoft.com/office/powerpoint/2010/main" val="4139881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Garamond" pitchFamily="18" charset="0"/>
              </a:rPr>
              <a:t>Strategie di intervento pubblico: Prospettiva di medio e lungo periodo</a:t>
            </a:r>
            <a:endParaRPr lang="it-IT" sz="2400" b="1" dirty="0">
              <a:latin typeface="Garamond" pitchFamily="18" charset="0"/>
            </a:endParaRPr>
          </a:p>
        </p:txBody>
      </p:sp>
      <p:sp>
        <p:nvSpPr>
          <p:cNvPr id="3" name="Segnaposto contenuto 2"/>
          <p:cNvSpPr>
            <a:spLocks noGrp="1"/>
          </p:cNvSpPr>
          <p:nvPr>
            <p:ph idx="1"/>
          </p:nvPr>
        </p:nvSpPr>
        <p:spPr/>
        <p:txBody>
          <a:bodyPr>
            <a:noAutofit/>
          </a:bodyPr>
          <a:lstStyle/>
          <a:p>
            <a:pPr algn="just">
              <a:lnSpc>
                <a:spcPct val="150000"/>
              </a:lnSpc>
              <a:spcAft>
                <a:spcPts val="0"/>
              </a:spcAft>
            </a:pPr>
            <a:r>
              <a:rPr lang="it-IT" sz="1600" dirty="0" smtClean="0">
                <a:effectLst/>
                <a:latin typeface="Times New Roman"/>
                <a:ea typeface="Times New Roman"/>
                <a:cs typeface="Times New Roman"/>
              </a:rPr>
              <a:t>La seconda tipologia di strategie, perseguibili nel medio periodo, consiste in azioni di recupero e riciclo degli scarti in modo tale da minimizzare lo spreco di risorse. Si tratta di recuperare e riciclare i materiali di scarto e le sostanze utilizzate durante i processi di lavorazione direttamente o previo trattamento. E’ opportuno rilevare come le strategie basate sul recupero e il riciclo siano condizionate dalle tecnologie disponibili, che devono garantire un elevato grado di recuperabilità del materiale e, inoltre, dalla convenienza economica connessa ai costi ambientali e alla presenza di un mercato per le materie prime secondarie.</a:t>
            </a:r>
            <a:endParaRPr lang="it-IT" sz="1600" dirty="0" smtClean="0">
              <a:effectLst/>
              <a:latin typeface="Cambria"/>
              <a:ea typeface="Times New Roman"/>
              <a:cs typeface="Times New Roman"/>
            </a:endParaRPr>
          </a:p>
          <a:p>
            <a:pPr algn="just">
              <a:lnSpc>
                <a:spcPct val="150000"/>
              </a:lnSpc>
              <a:spcAft>
                <a:spcPts val="0"/>
              </a:spcAft>
            </a:pPr>
            <a:r>
              <a:rPr lang="it-IT" sz="1600" dirty="0" smtClean="0">
                <a:effectLst/>
                <a:latin typeface="Times New Roman"/>
                <a:ea typeface="Times New Roman"/>
                <a:cs typeface="Times New Roman"/>
              </a:rPr>
              <a:t>In una prospettiva di lungo periodo si collocano, infine, le strategie di prevenzione che prevedono interventi tesi ad incidere direttamente sui meccanismi produttori di degrado ambientale. In particolare, si intende avviare meccanismi virtuosi che possano determinare modifiche nei processi produttivi, nel consumo dei beni e servizi nelle modalità di sfruttamento delle risorse ambientali, minimizzando alla fonte le emissioni di scarti nocivi. </a:t>
            </a:r>
            <a:endParaRPr lang="it-IT" sz="1600" dirty="0">
              <a:effectLst/>
              <a:latin typeface="Cambria"/>
              <a:ea typeface="Times New Roman"/>
              <a:cs typeface="Times New Roman"/>
            </a:endParaRPr>
          </a:p>
        </p:txBody>
      </p:sp>
    </p:spTree>
    <p:extLst>
      <p:ext uri="{BB962C8B-B14F-4D97-AF65-F5344CB8AC3E}">
        <p14:creationId xmlns:p14="http://schemas.microsoft.com/office/powerpoint/2010/main" val="2772653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Garamond" pitchFamily="18" charset="0"/>
              </a:rPr>
              <a:t>Strategie di intervento pubblico: Approcci e strumenti di attuazione</a:t>
            </a:r>
            <a:endParaRPr lang="it-IT" sz="2400" b="1" dirty="0">
              <a:latin typeface="Garamond" pitchFamily="18" charset="0"/>
            </a:endParaRPr>
          </a:p>
        </p:txBody>
      </p:sp>
      <p:sp>
        <p:nvSpPr>
          <p:cNvPr id="3" name="Segnaposto contenuto 2"/>
          <p:cNvSpPr>
            <a:spLocks noGrp="1"/>
          </p:cNvSpPr>
          <p:nvPr>
            <p:ph idx="1"/>
          </p:nvPr>
        </p:nvSpPr>
        <p:spPr/>
        <p:txBody>
          <a:bodyPr>
            <a:normAutofit fontScale="92500" lnSpcReduction="10000"/>
          </a:bodyPr>
          <a:lstStyle/>
          <a:p>
            <a:pPr marL="0" indent="0" algn="just">
              <a:lnSpc>
                <a:spcPct val="150000"/>
              </a:lnSpc>
              <a:spcAft>
                <a:spcPts val="0"/>
              </a:spcAft>
              <a:buNone/>
            </a:pPr>
            <a:r>
              <a:rPr lang="it-IT" sz="1800" dirty="0" smtClean="0">
                <a:effectLst/>
                <a:latin typeface="Times New Roman"/>
                <a:ea typeface="Times New Roman"/>
                <a:cs typeface="Times New Roman"/>
              </a:rPr>
              <a:t>Le diverse strategie di intervento pubblico che definiscono le politiche ambientali possono essere perseguite attraverso il ricorso ad una varietà di approcci e strumenti che sono presi in esame nel presente capitolo. In particolare, viene considerato l’approccio regolativo di comando e controllo che comporta la determinazione di standard ambientali mediante disposizioni normative, e l’approccio degli incentivi economici fondati sul mercato, che si basa sull’uso di strumenti volti ad </a:t>
            </a:r>
            <a:r>
              <a:rPr lang="it-IT" sz="1800" dirty="0" err="1" smtClean="0">
                <a:effectLst/>
                <a:latin typeface="Times New Roman"/>
                <a:ea typeface="Times New Roman"/>
                <a:cs typeface="Times New Roman"/>
              </a:rPr>
              <a:t>internalizzare</a:t>
            </a:r>
            <a:r>
              <a:rPr lang="it-IT" sz="1800" dirty="0" smtClean="0">
                <a:effectLst/>
                <a:latin typeface="Times New Roman"/>
                <a:ea typeface="Times New Roman"/>
                <a:cs typeface="Times New Roman"/>
              </a:rPr>
              <a:t> i costi esterni prodotti dalle attività economiche, inducendo gli operatori economici responsabili delle esternalità ad includere nei prezzi dei beni e servizi il valore delle risorse ambientali deciso a livello centrale dall’autorità pubblica. Nell’ambito dell’approccio di incentivazione economica, particolare attenzione è riservata alle </a:t>
            </a:r>
            <a:r>
              <a:rPr lang="it-IT" sz="1800" b="1" dirty="0" smtClean="0">
                <a:effectLst/>
                <a:latin typeface="Times New Roman"/>
                <a:ea typeface="Times New Roman"/>
                <a:cs typeface="Times New Roman"/>
              </a:rPr>
              <a:t>tasse ambientali</a:t>
            </a:r>
            <a:r>
              <a:rPr lang="it-IT" sz="1800" dirty="0" smtClean="0">
                <a:effectLst/>
                <a:latin typeface="Times New Roman"/>
                <a:ea typeface="Times New Roman"/>
                <a:cs typeface="Times New Roman"/>
              </a:rPr>
              <a:t>, </a:t>
            </a:r>
            <a:r>
              <a:rPr lang="it-IT" sz="1800" b="1" dirty="0" smtClean="0">
                <a:effectLst/>
                <a:latin typeface="Times New Roman"/>
                <a:ea typeface="Times New Roman"/>
                <a:cs typeface="Times New Roman"/>
              </a:rPr>
              <a:t>sussidi</a:t>
            </a:r>
            <a:r>
              <a:rPr lang="it-IT" sz="1800" dirty="0" smtClean="0">
                <a:effectLst/>
                <a:latin typeface="Times New Roman"/>
                <a:ea typeface="Times New Roman"/>
                <a:cs typeface="Times New Roman"/>
              </a:rPr>
              <a:t> e alla </a:t>
            </a:r>
            <a:r>
              <a:rPr lang="it-IT" sz="1800" b="1" dirty="0" smtClean="0">
                <a:effectLst/>
                <a:latin typeface="Times New Roman"/>
                <a:ea typeface="Times New Roman"/>
                <a:cs typeface="Times New Roman"/>
              </a:rPr>
              <a:t>creazione dei mercati per i beni e servizi ambientali</a:t>
            </a:r>
            <a:r>
              <a:rPr lang="it-IT" sz="1800" dirty="0" smtClean="0">
                <a:effectLst/>
                <a:latin typeface="Times New Roman"/>
                <a:ea typeface="Times New Roman"/>
                <a:cs typeface="Times New Roman"/>
              </a:rPr>
              <a:t>, che hanno l’obiettivo di garantire una gestione efficiente del patrimonio ambientale all’interno di un sistema di mercato.</a:t>
            </a:r>
            <a:r>
              <a:rPr lang="it-IT" sz="1800" i="1" dirty="0" smtClean="0">
                <a:effectLst/>
                <a:latin typeface="Times New Roman"/>
                <a:ea typeface="Times New Roman"/>
                <a:cs typeface="Times New Roman"/>
              </a:rPr>
              <a:t> </a:t>
            </a:r>
            <a:endParaRPr lang="it-IT" sz="1800" dirty="0">
              <a:effectLst/>
              <a:latin typeface="Cambria"/>
              <a:ea typeface="Times New Roman"/>
              <a:cs typeface="Times New Roman"/>
            </a:endParaRPr>
          </a:p>
        </p:txBody>
      </p:sp>
    </p:spTree>
    <p:extLst>
      <p:ext uri="{BB962C8B-B14F-4D97-AF65-F5344CB8AC3E}">
        <p14:creationId xmlns:p14="http://schemas.microsoft.com/office/powerpoint/2010/main" val="202837783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597</Words>
  <Application>Microsoft Office PowerPoint</Application>
  <PresentationFormat>Presentazione su schermo (4:3)</PresentationFormat>
  <Paragraphs>10</Paragraphs>
  <Slides>4</Slides>
  <Notes>0</Notes>
  <HiddenSlides>0</HiddenSlides>
  <MMClips>0</MMClips>
  <ScaleCrop>false</ScaleCrop>
  <HeadingPairs>
    <vt:vector size="4" baseType="variant">
      <vt:variant>
        <vt:lpstr>Tema</vt:lpstr>
      </vt:variant>
      <vt:variant>
        <vt:i4>1</vt:i4>
      </vt:variant>
      <vt:variant>
        <vt:lpstr>Titoli diapositive</vt:lpstr>
      </vt:variant>
      <vt:variant>
        <vt:i4>4</vt:i4>
      </vt:variant>
    </vt:vector>
  </HeadingPairs>
  <TitlesOfParts>
    <vt:vector size="5" baseType="lpstr">
      <vt:lpstr>Tema di Office</vt:lpstr>
      <vt:lpstr>Le politiche pubbliche per la soluzione dei problemi ambientali.  La necessità dell’intervento pubblico</vt:lpstr>
      <vt:lpstr>Strategie di intervento pubblico: Prospettiva di breve periodo</vt:lpstr>
      <vt:lpstr>Strategie di intervento pubblico: Prospettiva di medio e lungo periodo</vt:lpstr>
      <vt:lpstr>Strategie di intervento pubblico: Approcci e strumenti di attuazione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politiche pubbliche per la soluzione dei problemi ambientali.  La necessità dell’intervento pubblico</dc:title>
  <dc:creator>Utente Windows</dc:creator>
  <cp:lastModifiedBy>Utente Windows</cp:lastModifiedBy>
  <cp:revision>4</cp:revision>
  <dcterms:created xsi:type="dcterms:W3CDTF">2023-02-03T08:41:05Z</dcterms:created>
  <dcterms:modified xsi:type="dcterms:W3CDTF">2023-02-03T09:07:52Z</dcterms:modified>
</cp:coreProperties>
</file>