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7E451-9C45-41DB-B891-1DECAD2A0B07}" type="datetimeFigureOut">
              <a:rPr lang="it-IT" smtClean="0"/>
              <a:t>30/09/2021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2F19F-1B0A-4878-88CA-4F2C728D3D5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17239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7E451-9C45-41DB-B891-1DECAD2A0B07}" type="datetimeFigureOut">
              <a:rPr lang="it-IT" smtClean="0"/>
              <a:t>30/09/2021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2F19F-1B0A-4878-88CA-4F2C728D3D5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57819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7E451-9C45-41DB-B891-1DECAD2A0B07}" type="datetimeFigureOut">
              <a:rPr lang="it-IT" smtClean="0"/>
              <a:t>30/09/2021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2F19F-1B0A-4878-88CA-4F2C728D3D5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42192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7E451-9C45-41DB-B891-1DECAD2A0B07}" type="datetimeFigureOut">
              <a:rPr lang="it-IT" smtClean="0"/>
              <a:t>30/09/2021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2F19F-1B0A-4878-88CA-4F2C728D3D5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51530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7E451-9C45-41DB-B891-1DECAD2A0B07}" type="datetimeFigureOut">
              <a:rPr lang="it-IT" smtClean="0"/>
              <a:t>30/09/2021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2F19F-1B0A-4878-88CA-4F2C728D3D5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18322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7E451-9C45-41DB-B891-1DECAD2A0B07}" type="datetimeFigureOut">
              <a:rPr lang="it-IT" smtClean="0"/>
              <a:t>30/09/2021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2F19F-1B0A-4878-88CA-4F2C728D3D5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75225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7E451-9C45-41DB-B891-1DECAD2A0B07}" type="datetimeFigureOut">
              <a:rPr lang="it-IT" smtClean="0"/>
              <a:t>30/09/2021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2F19F-1B0A-4878-88CA-4F2C728D3D5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52055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7E451-9C45-41DB-B891-1DECAD2A0B07}" type="datetimeFigureOut">
              <a:rPr lang="it-IT" smtClean="0"/>
              <a:t>30/09/2021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2F19F-1B0A-4878-88CA-4F2C728D3D5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5085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7E451-9C45-41DB-B891-1DECAD2A0B07}" type="datetimeFigureOut">
              <a:rPr lang="it-IT" smtClean="0"/>
              <a:t>30/09/2021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2F19F-1B0A-4878-88CA-4F2C728D3D5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45600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7E451-9C45-41DB-B891-1DECAD2A0B07}" type="datetimeFigureOut">
              <a:rPr lang="it-IT" smtClean="0"/>
              <a:t>30/09/2021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2F19F-1B0A-4878-88CA-4F2C728D3D5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28668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7E451-9C45-41DB-B891-1DECAD2A0B07}" type="datetimeFigureOut">
              <a:rPr lang="it-IT" smtClean="0"/>
              <a:t>30/09/2021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2F19F-1B0A-4878-88CA-4F2C728D3D5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45517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D7E451-9C45-41DB-B891-1DECAD2A0B07}" type="datetimeFigureOut">
              <a:rPr lang="it-IT" smtClean="0"/>
              <a:t>30/09/2021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22F19F-1B0A-4878-88CA-4F2C728D3D5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13014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720079"/>
          </a:xfrm>
        </p:spPr>
        <p:txBody>
          <a:bodyPr>
            <a:normAutofit fontScale="90000"/>
          </a:bodyPr>
          <a:lstStyle/>
          <a:p>
            <a:r>
              <a:rPr lang="it-IT" sz="2400" b="1" dirty="0" smtClean="0">
                <a:latin typeface="Garamond" pitchFamily="18" charset="0"/>
              </a:rPr>
              <a:t>L’approccio istituzionale alla sostenibilità: la necessità di un nuovo modello di sviluppo</a:t>
            </a:r>
            <a:endParaRPr lang="it-IT" sz="2400" b="1" dirty="0">
              <a:latin typeface="Garamond" pitchFamily="18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827584" y="1268760"/>
            <a:ext cx="7776864" cy="4370040"/>
          </a:xfrm>
        </p:spPr>
        <p:txBody>
          <a:bodyPr>
            <a:normAutofit/>
          </a:bodyPr>
          <a:lstStyle/>
          <a:p>
            <a:pPr algn="just"/>
            <a:r>
              <a:rPr lang="it-IT" sz="2000" dirty="0" smtClean="0">
                <a:solidFill>
                  <a:schemeClr val="tx1"/>
                </a:solidFill>
                <a:latin typeface="Garamond" pitchFamily="18" charset="0"/>
              </a:rPr>
              <a:t>Il concetto di </a:t>
            </a:r>
            <a:r>
              <a:rPr lang="it-IT" sz="2000" u="sng" dirty="0" smtClean="0">
                <a:solidFill>
                  <a:schemeClr val="tx1"/>
                </a:solidFill>
                <a:latin typeface="Garamond" pitchFamily="18" charset="0"/>
              </a:rPr>
              <a:t>sviluppo sostenibile </a:t>
            </a:r>
            <a:r>
              <a:rPr lang="it-IT" sz="2000" dirty="0" smtClean="0">
                <a:solidFill>
                  <a:schemeClr val="tx1"/>
                </a:solidFill>
                <a:latin typeface="Garamond" pitchFamily="18" charset="0"/>
              </a:rPr>
              <a:t>fu introdotto per la prima volta dall’ONU –Organizzazione delle Nazioni Unite nel </a:t>
            </a:r>
            <a:r>
              <a:rPr lang="it-IT" sz="2000" u="sng" dirty="0" smtClean="0">
                <a:solidFill>
                  <a:schemeClr val="tx1"/>
                </a:solidFill>
                <a:latin typeface="Garamond" pitchFamily="18" charset="0"/>
              </a:rPr>
              <a:t>1987</a:t>
            </a:r>
            <a:r>
              <a:rPr lang="it-IT" sz="2000" dirty="0" smtClean="0">
                <a:solidFill>
                  <a:schemeClr val="tx1"/>
                </a:solidFill>
                <a:latin typeface="Garamond" pitchFamily="18" charset="0"/>
              </a:rPr>
              <a:t> attraverso i lavori della </a:t>
            </a:r>
            <a:r>
              <a:rPr lang="it-IT" sz="2000" u="sng" dirty="0" smtClean="0">
                <a:solidFill>
                  <a:schemeClr val="tx1"/>
                </a:solidFill>
                <a:latin typeface="Garamond" pitchFamily="18" charset="0"/>
              </a:rPr>
              <a:t>Commissione Mondiale su Ambiente e Sviluppo</a:t>
            </a:r>
            <a:r>
              <a:rPr lang="it-IT" sz="2000" dirty="0" smtClean="0">
                <a:solidFill>
                  <a:schemeClr val="tx1"/>
                </a:solidFill>
                <a:latin typeface="Garamond" pitchFamily="18" charset="0"/>
              </a:rPr>
              <a:t> istituita negli anni ‘80 nell’ambito del Programma per l’Ambiente delle Nazioni Unite e presieduta dal primo ministro norvegese GRO HARLEM BRUNDTLAND</a:t>
            </a:r>
          </a:p>
          <a:p>
            <a:pPr algn="just"/>
            <a:r>
              <a:rPr lang="it-IT" sz="2000" dirty="0" smtClean="0">
                <a:solidFill>
                  <a:schemeClr val="tx1"/>
                </a:solidFill>
                <a:latin typeface="Garamond" pitchFamily="18" charset="0"/>
              </a:rPr>
              <a:t>La Commissione viene incaricata di:</a:t>
            </a:r>
          </a:p>
          <a:p>
            <a:pPr marL="342900" indent="-342900" algn="just">
              <a:buFontTx/>
              <a:buChar char="-"/>
            </a:pPr>
            <a:r>
              <a:rPr lang="it-IT" sz="2000" dirty="0" smtClean="0">
                <a:solidFill>
                  <a:schemeClr val="tx1"/>
                </a:solidFill>
                <a:latin typeface="Garamond" pitchFamily="18" charset="0"/>
              </a:rPr>
              <a:t>analizzare le interazioni tra ambiente e sviluppo</a:t>
            </a:r>
          </a:p>
          <a:p>
            <a:pPr marL="342900" indent="-342900" algn="just">
              <a:buFontTx/>
              <a:buChar char="-"/>
            </a:pPr>
            <a:r>
              <a:rPr lang="it-IT" sz="2000" dirty="0" smtClean="0">
                <a:solidFill>
                  <a:schemeClr val="tx1"/>
                </a:solidFill>
                <a:latin typeface="Garamond" pitchFamily="18" charset="0"/>
              </a:rPr>
              <a:t>Evidenziare problemi e contraddizioni</a:t>
            </a:r>
          </a:p>
          <a:p>
            <a:pPr marL="342900" indent="-342900" algn="just">
              <a:buFontTx/>
              <a:buChar char="-"/>
            </a:pPr>
            <a:r>
              <a:rPr lang="it-IT" sz="2000" dirty="0" smtClean="0">
                <a:solidFill>
                  <a:schemeClr val="tx1"/>
                </a:solidFill>
                <a:latin typeface="Garamond" pitchFamily="18" charset="0"/>
              </a:rPr>
              <a:t>Concepire e proporre strategie per intraprendere politiche economico-ambientali </a:t>
            </a:r>
          </a:p>
          <a:p>
            <a:pPr algn="just"/>
            <a:r>
              <a:rPr lang="it-IT" sz="2000" dirty="0" smtClean="0">
                <a:solidFill>
                  <a:schemeClr val="tx1"/>
                </a:solidFill>
                <a:latin typeface="Garamond" pitchFamily="18" charset="0"/>
              </a:rPr>
              <a:t>L’obiettivo consisteva nel definire gli indirizzi di un programma che avrebbe dovuto avviare l’economia mondiale verso uno sviluppo in linea con le esigenza di salvaguardia ambientale e i principi di equità sociale</a:t>
            </a:r>
            <a:endParaRPr lang="it-IT" sz="2000" dirty="0">
              <a:solidFill>
                <a:schemeClr val="tx1"/>
              </a:solidFill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90929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200" b="1" dirty="0">
                <a:solidFill>
                  <a:prstClr val="black"/>
                </a:solidFill>
                <a:latin typeface="Garamond" pitchFamily="18" charset="0"/>
              </a:rPr>
              <a:t>L’approccio istituzionale alla sostenibilità</a:t>
            </a:r>
            <a:r>
              <a:rPr lang="it-IT" sz="2200" b="1" dirty="0" smtClean="0">
                <a:solidFill>
                  <a:prstClr val="black"/>
                </a:solidFill>
                <a:latin typeface="Garamond" pitchFamily="18" charset="0"/>
              </a:rPr>
              <a:t>: gli impegni dei paesi della comunità internazionale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2000" dirty="0" smtClean="0">
                <a:latin typeface="Garamond" pitchFamily="18" charset="0"/>
              </a:rPr>
              <a:t>La </a:t>
            </a:r>
            <a:r>
              <a:rPr lang="it-IT" sz="2000" u="sng" dirty="0" smtClean="0">
                <a:latin typeface="Garamond" pitchFamily="18" charset="0"/>
              </a:rPr>
              <a:t>comunità internazionale </a:t>
            </a:r>
            <a:r>
              <a:rPr lang="it-IT" sz="2000" dirty="0" smtClean="0">
                <a:latin typeface="Garamond" pitchFamily="18" charset="0"/>
              </a:rPr>
              <a:t>si impegnava a </a:t>
            </a:r>
            <a:r>
              <a:rPr lang="it-IT" sz="2000" u="sng" dirty="0" smtClean="0">
                <a:latin typeface="Garamond" pitchFamily="18" charset="0"/>
              </a:rPr>
              <a:t>perseguire uno sviluppo sostenibile </a:t>
            </a:r>
            <a:r>
              <a:rPr lang="it-IT" sz="2000" dirty="0" smtClean="0">
                <a:latin typeface="Garamond" pitchFamily="18" charset="0"/>
              </a:rPr>
              <a:t>e cioè uno sviluppo in grado di </a:t>
            </a:r>
            <a:r>
              <a:rPr lang="it-IT" sz="2000" u="sng" dirty="0" smtClean="0">
                <a:latin typeface="Garamond" pitchFamily="18" charset="0"/>
              </a:rPr>
              <a:t>garantire il soddisfacimento dei bisogni delle generazioni presenti senza compromettere quello delle generazioni future</a:t>
            </a:r>
          </a:p>
          <a:p>
            <a:pPr marL="0" indent="0" algn="just">
              <a:buNone/>
            </a:pPr>
            <a:endParaRPr lang="it-IT" sz="2000" u="sng" dirty="0">
              <a:latin typeface="Garamond" pitchFamily="18" charset="0"/>
            </a:endParaRPr>
          </a:p>
          <a:p>
            <a:pPr marL="0" indent="0" algn="just">
              <a:buNone/>
            </a:pPr>
            <a:r>
              <a:rPr lang="it-IT" sz="2000" u="sng" dirty="0" smtClean="0">
                <a:latin typeface="Garamond" pitchFamily="18" charset="0"/>
              </a:rPr>
              <a:t>I paesi sviluppati </a:t>
            </a:r>
            <a:r>
              <a:rPr lang="it-IT" sz="2000" dirty="0" smtClean="0">
                <a:latin typeface="Garamond" pitchFamily="18" charset="0"/>
              </a:rPr>
              <a:t>si impegnavano ad implementare modalità di produzione e ad adottare stili di vita nel rispetto dei limiti posti dall’ambiente</a:t>
            </a:r>
          </a:p>
          <a:p>
            <a:pPr marL="0" indent="0" algn="just">
              <a:buNone/>
            </a:pPr>
            <a:r>
              <a:rPr lang="it-IT" sz="2000" dirty="0" smtClean="0">
                <a:latin typeface="Garamond" pitchFamily="18" charset="0"/>
              </a:rPr>
              <a:t>Inoltre, essi si impegnavano a supportare finanziariamente e tecnicamente la crescita economica nei paesi più poveri secondo modalità compatibili con l’ambiente</a:t>
            </a:r>
          </a:p>
          <a:p>
            <a:pPr marL="0" indent="0" algn="just">
              <a:buNone/>
            </a:pPr>
            <a:endParaRPr lang="it-IT" sz="2000" dirty="0">
              <a:latin typeface="Garamond" pitchFamily="18" charset="0"/>
            </a:endParaRPr>
          </a:p>
          <a:p>
            <a:pPr marL="0" indent="0" algn="just">
              <a:buNone/>
            </a:pPr>
            <a:r>
              <a:rPr lang="it-IT" sz="2000" u="sng" dirty="0" smtClean="0">
                <a:latin typeface="Garamond" pitchFamily="18" charset="0"/>
              </a:rPr>
              <a:t>I paesi in via di sviluppo </a:t>
            </a:r>
            <a:r>
              <a:rPr lang="it-IT" sz="2000" dirty="0" smtClean="0">
                <a:latin typeface="Garamond" pitchFamily="18" charset="0"/>
              </a:rPr>
              <a:t>erano obbligati a mantenere la crescita demografica ed economica in armonia con il potenziale ambientale</a:t>
            </a:r>
            <a:endParaRPr lang="it-IT" sz="2000" u="sng" dirty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54744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b="1" dirty="0" smtClean="0">
                <a:latin typeface="Garamond" pitchFamily="18" charset="0"/>
              </a:rPr>
              <a:t>Lo sviluppo sostenibile</a:t>
            </a:r>
            <a:endParaRPr lang="it-IT" sz="2400" b="1" dirty="0">
              <a:latin typeface="Garamond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2000" dirty="0" smtClean="0">
                <a:latin typeface="Garamond" pitchFamily="18" charset="0"/>
              </a:rPr>
              <a:t>Lo </a:t>
            </a:r>
            <a:r>
              <a:rPr lang="it-IT" sz="2000" u="sng" dirty="0" smtClean="0">
                <a:latin typeface="Garamond" pitchFamily="18" charset="0"/>
              </a:rPr>
              <a:t>sviluppo sostenibile </a:t>
            </a:r>
            <a:r>
              <a:rPr lang="it-IT" sz="2000" dirty="0" smtClean="0">
                <a:latin typeface="Garamond" pitchFamily="18" charset="0"/>
              </a:rPr>
              <a:t>viene concepito come un </a:t>
            </a:r>
            <a:r>
              <a:rPr lang="it-IT" sz="2000" u="sng" dirty="0" smtClean="0">
                <a:latin typeface="Garamond" pitchFamily="18" charset="0"/>
              </a:rPr>
              <a:t>processo di cambiamento radicale</a:t>
            </a:r>
            <a:r>
              <a:rPr lang="it-IT" sz="2000" dirty="0" smtClean="0">
                <a:latin typeface="Garamond" pitchFamily="18" charset="0"/>
              </a:rPr>
              <a:t> in cui : (i) sfruttamento delle risorse; (ii) gli investimenti; (iii) i mutamenti istituzionali avrebbero dovuto essere compatibili con i bisogni delle generazioni future oltre che di quelle presenti</a:t>
            </a:r>
          </a:p>
          <a:p>
            <a:pPr marL="0" indent="0" algn="just">
              <a:buNone/>
            </a:pPr>
            <a:r>
              <a:rPr lang="it-IT" sz="2000" dirty="0" smtClean="0">
                <a:latin typeface="Garamond" pitchFamily="18" charset="0"/>
              </a:rPr>
              <a:t>Nel concetto di sviluppo sostenibile vengono sanciti i </a:t>
            </a:r>
            <a:r>
              <a:rPr lang="it-IT" sz="2000" u="sng" dirty="0" smtClean="0">
                <a:latin typeface="Garamond" pitchFamily="18" charset="0"/>
              </a:rPr>
              <a:t>principi</a:t>
            </a:r>
            <a:r>
              <a:rPr lang="it-IT" sz="2000" dirty="0" smtClean="0">
                <a:latin typeface="Garamond" pitchFamily="18" charset="0"/>
              </a:rPr>
              <a:t> di:</a:t>
            </a:r>
          </a:p>
          <a:p>
            <a:pPr algn="just">
              <a:buFontTx/>
              <a:buChar char="-"/>
            </a:pPr>
            <a:r>
              <a:rPr lang="it-IT" sz="2000" u="sng" dirty="0" smtClean="0">
                <a:latin typeface="Garamond" pitchFamily="18" charset="0"/>
              </a:rPr>
              <a:t>Equità</a:t>
            </a:r>
            <a:r>
              <a:rPr lang="it-IT" sz="2000" dirty="0" smtClean="0">
                <a:latin typeface="Garamond" pitchFamily="18" charset="0"/>
              </a:rPr>
              <a:t> che obbliga a considerare gli effetti dell’attuale modello economico sugli altri. In particolare, la disparità relativamente all’accesso alle risorse naturali impone un cambiamento in modo che ci sia equità nella loro ripartizione</a:t>
            </a:r>
          </a:p>
          <a:p>
            <a:pPr algn="just">
              <a:buFontTx/>
              <a:buChar char="-"/>
            </a:pPr>
            <a:r>
              <a:rPr lang="it-IT" sz="2000" u="sng" dirty="0" smtClean="0">
                <a:latin typeface="Garamond" pitchFamily="18" charset="0"/>
              </a:rPr>
              <a:t>Imparzialità</a:t>
            </a:r>
            <a:r>
              <a:rPr lang="it-IT" sz="2000" dirty="0" smtClean="0">
                <a:latin typeface="Garamond" pitchFamily="18" charset="0"/>
              </a:rPr>
              <a:t>: ogni paese dovrebbe svilupparsi secondo i propri valori culturali e sociali e senza rifiutare ad altri paesi lo stesso diritto</a:t>
            </a:r>
          </a:p>
          <a:p>
            <a:pPr marL="0" indent="0" algn="just">
              <a:buNone/>
            </a:pPr>
            <a:r>
              <a:rPr lang="it-IT" sz="2000" u="sng" dirty="0" smtClean="0">
                <a:latin typeface="Garamond" pitchFamily="18" charset="0"/>
              </a:rPr>
              <a:t>L’aspetto più rilevante </a:t>
            </a:r>
            <a:r>
              <a:rPr lang="it-IT" sz="2000" dirty="0" smtClean="0">
                <a:latin typeface="Garamond" pitchFamily="18" charset="0"/>
              </a:rPr>
              <a:t>del concetto di sviluppo sostenibile è la salvaguardia dei diritti delle generazioni future che non hanno la possibilità di intervenire a proprio favore, tutelando i propri interessi nei processi decisionali</a:t>
            </a:r>
            <a:endParaRPr lang="it-IT" sz="2000" u="sng" dirty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14314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b="1" dirty="0" smtClean="0">
                <a:latin typeface="Garamond" pitchFamily="18" charset="0"/>
              </a:rPr>
              <a:t>Lo sviluppo sostenibile nel Rapporto </a:t>
            </a:r>
            <a:r>
              <a:rPr lang="it-IT" sz="2400" b="1" dirty="0" err="1" smtClean="0">
                <a:latin typeface="Garamond" pitchFamily="18" charset="0"/>
              </a:rPr>
              <a:t>Brundtland</a:t>
            </a:r>
            <a:endParaRPr lang="it-IT" sz="2400" b="1" dirty="0">
              <a:latin typeface="Garamond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2000" dirty="0" smtClean="0">
                <a:latin typeface="Garamond" pitchFamily="18" charset="0"/>
              </a:rPr>
              <a:t>Il </a:t>
            </a:r>
            <a:r>
              <a:rPr lang="it-IT" sz="2000" u="sng" dirty="0" smtClean="0">
                <a:latin typeface="Garamond" pitchFamily="18" charset="0"/>
              </a:rPr>
              <a:t>rapporto </a:t>
            </a:r>
            <a:r>
              <a:rPr lang="it-IT" sz="2000" u="sng" dirty="0" err="1" smtClean="0">
                <a:latin typeface="Garamond" pitchFamily="18" charset="0"/>
              </a:rPr>
              <a:t>Brundtland</a:t>
            </a:r>
            <a:r>
              <a:rPr lang="it-IT" sz="2000" dirty="0" smtClean="0">
                <a:latin typeface="Garamond" pitchFamily="18" charset="0"/>
              </a:rPr>
              <a:t>, documento redatto dalla Commissione Mondiale su Ambiente e Sviluppo, ufficializzava la relazione tra </a:t>
            </a:r>
            <a:r>
              <a:rPr lang="it-IT" sz="2000" u="sng" dirty="0" smtClean="0">
                <a:latin typeface="Garamond" pitchFamily="18" charset="0"/>
              </a:rPr>
              <a:t>ambiente e sviluppo</a:t>
            </a:r>
            <a:r>
              <a:rPr lang="it-IT" sz="2000" dirty="0" smtClean="0">
                <a:latin typeface="Garamond" pitchFamily="18" charset="0"/>
              </a:rPr>
              <a:t> e la necessità di considerarli come </a:t>
            </a:r>
            <a:r>
              <a:rPr lang="it-IT" sz="2000" u="sng" dirty="0" smtClean="0">
                <a:latin typeface="Garamond" pitchFamily="18" charset="0"/>
              </a:rPr>
              <a:t>2 fattori inscindibili nella definizione di qualsiasi strategia mirata al progresso dell’umanità</a:t>
            </a:r>
          </a:p>
          <a:p>
            <a:pPr marL="0" indent="0" algn="just">
              <a:buNone/>
            </a:pPr>
            <a:r>
              <a:rPr lang="it-IT" sz="2000" dirty="0" smtClean="0">
                <a:latin typeface="Garamond" pitchFamily="18" charset="0"/>
              </a:rPr>
              <a:t>Questo rapporto segna una svolta importante nella presa di coscienza delle questioni ambientali e della necessità di configurare un </a:t>
            </a:r>
            <a:r>
              <a:rPr lang="it-IT" sz="2000" u="sng" dirty="0" smtClean="0">
                <a:latin typeface="Garamond" pitchFamily="18" charset="0"/>
              </a:rPr>
              <a:t>modello di sviluppo alternativo</a:t>
            </a:r>
          </a:p>
          <a:p>
            <a:pPr marL="0" indent="0" algn="just">
              <a:buNone/>
            </a:pPr>
            <a:r>
              <a:rPr lang="it-IT" sz="2000" u="sng" dirty="0" smtClean="0">
                <a:latin typeface="Garamond" pitchFamily="18" charset="0"/>
              </a:rPr>
              <a:t>Critiche al rapporto </a:t>
            </a:r>
            <a:r>
              <a:rPr lang="it-IT" sz="2000" dirty="0" smtClean="0">
                <a:latin typeface="Garamond" pitchFamily="18" charset="0"/>
              </a:rPr>
              <a:t>da parte dei sostenitori della futura a spese del capitale naturale che hanno una </a:t>
            </a:r>
            <a:r>
              <a:rPr lang="it-IT" sz="2000" u="sng" dirty="0" smtClean="0">
                <a:latin typeface="Garamond" pitchFamily="18" charset="0"/>
              </a:rPr>
              <a:t>visione ottimista dell’evoluzione del progresso tecnico </a:t>
            </a:r>
            <a:r>
              <a:rPr lang="it-IT" sz="2000" dirty="0" smtClean="0">
                <a:latin typeface="Garamond" pitchFamily="18" charset="0"/>
              </a:rPr>
              <a:t>in senso positivo: alla base di ciò c’è il convincimento secondo il quale il progresso tecnologico è in grado ampliare l’offerta delle risorse naturali nella misura in cui rende più efficiente il loro utilizzo</a:t>
            </a:r>
          </a:p>
          <a:p>
            <a:pPr marL="0" indent="0" algn="just">
              <a:buNone/>
            </a:pPr>
            <a:r>
              <a:rPr lang="it-IT" sz="2000" u="sng" dirty="0" smtClean="0">
                <a:latin typeface="Garamond" pitchFamily="18" charset="0"/>
              </a:rPr>
              <a:t>Non sempre la produzione e diffusione della tecnologia risulta efficiente </a:t>
            </a:r>
            <a:endParaRPr lang="it-IT" sz="2000" u="sng" dirty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44975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b="1" dirty="0" smtClean="0">
                <a:latin typeface="Garamond" pitchFamily="18" charset="0"/>
              </a:rPr>
              <a:t>Limiti alla produzione e diffusione della tecnologia</a:t>
            </a:r>
            <a:endParaRPr lang="it-IT" sz="2400" b="1" dirty="0">
              <a:latin typeface="Garamond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it-IT" sz="2000" dirty="0" smtClean="0">
                <a:latin typeface="Garamond" pitchFamily="18" charset="0"/>
              </a:rPr>
              <a:t>Il </a:t>
            </a:r>
            <a:r>
              <a:rPr lang="it-IT" sz="2000" u="sng" dirty="0" smtClean="0">
                <a:latin typeface="Garamond" pitchFamily="18" charset="0"/>
              </a:rPr>
              <a:t>progresso tecnico si evolve secondo le spinte di mercato </a:t>
            </a:r>
            <a:r>
              <a:rPr lang="it-IT" sz="2000" dirty="0" smtClean="0">
                <a:latin typeface="Garamond" pitchFamily="18" charset="0"/>
              </a:rPr>
              <a:t>e cioè risponde ai prezzi. </a:t>
            </a:r>
          </a:p>
          <a:p>
            <a:pPr marL="0" indent="0" algn="just">
              <a:buNone/>
            </a:pPr>
            <a:r>
              <a:rPr lang="it-IT" sz="2000" dirty="0" smtClean="0">
                <a:latin typeface="Garamond" pitchFamily="18" charset="0"/>
              </a:rPr>
              <a:t>Grazie ai segnali dei prezzi il mercato opera in modo da garantire un’allocazione efficiente delle risorse e cioè la produzione e la distribuzione di beni e risorse tale da massimizzare il beneficio netto sociale (benessere sociale)</a:t>
            </a:r>
          </a:p>
          <a:p>
            <a:pPr marL="0" indent="0" algn="just">
              <a:buNone/>
            </a:pPr>
            <a:r>
              <a:rPr lang="it-IT" sz="2000" dirty="0" smtClean="0">
                <a:latin typeface="Garamond" pitchFamily="18" charset="0"/>
              </a:rPr>
              <a:t>Premesso che i prezzi sono il meccanismo che regola lo scambio di beni privati, è necessario sviluppare una considerazione sulla </a:t>
            </a:r>
            <a:r>
              <a:rPr lang="it-IT" sz="2000" u="sng" dirty="0" smtClean="0">
                <a:latin typeface="Garamond" pitchFamily="18" charset="0"/>
              </a:rPr>
              <a:t>natura del progresso tecnico/innovazione tecnologica</a:t>
            </a:r>
          </a:p>
          <a:p>
            <a:pPr marL="0" indent="0" algn="just">
              <a:buNone/>
            </a:pPr>
            <a:r>
              <a:rPr lang="it-IT" sz="2000" dirty="0" smtClean="0">
                <a:latin typeface="Garamond" pitchFamily="18" charset="0"/>
              </a:rPr>
              <a:t>Il progresso tecnico è un </a:t>
            </a:r>
            <a:r>
              <a:rPr lang="it-IT" sz="2000" u="sng" dirty="0" smtClean="0">
                <a:latin typeface="Garamond" pitchFamily="18" charset="0"/>
              </a:rPr>
              <a:t>bene misto </a:t>
            </a:r>
          </a:p>
          <a:p>
            <a:pPr algn="just">
              <a:buFontTx/>
              <a:buChar char="-"/>
            </a:pPr>
            <a:r>
              <a:rPr lang="it-IT" sz="2000" u="sng" dirty="0" smtClean="0">
                <a:latin typeface="Garamond" pitchFamily="18" charset="0"/>
              </a:rPr>
              <a:t>Bene privato</a:t>
            </a:r>
            <a:r>
              <a:rPr lang="it-IT" sz="2000" dirty="0" smtClean="0">
                <a:latin typeface="Garamond" pitchFamily="18" charset="0"/>
              </a:rPr>
              <a:t> in quanto i brevetti ed altre forme di protezione delle opere di ingegno umano rendono appropriabile il frutto dell’innovazione (e cioè dell’idea)</a:t>
            </a:r>
          </a:p>
          <a:p>
            <a:pPr algn="just">
              <a:buFontTx/>
              <a:buChar char="-"/>
            </a:pPr>
            <a:r>
              <a:rPr lang="it-IT" sz="2000" u="sng" dirty="0" smtClean="0">
                <a:latin typeface="Garamond" pitchFamily="18" charset="0"/>
              </a:rPr>
              <a:t>Bene pubblico</a:t>
            </a:r>
            <a:r>
              <a:rPr lang="it-IT" sz="2000" dirty="0" smtClean="0">
                <a:latin typeface="Garamond" pitchFamily="18" charset="0"/>
              </a:rPr>
              <a:t> nella misura in cui alla scadenza dei brevetti il frutto dell’innovazione diventa utilizzabile da tutti</a:t>
            </a:r>
          </a:p>
          <a:p>
            <a:pPr marL="0" indent="0" algn="just">
              <a:buNone/>
            </a:pPr>
            <a:r>
              <a:rPr lang="it-IT" sz="2000" dirty="0" smtClean="0">
                <a:latin typeface="Garamond" pitchFamily="18" charset="0"/>
              </a:rPr>
              <a:t>Date queste premesse, si evince la necessità di intervento da parte del settore pubblico:</a:t>
            </a:r>
          </a:p>
          <a:p>
            <a:pPr marL="0" indent="0" algn="just">
              <a:buNone/>
            </a:pPr>
            <a:r>
              <a:rPr lang="it-IT" sz="2000" dirty="0" smtClean="0">
                <a:latin typeface="Garamond" pitchFamily="18" charset="0"/>
              </a:rPr>
              <a:t>- A monte per incentivare l’innovazione</a:t>
            </a:r>
          </a:p>
          <a:p>
            <a:pPr marL="0" indent="0" algn="just">
              <a:buNone/>
            </a:pPr>
            <a:r>
              <a:rPr lang="it-IT" sz="2000" dirty="0" smtClean="0">
                <a:latin typeface="Garamond" pitchFamily="18" charset="0"/>
              </a:rPr>
              <a:t>- A valle per correggere la sottoproduzione che, quale bene pubblico si avrebbe se il mercato fosse lasciato libero di operare</a:t>
            </a:r>
            <a:endParaRPr lang="it-IT" sz="2000" dirty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62509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b="1" dirty="0" smtClean="0">
                <a:latin typeface="Garamond" pitchFamily="18" charset="0"/>
              </a:rPr>
              <a:t>Innovazione tecnologica e risorse naturali (I)</a:t>
            </a:r>
            <a:endParaRPr lang="it-IT" sz="2400" b="1" dirty="0">
              <a:latin typeface="Garamond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it-IT" sz="2000" u="sng" dirty="0" smtClean="0">
                <a:latin typeface="Garamond" pitchFamily="18" charset="0"/>
              </a:rPr>
              <a:t>Le tecnologie economicamente più produttive sono anche le migliori per l’ambiente?</a:t>
            </a:r>
          </a:p>
          <a:p>
            <a:pPr marL="0" indent="0" algn="just">
              <a:buNone/>
            </a:pPr>
            <a:r>
              <a:rPr lang="it-IT" sz="2000" dirty="0" smtClean="0">
                <a:latin typeface="Garamond" pitchFamily="18" charset="0"/>
              </a:rPr>
              <a:t>E’ necessario operare una </a:t>
            </a:r>
            <a:r>
              <a:rPr lang="it-IT" sz="2000" u="sng" dirty="0" smtClean="0">
                <a:latin typeface="Garamond" pitchFamily="18" charset="0"/>
              </a:rPr>
              <a:t>distinzione tra RNR e RR</a:t>
            </a:r>
          </a:p>
          <a:p>
            <a:pPr marL="0" indent="0" algn="just">
              <a:buNone/>
            </a:pPr>
            <a:r>
              <a:rPr lang="it-IT" sz="2000" dirty="0" smtClean="0">
                <a:latin typeface="Garamond" pitchFamily="18" charset="0"/>
              </a:rPr>
              <a:t>La regola della sostenibilità obbliga i sistemi economici ad impiegare una quantità di </a:t>
            </a:r>
            <a:r>
              <a:rPr lang="it-IT" sz="2000" u="sng" dirty="0" smtClean="0">
                <a:latin typeface="Garamond" pitchFamily="18" charset="0"/>
              </a:rPr>
              <a:t>risorse rinnovabili </a:t>
            </a:r>
            <a:r>
              <a:rPr lang="it-IT" sz="2000" dirty="0" smtClean="0">
                <a:latin typeface="Garamond" pitchFamily="18" charset="0"/>
              </a:rPr>
              <a:t>(RR) minore o almeno uguale al loro tasso di riproduzione: il rispetto di questa regola consentirebbe di lasciare invariato lo stock</a:t>
            </a:r>
          </a:p>
          <a:p>
            <a:pPr marL="0" indent="0" algn="just">
              <a:buNone/>
            </a:pPr>
            <a:r>
              <a:rPr lang="it-IT" sz="2000" dirty="0" smtClean="0">
                <a:latin typeface="Garamond" pitchFamily="18" charset="0"/>
              </a:rPr>
              <a:t>Con riferimento alle risorse ittiche, se questa regola potesse essere rispettata, nelle acque libere e quindi oltre i limiti delle acque territoriali non si avrebbe il fenomeno di </a:t>
            </a:r>
            <a:r>
              <a:rPr lang="it-IT" sz="2000" u="sng" dirty="0" err="1" smtClean="0">
                <a:latin typeface="Garamond" pitchFamily="18" charset="0"/>
              </a:rPr>
              <a:t>overfishing</a:t>
            </a:r>
            <a:r>
              <a:rPr lang="it-IT" sz="2000" dirty="0" smtClean="0">
                <a:latin typeface="Garamond" pitchFamily="18" charset="0"/>
              </a:rPr>
              <a:t> misurabile in termini di riduzione dello stock di risorse ittiche</a:t>
            </a:r>
          </a:p>
          <a:p>
            <a:pPr marL="0" indent="0" algn="just">
              <a:buNone/>
            </a:pPr>
            <a:r>
              <a:rPr lang="it-IT" sz="2000" dirty="0" smtClean="0">
                <a:latin typeface="Garamond" pitchFamily="18" charset="0"/>
              </a:rPr>
              <a:t>Tuttavia, </a:t>
            </a:r>
            <a:r>
              <a:rPr lang="it-IT" sz="2000" u="sng" dirty="0" smtClean="0">
                <a:latin typeface="Garamond" pitchFamily="18" charset="0"/>
              </a:rPr>
              <a:t>l’inserimento del progresso tecnico che aumenta l’efficienza del capitale prodotto nello sfruttamento del capitale naturale</a:t>
            </a:r>
            <a:r>
              <a:rPr lang="it-IT" sz="2000" dirty="0" smtClean="0">
                <a:latin typeface="Garamond" pitchFamily="18" charset="0"/>
              </a:rPr>
              <a:t>, ad esempio pescherecci e strumentazione che riducono i costi di produzione unitari, potrebbe avere un impatto devastante</a:t>
            </a:r>
          </a:p>
          <a:p>
            <a:pPr marL="0" indent="0" algn="just">
              <a:buNone/>
            </a:pPr>
            <a:r>
              <a:rPr lang="it-IT" sz="2000" dirty="0" smtClean="0">
                <a:latin typeface="Garamond" pitchFamily="18" charset="0"/>
              </a:rPr>
              <a:t>La </a:t>
            </a:r>
            <a:r>
              <a:rPr lang="it-IT" sz="2000" u="sng" dirty="0" smtClean="0">
                <a:latin typeface="Garamond" pitchFamily="18" charset="0"/>
              </a:rPr>
              <a:t>maggiore efficienza </a:t>
            </a:r>
            <a:r>
              <a:rPr lang="it-IT" sz="2000" dirty="0" smtClean="0">
                <a:latin typeface="Garamond" pitchFamily="18" charset="0"/>
              </a:rPr>
              <a:t>comporta un incremento delle quantità pescate per unità di tempo o per unità di fattore lavoro e </a:t>
            </a:r>
            <a:r>
              <a:rPr lang="it-IT" sz="2000" u="sng" dirty="0" smtClean="0">
                <a:latin typeface="Garamond" pitchFamily="18" charset="0"/>
              </a:rPr>
              <a:t>spinge nella direzione opposta alla regola di sostenibilità</a:t>
            </a:r>
            <a:endParaRPr lang="it-IT" sz="2000" u="sng" dirty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49103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b="1" dirty="0" smtClean="0">
                <a:latin typeface="Garamond" pitchFamily="18" charset="0"/>
              </a:rPr>
              <a:t>Innovazione tecnologica e risorse naturali (II)</a:t>
            </a:r>
            <a:endParaRPr lang="it-IT" sz="2400" b="1" dirty="0">
              <a:latin typeface="Garamond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it-IT" sz="2000" dirty="0" smtClean="0">
                <a:latin typeface="Garamond" pitchFamily="18" charset="0"/>
              </a:rPr>
              <a:t>Il progresso tecnico:</a:t>
            </a:r>
          </a:p>
          <a:p>
            <a:pPr algn="just">
              <a:buFontTx/>
              <a:buChar char="-"/>
            </a:pPr>
            <a:r>
              <a:rPr lang="it-IT" sz="2000" dirty="0" smtClean="0">
                <a:latin typeface="Garamond" pitchFamily="18" charset="0"/>
              </a:rPr>
              <a:t>Accelera il depauperamento dello stock</a:t>
            </a:r>
          </a:p>
          <a:p>
            <a:pPr algn="just">
              <a:buFontTx/>
              <a:buChar char="-"/>
            </a:pPr>
            <a:r>
              <a:rPr lang="it-IT" sz="2000" dirty="0" smtClean="0">
                <a:latin typeface="Garamond" pitchFamily="18" charset="0"/>
              </a:rPr>
              <a:t>Aumenta il rischio di estinzione</a:t>
            </a:r>
          </a:p>
          <a:p>
            <a:pPr marL="0" indent="0" algn="just">
              <a:buNone/>
            </a:pPr>
            <a:r>
              <a:rPr lang="it-IT" sz="2000" dirty="0" smtClean="0">
                <a:latin typeface="Garamond" pitchFamily="18" charset="0"/>
              </a:rPr>
              <a:t>Es. le </a:t>
            </a:r>
            <a:r>
              <a:rPr lang="it-IT" sz="2000" u="sng" dirty="0" smtClean="0">
                <a:latin typeface="Garamond" pitchFamily="18" charset="0"/>
              </a:rPr>
              <a:t>reti a strascico </a:t>
            </a:r>
            <a:r>
              <a:rPr lang="it-IT" sz="2000" dirty="0" smtClean="0">
                <a:latin typeface="Garamond" pitchFamily="18" charset="0"/>
              </a:rPr>
              <a:t>fanno aumentare la produttività dei pescatori ma ad un </a:t>
            </a:r>
            <a:r>
              <a:rPr lang="it-IT" sz="2000" u="sng" dirty="0" smtClean="0">
                <a:latin typeface="Garamond" pitchFamily="18" charset="0"/>
              </a:rPr>
              <a:t>elevato costo sociale </a:t>
            </a:r>
            <a:r>
              <a:rPr lang="it-IT" sz="2000" dirty="0" smtClean="0">
                <a:latin typeface="Garamond" pitchFamily="18" charset="0"/>
              </a:rPr>
              <a:t>della distruzione dei fondali e quindi delle condizioni che garantiscono la riproduzione degli organismi viventi</a:t>
            </a:r>
          </a:p>
          <a:p>
            <a:pPr marL="0" indent="0" algn="just">
              <a:buNone/>
            </a:pPr>
            <a:r>
              <a:rPr lang="it-IT" sz="2000" dirty="0" smtClean="0">
                <a:latin typeface="Garamond" pitchFamily="18" charset="0"/>
              </a:rPr>
              <a:t>Pe quanto riguarda le </a:t>
            </a:r>
            <a:r>
              <a:rPr lang="it-IT" sz="2000" u="sng" dirty="0" smtClean="0">
                <a:latin typeface="Garamond" pitchFamily="18" charset="0"/>
              </a:rPr>
              <a:t>RNR</a:t>
            </a:r>
            <a:r>
              <a:rPr lang="it-IT" sz="2000" dirty="0" smtClean="0">
                <a:latin typeface="Garamond" pitchFamily="18" charset="0"/>
              </a:rPr>
              <a:t>, il modo di operare del progresso tecnico è nel senso positivo atteso almeno nel breve periodo</a:t>
            </a:r>
          </a:p>
          <a:p>
            <a:pPr marL="0" indent="0" algn="just">
              <a:buNone/>
            </a:pPr>
            <a:r>
              <a:rPr lang="it-IT" sz="2000" u="sng" dirty="0" smtClean="0">
                <a:latin typeface="Garamond" pitchFamily="18" charset="0"/>
              </a:rPr>
              <a:t>Quando il prezzo della risorsa raggiunge livelli via via più elevati, genera crescenti incentivi ad investire in ricerca e sviluppo</a:t>
            </a:r>
          </a:p>
          <a:p>
            <a:pPr marL="0" indent="0" algn="just">
              <a:buNone/>
            </a:pPr>
            <a:r>
              <a:rPr lang="it-IT" sz="2000" dirty="0" smtClean="0">
                <a:latin typeface="Garamond" pitchFamily="18" charset="0"/>
              </a:rPr>
              <a:t>Il progresso tecnico generato da tali spese consente di espandere l’offerta perché permette di accrescere l’efficienza nell’impiego e/o sostituire la RNR con risorse alternative</a:t>
            </a:r>
          </a:p>
          <a:p>
            <a:pPr marL="0" indent="0" algn="just">
              <a:buNone/>
            </a:pPr>
            <a:r>
              <a:rPr lang="it-IT" sz="2000" dirty="0" smtClean="0">
                <a:latin typeface="Garamond" pitchFamily="18" charset="0"/>
              </a:rPr>
              <a:t>L’effetto positivo del progresso tecnico nei confronti delle risorse naturali non è univoco:</a:t>
            </a:r>
          </a:p>
          <a:p>
            <a:pPr algn="just">
              <a:buFontTx/>
              <a:buChar char="-"/>
            </a:pPr>
            <a:r>
              <a:rPr lang="it-IT" sz="2000" dirty="0" smtClean="0">
                <a:latin typeface="Garamond" pitchFamily="18" charset="0"/>
              </a:rPr>
              <a:t>Migliora l’uso delle RNR</a:t>
            </a:r>
          </a:p>
          <a:p>
            <a:pPr algn="just">
              <a:buFontTx/>
              <a:buChar char="-"/>
            </a:pPr>
            <a:r>
              <a:rPr lang="it-IT" sz="2000" dirty="0" smtClean="0">
                <a:latin typeface="Garamond" pitchFamily="18" charset="0"/>
              </a:rPr>
              <a:t>- danneggia le RR</a:t>
            </a:r>
          </a:p>
          <a:p>
            <a:pPr marL="0" indent="0" algn="just">
              <a:buNone/>
            </a:pPr>
            <a:endParaRPr lang="it-IT" sz="2000" dirty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26751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it-IT" sz="2400" b="1" dirty="0" smtClean="0">
                <a:latin typeface="Garamond" pitchFamily="18" charset="0"/>
              </a:rPr>
              <a:t>Innovazione tecnologica e risorse naturali (III)</a:t>
            </a:r>
            <a:endParaRPr lang="it-IT" sz="2400" b="1" dirty="0">
              <a:latin typeface="Garamond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it-IT" sz="2000" dirty="0" smtClean="0">
                <a:latin typeface="Garamond" pitchFamily="18" charset="0"/>
              </a:rPr>
              <a:t>Il </a:t>
            </a:r>
            <a:r>
              <a:rPr lang="it-IT" sz="2000" u="sng" dirty="0" smtClean="0">
                <a:latin typeface="Garamond" pitchFamily="18" charset="0"/>
              </a:rPr>
              <a:t>progresso tecnologico </a:t>
            </a:r>
            <a:r>
              <a:rPr lang="it-IT" sz="2000" dirty="0" smtClean="0">
                <a:latin typeface="Garamond" pitchFamily="18" charset="0"/>
              </a:rPr>
              <a:t>ha un </a:t>
            </a:r>
            <a:r>
              <a:rPr lang="it-IT" sz="2000" u="sng" dirty="0" smtClean="0">
                <a:latin typeface="Garamond" pitchFamily="18" charset="0"/>
              </a:rPr>
              <a:t>ruolo positivo frenando l’aumento dei prezzi delle materie prime</a:t>
            </a:r>
            <a:r>
              <a:rPr lang="it-IT" sz="2000" dirty="0" smtClean="0">
                <a:latin typeface="Garamond" pitchFamily="18" charset="0"/>
              </a:rPr>
              <a:t>, tuttavia genera una </a:t>
            </a:r>
            <a:r>
              <a:rPr lang="it-IT" sz="2000" u="sng" dirty="0" smtClean="0">
                <a:latin typeface="Garamond" pitchFamily="18" charset="0"/>
              </a:rPr>
              <a:t>controindicazione</a:t>
            </a:r>
          </a:p>
          <a:p>
            <a:pPr marL="0" indent="0" algn="just">
              <a:buNone/>
            </a:pPr>
            <a:r>
              <a:rPr lang="it-IT" sz="2000" dirty="0" smtClean="0">
                <a:latin typeface="Garamond" pitchFamily="18" charset="0"/>
              </a:rPr>
              <a:t>Il </a:t>
            </a:r>
            <a:r>
              <a:rPr lang="it-IT" sz="2000" u="sng" dirty="0" smtClean="0">
                <a:latin typeface="Garamond" pitchFamily="18" charset="0"/>
              </a:rPr>
              <a:t>prezzo crescente segnala la scarsità </a:t>
            </a:r>
            <a:r>
              <a:rPr lang="it-IT" sz="2000" dirty="0" smtClean="0">
                <a:latin typeface="Garamond" pitchFamily="18" charset="0"/>
              </a:rPr>
              <a:t>e ciò è una informazione importante per l’allocazione efficiente</a:t>
            </a:r>
          </a:p>
          <a:p>
            <a:pPr marL="0" indent="0" algn="just">
              <a:buNone/>
            </a:pPr>
            <a:r>
              <a:rPr lang="it-IT" sz="2000" u="sng" dirty="0" smtClean="0">
                <a:latin typeface="Garamond" pitchFamily="18" charset="0"/>
              </a:rPr>
              <a:t>Quando il progresso tecnico ne frena la crescita</a:t>
            </a:r>
            <a:r>
              <a:rPr lang="it-IT" sz="2000" dirty="0" smtClean="0">
                <a:latin typeface="Garamond" pitchFamily="18" charset="0"/>
              </a:rPr>
              <a:t>, </a:t>
            </a:r>
            <a:r>
              <a:rPr lang="it-IT" sz="2000" u="sng" dirty="0" smtClean="0">
                <a:latin typeface="Garamond" pitchFamily="18" charset="0"/>
              </a:rPr>
              <a:t>impedisce il segnale di scarsità di tale risorsa e quindi le informazioni utili a rafforzare i vincoli per la sostenibilità della crescita</a:t>
            </a:r>
          </a:p>
          <a:p>
            <a:pPr marL="0" indent="0" algn="just">
              <a:buNone/>
            </a:pPr>
            <a:r>
              <a:rPr lang="it-IT" sz="2000" dirty="0" smtClean="0">
                <a:latin typeface="Garamond" pitchFamily="18" charset="0"/>
              </a:rPr>
              <a:t>Inoltre, il progresso tecnico per essere positivo nei confronti delle RNR deve consentire la sostituzione e non solo frenare l’aumento dei prezzi nel breve periodo</a:t>
            </a:r>
          </a:p>
          <a:p>
            <a:pPr marL="0" indent="0" algn="just">
              <a:buNone/>
            </a:pPr>
            <a:r>
              <a:rPr lang="it-IT" sz="2000" dirty="0" smtClean="0">
                <a:latin typeface="Garamond" pitchFamily="18" charset="0"/>
              </a:rPr>
              <a:t>Questo </a:t>
            </a:r>
            <a:r>
              <a:rPr lang="it-IT" sz="2000" u="sng" dirty="0" smtClean="0">
                <a:latin typeface="Garamond" pitchFamily="18" charset="0"/>
              </a:rPr>
              <a:t>risultato non </a:t>
            </a:r>
            <a:r>
              <a:rPr lang="it-IT" sz="2000" dirty="0" smtClean="0">
                <a:latin typeface="Garamond" pitchFamily="18" charset="0"/>
              </a:rPr>
              <a:t>può essere </a:t>
            </a:r>
            <a:r>
              <a:rPr lang="it-IT" sz="2000" u="sng" dirty="0" smtClean="0">
                <a:latin typeface="Garamond" pitchFamily="18" charset="0"/>
              </a:rPr>
              <a:t>raggiunto dallo sviluppo spontaneo del progresso tecnologico mirato alla salvaguardia delle risorse naturali in quanto mancano gli input dal mercato</a:t>
            </a:r>
            <a:r>
              <a:rPr lang="it-IT" sz="2000" dirty="0" smtClean="0">
                <a:latin typeface="Garamond" pitchFamily="18" charset="0"/>
              </a:rPr>
              <a:t>: i prezzi di mercato delle risorse naturali (es. carbone per l’energia elettrica) riflettono solo in parte il vero costo dell’impiego di queste risorse</a:t>
            </a:r>
          </a:p>
          <a:p>
            <a:pPr marL="0" indent="0" algn="just">
              <a:buNone/>
            </a:pPr>
            <a:r>
              <a:rPr lang="it-IT" sz="2000" dirty="0" smtClean="0">
                <a:latin typeface="Garamond" pitchFamily="18" charset="0"/>
              </a:rPr>
              <a:t>Essi non catturano il vero valore economico legato ai servizi ambientali svolti dalle stesse, forniti gratuitamente</a:t>
            </a:r>
          </a:p>
          <a:p>
            <a:pPr marL="0" indent="0" algn="just">
              <a:buNone/>
            </a:pPr>
            <a:r>
              <a:rPr lang="it-IT" sz="2000" dirty="0" smtClean="0">
                <a:latin typeface="Garamond" pitchFamily="18" charset="0"/>
              </a:rPr>
              <a:t> </a:t>
            </a:r>
            <a:endParaRPr lang="it-IT" sz="2000" dirty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702478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</TotalTime>
  <Words>1186</Words>
  <Application>Microsoft Office PowerPoint</Application>
  <PresentationFormat>Presentazione su schermo (4:3)</PresentationFormat>
  <Paragraphs>61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9" baseType="lpstr">
      <vt:lpstr>Tema di Office</vt:lpstr>
      <vt:lpstr>L’approccio istituzionale alla sostenibilità: la necessità di un nuovo modello di sviluppo</vt:lpstr>
      <vt:lpstr>L’approccio istituzionale alla sostenibilità: gli impegni dei paesi della comunità internazionale</vt:lpstr>
      <vt:lpstr>Lo sviluppo sostenibile</vt:lpstr>
      <vt:lpstr>Lo sviluppo sostenibile nel Rapporto Brundtland</vt:lpstr>
      <vt:lpstr>Limiti alla produzione e diffusione della tecnologia</vt:lpstr>
      <vt:lpstr>Innovazione tecnologica e risorse naturali (I)</vt:lpstr>
      <vt:lpstr>Innovazione tecnologica e risorse naturali (II)</vt:lpstr>
      <vt:lpstr>Innovazione tecnologica e risorse naturali (III)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L’approccio istituzionale alla sostenibilità</dc:title>
  <dc:creator>Utente Windows</dc:creator>
  <cp:lastModifiedBy>Utente Windows</cp:lastModifiedBy>
  <cp:revision>23</cp:revision>
  <dcterms:created xsi:type="dcterms:W3CDTF">2021-09-30T08:47:47Z</dcterms:created>
  <dcterms:modified xsi:type="dcterms:W3CDTF">2021-09-30T22:03:23Z</dcterms:modified>
</cp:coreProperties>
</file>