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53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51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73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9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28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9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40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6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4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66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F921-6907-47CE-A329-1D5105367DE9}" type="datetimeFigureOut">
              <a:rPr lang="it-IT" smtClean="0"/>
              <a:t>29/09/2021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D582-02F4-4085-8AE9-019A6D02D5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03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elementi di definizione</a:t>
            </a:r>
            <a:br>
              <a:rPr lang="it-IT" sz="2400" b="1" dirty="0" smtClean="0">
                <a:latin typeface="Garamond" pitchFamily="18" charset="0"/>
              </a:rPr>
            </a:br>
            <a:r>
              <a:rPr lang="it-IT" sz="2400" b="1" dirty="0" smtClean="0">
                <a:latin typeface="Garamond" pitchFamily="18" charset="0"/>
              </a:rPr>
              <a:t>regole per la gestione delle risorse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Sostenibilità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è un concetto riferito alla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capacità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del sistema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ambiente di sostenere il sistema economico 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Rappresenta un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vincolo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per il sistema economico dal momento che la suddetta capacità è sottoposta a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3 limiti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Dotazione dello stock di risorse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Capacità assimilativa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Impossibilità di riprodurre energia utile (entropia) e quindi impossibilità di perpetrare le attività di riciclo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Se l’economia vuole proseguire nel suo processo di crescita e sviluppo per il quale è indispensabile il supporto ambientale deve rispettare alcune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regole nella gestione delle risorse ambientali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Sfruttamento delle risorse rinnovabile tale che il tasso di utilizzo non sia superiore al tasso di rigenerazione naturale </a:t>
            </a:r>
            <a:r>
              <a:rPr lang="it-IT" sz="2000" b="1" dirty="0" smtClean="0">
                <a:solidFill>
                  <a:schemeClr val="tx1"/>
                </a:solidFill>
                <a:latin typeface="Garamond" pitchFamily="18" charset="0"/>
              </a:rPr>
              <a:t>u&lt;p</a:t>
            </a:r>
          </a:p>
          <a:p>
            <a:pPr marL="342900" indent="-342900" algn="just">
              <a:buFontTx/>
              <a:buChar char="-"/>
            </a:pP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Mantenimento del flusso di rifiuti nell’ambiente al di sotto della capacità di assimilazione dell’ambiente </a:t>
            </a:r>
            <a:r>
              <a:rPr lang="it-IT" sz="2000" b="1" dirty="0" smtClean="0">
                <a:solidFill>
                  <a:schemeClr val="tx1"/>
                </a:solidFill>
                <a:latin typeface="Garamond" pitchFamily="18" charset="0"/>
              </a:rPr>
              <a:t>R&lt;A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endParaRPr lang="it-IT" sz="20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9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le implicazioni delle regole di sostenibilità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rispetto delle regole </a:t>
            </a:r>
            <a:r>
              <a:rPr lang="it-IT" sz="2000" dirty="0" smtClean="0">
                <a:latin typeface="Garamond" pitchFamily="18" charset="0"/>
              </a:rPr>
              <a:t>di gestione delle risorse contribuisce a rendere il </a:t>
            </a:r>
            <a:r>
              <a:rPr lang="it-IT" sz="2000" u="sng" dirty="0" smtClean="0">
                <a:latin typeface="Garamond" pitchFamily="18" charset="0"/>
              </a:rPr>
              <a:t>sistema economico sostenibile</a:t>
            </a:r>
            <a:r>
              <a:rPr lang="it-IT" sz="2000" dirty="0" smtClean="0">
                <a:latin typeface="Garamond" pitchFamily="18" charset="0"/>
              </a:rPr>
              <a:t> e cioè una economia che opera in modo da garantire che lo stock di risorse rinnovabili e lo stock relativo alla capacità di assimilazione dei rifiuti da parte dell’ambiente non diminuiscano e siano disponibili in futuro per continuare a sostenere il sistema economico 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Alla base delle regole di sostenibilità c’è l’idea che lo stock delle risorse naturali debba essere mantenuto costante nel tempo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Questa conclusione </a:t>
            </a:r>
            <a:r>
              <a:rPr lang="it-IT" sz="2000" dirty="0" smtClean="0">
                <a:latin typeface="Garamond" pitchFamily="18" charset="0"/>
              </a:rPr>
              <a:t>che non lascia spazio a dubbi e considerazioni </a:t>
            </a:r>
            <a:r>
              <a:rPr lang="it-IT" sz="2000" u="sng" dirty="0" smtClean="0">
                <a:latin typeface="Garamond" pitchFamily="18" charset="0"/>
              </a:rPr>
              <a:t>avrebbe dovuto sancire una definizione univoca di sostenibilità</a:t>
            </a:r>
            <a:r>
              <a:rPr lang="it-IT" sz="2000" dirty="0" smtClean="0">
                <a:latin typeface="Garamond" pitchFamily="18" charset="0"/>
              </a:rPr>
              <a:t> </a:t>
            </a:r>
            <a:r>
              <a:rPr lang="it-IT" sz="2000" u="sng" dirty="0" smtClean="0">
                <a:latin typeface="Garamond" pitchFamily="18" charset="0"/>
              </a:rPr>
              <a:t>e invece il concetto di sostenibilità è stato oggetto di una importante riflessione sia a livello teorico che istituzionale</a:t>
            </a:r>
            <a:r>
              <a:rPr lang="it-IT" sz="2000" dirty="0" smtClean="0">
                <a:latin typeface="Garamond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riflessione teorica ha portato a </a:t>
            </a:r>
            <a:r>
              <a:rPr lang="it-IT" sz="2000" u="sng" dirty="0" smtClean="0">
                <a:latin typeface="Garamond" pitchFamily="18" charset="0"/>
              </a:rPr>
              <a:t>diverse accezioni di sostenibilità 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 livello teorico si è partiti dalla considerazione secondo la quale diverse tipologie di capitale concorrono a determinare il processo produttivo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7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le diverse forme di capitale nel processo produttivo 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Capitale umano: forza lavoro e intellettiva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Capitale sociale: istituzioni impegnate nel mantenimento e coordinamento dei lavoratori e che in generale guidano la società civile</a:t>
            </a:r>
          </a:p>
          <a:p>
            <a:pPr marL="457200" indent="-457200" algn="just">
              <a:buAutoNum type="arabicPeriod"/>
            </a:pPr>
            <a:r>
              <a:rPr lang="it-IT" sz="2000" u="sng" dirty="0" smtClean="0">
                <a:latin typeface="Garamond" pitchFamily="18" charset="0"/>
              </a:rPr>
              <a:t>Capitale prodotto </a:t>
            </a:r>
            <a:r>
              <a:rPr lang="it-IT" sz="2000" dirty="0" smtClean="0">
                <a:latin typeface="Garamond" pitchFamily="18" charset="0"/>
              </a:rPr>
              <a:t>classificato in </a:t>
            </a:r>
            <a:r>
              <a:rPr lang="it-IT" sz="2000" u="sng" dirty="0" smtClean="0">
                <a:latin typeface="Garamond" pitchFamily="18" charset="0"/>
              </a:rPr>
              <a:t>beni materiali</a:t>
            </a:r>
            <a:r>
              <a:rPr lang="it-IT" sz="2000" dirty="0" smtClean="0">
                <a:latin typeface="Garamond" pitchFamily="18" charset="0"/>
              </a:rPr>
              <a:t> e cioè strumenti, macchine, edifici ed infrastrutture che contribuiscono al processo di produzione ma non sono incorporati nell’output finale; </a:t>
            </a:r>
            <a:r>
              <a:rPr lang="it-IT" sz="2000" u="sng" dirty="0" smtClean="0">
                <a:latin typeface="Garamond" pitchFamily="18" charset="0"/>
              </a:rPr>
              <a:t>beni intermedi </a:t>
            </a:r>
            <a:r>
              <a:rPr lang="it-IT" sz="2000" dirty="0" smtClean="0">
                <a:latin typeface="Garamond" pitchFamily="18" charset="0"/>
              </a:rPr>
              <a:t>che sono sia inclusi nei beni prodotti (es. metalli, plastiche ed altri componenti) sia immediatamente consumati nel processo di produzione (es. combustibili)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variabile </a:t>
            </a:r>
            <a:r>
              <a:rPr lang="it-IT" sz="2000" dirty="0" err="1" smtClean="0">
                <a:latin typeface="Garamond" pitchFamily="18" charset="0"/>
              </a:rPr>
              <a:t>Ki</a:t>
            </a:r>
            <a:r>
              <a:rPr lang="it-IT" sz="2000" dirty="0" smtClean="0">
                <a:latin typeface="Garamond" pitchFamily="18" charset="0"/>
              </a:rPr>
              <a:t> che entra nella funzione di produzione è un indicatore della quantità di capitale prodotto impiegato nella produzione dell’impresa </a:t>
            </a:r>
            <a:r>
              <a:rPr lang="it-IT" sz="2000" i="1" dirty="0" smtClean="0">
                <a:latin typeface="Garamond" pitchFamily="18" charset="0"/>
              </a:rPr>
              <a:t>i-esima</a:t>
            </a: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4. </a:t>
            </a:r>
            <a:r>
              <a:rPr lang="it-IT" sz="2000" u="sng" dirty="0" smtClean="0">
                <a:latin typeface="Garamond" pitchFamily="18" charset="0"/>
              </a:rPr>
              <a:t>Capitale naturale </a:t>
            </a:r>
            <a:r>
              <a:rPr lang="it-IT" sz="2000" dirty="0" smtClean="0">
                <a:latin typeface="Garamond" pitchFamily="18" charset="0"/>
              </a:rPr>
              <a:t>come insieme di elementi (materia, energia ed ecosistemi) che svolgono funzioni di: (i) regolazione per i sistemi di supporto alla vita; (ii) habitat per la riproduzione delle specie animali e vegetali; (iii) produzione (funzioni economiche)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Tutte le funzioni associate allo stock di capitale naturale sono essenziali per il benessere umano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distruzione degli elementi naturali mina la possibilità di sopravvivenza delle specie e quindi le condizioni essenziali per la crescita e lo sviluppo 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3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le diverse accezioni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consapevolezza che tutte le </a:t>
            </a:r>
            <a:r>
              <a:rPr lang="it-IT" sz="2000" u="sng" dirty="0" smtClean="0">
                <a:latin typeface="Garamond" pitchFamily="18" charset="0"/>
              </a:rPr>
              <a:t>diverse tipologie di capitale </a:t>
            </a:r>
            <a:r>
              <a:rPr lang="it-IT" sz="2000" dirty="0" smtClean="0">
                <a:latin typeface="Garamond" pitchFamily="18" charset="0"/>
              </a:rPr>
              <a:t>sono impiegate nella creazione di ricchezza, contribuendo a sostenere il sistema economico nel processo di espansione ha portato gli economisti a configurare </a:t>
            </a:r>
            <a:r>
              <a:rPr lang="it-IT" sz="2000" u="sng" dirty="0" smtClean="0">
                <a:latin typeface="Garamond" pitchFamily="18" charset="0"/>
              </a:rPr>
              <a:t>differenti scenari in cui riduzioni nello stock di una tipologia di capitale sono compensate da incrementi nelle altre tipologie di capitale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considerano in particolare: 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Capitale prodotto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Capitale naturale</a:t>
            </a:r>
          </a:p>
          <a:p>
            <a:pPr algn="just">
              <a:buFontTx/>
              <a:buChar char="-"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Gli scenari configurati sono 4: molto debole; debole; forte; molto forte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 ciascuno di essi viene associato una specifica accezione del concetto di sostenibilità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0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l’accezione molto debole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concetto di sostenibilità è legato alla </a:t>
            </a:r>
            <a:r>
              <a:rPr lang="it-IT" sz="2000" u="sng" dirty="0" smtClean="0">
                <a:latin typeface="Garamond" pitchFamily="18" charset="0"/>
              </a:rPr>
              <a:t>crescita economica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crescita economica è identificato nell’</a:t>
            </a:r>
            <a:r>
              <a:rPr lang="it-IT" sz="2000" u="sng" dirty="0" smtClean="0">
                <a:latin typeface="Garamond" pitchFamily="18" charset="0"/>
              </a:rPr>
              <a:t>incremento su base annua del PIL</a:t>
            </a:r>
            <a:r>
              <a:rPr lang="it-IT" sz="2000" dirty="0" smtClean="0">
                <a:latin typeface="Garamond" pitchFamily="18" charset="0"/>
              </a:rPr>
              <a:t> di un Paese che ha già realizzato la transizione verso un’economia industriale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Un sistema economico è sostenibile se è in grado di garantire i medesimi livelli di produzione e di consumo pro-capite sia alle generazioni presenti sia a quelle future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questa accezione la </a:t>
            </a:r>
            <a:r>
              <a:rPr lang="it-IT" sz="2000" u="sng" dirty="0" smtClean="0">
                <a:latin typeface="Garamond" pitchFamily="18" charset="0"/>
              </a:rPr>
              <a:t>sostenibilità</a:t>
            </a:r>
            <a:r>
              <a:rPr lang="it-IT" sz="2000" dirty="0" smtClean="0">
                <a:latin typeface="Garamond" pitchFamily="18" charset="0"/>
              </a:rPr>
              <a:t> implica il </a:t>
            </a:r>
            <a:r>
              <a:rPr lang="it-IT" sz="2000" u="sng" dirty="0" smtClean="0">
                <a:latin typeface="Garamond" pitchFamily="18" charset="0"/>
              </a:rPr>
              <a:t>mantenimento inalterato dei livelli di produzione e consumo</a:t>
            </a:r>
            <a:r>
              <a:rPr lang="it-IT" sz="2000" dirty="0" smtClean="0">
                <a:latin typeface="Garamond" pitchFamily="18" charset="0"/>
              </a:rPr>
              <a:t>: come è possibile ottenere questo risultato?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Viene sottolineata la necessità di </a:t>
            </a:r>
            <a:r>
              <a:rPr lang="it-IT" sz="2000" u="sng" dirty="0" smtClean="0">
                <a:latin typeface="Garamond" pitchFamily="18" charset="0"/>
              </a:rPr>
              <a:t>investimenti nel capitale tecnologico </a:t>
            </a:r>
            <a:r>
              <a:rPr lang="it-IT" sz="2000" dirty="0" smtClean="0">
                <a:latin typeface="Garamond" pitchFamily="18" charset="0"/>
              </a:rPr>
              <a:t>in modo da compensare le riduzioni nello stock di capitale naturale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Ciò presuppone una perfetta sostituibilità tra le diverse forme di capitale. Capitale prodotto (Ku) e capitale naturale (</a:t>
            </a:r>
            <a:r>
              <a:rPr lang="it-IT" sz="2000" dirty="0" err="1" smtClean="0">
                <a:latin typeface="Garamond" pitchFamily="18" charset="0"/>
              </a:rPr>
              <a:t>Kn</a:t>
            </a:r>
            <a:r>
              <a:rPr lang="it-IT" sz="2000" dirty="0" smtClean="0">
                <a:latin typeface="Garamond" pitchFamily="18" charset="0"/>
              </a:rPr>
              <a:t>)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6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l’accezione debole (I)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Anche questa accezione presuppone la sostituibilità tra le diverse forme di capitale ma introduce la </a:t>
            </a:r>
            <a:r>
              <a:rPr lang="it-IT" sz="2000" u="sng" dirty="0" smtClean="0">
                <a:latin typeface="Garamond" pitchFamily="18" charset="0"/>
              </a:rPr>
              <a:t>regola della salvaguardia del capitale naturale critico:</a:t>
            </a:r>
          </a:p>
          <a:p>
            <a:pPr algn="just">
              <a:buFontTx/>
              <a:buChar char="-"/>
            </a:pPr>
            <a:r>
              <a:rPr lang="it-IT" sz="2000" u="sng" dirty="0" smtClean="0">
                <a:latin typeface="Garamond" pitchFamily="18" charset="0"/>
              </a:rPr>
              <a:t>Limitare</a:t>
            </a:r>
            <a:r>
              <a:rPr lang="it-IT" sz="2000" dirty="0" smtClean="0">
                <a:latin typeface="Garamond" pitchFamily="18" charset="0"/>
              </a:rPr>
              <a:t> le attività economiche che hanno un impatto sull’ambiente tale da innescare un </a:t>
            </a:r>
            <a:r>
              <a:rPr lang="it-IT" sz="2000" u="sng" dirty="0" smtClean="0">
                <a:latin typeface="Garamond" pitchFamily="18" charset="0"/>
              </a:rPr>
              <a:t>processo di degradazione del capitale naturale oltre una certa soglia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Soglia </a:t>
            </a:r>
            <a:r>
              <a:rPr lang="it-IT" sz="2000" dirty="0" smtClean="0">
                <a:latin typeface="Garamond" pitchFamily="18" charset="0"/>
              </a:rPr>
              <a:t>è rappresentata dallo </a:t>
            </a:r>
            <a:r>
              <a:rPr lang="it-IT" sz="2000" u="sng" dirty="0" smtClean="0">
                <a:latin typeface="Garamond" pitchFamily="18" charset="0"/>
              </a:rPr>
              <a:t>stock di capitale naturale a cui si associano le funzioni di supporto alla vita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considerazione della regola di salvaguardia del capitale naturale critico porta ad ampliare il concetto di sostenibilità ambientale del sistema economico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</a:t>
            </a:r>
            <a:r>
              <a:rPr lang="it-IT" sz="2000" u="sng" dirty="0" smtClean="0">
                <a:latin typeface="Garamond" pitchFamily="18" charset="0"/>
              </a:rPr>
              <a:t>sostenibilità del sistema economico </a:t>
            </a:r>
            <a:r>
              <a:rPr lang="it-IT" sz="2000" dirty="0" smtClean="0">
                <a:latin typeface="Garamond" pitchFamily="18" charset="0"/>
              </a:rPr>
              <a:t>è garantita dal </a:t>
            </a:r>
            <a:r>
              <a:rPr lang="it-IT" sz="2000" u="sng" dirty="0" smtClean="0">
                <a:latin typeface="Garamond" pitchFamily="18" charset="0"/>
              </a:rPr>
              <a:t>trasferimento alle generazioni future di uno stock di capitale totale non inferiore rispetto a quello di cui beneficiano le generazioni attuali </a:t>
            </a:r>
          </a:p>
        </p:txBody>
      </p:sp>
    </p:spTree>
    <p:extLst>
      <p:ext uri="{BB962C8B-B14F-4D97-AF65-F5344CB8AC3E}">
        <p14:creationId xmlns:p14="http://schemas.microsoft.com/office/powerpoint/2010/main" val="185622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l’accezione debole (II)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Si configurano 2 scenari:</a:t>
            </a:r>
          </a:p>
          <a:p>
            <a:pPr marL="0" indent="0" algn="just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Possibilità di </a:t>
            </a:r>
            <a:r>
              <a:rPr lang="it-IT" sz="2000" u="sng" dirty="0" smtClean="0">
                <a:latin typeface="Garamond" pitchFamily="18" charset="0"/>
              </a:rPr>
              <a:t>trasmettere uno stock di capitale naturale inferiore</a:t>
            </a:r>
            <a:r>
              <a:rPr lang="it-IT" sz="2000" dirty="0" smtClean="0">
                <a:latin typeface="Garamond" pitchFamily="18" charset="0"/>
              </a:rPr>
              <a:t> ma a condizione che sia </a:t>
            </a:r>
            <a:r>
              <a:rPr lang="it-IT" sz="2000" u="sng" dirty="0" smtClean="0">
                <a:latin typeface="Garamond" pitchFamily="18" charset="0"/>
              </a:rPr>
              <a:t>compensato da un incremento dello stock di capitale prodotto</a:t>
            </a:r>
          </a:p>
          <a:p>
            <a:pPr marL="457200" indent="-457200" algn="just">
              <a:buAutoNum type="arabicPeriod"/>
            </a:pPr>
            <a:endParaRPr lang="it-IT" sz="2000" u="sng" dirty="0">
              <a:latin typeface="Garamond" pitchFamily="18" charset="0"/>
            </a:endParaRP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Possibilità di trasferire uno </a:t>
            </a:r>
            <a:r>
              <a:rPr lang="it-IT" sz="2000" u="sng" dirty="0" smtClean="0">
                <a:latin typeface="Garamond" pitchFamily="18" charset="0"/>
              </a:rPr>
              <a:t>stock di capitale prodotto inferiore</a:t>
            </a:r>
            <a:r>
              <a:rPr lang="it-IT" sz="2000" dirty="0" smtClean="0">
                <a:latin typeface="Garamond" pitchFamily="18" charset="0"/>
              </a:rPr>
              <a:t> ma </a:t>
            </a:r>
            <a:r>
              <a:rPr lang="it-IT" sz="2000" u="sng" dirty="0" smtClean="0">
                <a:latin typeface="Garamond" pitchFamily="18" charset="0"/>
              </a:rPr>
              <a:t>compensato da un maggiore stock di capitale naturale</a:t>
            </a:r>
          </a:p>
          <a:p>
            <a:pPr marL="457200" indent="-457200" algn="just">
              <a:buAutoNum type="arabicPeriod"/>
            </a:pPr>
            <a:endParaRPr lang="it-IT" sz="2000" u="sng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regola del capitale naturale critico può essere rispettata fino a quando i benefici superano i costi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l’accezione forte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L’accezione forte di sostenibilità esclude la sostituibilità tra le forme di capitale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a causa di 2 aspetti che caratterizzano il capitale naturale: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Alcune delle </a:t>
            </a:r>
            <a:r>
              <a:rPr lang="it-IT" sz="2000" u="sng" dirty="0" smtClean="0">
                <a:latin typeface="Garamond" pitchFamily="18" charset="0"/>
              </a:rPr>
              <a:t>funzioni</a:t>
            </a:r>
            <a:r>
              <a:rPr lang="it-IT" sz="2000" dirty="0" smtClean="0">
                <a:latin typeface="Garamond" pitchFamily="18" charset="0"/>
              </a:rPr>
              <a:t> e dei servizi degli ecosistemi naturali sono </a:t>
            </a:r>
            <a:r>
              <a:rPr lang="it-IT" sz="2000" u="sng" dirty="0" smtClean="0">
                <a:latin typeface="Garamond" pitchFamily="18" charset="0"/>
              </a:rPr>
              <a:t>essenziali per la sopravvivenza del genere umano</a:t>
            </a:r>
            <a:r>
              <a:rPr lang="it-IT" sz="2000" dirty="0" smtClean="0">
                <a:latin typeface="Garamond" pitchFamily="18" charset="0"/>
              </a:rPr>
              <a:t> in quanto funzioni di supporto alla vita che non possono essere rimpiazzati</a:t>
            </a:r>
          </a:p>
          <a:p>
            <a:pPr algn="just">
              <a:buFontTx/>
              <a:buChar char="-"/>
            </a:pPr>
            <a:r>
              <a:rPr lang="it-IT" sz="2000" dirty="0" smtClean="0">
                <a:latin typeface="Garamond" pitchFamily="18" charset="0"/>
              </a:rPr>
              <a:t>Altre </a:t>
            </a:r>
            <a:r>
              <a:rPr lang="it-IT" sz="2000" u="sng" dirty="0" smtClean="0">
                <a:latin typeface="Garamond" pitchFamily="18" charset="0"/>
              </a:rPr>
              <a:t>funzioni</a:t>
            </a:r>
            <a:r>
              <a:rPr lang="it-IT" sz="2000" dirty="0" smtClean="0">
                <a:latin typeface="Garamond" pitchFamily="18" charset="0"/>
              </a:rPr>
              <a:t>, sebbene non essenziali per la sopravvivenza, sono </a:t>
            </a:r>
            <a:r>
              <a:rPr lang="it-IT" sz="2000" u="sng" dirty="0" smtClean="0">
                <a:latin typeface="Garamond" pitchFamily="18" charset="0"/>
              </a:rPr>
              <a:t>indispensabili per il benessere della collettività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tratta di funzioni associate allo stock di capitale naturale critico che deve essere salvaguardato con la </a:t>
            </a:r>
            <a:r>
              <a:rPr lang="it-IT" sz="2000" u="sng" dirty="0" smtClean="0">
                <a:latin typeface="Garamond" pitchFamily="18" charset="0"/>
              </a:rPr>
              <a:t>regola di sostenibilità forte</a:t>
            </a:r>
            <a:r>
              <a:rPr lang="it-IT" sz="2000" dirty="0" smtClean="0">
                <a:latin typeface="Garamond" pitchFamily="18" charset="0"/>
              </a:rPr>
              <a:t> che comporta il mantenimento costante del capitale naturale (</a:t>
            </a:r>
            <a:r>
              <a:rPr lang="it-IT" sz="2000" dirty="0" err="1" smtClean="0">
                <a:latin typeface="Garamond" pitchFamily="18" charset="0"/>
              </a:rPr>
              <a:t>Kn</a:t>
            </a:r>
            <a:r>
              <a:rPr lang="it-IT" sz="2000" dirty="0" smtClean="0">
                <a:latin typeface="Garamond" pitchFamily="18" charset="0"/>
              </a:rPr>
              <a:t>) oppure il suo incremento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regola della salvaguardia del capitale naturale critico risponde al </a:t>
            </a:r>
            <a:r>
              <a:rPr lang="it-IT" sz="2000" u="sng" dirty="0" smtClean="0">
                <a:latin typeface="Garamond" pitchFamily="18" charset="0"/>
              </a:rPr>
              <a:t>principio di precauzione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Qualunque siano i benefici economici cui si rinuncia limitando l’impiego di capitale naturale nel processo produttivo, una perdita irreversibile di capitale naturale è inaccettabile (</a:t>
            </a:r>
            <a:r>
              <a:rPr lang="it-IT" sz="2000" u="sng" dirty="0" smtClean="0">
                <a:latin typeface="Garamond" pitchFamily="18" charset="0"/>
              </a:rPr>
              <a:t>versione forte della regola di salvaguardia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just">
              <a:buNone/>
            </a:pP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2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Sostenibilità ambientale: l’accezione forte e molto forte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Nell’accezione forte</a:t>
            </a:r>
            <a:r>
              <a:rPr lang="it-IT" sz="2000" dirty="0" smtClean="0">
                <a:latin typeface="Garamond" pitchFamily="18" charset="0"/>
              </a:rPr>
              <a:t> il concetto di </a:t>
            </a:r>
            <a:r>
              <a:rPr lang="it-IT" sz="2000" u="sng" dirty="0" smtClean="0">
                <a:latin typeface="Garamond" pitchFamily="18" charset="0"/>
              </a:rPr>
              <a:t>sostenibilità</a:t>
            </a:r>
            <a:r>
              <a:rPr lang="it-IT" sz="2000" dirty="0" smtClean="0">
                <a:latin typeface="Garamond" pitchFamily="18" charset="0"/>
              </a:rPr>
              <a:t> è legato alla </a:t>
            </a:r>
            <a:r>
              <a:rPr lang="it-IT" sz="2000" u="sng" dirty="0" smtClean="0">
                <a:latin typeface="Garamond" pitchFamily="18" charset="0"/>
              </a:rPr>
              <a:t>necessità di conservare il capitale naturale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E’ sostenibile il sistema economico in grado di </a:t>
            </a:r>
            <a:r>
              <a:rPr lang="it-IT" sz="2000" u="sng" dirty="0" smtClean="0">
                <a:latin typeface="Garamond" pitchFamily="18" charset="0"/>
              </a:rPr>
              <a:t>trasmettere alle generazioni future uno stock ottimale di capitale naturale</a:t>
            </a:r>
            <a:r>
              <a:rPr lang="it-IT" sz="2000" dirty="0" smtClean="0">
                <a:latin typeface="Garamond" pitchFamily="18" charset="0"/>
              </a:rPr>
              <a:t>: ammontare tale da garantire le funzioni di supporto alla vita e quelle indispensabili al benessere della collettività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questa accezione il consumo di una risorsa naturale, ad esempio non rinnovabile, deve essere rimpiazzata da altre risorse che possono svolgere le medesime funzioni, come ad esempio le risorse rinnovabili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Ne consegue la </a:t>
            </a:r>
            <a:r>
              <a:rPr lang="it-IT" sz="2000" u="sng" dirty="0" smtClean="0">
                <a:latin typeface="Garamond" pitchFamily="18" charset="0"/>
              </a:rPr>
              <a:t>perfetta sostituibilità tra RNR e RR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</a:t>
            </a:r>
            <a:r>
              <a:rPr lang="it-IT" sz="2000" u="sng" dirty="0" smtClean="0">
                <a:latin typeface="Garamond" pitchFamily="18" charset="0"/>
              </a:rPr>
              <a:t>accezione molto forte</a:t>
            </a:r>
            <a:r>
              <a:rPr lang="it-IT" sz="2000" dirty="0" smtClean="0">
                <a:latin typeface="Garamond" pitchFamily="18" charset="0"/>
              </a:rPr>
              <a:t> conferma la </a:t>
            </a:r>
            <a:r>
              <a:rPr lang="it-IT" sz="2000" u="sng" dirty="0" smtClean="0">
                <a:latin typeface="Garamond" pitchFamily="18" charset="0"/>
              </a:rPr>
              <a:t>necessità di mantenere inalterato il capitale naturale per assicurare la stabilità degli ecosistemi naturali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conservazione delle specie e degli ecosistemi è indispensabile a prescindere dalle esigenze dettate dal sistema economico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E’ sostenibile il sistema economico che non compromette la capacità degli ecosistemi di resistere agli shock futuri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Sostenibilità assimilata al concetto di resilienza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7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1231</Words>
  <Application>Microsoft Office PowerPoint</Application>
  <PresentationFormat>Presentazione su schermo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Sostenibilità ambientale: elementi di definizione regole per la gestione delle risorse</vt:lpstr>
      <vt:lpstr>Sostenibilità ambientale: le implicazioni delle regole di sostenibilità</vt:lpstr>
      <vt:lpstr>Sostenibilità ambientale: le diverse forme di capitale nel processo produttivo </vt:lpstr>
      <vt:lpstr>Sostenibilità ambientale: le diverse accezioni</vt:lpstr>
      <vt:lpstr>Sostenibilità ambientale: l’accezione molto debole</vt:lpstr>
      <vt:lpstr>Sostenibilità ambientale: l’accezione debole (I)</vt:lpstr>
      <vt:lpstr>Sostenibilità ambientale: l’accezione debole (II)</vt:lpstr>
      <vt:lpstr>Sostenibilità ambientale: l’accezione forte</vt:lpstr>
      <vt:lpstr>Sostenibilità ambientale: l’accezione forte e molto forte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Sostenibilità ambientale: elementi di definizione</dc:title>
  <dc:creator>Utente Windows</dc:creator>
  <cp:lastModifiedBy>Utente Windows</cp:lastModifiedBy>
  <cp:revision>22</cp:revision>
  <dcterms:created xsi:type="dcterms:W3CDTF">2021-09-29T16:33:24Z</dcterms:created>
  <dcterms:modified xsi:type="dcterms:W3CDTF">2021-09-29T20:25:43Z</dcterms:modified>
</cp:coreProperties>
</file>