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noFill/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9.5350698684032037E-2"/>
          <c:y val="0.11506379062948406"/>
          <c:w val="0.86404467960023512"/>
          <c:h val="0.79540816644831247"/>
        </c:manualLayout>
      </c:layout>
      <c:scatterChart>
        <c:scatterStyle val="smoothMarker"/>
        <c:varyColors val="0"/>
        <c:ser>
          <c:idx val="0"/>
          <c:order val="0"/>
          <c:spPr>
            <a:ln w="2222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'il migliore per ora'!$B$2:$B$7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5.7</c:v>
                </c:pt>
              </c:numCache>
            </c:numRef>
          </c:xVal>
          <c:yVal>
            <c:numRef>
              <c:f>'il migliore per ora'!$A$2:$A$7</c:f>
              <c:numCache>
                <c:formatCode>General</c:formatCode>
                <c:ptCount val="6"/>
                <c:pt idx="0">
                  <c:v>5.6</c:v>
                </c:pt>
                <c:pt idx="1">
                  <c:v>3.5</c:v>
                </c:pt>
                <c:pt idx="2">
                  <c:v>2</c:v>
                </c:pt>
                <c:pt idx="3">
                  <c:v>1</c:v>
                </c:pt>
                <c:pt idx="4">
                  <c:v>0.6</c:v>
                </c:pt>
                <c:pt idx="5">
                  <c:v>0.4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6D08-FC40-A00B-0B17B5C36221}"/>
            </c:ext>
          </c:extLst>
        </c:ser>
        <c:ser>
          <c:idx val="1"/>
          <c:order val="1"/>
          <c:spPr>
            <a:ln w="2222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'il migliore per ora'!$B$10:$B$15</c:f>
              <c:numCache>
                <c:formatCode>General</c:formatCode>
                <c:ptCount val="6"/>
                <c:pt idx="0">
                  <c:v>0.3</c:v>
                </c:pt>
                <c:pt idx="1">
                  <c:v>1.5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5.7</c:v>
                </c:pt>
              </c:numCache>
            </c:numRef>
          </c:xVal>
          <c:yVal>
            <c:numRef>
              <c:f>'il migliore per ora'!$A$10:$A$15</c:f>
              <c:numCache>
                <c:formatCode>General</c:formatCode>
                <c:ptCount val="6"/>
                <c:pt idx="0">
                  <c:v>3.2</c:v>
                </c:pt>
                <c:pt idx="1">
                  <c:v>2</c:v>
                </c:pt>
                <c:pt idx="2">
                  <c:v>1</c:v>
                </c:pt>
                <c:pt idx="3">
                  <c:v>0.5</c:v>
                </c:pt>
                <c:pt idx="4">
                  <c:v>0.2</c:v>
                </c:pt>
                <c:pt idx="5">
                  <c:v>0.1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6D08-FC40-A00B-0B17B5C36221}"/>
            </c:ext>
          </c:extLst>
        </c:ser>
        <c:ser>
          <c:idx val="2"/>
          <c:order val="2"/>
          <c:spPr>
            <a:ln w="22225" cap="rnd">
              <a:solidFill>
                <a:schemeClr val="tx1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'il migliore per ora'!$A$18:$A$19</c:f>
              <c:numCache>
                <c:formatCode>General</c:formatCode>
                <c:ptCount val="2"/>
                <c:pt idx="0">
                  <c:v>0</c:v>
                </c:pt>
                <c:pt idx="1">
                  <c:v>4.5</c:v>
                </c:pt>
              </c:numCache>
            </c:numRef>
          </c:xVal>
          <c:yVal>
            <c:numRef>
              <c:f>'il migliore per ora'!$B$18:$B$19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6D08-FC40-A00B-0B17B5C36221}"/>
            </c:ext>
          </c:extLst>
        </c:ser>
        <c:ser>
          <c:idx val="3"/>
          <c:order val="3"/>
          <c:spPr>
            <a:ln w="22225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8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6D08-FC40-A00B-0B17B5C36221}"/>
              </c:ext>
            </c:extLst>
          </c:dPt>
          <c:xVal>
            <c:numRef>
              <c:f>'il migliore per ora'!$A$21:$A$22</c:f>
              <c:numCache>
                <c:formatCode>General</c:formatCode>
                <c:ptCount val="2"/>
                <c:pt idx="0">
                  <c:v>3.01</c:v>
                </c:pt>
                <c:pt idx="1">
                  <c:v>3.01</c:v>
                </c:pt>
              </c:numCache>
            </c:numRef>
          </c:xVal>
          <c:yVal>
            <c:numRef>
              <c:f>'il migliore per ora'!$B$21:$B$22</c:f>
              <c:numCache>
                <c:formatCode>General</c:formatCode>
                <c:ptCount val="2"/>
                <c:pt idx="0">
                  <c:v>0</c:v>
                </c:pt>
                <c:pt idx="1">
                  <c:v>2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3-6D08-FC40-A00B-0B17B5C36221}"/>
            </c:ext>
          </c:extLst>
        </c:ser>
        <c:ser>
          <c:idx val="4"/>
          <c:order val="4"/>
          <c:spPr>
            <a:ln w="22225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8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6D08-FC40-A00B-0B17B5C36221}"/>
              </c:ext>
            </c:extLst>
          </c:dPt>
          <c:xVal>
            <c:numRef>
              <c:f>'il migliore per ora'!$A$25:$A$26</c:f>
              <c:numCache>
                <c:formatCode>General</c:formatCode>
                <c:ptCount val="2"/>
                <c:pt idx="0">
                  <c:v>1.52</c:v>
                </c:pt>
                <c:pt idx="1">
                  <c:v>1.52</c:v>
                </c:pt>
              </c:numCache>
            </c:numRef>
          </c:xVal>
          <c:yVal>
            <c:numRef>
              <c:f>'il migliore per ora'!$B$25:$B$26</c:f>
              <c:numCache>
                <c:formatCode>General</c:formatCode>
                <c:ptCount val="2"/>
                <c:pt idx="0">
                  <c:v>0</c:v>
                </c:pt>
                <c:pt idx="1">
                  <c:v>2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4-6D08-FC40-A00B-0B17B5C362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9239296"/>
        <c:axId val="319241216"/>
      </c:scatterChart>
      <c:valAx>
        <c:axId val="319239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it-IT"/>
          </a:p>
        </c:txPr>
        <c:crossAx val="319241216"/>
        <c:crosses val="autoZero"/>
        <c:crossBetween val="midCat"/>
      </c:valAx>
      <c:valAx>
        <c:axId val="319241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it-IT"/>
          </a:p>
        </c:txPr>
        <c:crossAx val="3192392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chemeClr val="dk1"/>
      </a:solidFill>
    </a:ln>
    <a:effectLst/>
  </c:spPr>
  <c:txPr>
    <a:bodyPr/>
    <a:lstStyle/>
    <a:p>
      <a:pPr>
        <a:defRPr>
          <a:noFill/>
        </a:defRPr>
      </a:pPr>
      <a:endParaRPr lang="it-IT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655559567972161"/>
          <c:y val="0.16370745284746382"/>
          <c:w val="0.79486775439633195"/>
          <c:h val="0.66435129097234935"/>
        </c:manualLayout>
      </c:layout>
      <c:scatterChart>
        <c:scatterStyle val="lineMarker"/>
        <c:varyColors val="0"/>
        <c:ser>
          <c:idx val="0"/>
          <c:order val="0"/>
          <c:spPr>
            <a:ln w="2222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'Foglio1 (7)'!$A$2:$A$3</c:f>
              <c:numCache>
                <c:formatCode>General</c:formatCode>
                <c:ptCount val="2"/>
                <c:pt idx="0">
                  <c:v>0</c:v>
                </c:pt>
                <c:pt idx="1">
                  <c:v>8</c:v>
                </c:pt>
              </c:numCache>
            </c:numRef>
          </c:xVal>
          <c:yVal>
            <c:numRef>
              <c:f>'Foglio1 (7)'!$B$2:$B$3</c:f>
              <c:numCache>
                <c:formatCode>General</c:formatCode>
                <c:ptCount val="2"/>
                <c:pt idx="0">
                  <c:v>1.4</c:v>
                </c:pt>
                <c:pt idx="1">
                  <c:v>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D74-5640-803A-ED8444A3847B}"/>
            </c:ext>
          </c:extLst>
        </c:ser>
        <c:ser>
          <c:idx val="1"/>
          <c:order val="1"/>
          <c:spPr>
            <a:ln w="19050" cap="rnd">
              <a:noFill/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dPt>
            <c:idx val="0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BD74-5640-803A-ED8444A3847B}"/>
              </c:ext>
            </c:extLst>
          </c:dPt>
          <c:dPt>
            <c:idx val="1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BD74-5640-803A-ED8444A3847B}"/>
              </c:ext>
            </c:extLst>
          </c:dPt>
          <c:xVal>
            <c:numRef>
              <c:f>'Foglio1 (7)'!$A$5:$A$6</c:f>
              <c:numCache>
                <c:formatCode>General</c:formatCode>
                <c:ptCount val="2"/>
                <c:pt idx="0">
                  <c:v>0</c:v>
                </c:pt>
                <c:pt idx="1">
                  <c:v>8</c:v>
                </c:pt>
              </c:numCache>
            </c:numRef>
          </c:xVal>
          <c:yVal>
            <c:numRef>
              <c:f>'Foglio1 (7)'!$B$5:$B$6</c:f>
              <c:numCache>
                <c:formatCode>General</c:formatCode>
                <c:ptCount val="2"/>
                <c:pt idx="0">
                  <c:v>0.8</c:v>
                </c:pt>
                <c:pt idx="1">
                  <c:v>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D74-5640-803A-ED8444A3847B}"/>
            </c:ext>
          </c:extLst>
        </c:ser>
        <c:ser>
          <c:idx val="2"/>
          <c:order val="2"/>
          <c:spPr>
            <a:ln w="22225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7"/>
            <c:spPr>
              <a:solidFill>
                <a:schemeClr val="tx1"/>
              </a:solidFill>
              <a:ln w="9525">
                <a:noFill/>
                <a:round/>
              </a:ln>
              <a:effectLst/>
            </c:spPr>
          </c:marker>
          <c:dPt>
            <c:idx val="0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BD74-5640-803A-ED8444A3847B}"/>
              </c:ext>
            </c:extLst>
          </c:dPt>
          <c:xVal>
            <c:numRef>
              <c:f>'Foglio1 (7)'!$A$10:$A$11</c:f>
              <c:numCache>
                <c:formatCode>General</c:formatCode>
                <c:ptCount val="2"/>
                <c:pt idx="0">
                  <c:v>3.2</c:v>
                </c:pt>
                <c:pt idx="1">
                  <c:v>3.2</c:v>
                </c:pt>
              </c:numCache>
            </c:numRef>
          </c:xVal>
          <c:yVal>
            <c:numRef>
              <c:f>'Foglio1 (7)'!$B$10:$B$11</c:f>
              <c:numCache>
                <c:formatCode>General</c:formatCode>
                <c:ptCount val="2"/>
                <c:pt idx="0">
                  <c:v>0</c:v>
                </c:pt>
                <c:pt idx="1">
                  <c:v>0.48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D74-5640-803A-ED8444A3847B}"/>
            </c:ext>
          </c:extLst>
        </c:ser>
        <c:ser>
          <c:idx val="3"/>
          <c:order val="3"/>
          <c:spPr>
            <a:ln w="2222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BD74-5640-803A-ED8444A3847B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BD74-5640-803A-ED8444A3847B}"/>
              </c:ext>
            </c:extLst>
          </c:dPt>
          <c:xVal>
            <c:numRef>
              <c:f>'Foglio1 (7)'!$A$5:$A$6</c:f>
              <c:numCache>
                <c:formatCode>General</c:formatCode>
                <c:ptCount val="2"/>
                <c:pt idx="0">
                  <c:v>0</c:v>
                </c:pt>
                <c:pt idx="1">
                  <c:v>8</c:v>
                </c:pt>
              </c:numCache>
            </c:numRef>
          </c:xVal>
          <c:yVal>
            <c:numRef>
              <c:f>'Foglio1 (7)'!$B$5:$B$6</c:f>
              <c:numCache>
                <c:formatCode>General</c:formatCode>
                <c:ptCount val="2"/>
                <c:pt idx="0">
                  <c:v>0.8</c:v>
                </c:pt>
                <c:pt idx="1">
                  <c:v>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D74-5640-803A-ED8444A3847B}"/>
            </c:ext>
          </c:extLst>
        </c:ser>
        <c:ser>
          <c:idx val="4"/>
          <c:order val="4"/>
          <c:spPr>
            <a:ln w="2222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'Foglio1 (7)'!$A$7:$A$8</c:f>
              <c:numCache>
                <c:formatCode>General</c:formatCode>
                <c:ptCount val="2"/>
                <c:pt idx="0">
                  <c:v>8</c:v>
                </c:pt>
                <c:pt idx="1">
                  <c:v>0</c:v>
                </c:pt>
              </c:numCache>
            </c:numRef>
          </c:xVal>
          <c:yVal>
            <c:numRef>
              <c:f>'Foglio1 (7)'!$B$7:$B$8</c:f>
              <c:numCache>
                <c:formatCode>General</c:formatCode>
                <c:ptCount val="2"/>
                <c:pt idx="0">
                  <c:v>1.2</c:v>
                </c:pt>
                <c:pt idx="1">
                  <c:v>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BD74-5640-803A-ED8444A3847B}"/>
            </c:ext>
          </c:extLst>
        </c:ser>
        <c:ser>
          <c:idx val="5"/>
          <c:order val="5"/>
          <c:spPr>
            <a:ln w="22225" cap="rnd">
              <a:noFill/>
              <a:round/>
            </a:ln>
            <a:effectLst/>
          </c:spPr>
          <c:marker>
            <c:symbol val="none"/>
          </c:marker>
          <c:xVal>
            <c:numRef>
              <c:f>'Foglio1 (7)'!$A$42:$A$43</c:f>
              <c:numCache>
                <c:formatCode>General</c:formatCode>
                <c:ptCount val="2"/>
                <c:pt idx="0">
                  <c:v>8</c:v>
                </c:pt>
                <c:pt idx="1">
                  <c:v>8</c:v>
                </c:pt>
              </c:numCache>
            </c:numRef>
          </c:xVal>
          <c:yVal>
            <c:numRef>
              <c:f>'Foglio1 (7)'!$B$42:$B$43</c:f>
              <c:numCache>
                <c:formatCode>General</c:formatCode>
                <c:ptCount val="2"/>
                <c:pt idx="0">
                  <c:v>0</c:v>
                </c:pt>
                <c:pt idx="1">
                  <c:v>-0.2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BD74-5640-803A-ED8444A3847B}"/>
            </c:ext>
          </c:extLst>
        </c:ser>
        <c:ser>
          <c:idx val="6"/>
          <c:order val="6"/>
          <c:spPr>
            <a:ln w="22225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6"/>
            <c:spPr>
              <a:noFill/>
              <a:ln w="9525">
                <a:noFill/>
                <a:round/>
              </a:ln>
              <a:effectLst/>
            </c:spPr>
          </c:marker>
          <c:dPt>
            <c:idx val="1"/>
            <c:marker>
              <c:spPr>
                <a:solidFill>
                  <a:schemeClr val="tx1"/>
                </a:solidFill>
                <a:ln w="9525">
                  <a:noFill/>
                  <a:round/>
                </a:ln>
                <a:effectLst/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BD74-5640-803A-ED8444A3847B}"/>
              </c:ext>
            </c:extLst>
          </c:dPt>
          <c:xVal>
            <c:numRef>
              <c:f>'Foglio1 (7)'!$A$17:$A$18</c:f>
              <c:numCache>
                <c:formatCode>General</c:formatCode>
                <c:ptCount val="2"/>
                <c:pt idx="0">
                  <c:v>4.3099999999999996</c:v>
                </c:pt>
                <c:pt idx="1">
                  <c:v>4.3099999999999996</c:v>
                </c:pt>
              </c:numCache>
            </c:numRef>
          </c:xVal>
          <c:yVal>
            <c:numRef>
              <c:f>'Foglio1 (7)'!$B$17:$B$18</c:f>
              <c:numCache>
                <c:formatCode>General</c:formatCode>
                <c:ptCount val="2"/>
                <c:pt idx="0">
                  <c:v>0</c:v>
                </c:pt>
                <c:pt idx="1">
                  <c:v>0.64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BD74-5640-803A-ED8444A384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8112512"/>
        <c:axId val="318114048"/>
      </c:scatterChart>
      <c:valAx>
        <c:axId val="318112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it-IT"/>
          </a:p>
        </c:txPr>
        <c:crossAx val="318114048"/>
        <c:crosses val="autoZero"/>
        <c:crossBetween val="midCat"/>
      </c:valAx>
      <c:valAx>
        <c:axId val="318114048"/>
        <c:scaling>
          <c:orientation val="minMax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  <a:headEnd type="none"/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it-IT"/>
          </a:p>
        </c:txPr>
        <c:crossAx val="318112512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6350">
      <a:solidFill>
        <a:schemeClr val="tx1"/>
      </a:solidFill>
    </a:ln>
    <a:effectLst/>
  </c:spPr>
  <c:txPr>
    <a:bodyPr/>
    <a:lstStyle/>
    <a:p>
      <a:pPr>
        <a:defRPr/>
      </a:pPr>
      <a:endParaRPr lang="it-IT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0.09241</cdr:y>
    </cdr:from>
    <cdr:to>
      <cdr:x>0.12644</cdr:x>
      <cdr:y>0.17401</cdr:y>
    </cdr:to>
    <cdr:sp macro="" textlink="">
      <cdr:nvSpPr>
        <cdr:cNvPr id="2" name="CasellaDiTesto 1">
          <a:extLst xmlns:a="http://schemas.openxmlformats.org/drawingml/2006/main">
            <a:ext uri="{FF2B5EF4-FFF2-40B4-BE49-F238E27FC236}">
              <a16:creationId xmlns:a16="http://schemas.microsoft.com/office/drawing/2014/main" xmlns="" id="{F599CB39-C874-4541-9C7F-ED41F94CE026}"/>
            </a:ext>
          </a:extLst>
        </cdr:cNvPr>
        <cdr:cNvSpPr txBox="1"/>
      </cdr:nvSpPr>
      <cdr:spPr>
        <a:xfrm xmlns:a="http://schemas.openxmlformats.org/drawingml/2006/main">
          <a:off x="0" y="592494"/>
          <a:ext cx="1118387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Output</a:t>
          </a:r>
        </a:p>
        <a:p xmlns:a="http://schemas.openxmlformats.org/drawingml/2006/main">
          <a:r>
            <a:rPr lang="it-IT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per</a:t>
          </a:r>
          <a:r>
            <a:rPr lang="it-IT" sz="1400" dirty="0"/>
            <a:t> </a:t>
          </a:r>
          <a:r>
            <a:rPr lang="it-IT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barca</a:t>
          </a:r>
        </a:p>
      </cdr:txBody>
    </cdr:sp>
  </cdr:relSizeAnchor>
  <cdr:relSizeAnchor xmlns:cdr="http://schemas.openxmlformats.org/drawingml/2006/chartDrawing">
    <cdr:from>
      <cdr:x>0.10626</cdr:x>
      <cdr:y>0.37978</cdr:y>
    </cdr:from>
    <cdr:to>
      <cdr:x>0.35125</cdr:x>
      <cdr:y>0.60911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874440" y="1871985"/>
          <a:ext cx="2016224" cy="11304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600" dirty="0" smtClean="0">
              <a:latin typeface="Garamond" pitchFamily="18" charset="0"/>
            </a:rPr>
            <a:t>Rendimento marginale </a:t>
          </a:r>
        </a:p>
        <a:p xmlns:a="http://schemas.openxmlformats.org/drawingml/2006/main">
          <a:r>
            <a:rPr lang="it-IT" sz="1600" dirty="0" smtClean="0">
              <a:latin typeface="Garamond" pitchFamily="18" charset="0"/>
            </a:rPr>
            <a:t>sociale</a:t>
          </a:r>
          <a:endParaRPr lang="it-IT" sz="1600" dirty="0">
            <a:latin typeface="Garamond" pitchFamily="18" charset="0"/>
          </a:endParaRPr>
        </a:p>
      </cdr:txBody>
    </cdr:sp>
  </cdr:relSizeAnchor>
  <cdr:relSizeAnchor xmlns:cdr="http://schemas.openxmlformats.org/drawingml/2006/chartDrawing">
    <cdr:from>
      <cdr:x>0.75375</cdr:x>
      <cdr:y>0.5989</cdr:y>
    </cdr:from>
    <cdr:to>
      <cdr:x>0.94624</cdr:x>
      <cdr:y>0.81363</cdr:y>
    </cdr:to>
    <cdr:sp macro="" textlink="">
      <cdr:nvSpPr>
        <cdr:cNvPr id="4" name="CasellaDiTesto 3"/>
        <cdr:cNvSpPr txBox="1"/>
      </cdr:nvSpPr>
      <cdr:spPr>
        <a:xfrm xmlns:a="http://schemas.openxmlformats.org/drawingml/2006/main">
          <a:off x="6203032" y="2952105"/>
          <a:ext cx="1584176" cy="10584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600" dirty="0" smtClean="0">
              <a:latin typeface="Garamond" pitchFamily="18" charset="0"/>
            </a:rPr>
            <a:t>Costo di una barca</a:t>
          </a:r>
          <a:endParaRPr lang="it-IT" sz="1600" dirty="0">
            <a:latin typeface="Garamond" pitchFamily="18" charset="0"/>
          </a:endParaRPr>
        </a:p>
      </cdr:txBody>
    </cdr:sp>
  </cdr:relSizeAnchor>
  <cdr:relSizeAnchor xmlns:cdr="http://schemas.openxmlformats.org/drawingml/2006/chartDrawing">
    <cdr:from>
      <cdr:x>0.535</cdr:x>
      <cdr:y>0.92029</cdr:y>
    </cdr:from>
    <cdr:to>
      <cdr:x>0.64611</cdr:x>
      <cdr:y>1</cdr:y>
    </cdr:to>
    <cdr:sp macro="" textlink="">
      <cdr:nvSpPr>
        <cdr:cNvPr id="5" name="CasellaDiTesto 4"/>
        <cdr:cNvSpPr txBox="1"/>
      </cdr:nvSpPr>
      <cdr:spPr>
        <a:xfrm xmlns:a="http://schemas.openxmlformats.org/drawingml/2006/main">
          <a:off x="4402832" y="4536280"/>
          <a:ext cx="914400" cy="3929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  <cdr:relSizeAnchor xmlns:cdr="http://schemas.openxmlformats.org/drawingml/2006/chartDrawing">
    <cdr:from>
      <cdr:x>0.52625</cdr:x>
      <cdr:y>0.84725</cdr:y>
    </cdr:from>
    <cdr:to>
      <cdr:x>0.68375</cdr:x>
      <cdr:y>1</cdr:y>
    </cdr:to>
    <cdr:sp macro="" textlink="">
      <cdr:nvSpPr>
        <cdr:cNvPr id="6" name="CasellaDiTesto 5"/>
        <cdr:cNvSpPr txBox="1"/>
      </cdr:nvSpPr>
      <cdr:spPr>
        <a:xfrm xmlns:a="http://schemas.openxmlformats.org/drawingml/2006/main">
          <a:off x="4330824" y="4176240"/>
          <a:ext cx="1296144" cy="7529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600" dirty="0" smtClean="0">
              <a:latin typeface="Garamond" pitchFamily="18" charset="0"/>
            </a:rPr>
            <a:t>Equilibrio di mercato</a:t>
          </a:r>
          <a:endParaRPr lang="it-IT" sz="1600" dirty="0">
            <a:latin typeface="Garamond" pitchFamily="18" charset="0"/>
          </a:endParaRPr>
        </a:p>
      </cdr:txBody>
    </cdr:sp>
  </cdr:relSizeAnchor>
  <cdr:relSizeAnchor xmlns:cdr="http://schemas.openxmlformats.org/drawingml/2006/chartDrawing">
    <cdr:from>
      <cdr:x>0.185</cdr:x>
      <cdr:y>0.90568</cdr:y>
    </cdr:from>
    <cdr:to>
      <cdr:x>0.45538</cdr:x>
      <cdr:y>1</cdr:y>
    </cdr:to>
    <cdr:sp macro="" textlink="">
      <cdr:nvSpPr>
        <cdr:cNvPr id="7" name="CasellaDiTesto 6"/>
        <cdr:cNvSpPr txBox="1"/>
      </cdr:nvSpPr>
      <cdr:spPr>
        <a:xfrm xmlns:a="http://schemas.openxmlformats.org/drawingml/2006/main">
          <a:off x="1522512" y="4464273"/>
          <a:ext cx="2225044" cy="4649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600" dirty="0" smtClean="0">
              <a:latin typeface="Garamond" pitchFamily="18" charset="0"/>
            </a:rPr>
            <a:t>Numero efficiente di barche</a:t>
          </a:r>
          <a:endParaRPr lang="it-IT" sz="1600" dirty="0">
            <a:latin typeface="Garamond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0.09861</cdr:x>
      <cdr:y>0.81713</cdr:y>
    </cdr:from>
    <cdr:to>
      <cdr:x>0.80833</cdr:x>
      <cdr:y>0.87963</cdr:y>
    </cdr:to>
    <cdr:sp macro="" textlink="">
      <cdr:nvSpPr>
        <cdr:cNvPr id="7" name="CasellaDiTesto 6"/>
        <cdr:cNvSpPr txBox="1"/>
      </cdr:nvSpPr>
      <cdr:spPr>
        <a:xfrm xmlns:a="http://schemas.openxmlformats.org/drawingml/2006/main">
          <a:off x="450850" y="2241550"/>
          <a:ext cx="3244850" cy="171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  <cdr:relSizeAnchor xmlns:cdr="http://schemas.openxmlformats.org/drawingml/2006/chartDrawing">
    <cdr:from>
      <cdr:x>0.09306</cdr:x>
      <cdr:y>0.8125</cdr:y>
    </cdr:from>
    <cdr:to>
      <cdr:x>0.86806</cdr:x>
      <cdr:y>0.89352</cdr:y>
    </cdr:to>
    <cdr:sp macro="" textlink="">
      <cdr:nvSpPr>
        <cdr:cNvPr id="8" name="CasellaDiTesto 7"/>
        <cdr:cNvSpPr txBox="1"/>
      </cdr:nvSpPr>
      <cdr:spPr>
        <a:xfrm xmlns:a="http://schemas.openxmlformats.org/drawingml/2006/main">
          <a:off x="765847" y="3677345"/>
          <a:ext cx="6377940" cy="366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  <cdr:relSizeAnchor xmlns:cdr="http://schemas.openxmlformats.org/drawingml/2006/chartDrawing">
    <cdr:from>
      <cdr:x>0.01815</cdr:x>
      <cdr:y>0.15907</cdr:y>
    </cdr:from>
    <cdr:to>
      <cdr:x>0.12617</cdr:x>
      <cdr:y>0.27428</cdr:y>
    </cdr:to>
    <cdr:sp macro="" textlink="">
      <cdr:nvSpPr>
        <cdr:cNvPr id="4" name="CasellaDiTesto 1">
          <a:extLst xmlns:a="http://schemas.openxmlformats.org/drawingml/2006/main">
            <a:ext uri="{FF2B5EF4-FFF2-40B4-BE49-F238E27FC236}">
              <a16:creationId xmlns:a16="http://schemas.microsoft.com/office/drawing/2014/main" xmlns="" id="{0B9124B8-E805-4B43-9EE5-7A304E4BF130}"/>
            </a:ext>
          </a:extLst>
        </cdr:cNvPr>
        <cdr:cNvSpPr txBox="1"/>
      </cdr:nvSpPr>
      <cdr:spPr>
        <a:xfrm xmlns:a="http://schemas.openxmlformats.org/drawingml/2006/main">
          <a:off x="160541" y="1019909"/>
          <a:ext cx="955458" cy="73866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Costi</a:t>
          </a:r>
        </a:p>
        <a:p xmlns:a="http://schemas.openxmlformats.org/drawingml/2006/main">
          <a:r>
            <a:rPr lang="it-IT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benefici</a:t>
          </a:r>
        </a:p>
        <a:p xmlns:a="http://schemas.openxmlformats.org/drawingml/2006/main">
          <a:endParaRPr lang="it-IT" sz="1000" dirty="0"/>
        </a:p>
      </cdr:txBody>
    </cdr:sp>
  </cdr:relSizeAnchor>
  <cdr:relSizeAnchor xmlns:cdr="http://schemas.openxmlformats.org/drawingml/2006/chartDrawing">
    <cdr:from>
      <cdr:x>0.80625</cdr:x>
      <cdr:y>0.75519</cdr:y>
    </cdr:from>
    <cdr:to>
      <cdr:x>0.97249</cdr:x>
      <cdr:y>1</cdr:y>
    </cdr:to>
    <cdr:sp macro="" textlink="">
      <cdr:nvSpPr>
        <cdr:cNvPr id="5" name="CasellaDiTesto 8">
          <a:extLst xmlns:a="http://schemas.openxmlformats.org/drawingml/2006/main">
            <a:ext uri="{FF2B5EF4-FFF2-40B4-BE49-F238E27FC236}">
              <a16:creationId xmlns:a16="http://schemas.microsoft.com/office/drawing/2014/main" xmlns="" id="{E6342C0C-6B5B-744B-93DA-1BB00A8DEB19}"/>
            </a:ext>
          </a:extLst>
        </cdr:cNvPr>
        <cdr:cNvSpPr txBox="1"/>
      </cdr:nvSpPr>
      <cdr:spPr>
        <a:xfrm xmlns:a="http://schemas.openxmlformats.org/drawingml/2006/main">
          <a:off x="6635080" y="3417967"/>
          <a:ext cx="1368152" cy="110799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it-IT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1600" dirty="0">
              <a:latin typeface="Garamond" pitchFamily="18" charset="0"/>
              <a:cs typeface="Times New Roman" panose="02020603050405020304" pitchFamily="18" charset="0"/>
            </a:rPr>
            <a:t>Riduzioni di inquinamento (A)</a:t>
          </a:r>
        </a:p>
        <a:p xmlns:a="http://schemas.openxmlformats.org/drawingml/2006/main">
          <a:endParaRPr lang="it-IT" dirty="0"/>
        </a:p>
      </cdr:txBody>
    </cdr:sp>
  </cdr:relSizeAnchor>
  <cdr:relSizeAnchor xmlns:cdr="http://schemas.openxmlformats.org/drawingml/2006/chartDrawing">
    <cdr:from>
      <cdr:x>0.815</cdr:x>
      <cdr:y>0.2927</cdr:y>
    </cdr:from>
    <cdr:to>
      <cdr:x>0.94218</cdr:x>
      <cdr:y>0.3675</cdr:y>
    </cdr:to>
    <cdr:sp macro="" textlink="">
      <cdr:nvSpPr>
        <cdr:cNvPr id="6" name="CasellaDiTesto 6">
          <a:extLst xmlns:a="http://schemas.openxmlformats.org/drawingml/2006/main">
            <a:ext uri="{FF2B5EF4-FFF2-40B4-BE49-F238E27FC236}">
              <a16:creationId xmlns:a16="http://schemas.microsoft.com/office/drawing/2014/main" xmlns="" id="{4614AEDA-F0E1-8341-9A0E-ED3CC7F65804}"/>
            </a:ext>
          </a:extLst>
        </cdr:cNvPr>
        <cdr:cNvSpPr txBox="1"/>
      </cdr:nvSpPr>
      <cdr:spPr>
        <a:xfrm xmlns:a="http://schemas.openxmlformats.org/drawingml/2006/main">
          <a:off x="6707088" y="1324744"/>
          <a:ext cx="1046672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it-IT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1600" dirty="0">
              <a:latin typeface="Garamond" pitchFamily="18" charset="0"/>
              <a:cs typeface="Times New Roman" panose="02020603050405020304" pitchFamily="18" charset="0"/>
            </a:rPr>
            <a:t>CMg(A)</a:t>
          </a:r>
          <a:endParaRPr lang="it-IT" sz="1600" dirty="0">
            <a:latin typeface="Garamond" pitchFamily="18" charset="0"/>
          </a:endParaRPr>
        </a:p>
      </cdr:txBody>
    </cdr:sp>
  </cdr:relSizeAnchor>
  <cdr:relSizeAnchor xmlns:cdr="http://schemas.openxmlformats.org/drawingml/2006/chartDrawing">
    <cdr:from>
      <cdr:x>0.23898</cdr:x>
      <cdr:y>0.24387</cdr:y>
    </cdr:from>
    <cdr:to>
      <cdr:x>0.61375</cdr:x>
      <cdr:y>0.31867</cdr:y>
    </cdr:to>
    <cdr:sp macro="" textlink="">
      <cdr:nvSpPr>
        <cdr:cNvPr id="9" name="CasellaDiTesto 2">
          <a:extLst xmlns:a="http://schemas.openxmlformats.org/drawingml/2006/main">
            <a:ext uri="{FF2B5EF4-FFF2-40B4-BE49-F238E27FC236}">
              <a16:creationId xmlns:a16="http://schemas.microsoft.com/office/drawing/2014/main" xmlns="" id="{60D27723-4105-944C-9EE1-AD35B55DAEB9}"/>
            </a:ext>
          </a:extLst>
        </cdr:cNvPr>
        <cdr:cNvSpPr txBox="1"/>
      </cdr:nvSpPr>
      <cdr:spPr>
        <a:xfrm xmlns:a="http://schemas.openxmlformats.org/drawingml/2006/main">
          <a:off x="1966710" y="1103747"/>
          <a:ext cx="308419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1600" dirty="0">
              <a:latin typeface="Garamond" pitchFamily="18" charset="0"/>
              <a:cs typeface="Times New Roman" panose="02020603050405020304" pitchFamily="18" charset="0"/>
            </a:rPr>
            <a:t>BMgT(A)=BMg</a:t>
          </a:r>
          <a:r>
            <a:rPr lang="it-IT" sz="1600" baseline="-25000" dirty="0">
              <a:latin typeface="Garamond" pitchFamily="18" charset="0"/>
              <a:cs typeface="Times New Roman" panose="02020603050405020304" pitchFamily="18" charset="0"/>
            </a:rPr>
            <a:t>1</a:t>
          </a:r>
          <a:r>
            <a:rPr lang="it-IT" sz="1600" dirty="0">
              <a:latin typeface="Garamond" pitchFamily="18" charset="0"/>
              <a:cs typeface="Times New Roman" panose="02020603050405020304" pitchFamily="18" charset="0"/>
            </a:rPr>
            <a:t>(A)+BMg</a:t>
          </a:r>
          <a:r>
            <a:rPr lang="it-IT" sz="1600" baseline="-25000" dirty="0">
              <a:latin typeface="Garamond" pitchFamily="18" charset="0"/>
              <a:cs typeface="Times New Roman" panose="02020603050405020304" pitchFamily="18" charset="0"/>
            </a:rPr>
            <a:t>2</a:t>
          </a:r>
          <a:r>
            <a:rPr lang="it-IT" sz="1600" dirty="0">
              <a:latin typeface="Garamond" pitchFamily="18" charset="0"/>
              <a:cs typeface="Times New Roman" panose="02020603050405020304" pitchFamily="18" charset="0"/>
            </a:rPr>
            <a:t>(A)</a:t>
          </a:r>
          <a:endParaRPr lang="it-IT" sz="1800" dirty="0">
            <a:latin typeface="Garamond" pitchFamily="18" charset="0"/>
          </a:endParaRPr>
        </a:p>
      </cdr:txBody>
    </cdr:sp>
  </cdr:relSizeAnchor>
  <cdr:relSizeAnchor xmlns:cdr="http://schemas.openxmlformats.org/drawingml/2006/chartDrawing">
    <cdr:from>
      <cdr:x>0.20692</cdr:x>
      <cdr:y>0.26955</cdr:y>
    </cdr:from>
    <cdr:to>
      <cdr:x>0.24506</cdr:x>
      <cdr:y>0.32172</cdr:y>
    </cdr:to>
    <cdr:cxnSp macro="">
      <cdr:nvCxnSpPr>
        <cdr:cNvPr id="11" name="Connettore 7 10">
          <a:extLst xmlns:a="http://schemas.openxmlformats.org/drawingml/2006/main">
            <a:ext uri="{FF2B5EF4-FFF2-40B4-BE49-F238E27FC236}">
              <a16:creationId xmlns:a16="http://schemas.microsoft.com/office/drawing/2014/main" xmlns="" id="{0DEDEE3A-8FA8-924D-81E2-956E0C4E15D2}"/>
            </a:ext>
          </a:extLst>
        </cdr:cNvPr>
        <cdr:cNvCxnSpPr/>
      </cdr:nvCxnSpPr>
      <cdr:spPr>
        <a:xfrm xmlns:a="http://schemas.openxmlformats.org/drawingml/2006/main" flipV="1">
          <a:off x="1830271" y="1728264"/>
          <a:ext cx="337343" cy="334476"/>
        </a:xfrm>
        <a:prstGeom xmlns:a="http://schemas.openxmlformats.org/drawingml/2006/main" prst="curvedConnector3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0.38381</cdr:x>
      <cdr:y>0.56317</cdr:y>
    </cdr:from>
    <cdr:to>
      <cdr:x>0.43</cdr:x>
      <cdr:y>0.62994</cdr:y>
    </cdr:to>
    <cdr:sp macro="" textlink="">
      <cdr:nvSpPr>
        <cdr:cNvPr id="10" name="CasellaDiTesto 6">
          <a:extLst xmlns:a="http://schemas.openxmlformats.org/drawingml/2006/main">
            <a:ext uri="{FF2B5EF4-FFF2-40B4-BE49-F238E27FC236}">
              <a16:creationId xmlns:a16="http://schemas.microsoft.com/office/drawing/2014/main" xmlns="" id="{3BB1C93D-6CA0-F644-9FA2-DF6BD065B028}"/>
            </a:ext>
          </a:extLst>
        </cdr:cNvPr>
        <cdr:cNvSpPr txBox="1"/>
      </cdr:nvSpPr>
      <cdr:spPr>
        <a:xfrm xmlns:a="http://schemas.openxmlformats.org/drawingml/2006/main">
          <a:off x="3158603" y="2548880"/>
          <a:ext cx="380133" cy="30220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tIns="0" rtlCol="0">
          <a:spAutoFit/>
        </a:bodyPr>
        <a:lstStyle xmlns:a="http://schemas.openxmlformats.org/drawingml/2006/main">
          <a:defPPr>
            <a:defRPr lang="it-IT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F</a:t>
          </a:r>
          <a:endParaRPr lang="it-IT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0.48218</cdr:x>
      <cdr:y>0.48362</cdr:y>
    </cdr:from>
    <cdr:to>
      <cdr:x>0.54375</cdr:x>
      <cdr:y>0.54822</cdr:y>
    </cdr:to>
    <cdr:sp macro="" textlink="">
      <cdr:nvSpPr>
        <cdr:cNvPr id="12" name="CasellaDiTesto 6">
          <a:extLst xmlns:a="http://schemas.openxmlformats.org/drawingml/2006/main">
            <a:ext uri="{FF2B5EF4-FFF2-40B4-BE49-F238E27FC236}">
              <a16:creationId xmlns:a16="http://schemas.microsoft.com/office/drawing/2014/main" xmlns="" id="{3BB1C93D-6CA0-F644-9FA2-DF6BD065B028}"/>
            </a:ext>
          </a:extLst>
        </cdr:cNvPr>
        <cdr:cNvSpPr txBox="1"/>
      </cdr:nvSpPr>
      <cdr:spPr>
        <a:xfrm xmlns:a="http://schemas.openxmlformats.org/drawingml/2006/main">
          <a:off x="3968149" y="2188840"/>
          <a:ext cx="506691" cy="29238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tIns="0" rtlCol="0">
          <a:spAutoFit/>
        </a:bodyPr>
        <a:lstStyle xmlns:a="http://schemas.openxmlformats.org/drawingml/2006/main">
          <a:defPPr>
            <a:defRPr lang="it-IT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E</a:t>
          </a:r>
          <a:endParaRPr lang="it-IT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0.15</cdr:x>
      <cdr:y>0.4518</cdr:y>
    </cdr:from>
    <cdr:to>
      <cdr:x>0.31625</cdr:x>
      <cdr:y>0.65383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1234480" y="2044824"/>
          <a:ext cx="1368152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600" dirty="0" smtClean="0">
              <a:latin typeface="Garamond" pitchFamily="18" charset="0"/>
            </a:rPr>
            <a:t>BMg1(A)=BMg2(A</a:t>
          </a:r>
          <a:r>
            <a:rPr lang="it-IT" sz="1100" dirty="0" smtClean="0"/>
            <a:t>)</a:t>
          </a:r>
          <a:endParaRPr lang="it-IT" sz="1100" dirty="0"/>
        </a:p>
      </cdr:txBody>
    </cdr:sp>
  </cdr:relSizeAnchor>
  <cdr:relSizeAnchor xmlns:cdr="http://schemas.openxmlformats.org/drawingml/2006/chartDrawing">
    <cdr:from>
      <cdr:x>0.4825</cdr:x>
      <cdr:y>0.84955</cdr:y>
    </cdr:from>
    <cdr:to>
      <cdr:x>0.61111</cdr:x>
      <cdr:y>1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3970784" y="3845023"/>
          <a:ext cx="1058416" cy="6809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600" dirty="0" smtClean="0">
              <a:latin typeface="Garamond" pitchFamily="18" charset="0"/>
            </a:rPr>
            <a:t>A*</a:t>
          </a:r>
          <a:endParaRPr lang="it-IT" sz="1600" dirty="0">
            <a:latin typeface="Garamond" pitchFamily="18" charset="0"/>
          </a:endParaRPr>
        </a:p>
      </cdr:txBody>
    </cdr:sp>
  </cdr:relSizeAnchor>
  <cdr:relSizeAnchor xmlns:cdr="http://schemas.openxmlformats.org/drawingml/2006/chartDrawing">
    <cdr:from>
      <cdr:x>0.38625</cdr:x>
      <cdr:y>0.84955</cdr:y>
    </cdr:from>
    <cdr:to>
      <cdr:x>0.49736</cdr:x>
      <cdr:y>1</cdr:y>
    </cdr:to>
    <cdr:sp macro="" textlink="">
      <cdr:nvSpPr>
        <cdr:cNvPr id="13" name="CasellaDiTesto 12"/>
        <cdr:cNvSpPr txBox="1"/>
      </cdr:nvSpPr>
      <cdr:spPr>
        <a:xfrm xmlns:a="http://schemas.openxmlformats.org/drawingml/2006/main">
          <a:off x="3178696" y="3845023"/>
          <a:ext cx="914400" cy="6809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600" dirty="0" smtClean="0">
              <a:latin typeface="Garamond" pitchFamily="18" charset="0"/>
            </a:rPr>
            <a:t>A1</a:t>
          </a:r>
          <a:endParaRPr lang="it-IT" sz="1600" dirty="0">
            <a:latin typeface="Garamond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E927C-7E4A-4E8E-89F4-5A22FA9D6A27}" type="datetimeFigureOut">
              <a:rPr lang="it-IT" smtClean="0"/>
              <a:t>25/10/2021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94875-9A87-42C0-95C0-7C270D28B1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5081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E927C-7E4A-4E8E-89F4-5A22FA9D6A27}" type="datetimeFigureOut">
              <a:rPr lang="it-IT" smtClean="0"/>
              <a:t>25/10/2021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94875-9A87-42C0-95C0-7C270D28B1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590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E927C-7E4A-4E8E-89F4-5A22FA9D6A27}" type="datetimeFigureOut">
              <a:rPr lang="it-IT" smtClean="0"/>
              <a:t>25/10/2021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94875-9A87-42C0-95C0-7C270D28B1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7562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E927C-7E4A-4E8E-89F4-5A22FA9D6A27}" type="datetimeFigureOut">
              <a:rPr lang="it-IT" smtClean="0"/>
              <a:t>25/10/2021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94875-9A87-42C0-95C0-7C270D28B1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8476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E927C-7E4A-4E8E-89F4-5A22FA9D6A27}" type="datetimeFigureOut">
              <a:rPr lang="it-IT" smtClean="0"/>
              <a:t>25/10/2021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94875-9A87-42C0-95C0-7C270D28B1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6194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E927C-7E4A-4E8E-89F4-5A22FA9D6A27}" type="datetimeFigureOut">
              <a:rPr lang="it-IT" smtClean="0"/>
              <a:t>25/10/2021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94875-9A87-42C0-95C0-7C270D28B1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323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E927C-7E4A-4E8E-89F4-5A22FA9D6A27}" type="datetimeFigureOut">
              <a:rPr lang="it-IT" smtClean="0"/>
              <a:t>25/10/2021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94875-9A87-42C0-95C0-7C270D28B1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4425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E927C-7E4A-4E8E-89F4-5A22FA9D6A27}" type="datetimeFigureOut">
              <a:rPr lang="it-IT" smtClean="0"/>
              <a:t>25/10/2021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94875-9A87-42C0-95C0-7C270D28B1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2817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E927C-7E4A-4E8E-89F4-5A22FA9D6A27}" type="datetimeFigureOut">
              <a:rPr lang="it-IT" smtClean="0"/>
              <a:t>25/10/2021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94875-9A87-42C0-95C0-7C270D28B1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9019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E927C-7E4A-4E8E-89F4-5A22FA9D6A27}" type="datetimeFigureOut">
              <a:rPr lang="it-IT" smtClean="0"/>
              <a:t>25/10/2021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94875-9A87-42C0-95C0-7C270D28B1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2320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E927C-7E4A-4E8E-89F4-5A22FA9D6A27}" type="datetimeFigureOut">
              <a:rPr lang="it-IT" smtClean="0"/>
              <a:t>25/10/2021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94875-9A87-42C0-95C0-7C270D28B1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6874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E927C-7E4A-4E8E-89F4-5A22FA9D6A27}" type="datetimeFigureOut">
              <a:rPr lang="it-IT" smtClean="0"/>
              <a:t>25/10/2021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94875-9A87-42C0-95C0-7C270D28B1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1728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792087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Risorse ambientali e inefficienza del mercato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776864" cy="4154016"/>
          </a:xfrm>
        </p:spPr>
        <p:txBody>
          <a:bodyPr>
            <a:normAutofit/>
          </a:bodyPr>
          <a:lstStyle/>
          <a:p>
            <a:pPr algn="just"/>
            <a:r>
              <a:rPr lang="it-IT" sz="2000" u="sng" dirty="0" smtClean="0">
                <a:solidFill>
                  <a:schemeClr val="tx1"/>
                </a:solidFill>
                <a:latin typeface="Garamond" pitchFamily="18" charset="0"/>
              </a:rPr>
              <a:t>La struttura dei diritti di proprietà ben definiti è una condizione rilevante per determinare allocazioni socialmente efficienti in mercati di concorrenza perfetta</a:t>
            </a:r>
          </a:p>
          <a:p>
            <a:pPr algn="just"/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Le interazioni economiche tra produttori e consumatori realizzano di fatto uno </a:t>
            </a:r>
            <a:r>
              <a:rPr lang="it-IT" sz="2000" u="sng" dirty="0" smtClean="0">
                <a:solidFill>
                  <a:schemeClr val="tx1"/>
                </a:solidFill>
                <a:latin typeface="Garamond" pitchFamily="18" charset="0"/>
              </a:rPr>
              <a:t>scambio dei diritti di proprietà</a:t>
            </a:r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 bene definiti, </a:t>
            </a:r>
            <a:r>
              <a:rPr lang="it-IT" sz="2000" u="sng" dirty="0" smtClean="0">
                <a:solidFill>
                  <a:schemeClr val="tx1"/>
                </a:solidFill>
                <a:latin typeface="Garamond" pitchFamily="18" charset="0"/>
              </a:rPr>
              <a:t>regolato dal sistema dei prezzi</a:t>
            </a:r>
          </a:p>
          <a:p>
            <a:pPr algn="just"/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Sul mercato ci saranno </a:t>
            </a:r>
            <a:r>
              <a:rPr lang="it-IT" sz="2000" u="sng" dirty="0" smtClean="0">
                <a:solidFill>
                  <a:schemeClr val="tx1"/>
                </a:solidFill>
                <a:latin typeface="Garamond" pitchFamily="18" charset="0"/>
              </a:rPr>
              <a:t>tanti aggiustamenti del prezzo del bene fino al punto in cui la quantità offerta è uguale alla quantità domandata</a:t>
            </a:r>
          </a:p>
          <a:p>
            <a:pPr algn="just"/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In corrispondenza di quel prezzo il mercato raggiunge l’equilibrio e la quantità scambiata rappresenta un’allocazione socialmente efficiente in quanto massimizza il beneficio netto sociale (BNS) rappresentato dalla somma del surplus del consumatore e di quello del produttore</a:t>
            </a:r>
            <a:endParaRPr lang="it-IT" sz="2000" dirty="0">
              <a:solidFill>
                <a:schemeClr val="tx1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00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0707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Alcuni esempi di fallimento del mercato nella produzione di beni pubblici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525658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La </a:t>
            </a:r>
            <a:r>
              <a:rPr lang="it-IT" sz="2000" u="sng" dirty="0" smtClean="0">
                <a:latin typeface="Garamond" pitchFamily="18" charset="0"/>
              </a:rPr>
              <a:t>riduzione delle emissioni di CO2 </a:t>
            </a:r>
            <a:r>
              <a:rPr lang="it-IT" sz="2000" dirty="0" smtClean="0">
                <a:latin typeface="Garamond" pitchFamily="18" charset="0"/>
              </a:rPr>
              <a:t>può essere configurato come </a:t>
            </a:r>
            <a:r>
              <a:rPr lang="it-IT" sz="2000" u="sng" dirty="0" smtClean="0">
                <a:latin typeface="Garamond" pitchFamily="18" charset="0"/>
              </a:rPr>
              <a:t>bene pubblico globale</a:t>
            </a:r>
            <a:r>
              <a:rPr lang="it-IT" sz="2000" dirty="0" smtClean="0">
                <a:latin typeface="Garamond" pitchFamily="18" charset="0"/>
              </a:rPr>
              <a:t> con </a:t>
            </a:r>
            <a:r>
              <a:rPr lang="it-IT" sz="2000" u="sng" dirty="0" smtClean="0">
                <a:latin typeface="Garamond" pitchFamily="18" charset="0"/>
              </a:rPr>
              <a:t>benefici collettivi e costi privati, </a:t>
            </a:r>
            <a:r>
              <a:rPr lang="it-IT" sz="2000" dirty="0" smtClean="0">
                <a:latin typeface="Garamond" pitchFamily="18" charset="0"/>
              </a:rPr>
              <a:t>ciò costituisce un forte incentivo per i singoli Stati a non intraprendere politiche di mitigazione o riduzione dei gas nocivi, oppure ad implementare quanto sottoscritto negli accordi internazionali.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Il problema è che ridurre le emissioni di CO2 è molto costoso, infatti implica:</a:t>
            </a:r>
          </a:p>
          <a:p>
            <a:pPr algn="just"/>
            <a:r>
              <a:rPr lang="it-IT" sz="2000" dirty="0" smtClean="0">
                <a:latin typeface="Garamond" pitchFamily="18" charset="0"/>
              </a:rPr>
              <a:t>Minore produzione, e quindi minore reddito e minori consumi</a:t>
            </a:r>
          </a:p>
          <a:p>
            <a:pPr algn="just"/>
            <a:r>
              <a:rPr lang="it-IT" sz="2000" dirty="0" smtClean="0">
                <a:latin typeface="Garamond" pitchFamily="18" charset="0"/>
              </a:rPr>
              <a:t>La necessità di convertire le produzioni che usano combustibili più nocivi ma che comportano un costo minore</a:t>
            </a:r>
          </a:p>
          <a:p>
            <a:pPr algn="just"/>
            <a:r>
              <a:rPr lang="it-IT" sz="2000" dirty="0" smtClean="0">
                <a:latin typeface="Garamond" pitchFamily="18" charset="0"/>
              </a:rPr>
              <a:t>La necessità di aumentare il costo delle attività che generano elevati livelli di emissioni di CO2, in particolare incrementare i prezzi dei combustibili fossili per ridurre la domanda </a:t>
            </a:r>
          </a:p>
          <a:p>
            <a:pPr algn="just"/>
            <a:r>
              <a:rPr lang="it-IT" sz="2000" dirty="0" smtClean="0">
                <a:latin typeface="Garamond" pitchFamily="18" charset="0"/>
              </a:rPr>
              <a:t>Incidere sugli stili di vita degli individui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Questi comportamenti non possono essere determinati dal mercato o da singoli governi: occorrono istituzioni internazionali per incentivare il coordinamento tra Paesi. L’esperienza relativa al Protocollo di Kyoto insegna che in assenza di una istituzione a livello internazionale in grado di far rispettare le disposizioni sancite nei trattati, i comportamenti opportunistici da parte dei paesi sottoscrittori diventano inevitabili</a:t>
            </a:r>
          </a:p>
          <a:p>
            <a:pPr marL="0" indent="0" algn="just">
              <a:buNone/>
            </a:pPr>
            <a:endParaRPr lang="it-IT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473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b="1" dirty="0">
                <a:solidFill>
                  <a:prstClr val="black"/>
                </a:solidFill>
                <a:latin typeface="Garamond" pitchFamily="18" charset="0"/>
              </a:rPr>
              <a:t>Alcuni esempi di fallimento del mercato nella produzione di beni pubblici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Il </a:t>
            </a:r>
            <a:r>
              <a:rPr lang="it-IT" sz="2000" u="sng" dirty="0" smtClean="0">
                <a:latin typeface="Garamond" pitchFamily="18" charset="0"/>
              </a:rPr>
              <a:t>settore agricolo </a:t>
            </a:r>
            <a:r>
              <a:rPr lang="it-IT" sz="2000" dirty="0" smtClean="0">
                <a:latin typeface="Garamond" pitchFamily="18" charset="0"/>
              </a:rPr>
              <a:t>fornisce </a:t>
            </a:r>
            <a:r>
              <a:rPr lang="it-IT" sz="2000" u="sng" dirty="0" smtClean="0">
                <a:latin typeface="Garamond" pitchFamily="18" charset="0"/>
              </a:rPr>
              <a:t>beni e servizi volti alla salvaguardia dell’ambiente </a:t>
            </a:r>
            <a:r>
              <a:rPr lang="it-IT" sz="2000" dirty="0" smtClean="0">
                <a:latin typeface="Garamond" pitchFamily="18" charset="0"/>
              </a:rPr>
              <a:t>per i quali il mercato non riesce ad assicurare una remunerazione con la conseguenza di una </a:t>
            </a:r>
            <a:r>
              <a:rPr lang="it-IT" sz="2000" u="sng" dirty="0" smtClean="0">
                <a:latin typeface="Garamond" pitchFamily="18" charset="0"/>
              </a:rPr>
              <a:t>produzione inefficiente</a:t>
            </a:r>
            <a:r>
              <a:rPr lang="it-IT" sz="2000" dirty="0" smtClean="0">
                <a:latin typeface="Garamond" pitchFamily="18" charset="0"/>
              </a:rPr>
              <a:t> (es. salvaguardia del paesaggio, conservazione della biodiversità, qualità e disponibilità di risorse idriche, mantenimento della fertilità dei suoli…)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Rilevante è il </a:t>
            </a:r>
            <a:r>
              <a:rPr lang="it-IT" sz="2000" u="sng" dirty="0" smtClean="0">
                <a:latin typeface="Garamond" pitchFamily="18" charset="0"/>
              </a:rPr>
              <a:t>ruolo delle istituzioni </a:t>
            </a:r>
            <a:r>
              <a:rPr lang="it-IT" sz="2000" dirty="0" smtClean="0">
                <a:latin typeface="Garamond" pitchFamily="18" charset="0"/>
              </a:rPr>
              <a:t>per assicurare una adeguata fornitura di questi beni. Nell’ambito della PAC (</a:t>
            </a:r>
            <a:r>
              <a:rPr lang="it-IT" sz="2000" u="sng" dirty="0" smtClean="0">
                <a:latin typeface="Garamond" pitchFamily="18" charset="0"/>
              </a:rPr>
              <a:t>Politica Agricola Comunitaria</a:t>
            </a:r>
            <a:r>
              <a:rPr lang="it-IT" sz="2000" dirty="0" smtClean="0">
                <a:latin typeface="Garamond" pitchFamily="18" charset="0"/>
              </a:rPr>
              <a:t>) sono stati contemplati diversi strumenti per una gestione sostenibile delle risorse ambientali da parte del settore agricolo, come le misure agro-ambientali e la condizionalità e </a:t>
            </a:r>
            <a:r>
              <a:rPr lang="it-IT" sz="2000" dirty="0" err="1" smtClean="0">
                <a:latin typeface="Garamond" pitchFamily="18" charset="0"/>
              </a:rPr>
              <a:t>greening</a:t>
            </a:r>
            <a:endParaRPr lang="it-IT" sz="2000" dirty="0" smtClean="0">
              <a:latin typeface="Garamond" pitchFamily="18" charset="0"/>
            </a:endParaRP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Il </a:t>
            </a:r>
            <a:r>
              <a:rPr lang="it-IT" sz="2000" u="sng" dirty="0" smtClean="0">
                <a:latin typeface="Garamond" pitchFamily="18" charset="0"/>
              </a:rPr>
              <a:t>sistema di condizionalità </a:t>
            </a:r>
            <a:r>
              <a:rPr lang="it-IT" sz="2000" dirty="0" smtClean="0">
                <a:latin typeface="Garamond" pitchFamily="18" charset="0"/>
              </a:rPr>
              <a:t>è stato concepito al fine di vincolare i pagamenti diretti agli agricoltori al rispetto di un insieme di criteri di gestione fissati a livello nazionale per mantenere il terreno in buone condizioni agronomiche ed ambientali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Il </a:t>
            </a:r>
            <a:r>
              <a:rPr lang="it-IT" sz="2000" dirty="0" err="1" smtClean="0">
                <a:latin typeface="Garamond" pitchFamily="18" charset="0"/>
              </a:rPr>
              <a:t>greening</a:t>
            </a:r>
            <a:r>
              <a:rPr lang="it-IT" sz="2000" dirty="0" smtClean="0">
                <a:latin typeface="Garamond" pitchFamily="18" charset="0"/>
              </a:rPr>
              <a:t> vincola sempre il sistema dei sussidi al rispetto di 3 pratiche agricole: (i) diversificazione delle colture; (ii) mantenimento dei pascoli permanenti; (iii) costituzione di aree di interesse ecologico</a:t>
            </a:r>
          </a:p>
          <a:p>
            <a:pPr marL="0" indent="0" algn="just">
              <a:buNone/>
            </a:pPr>
            <a:endParaRPr lang="it-IT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093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Inefficienza del mercato: Beni comuni e beni pubblici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Per la gran parte delle risorse ambientali non è possibile definire una struttura efficiente dei diritti di proprietà:</a:t>
            </a:r>
          </a:p>
          <a:p>
            <a:pPr marL="0" indent="0" algn="just">
              <a:buNone/>
            </a:pPr>
            <a:endParaRPr lang="it-IT" sz="2000" dirty="0">
              <a:latin typeface="Garamond" pitchFamily="18" charset="0"/>
            </a:endParaRP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Essi presentano le caratteristiche di:</a:t>
            </a:r>
          </a:p>
          <a:p>
            <a:pPr algn="just"/>
            <a:r>
              <a:rPr lang="it-IT" sz="2000" u="sng" dirty="0" smtClean="0">
                <a:latin typeface="Garamond" pitchFamily="18" charset="0"/>
              </a:rPr>
              <a:t>Beni comuni</a:t>
            </a:r>
          </a:p>
          <a:p>
            <a:pPr algn="just"/>
            <a:r>
              <a:rPr lang="it-IT" sz="2000" u="sng" dirty="0" smtClean="0">
                <a:latin typeface="Garamond" pitchFamily="18" charset="0"/>
              </a:rPr>
              <a:t>Beni pubblici</a:t>
            </a:r>
          </a:p>
          <a:p>
            <a:pPr marL="0" indent="0" algn="just">
              <a:buNone/>
            </a:pPr>
            <a:endParaRPr lang="it-IT" sz="2000" dirty="0" smtClean="0">
              <a:latin typeface="Garamond" pitchFamily="18" charset="0"/>
            </a:endParaRP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Per entrambi non esiste un mercato attraverso cui determinare i prezzi necessari per ripartirli in modo efficiente tra usi alternativi</a:t>
            </a:r>
          </a:p>
          <a:p>
            <a:pPr marL="0" indent="0" algn="just">
              <a:buNone/>
            </a:pPr>
            <a:endParaRPr lang="it-IT" sz="2000" dirty="0">
              <a:latin typeface="Garamond" pitchFamily="18" charset="0"/>
            </a:endParaRP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Ciò pone la questione relativa alla valutazione economica dei beni e risorse ambientali</a:t>
            </a:r>
            <a:endParaRPr lang="it-IT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107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Beni Comuni: elementi di definizione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Si definisce </a:t>
            </a:r>
            <a:r>
              <a:rPr lang="it-IT" sz="2000" u="sng" dirty="0" smtClean="0">
                <a:latin typeface="Garamond" pitchFamily="18" charset="0"/>
              </a:rPr>
              <a:t>bene comune </a:t>
            </a:r>
            <a:r>
              <a:rPr lang="it-IT" sz="2000" dirty="0" smtClean="0">
                <a:latin typeface="Garamond" pitchFamily="18" charset="0"/>
              </a:rPr>
              <a:t>una risorsa per la quale non può essere evitato un suo sovra-sfruttamento, almeno a livello preventivo perché:</a:t>
            </a:r>
          </a:p>
          <a:p>
            <a:pPr marL="457200" indent="-457200" algn="just">
              <a:buAutoNum type="arabicPeriod"/>
            </a:pPr>
            <a:r>
              <a:rPr lang="it-IT" sz="2000" dirty="0" smtClean="0">
                <a:latin typeface="Garamond" pitchFamily="18" charset="0"/>
              </a:rPr>
              <a:t>Sono risorse a </a:t>
            </a:r>
            <a:r>
              <a:rPr lang="it-IT" sz="2000" u="sng" dirty="0" smtClean="0">
                <a:latin typeface="Garamond" pitchFamily="18" charset="0"/>
              </a:rPr>
              <a:t>libero accesso </a:t>
            </a:r>
            <a:r>
              <a:rPr lang="it-IT" sz="2000" dirty="0" smtClean="0">
                <a:latin typeface="Garamond" pitchFamily="18" charset="0"/>
              </a:rPr>
              <a:t>(open </a:t>
            </a:r>
            <a:r>
              <a:rPr lang="it-IT" sz="2000" dirty="0" err="1" smtClean="0">
                <a:latin typeface="Garamond" pitchFamily="18" charset="0"/>
              </a:rPr>
              <a:t>access</a:t>
            </a:r>
            <a:r>
              <a:rPr lang="it-IT" sz="2000" dirty="0" smtClean="0">
                <a:latin typeface="Garamond" pitchFamily="18" charset="0"/>
              </a:rPr>
              <a:t>)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Non ci sono limitazioni all’uso in quanto non è tecnicamente possibile escludere qualcuno dall’uso. La risorsa può essere sfruttata da chiunque: questa caratteristica si qualifica come </a:t>
            </a:r>
            <a:r>
              <a:rPr lang="it-IT" sz="2000" u="sng" dirty="0" smtClean="0">
                <a:latin typeface="Garamond" pitchFamily="18" charset="0"/>
              </a:rPr>
              <a:t>non escludibilità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2. L’uso della risorsa da parte di alcuni porta a limitarne l’uso da parte di altri. Più specificamente, l’utilizzo della risorsa da parte di uno o più individui riduce della medesima quantità la disponibilità da parte di altri. Questa caratteristica viene definita </a:t>
            </a:r>
            <a:r>
              <a:rPr lang="it-IT" sz="2000" u="sng" dirty="0" smtClean="0">
                <a:latin typeface="Garamond" pitchFamily="18" charset="0"/>
              </a:rPr>
              <a:t>rivalità nel consumo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Tra gli esempi di beni e risorse ambientali classificabili come beni comuni: patrimonio faunistico; risorse ittiche; aree destinate al pascolo; l’atmosfera che può essere considerata come bene comune globale</a:t>
            </a:r>
            <a:endParaRPr lang="it-IT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761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Uso e sfruttamento di beni e risorse comuni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8863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sz="2000" u="sng" dirty="0" smtClean="0">
                <a:latin typeface="Garamond" pitchFamily="18" charset="0"/>
              </a:rPr>
              <a:t>L’uso di una risorsa comune </a:t>
            </a:r>
            <a:r>
              <a:rPr lang="it-IT" sz="2000" dirty="0" smtClean="0">
                <a:latin typeface="Garamond" pitchFamily="18" charset="0"/>
              </a:rPr>
              <a:t>da parte di un individuo è </a:t>
            </a:r>
            <a:r>
              <a:rPr lang="it-IT" sz="2000" u="sng" dirty="0" smtClean="0">
                <a:latin typeface="Garamond" pitchFamily="18" charset="0"/>
              </a:rPr>
              <a:t>guidato</a:t>
            </a:r>
            <a:r>
              <a:rPr lang="it-IT" sz="2000" dirty="0" smtClean="0">
                <a:latin typeface="Garamond" pitchFamily="18" charset="0"/>
              </a:rPr>
              <a:t> esclusivamente </a:t>
            </a:r>
            <a:r>
              <a:rPr lang="it-IT" sz="2000" u="sng" dirty="0" smtClean="0">
                <a:latin typeface="Garamond" pitchFamily="18" charset="0"/>
              </a:rPr>
              <a:t>dai propri interessi</a:t>
            </a:r>
            <a:r>
              <a:rPr lang="it-IT" sz="2000" dirty="0" smtClean="0">
                <a:latin typeface="Garamond" pitchFamily="18" charset="0"/>
              </a:rPr>
              <a:t> e non dall’interesse collettivo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Ciò comporta che chi utilizza una risorsa a libero accesso, nel compiere le proprie scelte non considera la riduzione del bene che il suo consumo produce a svantaggio di altri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La </a:t>
            </a:r>
            <a:r>
              <a:rPr lang="it-IT" sz="2000" u="sng" dirty="0" smtClean="0">
                <a:latin typeface="Garamond" pitchFamily="18" charset="0"/>
              </a:rPr>
              <a:t>razionalità individuale </a:t>
            </a:r>
            <a:r>
              <a:rPr lang="it-IT" sz="2000" dirty="0" smtClean="0">
                <a:latin typeface="Garamond" pitchFamily="18" charset="0"/>
              </a:rPr>
              <a:t>da parte di chi usufruisce della risorsa comune porta al suo </a:t>
            </a:r>
            <a:r>
              <a:rPr lang="it-IT" sz="2000" u="sng" dirty="0" smtClean="0">
                <a:latin typeface="Garamond" pitchFamily="18" charset="0"/>
              </a:rPr>
              <a:t>sovra-sfruttamento</a:t>
            </a:r>
            <a:r>
              <a:rPr lang="it-IT" sz="2000" dirty="0" smtClean="0">
                <a:latin typeface="Garamond" pitchFamily="18" charset="0"/>
              </a:rPr>
              <a:t> generando il fenomeno noto come </a:t>
            </a:r>
            <a:r>
              <a:rPr lang="it-IT" sz="2000" u="sng" dirty="0" smtClean="0">
                <a:latin typeface="Garamond" pitchFamily="18" charset="0"/>
              </a:rPr>
              <a:t>Tragedia dei </a:t>
            </a:r>
            <a:r>
              <a:rPr lang="it-IT" sz="2000" u="sng" dirty="0" err="1" smtClean="0">
                <a:latin typeface="Garamond" pitchFamily="18" charset="0"/>
              </a:rPr>
              <a:t>Commons</a:t>
            </a:r>
            <a:endParaRPr lang="it-IT" sz="2000" u="sng" dirty="0" smtClean="0">
              <a:latin typeface="Garamond" pitchFamily="18" charset="0"/>
            </a:endParaRP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Il problema dell’inefficienza provocata da uno sfruttamento eccessivo di risorse comuni può essere affrontato con </a:t>
            </a:r>
            <a:r>
              <a:rPr lang="it-IT" sz="2000" u="sng" dirty="0" smtClean="0">
                <a:latin typeface="Garamond" pitchFamily="18" charset="0"/>
              </a:rPr>
              <a:t>l’esempio della pesca intensiva.</a:t>
            </a:r>
            <a:r>
              <a:rPr lang="it-IT" sz="2000" dirty="0" smtClean="0">
                <a:latin typeface="Garamond" pitchFamily="18" charset="0"/>
              </a:rPr>
              <a:t> Si considera una zona di pesca (acque territoriali o bacino idrografico) come fondo di risorse (ittiche) scarse. La </a:t>
            </a:r>
            <a:r>
              <a:rPr lang="it-IT" sz="2000" u="sng" dirty="0" smtClean="0">
                <a:latin typeface="Garamond" pitchFamily="18" charset="0"/>
              </a:rPr>
              <a:t>quantità di risorse (pesci) catturata aumenta con il numero di barche</a:t>
            </a:r>
            <a:r>
              <a:rPr lang="it-IT" sz="2000" dirty="0" smtClean="0">
                <a:latin typeface="Garamond" pitchFamily="18" charset="0"/>
              </a:rPr>
              <a:t> che accede al fondo ma </a:t>
            </a:r>
            <a:r>
              <a:rPr lang="it-IT" sz="2000" u="sng" dirty="0" smtClean="0">
                <a:latin typeface="Garamond" pitchFamily="18" charset="0"/>
              </a:rPr>
              <a:t>l’incremento</a:t>
            </a:r>
            <a:r>
              <a:rPr lang="it-IT" sz="2000" dirty="0" smtClean="0">
                <a:latin typeface="Garamond" pitchFamily="18" charset="0"/>
              </a:rPr>
              <a:t> è </a:t>
            </a:r>
            <a:r>
              <a:rPr lang="it-IT" sz="2000" u="sng" dirty="0" smtClean="0">
                <a:latin typeface="Garamond" pitchFamily="18" charset="0"/>
              </a:rPr>
              <a:t>meno che proporzionale </a:t>
            </a:r>
            <a:r>
              <a:rPr lang="it-IT" sz="2000" dirty="0" smtClean="0">
                <a:latin typeface="Garamond" pitchFamily="18" charset="0"/>
              </a:rPr>
              <a:t>e cioè la </a:t>
            </a:r>
            <a:r>
              <a:rPr lang="it-IT" sz="2000" u="sng" dirty="0" smtClean="0">
                <a:latin typeface="Garamond" pitchFamily="18" charset="0"/>
              </a:rPr>
              <a:t>quantità media </a:t>
            </a:r>
            <a:r>
              <a:rPr lang="it-IT" sz="2000" dirty="0" smtClean="0">
                <a:latin typeface="Garamond" pitchFamily="18" charset="0"/>
              </a:rPr>
              <a:t>di risorse catturata da una singola barca </a:t>
            </a:r>
            <a:r>
              <a:rPr lang="it-IT" sz="2000" u="sng" dirty="0" smtClean="0">
                <a:latin typeface="Garamond" pitchFamily="18" charset="0"/>
              </a:rPr>
              <a:t>diminuisce</a:t>
            </a:r>
            <a:r>
              <a:rPr lang="it-IT" sz="2000" dirty="0" smtClean="0">
                <a:latin typeface="Garamond" pitchFamily="18" charset="0"/>
              </a:rPr>
              <a:t> all’aumentare del numero di barche che accede al bacino/zona; in altre parole il </a:t>
            </a:r>
            <a:r>
              <a:rPr lang="it-IT" sz="2000" u="sng" dirty="0" smtClean="0">
                <a:latin typeface="Garamond" pitchFamily="18" charset="0"/>
              </a:rPr>
              <a:t>rendimento medio di ogni singola barca ha un andamento decrescente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In questo contesto, </a:t>
            </a:r>
            <a:r>
              <a:rPr lang="it-IT" sz="2000" u="sng" dirty="0" smtClean="0">
                <a:latin typeface="Garamond" pitchFamily="18" charset="0"/>
              </a:rPr>
              <a:t>ciascun agente opera la sua scelta sulla base del rendimento medio della sua barca che corrisponde allo sforzo di pesca associato alla disponibilità della barca. </a:t>
            </a:r>
            <a:r>
              <a:rPr lang="it-IT" sz="2000" dirty="0" smtClean="0">
                <a:latin typeface="Garamond" pitchFamily="18" charset="0"/>
              </a:rPr>
              <a:t>C’è la consapevolezza da parte di ogni singolo agente che tutti si comporteranno allo stesso modo e quindi </a:t>
            </a:r>
            <a:r>
              <a:rPr lang="it-IT" sz="2000" u="sng" dirty="0" smtClean="0">
                <a:latin typeface="Garamond" pitchFamily="18" charset="0"/>
              </a:rPr>
              <a:t>non sfruttare lo sforzo di pesca comporta la rinuncia alla cattura di una quantità di risorse che sarà resa disponibile per gli altri</a:t>
            </a:r>
          </a:p>
          <a:p>
            <a:pPr marL="0" indent="0" algn="just">
              <a:buNone/>
            </a:pPr>
            <a:r>
              <a:rPr lang="it-IT" sz="2000" u="sng" dirty="0" smtClean="0">
                <a:latin typeface="Garamond" pitchFamily="18" charset="0"/>
              </a:rPr>
              <a:t>Ciascun agente proseguirà nella cattura delle risorse ittiche </a:t>
            </a:r>
            <a:r>
              <a:rPr lang="it-IT" sz="2000" u="sng" dirty="0" err="1" smtClean="0">
                <a:latin typeface="Garamond" pitchFamily="18" charset="0"/>
              </a:rPr>
              <a:t>finchè</a:t>
            </a:r>
            <a:r>
              <a:rPr lang="it-IT" sz="2000" u="sng" dirty="0" smtClean="0">
                <a:latin typeface="Garamond" pitchFamily="18" charset="0"/>
              </a:rPr>
              <a:t> il rendimento medio non eguaglia il costo della barca</a:t>
            </a:r>
          </a:p>
          <a:p>
            <a:pPr marL="0" indent="0" algn="just">
              <a:buNone/>
            </a:pPr>
            <a:endParaRPr lang="it-IT" sz="2000" u="sng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932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Sfruttamento di risorse comuni: analisi grafica</a:t>
            </a:r>
            <a:endParaRPr lang="it-IT" sz="2400" b="1" dirty="0">
              <a:latin typeface="Garamond" pitchFamily="18" charset="0"/>
            </a:endParaRP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xmlns="" id="{2721039C-16ED-DE47-82D3-516F7D77AD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7503558"/>
              </p:ext>
            </p:extLst>
          </p:nvPr>
        </p:nvGraphicFramePr>
        <p:xfrm>
          <a:off x="457200" y="1196975"/>
          <a:ext cx="8229600" cy="4929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2843808" y="1988840"/>
            <a:ext cx="27218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>
                <a:latin typeface="Garamond" pitchFamily="18" charset="0"/>
              </a:rPr>
              <a:t>Rendimento medio di una barca</a:t>
            </a:r>
            <a:endParaRPr lang="it-IT" sz="1600" dirty="0">
              <a:latin typeface="Garamond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7092280" y="5805264"/>
            <a:ext cx="22267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Garamond" pitchFamily="18" charset="0"/>
              </a:rPr>
              <a:t>Numero barche</a:t>
            </a:r>
            <a:endParaRPr lang="it-IT" sz="16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629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Sfruttamento risorse comuni: spiegazione grafica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Ipotizzando che il costo di una barca è uguale per tutti gli agenti, nella rappresentazione grafica </a:t>
            </a:r>
            <a:r>
              <a:rPr lang="it-IT" sz="2000" u="sng" dirty="0" smtClean="0">
                <a:latin typeface="Garamond" pitchFamily="18" charset="0"/>
              </a:rPr>
              <a:t>l’equilibrio di mercato viene individuato in corrispondenza del punto in cui rendimento medio e costo si eguagliano</a:t>
            </a:r>
            <a:r>
              <a:rPr lang="it-IT" sz="2000" dirty="0" smtClean="0">
                <a:latin typeface="Garamond" pitchFamily="18" charset="0"/>
              </a:rPr>
              <a:t>. L’equilibrio individua il numero di barche che accede alla zona di pesca sfruttando tutto lo sforzo di pesca. </a:t>
            </a:r>
            <a:r>
              <a:rPr lang="it-IT" sz="2000" u="sng" dirty="0" smtClean="0">
                <a:latin typeface="Garamond" pitchFamily="18" charset="0"/>
              </a:rPr>
              <a:t>Questo equilibrio è efficiente?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Ogni barca in più che accede alla zona riduce la disponibilità di pesca per altre barche e provoca </a:t>
            </a:r>
            <a:r>
              <a:rPr lang="it-IT" sz="2000" u="sng" dirty="0" smtClean="0">
                <a:latin typeface="Garamond" pitchFamily="18" charset="0"/>
              </a:rPr>
              <a:t>un’esternalità negativa </a:t>
            </a:r>
            <a:endParaRPr lang="it-IT" sz="2000" dirty="0" smtClean="0">
              <a:latin typeface="Garamond" pitchFamily="18" charset="0"/>
            </a:endParaRPr>
          </a:p>
          <a:p>
            <a:pPr marL="0" indent="0" algn="just">
              <a:buNone/>
            </a:pPr>
            <a:r>
              <a:rPr lang="it-IT" sz="2000" u="sng" dirty="0" smtClean="0">
                <a:latin typeface="Garamond" pitchFamily="18" charset="0"/>
              </a:rPr>
              <a:t>L’esternalità in questo caso è misurata dal rendimento marginale di una barca addizionale altrimenti detto Rendimento marginale sociale</a:t>
            </a:r>
            <a:r>
              <a:rPr lang="it-IT" sz="2000" dirty="0" smtClean="0">
                <a:latin typeface="Garamond" pitchFamily="18" charset="0"/>
              </a:rPr>
              <a:t>, e cioè dalla variazione della quantità di risorse disponibile per ciascuna barca in più che accede alla zona.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Graficamente il rendimento marginale sociale viene rappresentato al di sotto della curva del rendimento medio. 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In corrispondenza del </a:t>
            </a:r>
            <a:r>
              <a:rPr lang="it-IT" sz="2000" u="sng" dirty="0" smtClean="0">
                <a:latin typeface="Garamond" pitchFamily="18" charset="0"/>
              </a:rPr>
              <a:t>punto in cui il rendimento marginale sociale eguaglia il costo dell’ultima barca che ha avuto accesso alla zona si individua il numero efficiente di barche 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Poiché gli agenti economici ignorano il costo sociale provocato dalla loro attività, essi utilizzeranno pienamente lo sforzo di pesca della barca, e cioè sfrutteranno la risorsa fino a quando il rendimento medio non eguaglia il costo, di conseguenza il numero di barche attive nella zona è maggiore del numero efficiente </a:t>
            </a:r>
            <a:endParaRPr lang="it-IT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92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Inefficienza del mercato nella fornitura di beni pubblici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76064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I </a:t>
            </a:r>
            <a:r>
              <a:rPr lang="it-IT" sz="2000" u="sng" dirty="0" smtClean="0">
                <a:latin typeface="Garamond" pitchFamily="18" charset="0"/>
              </a:rPr>
              <a:t>beni pubblici </a:t>
            </a:r>
            <a:r>
              <a:rPr lang="it-IT" sz="2000" dirty="0" smtClean="0">
                <a:latin typeface="Garamond" pitchFamily="18" charset="0"/>
              </a:rPr>
              <a:t>sono caratterizzati da </a:t>
            </a:r>
            <a:r>
              <a:rPr lang="it-IT" sz="2000" u="sng" dirty="0" smtClean="0">
                <a:latin typeface="Garamond" pitchFamily="18" charset="0"/>
              </a:rPr>
              <a:t>non escludibilità</a:t>
            </a:r>
            <a:r>
              <a:rPr lang="it-IT" sz="2000" dirty="0" smtClean="0">
                <a:latin typeface="Garamond" pitchFamily="18" charset="0"/>
              </a:rPr>
              <a:t> e da </a:t>
            </a:r>
            <a:r>
              <a:rPr lang="it-IT" sz="2000" u="sng" dirty="0" smtClean="0">
                <a:latin typeface="Garamond" pitchFamily="18" charset="0"/>
              </a:rPr>
              <a:t>non rivalità</a:t>
            </a:r>
            <a:r>
              <a:rPr lang="it-IT" sz="2000" dirty="0" smtClean="0">
                <a:latin typeface="Garamond" pitchFamily="18" charset="0"/>
              </a:rPr>
              <a:t>, quindi l’uso del bene da parte di un individuo non determina una riduzione nella disponibilità di altri. Esempi di questi bene sono riconducibili alla qualità dei beni ambientali. 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Per </a:t>
            </a:r>
            <a:r>
              <a:rPr lang="it-IT" sz="2000" u="sng" dirty="0" smtClean="0">
                <a:latin typeface="Garamond" pitchFamily="18" charset="0"/>
              </a:rPr>
              <a:t>dimostrare il problema relativo all’inefficienza nella produzione dei beni pubblic</a:t>
            </a:r>
            <a:r>
              <a:rPr lang="it-IT" sz="2000" dirty="0" smtClean="0">
                <a:latin typeface="Garamond" pitchFamily="18" charset="0"/>
              </a:rPr>
              <a:t>i, si ricorre ad un esempio, come quello relativo alle acque incontaminate di un lago. 3 diverse imprese utilizzano le acque del lago per scopi diversi ed incompatibili:</a:t>
            </a:r>
          </a:p>
          <a:p>
            <a:pPr marL="457200" indent="-457200" algn="just">
              <a:buAutoNum type="arabicPeriod"/>
            </a:pPr>
            <a:r>
              <a:rPr lang="it-IT" sz="2000" dirty="0" smtClean="0">
                <a:latin typeface="Garamond" pitchFamily="18" charset="0"/>
              </a:rPr>
              <a:t>Impresa di produzione che sversa nelle acque del lago  i materiali di scarto del suo processo produttivo</a:t>
            </a:r>
          </a:p>
          <a:p>
            <a:pPr marL="457200" indent="-457200" algn="just">
              <a:buAutoNum type="arabicPeriod"/>
            </a:pPr>
            <a:r>
              <a:rPr lang="it-IT" sz="2000" dirty="0" smtClean="0">
                <a:latin typeface="Garamond" pitchFamily="18" charset="0"/>
              </a:rPr>
              <a:t>Imprese che operano nel settore turistico e utilizzano le acque del lago per attirare turisti interessati a sport acquatici. </a:t>
            </a:r>
          </a:p>
          <a:p>
            <a:pPr marL="0" indent="0" algn="just">
              <a:buNone/>
            </a:pPr>
            <a:r>
              <a:rPr lang="it-IT" sz="2000" u="sng" dirty="0" smtClean="0">
                <a:latin typeface="Garamond" pitchFamily="18" charset="0"/>
              </a:rPr>
              <a:t>Le acque incontaminate del lago sono il bene pubblico</a:t>
            </a:r>
            <a:r>
              <a:rPr lang="it-IT" sz="2000" dirty="0" smtClean="0">
                <a:latin typeface="Garamond" pitchFamily="18" charset="0"/>
              </a:rPr>
              <a:t> 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Se si ipotizza che </a:t>
            </a:r>
            <a:r>
              <a:rPr lang="it-IT" sz="2000" u="sng" dirty="0" smtClean="0">
                <a:latin typeface="Garamond" pitchFamily="18" charset="0"/>
              </a:rPr>
              <a:t>l’impresa di produzione esercita i diritti di proprietà sulla risorsa lago</a:t>
            </a:r>
            <a:r>
              <a:rPr lang="it-IT" sz="2000" dirty="0" smtClean="0">
                <a:latin typeface="Garamond" pitchFamily="18" charset="0"/>
              </a:rPr>
              <a:t>, le relative acque subiranno un inevitabile processo di degradazione dovuto all’inquinamento. Si genera una </a:t>
            </a:r>
            <a:r>
              <a:rPr lang="it-IT" sz="2000" u="sng" dirty="0" smtClean="0">
                <a:latin typeface="Garamond" pitchFamily="18" charset="0"/>
              </a:rPr>
              <a:t>esternalità negativa a danno delle imprese turistiche. </a:t>
            </a:r>
            <a:r>
              <a:rPr lang="it-IT" sz="2000" dirty="0" smtClean="0">
                <a:latin typeface="Garamond" pitchFamily="18" charset="0"/>
              </a:rPr>
              <a:t>Una delle due imprese turistiche avvia una </a:t>
            </a:r>
            <a:r>
              <a:rPr lang="it-IT" sz="2000" u="sng" dirty="0" smtClean="0">
                <a:latin typeface="Garamond" pitchFamily="18" charset="0"/>
              </a:rPr>
              <a:t>contrattazione</a:t>
            </a:r>
            <a:r>
              <a:rPr lang="it-IT" sz="2000" dirty="0" smtClean="0">
                <a:latin typeface="Garamond" pitchFamily="18" charset="0"/>
              </a:rPr>
              <a:t> con l’impresa di produzione offrendo un compenso in denaro </a:t>
            </a:r>
            <a:r>
              <a:rPr lang="it-IT" sz="2000" u="sng" dirty="0" smtClean="0">
                <a:latin typeface="Garamond" pitchFamily="18" charset="0"/>
              </a:rPr>
              <a:t>per </a:t>
            </a:r>
            <a:r>
              <a:rPr lang="it-IT" sz="2000" dirty="0" smtClean="0">
                <a:latin typeface="Garamond" pitchFamily="18" charset="0"/>
              </a:rPr>
              <a:t>ottenere </a:t>
            </a:r>
            <a:r>
              <a:rPr lang="it-IT" sz="2000" u="sng" dirty="0" smtClean="0">
                <a:latin typeface="Garamond" pitchFamily="18" charset="0"/>
              </a:rPr>
              <a:t>un disinquinamento delle acque</a:t>
            </a:r>
          </a:p>
          <a:p>
            <a:pPr marL="0" indent="0" algn="just">
              <a:buNone/>
            </a:pPr>
            <a:endParaRPr lang="it-IT" sz="2000" u="sng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073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Ipotesi di contrattazione tra le parti per la produzione del bene pubblico: analisi grafica</a:t>
            </a:r>
            <a:endParaRPr lang="it-IT" sz="2400" b="1" dirty="0">
              <a:latin typeface="Garamond" pitchFamily="18" charset="0"/>
            </a:endParaRP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xmlns="" id="{28C8229F-1F14-0B4D-82F1-4A51F52E3F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51633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9274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Ipotesi di contrattazione tra le parti per la produzione di beni pubblici: spiegazione grafica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4783"/>
            <a:ext cx="8229600" cy="464137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Il livello socialmente efficiente di produzione del bene pubblico, inteso come riduzione dell’inquinamento delle acque del lago, è individuato in corrispondenza del punto E dove </a:t>
            </a:r>
            <a:r>
              <a:rPr lang="it-IT" sz="2000" dirty="0" err="1" smtClean="0">
                <a:latin typeface="Garamond" pitchFamily="18" charset="0"/>
              </a:rPr>
              <a:t>BMgT</a:t>
            </a:r>
            <a:r>
              <a:rPr lang="it-IT" sz="2000" dirty="0" smtClean="0">
                <a:latin typeface="Garamond" pitchFamily="18" charset="0"/>
              </a:rPr>
              <a:t>(A) = </a:t>
            </a:r>
            <a:r>
              <a:rPr lang="it-IT" sz="2000" dirty="0" err="1" smtClean="0">
                <a:latin typeface="Garamond" pitchFamily="18" charset="0"/>
              </a:rPr>
              <a:t>CMg</a:t>
            </a:r>
            <a:r>
              <a:rPr lang="it-IT" sz="2000" dirty="0" smtClean="0">
                <a:latin typeface="Garamond" pitchFamily="18" charset="0"/>
              </a:rPr>
              <a:t>(A)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Poiché si è ipotizzato che solo 1 delle 2 imprese turistiche avvia la contrattazione, occorre considerare la curva del beneficio marginale individuale (BMg1) che interseca la curva </a:t>
            </a:r>
            <a:r>
              <a:rPr lang="it-IT" sz="2000" dirty="0" err="1" smtClean="0">
                <a:latin typeface="Garamond" pitchFamily="18" charset="0"/>
              </a:rPr>
              <a:t>CMg</a:t>
            </a:r>
            <a:r>
              <a:rPr lang="it-IT" sz="2000" dirty="0" smtClean="0">
                <a:latin typeface="Garamond" pitchFamily="18" charset="0"/>
              </a:rPr>
              <a:t>(A) nel punto F con A1 &lt; A*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La </a:t>
            </a:r>
            <a:r>
              <a:rPr lang="it-IT" sz="2000" u="sng" dirty="0" smtClean="0">
                <a:latin typeface="Garamond" pitchFamily="18" charset="0"/>
              </a:rPr>
              <a:t>soluzione di mercato mediante contrattazione porta ad un livello di riduzione dell’inquinamento, e quindi alla produzione del bene pubblico, inferiore a quella socialmente efficiente</a:t>
            </a:r>
          </a:p>
          <a:p>
            <a:pPr marL="0" indent="0" algn="just">
              <a:buNone/>
            </a:pPr>
            <a:r>
              <a:rPr lang="it-IT" sz="2000" u="sng" dirty="0" smtClean="0">
                <a:latin typeface="Garamond" pitchFamily="18" charset="0"/>
              </a:rPr>
              <a:t>Problema del free-</a:t>
            </a:r>
            <a:r>
              <a:rPr lang="it-IT" sz="2000" u="sng" dirty="0" err="1" smtClean="0">
                <a:latin typeface="Garamond" pitchFamily="18" charset="0"/>
              </a:rPr>
              <a:t>riding</a:t>
            </a:r>
            <a:r>
              <a:rPr lang="it-IT" sz="2000" dirty="0" smtClean="0">
                <a:latin typeface="Garamond" pitchFamily="18" charset="0"/>
              </a:rPr>
              <a:t>: A prescindere dall’impresa che intraprende la contrattazione, il miglioramento delle acque che si ottiene genera una situazione di benessere anche per l’altra impresa che non ha contribuito, e quindi non ha sopportato alcun costo. L’impresa turistica che non ha partecipato alla contrattazione godrà gratuitamente del bene pubblico prodotto grazie al contributo dell’altra impresa. Questo comportamento viene considerato opportunistico o da free-rider.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In presenza di questo meccanismo, gli incentivi a contribuire alla fornitura del bene pubblico si riducono, di conseguenza </a:t>
            </a:r>
            <a:r>
              <a:rPr lang="it-IT" sz="2000" u="sng" dirty="0" smtClean="0">
                <a:latin typeface="Garamond" pitchFamily="18" charset="0"/>
              </a:rPr>
              <a:t>l’ammontare complessivo di contributi risulta inadeguato a finanziare la quantità socialmente efficiente del bene</a:t>
            </a:r>
            <a:endParaRPr lang="it-IT" sz="2000" u="sng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0878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1714</Words>
  <Application>Microsoft Office PowerPoint</Application>
  <PresentationFormat>Presentazione su schermo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Risorse ambientali e inefficienza del mercato</vt:lpstr>
      <vt:lpstr>Inefficienza del mercato: Beni comuni e beni pubblici</vt:lpstr>
      <vt:lpstr>Beni Comuni: elementi di definizione</vt:lpstr>
      <vt:lpstr>Uso e sfruttamento di beni e risorse comuni</vt:lpstr>
      <vt:lpstr>Sfruttamento di risorse comuni: analisi grafica</vt:lpstr>
      <vt:lpstr>Sfruttamento risorse comuni: spiegazione grafica</vt:lpstr>
      <vt:lpstr>Inefficienza del mercato nella fornitura di beni pubblici</vt:lpstr>
      <vt:lpstr>Ipotesi di contrattazione tra le parti per la produzione del bene pubblico: analisi grafica</vt:lpstr>
      <vt:lpstr>Ipotesi di contrattazione tra le parti per la produzione di beni pubblici: spiegazione grafica</vt:lpstr>
      <vt:lpstr>Alcuni esempi di fallimento del mercato nella produzione di beni pubblici</vt:lpstr>
      <vt:lpstr>Alcuni esempi di fallimento del mercato nella produzione di beni pubblici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Risorse ambientali e inefficienza del mercato: Beni comuni e beni pubblici</dc:title>
  <dc:creator>Utente Windows</dc:creator>
  <cp:lastModifiedBy>Utente Windows</cp:lastModifiedBy>
  <cp:revision>39</cp:revision>
  <dcterms:created xsi:type="dcterms:W3CDTF">2021-10-25T08:37:48Z</dcterms:created>
  <dcterms:modified xsi:type="dcterms:W3CDTF">2021-10-25T13:15:37Z</dcterms:modified>
</cp:coreProperties>
</file>