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65555956797216"/>
          <c:y val="0.16370745284746391"/>
          <c:w val="0.79486775439633184"/>
          <c:h val="0.66435129097234935"/>
        </c:manualLayout>
      </c:layout>
      <c:scatterChart>
        <c:scatterStyle val="lineMarker"/>
        <c:varyColors val="0"/>
        <c:ser>
          <c:idx val="0"/>
          <c:order val="0"/>
          <c:spPr>
            <a:ln w="22225" cap="rnd">
              <a:solidFill>
                <a:schemeClr val="tx1"/>
              </a:solidFill>
              <a:round/>
            </a:ln>
            <a:effectLst/>
          </c:spPr>
          <c:marker>
            <c:symbol val="circle"/>
            <c:size val="6"/>
            <c:spPr>
              <a:solidFill>
                <a:schemeClr val="bg1"/>
              </a:solidFill>
              <a:ln w="9525">
                <a:noFill/>
                <a:round/>
              </a:ln>
              <a:effectLst/>
            </c:spPr>
          </c:marker>
          <c:dPt>
            <c:idx val="0"/>
            <c:marker>
              <c:spPr>
                <a:solidFill>
                  <a:schemeClr val="tx1"/>
                </a:solidFill>
                <a:ln w="9525">
                  <a:noFill/>
                  <a:round/>
                </a:ln>
                <a:effectLst/>
              </c:spPr>
            </c:marker>
            <c:bubble3D val="0"/>
            <c:extLst xmlns:c16r2="http://schemas.microsoft.com/office/drawing/2015/06/chart">
              <c:ext xmlns:c16="http://schemas.microsoft.com/office/drawing/2014/chart" uri="{C3380CC4-5D6E-409C-BE32-E72D297353CC}">
                <c16:uniqueId val="{00000011-2910-414F-90FA-7066B64A08A6}"/>
              </c:ext>
            </c:extLst>
          </c:dPt>
          <c:dPt>
            <c:idx val="1"/>
            <c:marker>
              <c:spPr>
                <a:noFill/>
                <a:ln w="9525">
                  <a:noFill/>
                  <a:round/>
                </a:ln>
                <a:effectLst/>
              </c:spPr>
            </c:marker>
            <c:bubble3D val="0"/>
            <c:extLst xmlns:c16r2="http://schemas.microsoft.com/office/drawing/2015/06/chart">
              <c:ext xmlns:c16="http://schemas.microsoft.com/office/drawing/2014/chart" uri="{C3380CC4-5D6E-409C-BE32-E72D297353CC}">
                <c16:uniqueId val="{00000010-2910-414F-90FA-7066B64A08A6}"/>
              </c:ext>
            </c:extLst>
          </c:dPt>
          <c:xVal>
            <c:numRef>
              <c:f>'Foglio1 (4)'!$A$2:$A$3</c:f>
              <c:numCache>
                <c:formatCode>General</c:formatCode>
                <c:ptCount val="2"/>
                <c:pt idx="0">
                  <c:v>0</c:v>
                </c:pt>
                <c:pt idx="1">
                  <c:v>8</c:v>
                </c:pt>
              </c:numCache>
            </c:numRef>
          </c:xVal>
          <c:yVal>
            <c:numRef>
              <c:f>'Foglio1 (4)'!$B$2:$B$3</c:f>
              <c:numCache>
                <c:formatCode>General</c:formatCode>
                <c:ptCount val="2"/>
                <c:pt idx="0">
                  <c:v>1.2</c:v>
                </c:pt>
                <c:pt idx="1">
                  <c:v>0</c:v>
                </c:pt>
              </c:numCache>
            </c:numRef>
          </c:yVal>
          <c:smooth val="0"/>
          <c:extLst xmlns:c16r2="http://schemas.microsoft.com/office/drawing/2015/06/chart">
            <c:ext xmlns:c16="http://schemas.microsoft.com/office/drawing/2014/chart" uri="{C3380CC4-5D6E-409C-BE32-E72D297353CC}">
              <c16:uniqueId val="{00000000-2910-414F-90FA-7066B64A08A6}"/>
            </c:ext>
          </c:extLst>
        </c:ser>
        <c:ser>
          <c:idx val="1"/>
          <c:order val="1"/>
          <c:spPr>
            <a:ln w="22225" cap="rnd">
              <a:solidFill>
                <a:schemeClr val="accent2"/>
              </a:solidFill>
              <a:round/>
            </a:ln>
            <a:effectLst/>
          </c:spPr>
          <c:marker>
            <c:symbol val="none"/>
          </c:marker>
          <c:dPt>
            <c:idx val="1"/>
            <c:bubble3D val="0"/>
            <c:spPr>
              <a:ln w="22225" cap="rnd">
                <a:solidFill>
                  <a:schemeClr val="tx1"/>
                </a:solidFill>
                <a:round/>
              </a:ln>
              <a:effectLst/>
            </c:spPr>
            <c:extLst xmlns:c16r2="http://schemas.microsoft.com/office/drawing/2015/06/chart">
              <c:ext xmlns:c16="http://schemas.microsoft.com/office/drawing/2014/chart" uri="{C3380CC4-5D6E-409C-BE32-E72D297353CC}">
                <c16:uniqueId val="{0000000E-2910-414F-90FA-7066B64A08A6}"/>
              </c:ext>
            </c:extLst>
          </c:dPt>
          <c:xVal>
            <c:numRef>
              <c:f>'Foglio1 (4)'!$A$5:$A$6</c:f>
              <c:numCache>
                <c:formatCode>General</c:formatCode>
                <c:ptCount val="2"/>
                <c:pt idx="0">
                  <c:v>7</c:v>
                </c:pt>
                <c:pt idx="1">
                  <c:v>0</c:v>
                </c:pt>
              </c:numCache>
            </c:numRef>
          </c:xVal>
          <c:yVal>
            <c:numRef>
              <c:f>'Foglio1 (4)'!$B$5:$B$6</c:f>
              <c:numCache>
                <c:formatCode>General</c:formatCode>
                <c:ptCount val="2"/>
                <c:pt idx="0">
                  <c:v>1.4</c:v>
                </c:pt>
                <c:pt idx="1">
                  <c:v>0.70000000000000007</c:v>
                </c:pt>
              </c:numCache>
            </c:numRef>
          </c:yVal>
          <c:smooth val="0"/>
          <c:extLst xmlns:c16r2="http://schemas.microsoft.com/office/drawing/2015/06/chart">
            <c:ext xmlns:c16="http://schemas.microsoft.com/office/drawing/2014/chart" uri="{C3380CC4-5D6E-409C-BE32-E72D297353CC}">
              <c16:uniqueId val="{00000001-2910-414F-90FA-7066B64A08A6}"/>
            </c:ext>
          </c:extLst>
        </c:ser>
        <c:ser>
          <c:idx val="2"/>
          <c:order val="2"/>
          <c:spPr>
            <a:ln w="22225" cap="rnd">
              <a:solidFill>
                <a:schemeClr val="tx1"/>
              </a:solidFill>
              <a:prstDash val="sysDash"/>
              <a:round/>
            </a:ln>
            <a:effectLst/>
          </c:spPr>
          <c:marker>
            <c:symbol val="circle"/>
            <c:size val="8"/>
            <c:spPr>
              <a:solidFill>
                <a:schemeClr val="tx1"/>
              </a:solidFill>
              <a:ln w="9525">
                <a:noFill/>
                <a:round/>
              </a:ln>
              <a:effectLst/>
            </c:spPr>
          </c:marker>
          <c:dPt>
            <c:idx val="0"/>
            <c:marker>
              <c:symbol val="none"/>
            </c:marker>
            <c:bubble3D val="0"/>
            <c:extLst xmlns:c16r2="http://schemas.microsoft.com/office/drawing/2015/06/chart">
              <c:ext xmlns:c16="http://schemas.microsoft.com/office/drawing/2014/chart" uri="{C3380CC4-5D6E-409C-BE32-E72D297353CC}">
                <c16:uniqueId val="{0000000A-2910-414F-90FA-7066B64A08A6}"/>
              </c:ext>
            </c:extLst>
          </c:dPt>
          <c:xVal>
            <c:numRef>
              <c:f>'Foglio1 (4)'!$A$10:$A$11</c:f>
              <c:numCache>
                <c:formatCode>General</c:formatCode>
                <c:ptCount val="2"/>
                <c:pt idx="0">
                  <c:v>2</c:v>
                </c:pt>
                <c:pt idx="1">
                  <c:v>2</c:v>
                </c:pt>
              </c:numCache>
            </c:numRef>
          </c:xVal>
          <c:yVal>
            <c:numRef>
              <c:f>'Foglio1 (4)'!$B$10:$B$11</c:f>
              <c:numCache>
                <c:formatCode>General</c:formatCode>
                <c:ptCount val="2"/>
                <c:pt idx="0">
                  <c:v>0</c:v>
                </c:pt>
                <c:pt idx="1">
                  <c:v>0.9</c:v>
                </c:pt>
              </c:numCache>
            </c:numRef>
          </c:yVal>
          <c:smooth val="0"/>
          <c:extLst xmlns:c16r2="http://schemas.microsoft.com/office/drawing/2015/06/chart">
            <c:ext xmlns:c16="http://schemas.microsoft.com/office/drawing/2014/chart" uri="{C3380CC4-5D6E-409C-BE32-E72D297353CC}">
              <c16:uniqueId val="{00000002-2910-414F-90FA-7066B64A08A6}"/>
            </c:ext>
          </c:extLst>
        </c:ser>
        <c:ser>
          <c:idx val="3"/>
          <c:order val="3"/>
          <c:spPr>
            <a:ln w="22225" cap="rnd">
              <a:solidFill>
                <a:schemeClr val="tx1"/>
              </a:solidFill>
              <a:prstDash val="sysDash"/>
              <a:round/>
            </a:ln>
            <a:effectLst/>
          </c:spPr>
          <c:marker>
            <c:symbol val="x"/>
            <c:size val="6"/>
            <c:spPr>
              <a:noFill/>
              <a:ln w="9525">
                <a:solidFill>
                  <a:schemeClr val="accent4"/>
                </a:solidFill>
                <a:round/>
              </a:ln>
              <a:effectLst/>
            </c:spPr>
          </c:marker>
          <c:dPt>
            <c:idx val="0"/>
            <c:marker>
              <c:spPr>
                <a:noFill/>
                <a:ln w="9525">
                  <a:noFill/>
                  <a:round/>
                </a:ln>
                <a:effectLst/>
              </c:spPr>
            </c:marker>
            <c:bubble3D val="0"/>
            <c:extLst xmlns:c16r2="http://schemas.microsoft.com/office/drawing/2015/06/chart">
              <c:ext xmlns:c16="http://schemas.microsoft.com/office/drawing/2014/chart" uri="{C3380CC4-5D6E-409C-BE32-E72D297353CC}">
                <c16:uniqueId val="{00000003-2910-414F-90FA-7066B64A08A6}"/>
              </c:ext>
            </c:extLst>
          </c:dPt>
          <c:dPt>
            <c:idx val="1"/>
            <c:marker>
              <c:symbol val="circle"/>
              <c:size val="8"/>
              <c:spPr>
                <a:solidFill>
                  <a:schemeClr val="tx1"/>
                </a:solidFill>
                <a:ln w="9525">
                  <a:noFill/>
                  <a:round/>
                </a:ln>
                <a:effectLst/>
              </c:spPr>
            </c:marker>
            <c:bubble3D val="0"/>
            <c:extLst xmlns:c16r2="http://schemas.microsoft.com/office/drawing/2015/06/chart">
              <c:ext xmlns:c16="http://schemas.microsoft.com/office/drawing/2014/chart" uri="{C3380CC4-5D6E-409C-BE32-E72D297353CC}">
                <c16:uniqueId val="{0000000F-2910-414F-90FA-7066B64A08A6}"/>
              </c:ext>
            </c:extLst>
          </c:dPt>
          <c:xVal>
            <c:numRef>
              <c:f>'Foglio1 (4)'!$A$17:$A$18</c:f>
              <c:numCache>
                <c:formatCode>General</c:formatCode>
                <c:ptCount val="2"/>
                <c:pt idx="0">
                  <c:v>4</c:v>
                </c:pt>
                <c:pt idx="1">
                  <c:v>4</c:v>
                </c:pt>
              </c:numCache>
            </c:numRef>
          </c:xVal>
          <c:yVal>
            <c:numRef>
              <c:f>'Foglio1 (4)'!$B$17:$B$18</c:f>
              <c:numCache>
                <c:formatCode>General</c:formatCode>
                <c:ptCount val="2"/>
                <c:pt idx="0">
                  <c:v>0</c:v>
                </c:pt>
                <c:pt idx="1">
                  <c:v>0.60000000000000009</c:v>
                </c:pt>
              </c:numCache>
            </c:numRef>
          </c:yVal>
          <c:smooth val="0"/>
          <c:extLst xmlns:c16r2="http://schemas.microsoft.com/office/drawing/2015/06/chart">
            <c:ext xmlns:c16="http://schemas.microsoft.com/office/drawing/2014/chart" uri="{C3380CC4-5D6E-409C-BE32-E72D297353CC}">
              <c16:uniqueId val="{00000004-2910-414F-90FA-7066B64A08A6}"/>
            </c:ext>
          </c:extLst>
        </c:ser>
        <c:ser>
          <c:idx val="4"/>
          <c:order val="4"/>
          <c:spPr>
            <a:ln w="22225" cap="rnd">
              <a:solidFill>
                <a:schemeClr val="tx1"/>
              </a:solidFill>
              <a:prstDash val="solid"/>
              <a:round/>
            </a:ln>
            <a:effectLst/>
          </c:spPr>
          <c:marker>
            <c:symbol val="none"/>
          </c:marker>
          <c:xVal>
            <c:numRef>
              <c:f>'Foglio1 (4)'!$A$22:$A$23</c:f>
              <c:numCache>
                <c:formatCode>General</c:formatCode>
                <c:ptCount val="2"/>
                <c:pt idx="0">
                  <c:v>7</c:v>
                </c:pt>
                <c:pt idx="1">
                  <c:v>0</c:v>
                </c:pt>
              </c:numCache>
            </c:numRef>
          </c:xVal>
          <c:yVal>
            <c:numRef>
              <c:f>'Foglio1 (4)'!$B$22:$B$23</c:f>
              <c:numCache>
                <c:formatCode>General</c:formatCode>
                <c:ptCount val="2"/>
                <c:pt idx="0">
                  <c:v>0.82000000000000006</c:v>
                </c:pt>
                <c:pt idx="1">
                  <c:v>0.30000000000000004</c:v>
                </c:pt>
              </c:numCache>
            </c:numRef>
          </c:yVal>
          <c:smooth val="0"/>
          <c:extLst xmlns:c16r2="http://schemas.microsoft.com/office/drawing/2015/06/chart">
            <c:ext xmlns:c16="http://schemas.microsoft.com/office/drawing/2014/chart" uri="{C3380CC4-5D6E-409C-BE32-E72D297353CC}">
              <c16:uniqueId val="{00000005-2910-414F-90FA-7066B64A08A6}"/>
            </c:ext>
          </c:extLst>
        </c:ser>
        <c:ser>
          <c:idx val="6"/>
          <c:order val="5"/>
          <c:spPr>
            <a:ln w="22225" cap="rnd">
              <a:solidFill>
                <a:schemeClr val="accent1">
                  <a:lumMod val="60000"/>
                </a:schemeClr>
              </a:solidFill>
              <a:round/>
            </a:ln>
            <a:effectLst/>
          </c:spPr>
          <c:marker>
            <c:symbol val="none"/>
          </c:marker>
          <c:dPt>
            <c:idx val="1"/>
            <c:bubble3D val="0"/>
            <c:spPr>
              <a:ln w="22225" cap="rnd">
                <a:solidFill>
                  <a:schemeClr val="tx1"/>
                </a:solidFill>
                <a:prstDash val="sysDash"/>
                <a:round/>
              </a:ln>
              <a:effectLst/>
            </c:spPr>
            <c:extLst xmlns:c16r2="http://schemas.microsoft.com/office/drawing/2015/06/chart">
              <c:ext xmlns:c16="http://schemas.microsoft.com/office/drawing/2014/chart" uri="{C3380CC4-5D6E-409C-BE32-E72D297353CC}">
                <c16:uniqueId val="{00000007-2910-414F-90FA-7066B64A08A6}"/>
              </c:ext>
            </c:extLst>
          </c:dPt>
          <c:xVal>
            <c:numRef>
              <c:f>'Foglio1 (4)'!$A$31:$A$32</c:f>
              <c:numCache>
                <c:formatCode>General</c:formatCode>
                <c:ptCount val="2"/>
                <c:pt idx="0">
                  <c:v>4</c:v>
                </c:pt>
                <c:pt idx="1">
                  <c:v>0</c:v>
                </c:pt>
              </c:numCache>
            </c:numRef>
          </c:xVal>
          <c:yVal>
            <c:numRef>
              <c:f>'Foglio1 (4)'!$B$31:$B$32</c:f>
              <c:numCache>
                <c:formatCode>General</c:formatCode>
                <c:ptCount val="2"/>
                <c:pt idx="0">
                  <c:v>0.60000000000000009</c:v>
                </c:pt>
                <c:pt idx="1">
                  <c:v>0.60000000000000009</c:v>
                </c:pt>
              </c:numCache>
            </c:numRef>
          </c:yVal>
          <c:smooth val="0"/>
          <c:extLst xmlns:c16r2="http://schemas.microsoft.com/office/drawing/2015/06/chart">
            <c:ext xmlns:c16="http://schemas.microsoft.com/office/drawing/2014/chart" uri="{C3380CC4-5D6E-409C-BE32-E72D297353CC}">
              <c16:uniqueId val="{00000008-2910-414F-90FA-7066B64A08A6}"/>
            </c:ext>
          </c:extLst>
        </c:ser>
        <c:ser>
          <c:idx val="5"/>
          <c:order val="6"/>
          <c:spPr>
            <a:ln w="22225" cap="rnd">
              <a:solidFill>
                <a:schemeClr val="tx1"/>
              </a:solidFill>
              <a:prstDash val="sysDash"/>
              <a:round/>
            </a:ln>
            <a:effectLst/>
          </c:spPr>
          <c:marker>
            <c:symbol val="none"/>
          </c:marker>
          <c:xVal>
            <c:numRef>
              <c:f>'Foglio1 (4)'!$A$48:$A$49</c:f>
              <c:numCache>
                <c:formatCode>General</c:formatCode>
                <c:ptCount val="2"/>
                <c:pt idx="0">
                  <c:v>2</c:v>
                </c:pt>
                <c:pt idx="1">
                  <c:v>0</c:v>
                </c:pt>
              </c:numCache>
            </c:numRef>
          </c:xVal>
          <c:yVal>
            <c:numRef>
              <c:f>'Foglio1 (4)'!$B$48:$B$49</c:f>
              <c:numCache>
                <c:formatCode>General</c:formatCode>
                <c:ptCount val="2"/>
                <c:pt idx="0">
                  <c:v>0.9</c:v>
                </c:pt>
                <c:pt idx="1">
                  <c:v>0.9</c:v>
                </c:pt>
              </c:numCache>
            </c:numRef>
          </c:yVal>
          <c:smooth val="0"/>
          <c:extLst xmlns:c16r2="http://schemas.microsoft.com/office/drawing/2015/06/chart">
            <c:ext xmlns:c16="http://schemas.microsoft.com/office/drawing/2014/chart" uri="{C3380CC4-5D6E-409C-BE32-E72D297353CC}">
              <c16:uniqueId val="{00000009-2910-414F-90FA-7066B64A08A6}"/>
            </c:ext>
          </c:extLst>
        </c:ser>
        <c:dLbls>
          <c:showLegendKey val="0"/>
          <c:showVal val="0"/>
          <c:showCatName val="0"/>
          <c:showSerName val="0"/>
          <c:showPercent val="0"/>
          <c:showBubbleSize val="0"/>
        </c:dLbls>
        <c:axId val="222987008"/>
        <c:axId val="222988544"/>
      </c:scatterChart>
      <c:valAx>
        <c:axId val="222987008"/>
        <c:scaling>
          <c:orientation val="minMax"/>
        </c:scaling>
        <c:delete val="0"/>
        <c:axPos val="b"/>
        <c:numFmt formatCode="General" sourceLinked="1"/>
        <c:majorTickMark val="none"/>
        <c:minorTickMark val="none"/>
        <c:tickLblPos val="nextTo"/>
        <c:spPr>
          <a:noFill/>
          <a:ln w="25400" cap="flat" cmpd="sng" algn="ctr">
            <a:solidFill>
              <a:schemeClr val="tx1"/>
            </a:solidFill>
            <a:round/>
            <a:tailEnd type="triangle"/>
          </a:ln>
          <a:effectLst/>
        </c:spPr>
        <c:txPr>
          <a:bodyPr rot="-60000000" spcFirstLastPara="1" vertOverflow="ellipsis" vert="horz" wrap="square" anchor="ctr" anchorCtr="1"/>
          <a:lstStyle/>
          <a:p>
            <a:pPr>
              <a:defRPr sz="900" b="0" i="0" u="none" strike="noStrike" kern="1200" baseline="0">
                <a:noFill/>
                <a:latin typeface="+mn-lt"/>
                <a:ea typeface="+mn-ea"/>
                <a:cs typeface="+mn-cs"/>
              </a:defRPr>
            </a:pPr>
            <a:endParaRPr lang="it-IT"/>
          </a:p>
        </c:txPr>
        <c:crossAx val="222988544"/>
        <c:crosses val="autoZero"/>
        <c:crossBetween val="midCat"/>
      </c:valAx>
      <c:valAx>
        <c:axId val="222988544"/>
        <c:scaling>
          <c:orientation val="minMax"/>
          <c:min val="0"/>
        </c:scaling>
        <c:delete val="0"/>
        <c:axPos val="l"/>
        <c:numFmt formatCode="General" sourceLinked="1"/>
        <c:majorTickMark val="none"/>
        <c:minorTickMark val="none"/>
        <c:tickLblPos val="nextTo"/>
        <c:spPr>
          <a:noFill/>
          <a:ln w="25400" cap="flat" cmpd="sng" algn="ctr">
            <a:solidFill>
              <a:schemeClr val="tx1"/>
            </a:solidFill>
            <a:round/>
            <a:tailEnd type="triangle"/>
          </a:ln>
          <a:effectLst/>
        </c:spPr>
        <c:txPr>
          <a:bodyPr rot="-60000000" spcFirstLastPara="1" vertOverflow="ellipsis" vert="horz" wrap="square" anchor="ctr" anchorCtr="1"/>
          <a:lstStyle/>
          <a:p>
            <a:pPr>
              <a:defRPr sz="900" b="0" i="0" u="none" strike="noStrike" kern="1200" baseline="0">
                <a:noFill/>
                <a:latin typeface="+mn-lt"/>
                <a:ea typeface="+mn-ea"/>
                <a:cs typeface="+mn-cs"/>
              </a:defRPr>
            </a:pPr>
            <a:endParaRPr lang="it-IT"/>
          </a:p>
        </c:txPr>
        <c:crossAx val="222987008"/>
        <c:crosses val="autoZero"/>
        <c:crossBetween val="midCat"/>
      </c:valAx>
      <c:spPr>
        <a:noFill/>
        <a:ln w="25400">
          <a:noFill/>
        </a:ln>
        <a:effectLst/>
      </c:spPr>
    </c:plotArea>
    <c:plotVisOnly val="1"/>
    <c:dispBlanksAs val="gap"/>
    <c:showDLblsOverMax val="0"/>
  </c:chart>
  <c:spPr>
    <a:noFill/>
    <a:ln>
      <a:solidFill>
        <a:schemeClr val="tx1"/>
      </a:solidFill>
    </a:ln>
    <a:effectLst/>
  </c:spPr>
  <c:txPr>
    <a:bodyPr/>
    <a:lstStyle/>
    <a:p>
      <a:pPr>
        <a:defRPr/>
      </a:pPr>
      <a:endParaRPr lang="it-IT"/>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0.45625</cdr:x>
      <cdr:y>0.84725</cdr:y>
    </cdr:from>
    <cdr:to>
      <cdr:x>0.80833</cdr:x>
      <cdr:y>0.92029</cdr:y>
    </cdr:to>
    <cdr:sp macro="" textlink="">
      <cdr:nvSpPr>
        <cdr:cNvPr id="7" name="CasellaDiTesto 6"/>
        <cdr:cNvSpPr txBox="1"/>
      </cdr:nvSpPr>
      <cdr:spPr>
        <a:xfrm xmlns:a="http://schemas.openxmlformats.org/drawingml/2006/main">
          <a:off x="3754760" y="4176241"/>
          <a:ext cx="2897473" cy="36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it-IT" sz="1600" dirty="0" err="1" smtClean="0">
              <a:latin typeface="Garamond" pitchFamily="18" charset="0"/>
            </a:rPr>
            <a:t>Qm</a:t>
          </a:r>
          <a:endParaRPr lang="it-IT" sz="1600" dirty="0">
            <a:latin typeface="Garamond" pitchFamily="18" charset="0"/>
          </a:endParaRPr>
        </a:p>
      </cdr:txBody>
    </cdr:sp>
  </cdr:relSizeAnchor>
  <cdr:relSizeAnchor xmlns:cdr="http://schemas.openxmlformats.org/drawingml/2006/chartDrawing">
    <cdr:from>
      <cdr:x>0.47375</cdr:x>
      <cdr:y>0.8125</cdr:y>
    </cdr:from>
    <cdr:to>
      <cdr:x>0.52625</cdr:x>
      <cdr:y>0.89352</cdr:y>
    </cdr:to>
    <cdr:sp macro="" textlink="">
      <cdr:nvSpPr>
        <cdr:cNvPr id="8" name="CasellaDiTesto 7"/>
        <cdr:cNvSpPr txBox="1"/>
      </cdr:nvSpPr>
      <cdr:spPr>
        <a:xfrm xmlns:a="http://schemas.openxmlformats.org/drawingml/2006/main">
          <a:off x="3898775" y="4004965"/>
          <a:ext cx="432049" cy="39936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it-IT" sz="1100" dirty="0"/>
        </a:p>
      </cdr:txBody>
    </cdr:sp>
  </cdr:relSizeAnchor>
  <cdr:relSizeAnchor xmlns:cdr="http://schemas.openxmlformats.org/drawingml/2006/chartDrawing">
    <cdr:from>
      <cdr:x>0.28808</cdr:x>
      <cdr:y>0.63585</cdr:y>
    </cdr:from>
    <cdr:to>
      <cdr:x>0.29884</cdr:x>
      <cdr:y>0.64998</cdr:y>
    </cdr:to>
    <cdr:sp macro="" textlink="">
      <cdr:nvSpPr>
        <cdr:cNvPr id="5" name="Ovale 4">
          <a:extLst xmlns:a="http://schemas.openxmlformats.org/drawingml/2006/main">
            <a:ext uri="{FF2B5EF4-FFF2-40B4-BE49-F238E27FC236}">
              <a16:creationId xmlns="" xmlns:a16="http://schemas.microsoft.com/office/drawing/2014/main" id="{74FC7218-2210-9C41-8C95-937CAED3AA5F}"/>
            </a:ext>
          </a:extLst>
        </cdr:cNvPr>
        <cdr:cNvSpPr/>
      </cdr:nvSpPr>
      <cdr:spPr>
        <a:xfrm xmlns:a="http://schemas.openxmlformats.org/drawingml/2006/main">
          <a:off x="2558101" y="3990538"/>
          <a:ext cx="95535" cy="88711"/>
        </a:xfrm>
        <a:prstGeom xmlns:a="http://schemas.openxmlformats.org/drawingml/2006/main" prst="ellipse">
          <a:avLst/>
        </a:prstGeom>
        <a:solidFill xmlns:a="http://schemas.openxmlformats.org/drawingml/2006/main">
          <a:schemeClr val="dk1"/>
        </a:solidFill>
        <a:ln xmlns:a="http://schemas.openxmlformats.org/drawingml/2006/main">
          <a:noFill/>
        </a:ln>
      </cdr:spPr>
      <cdr:style>
        <a:lnRef xmlns:a="http://schemas.openxmlformats.org/drawingml/2006/main" idx="2">
          <a:schemeClr val="dk1">
            <a:shade val="50000"/>
          </a:schemeClr>
        </a:lnRef>
        <a:fillRef xmlns:a="http://schemas.openxmlformats.org/drawingml/2006/main" idx="1">
          <a:schemeClr val="dk1"/>
        </a:fillRef>
        <a:effectRef xmlns:a="http://schemas.openxmlformats.org/drawingml/2006/main" idx="0">
          <a:schemeClr val="dk1"/>
        </a:effectRef>
        <a:fontRef xmlns:a="http://schemas.openxmlformats.org/drawingml/2006/main" idx="minor">
          <a:schemeClr val="lt1"/>
        </a:fontRef>
      </cdr:style>
      <cdr:txBody>
        <a:bodyPr xmlns:a="http://schemas.openxmlformats.org/drawingml/2006/main" vertOverflow="clip">
          <a:noAutofit/>
        </a:bodyPr>
        <a:lstStyle xmlns:a="http://schemas.openxmlformats.org/drawingml/2006/main"/>
        <a:p xmlns:a="http://schemas.openxmlformats.org/drawingml/2006/main">
          <a:endParaRPr lang="it-IT"/>
        </a:p>
      </cdr:txBody>
    </cdr:sp>
  </cdr:relSizeAnchor>
  <cdr:relSizeAnchor xmlns:cdr="http://schemas.openxmlformats.org/drawingml/2006/chartDrawing">
    <cdr:from>
      <cdr:x>0.11121</cdr:x>
      <cdr:y>0.28567</cdr:y>
    </cdr:from>
    <cdr:to>
      <cdr:x>0.14619</cdr:x>
      <cdr:y>0.33936</cdr:y>
    </cdr:to>
    <cdr:sp macro="" textlink="">
      <cdr:nvSpPr>
        <cdr:cNvPr id="3" name="CasellaDiTesto 2">
          <a:extLst xmlns:a="http://schemas.openxmlformats.org/drawingml/2006/main">
            <a:ext uri="{FF2B5EF4-FFF2-40B4-BE49-F238E27FC236}">
              <a16:creationId xmlns="" xmlns:a16="http://schemas.microsoft.com/office/drawing/2014/main" id="{0D5ED0E9-6218-6A4F-A86F-F5C60323D2E7}"/>
            </a:ext>
          </a:extLst>
        </cdr:cNvPr>
        <cdr:cNvSpPr txBox="1"/>
      </cdr:nvSpPr>
      <cdr:spPr>
        <a:xfrm xmlns:a="http://schemas.openxmlformats.org/drawingml/2006/main">
          <a:off x="987494" y="1792830"/>
          <a:ext cx="310661" cy="33695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it-IT" sz="1400" dirty="0">
              <a:latin typeface="Times New Roman" panose="02020603050405020304" pitchFamily="18" charset="0"/>
              <a:cs typeface="Times New Roman" panose="02020603050405020304" pitchFamily="18" charset="0"/>
            </a:rPr>
            <a:t>L</a:t>
          </a:r>
        </a:p>
      </cdr:txBody>
    </cdr:sp>
  </cdr:relSizeAnchor>
  <cdr:relSizeAnchor xmlns:cdr="http://schemas.openxmlformats.org/drawingml/2006/chartDrawing">
    <cdr:from>
      <cdr:x>0.28877</cdr:x>
      <cdr:y>0.85024</cdr:y>
    </cdr:from>
    <cdr:to>
      <cdr:x>0.37128</cdr:x>
      <cdr:y>0.92765</cdr:y>
    </cdr:to>
    <cdr:sp macro="" textlink="">
      <cdr:nvSpPr>
        <cdr:cNvPr id="4" name="CasellaDiTesto 3">
          <a:extLst xmlns:a="http://schemas.openxmlformats.org/drawingml/2006/main">
            <a:ext uri="{FF2B5EF4-FFF2-40B4-BE49-F238E27FC236}">
              <a16:creationId xmlns="" xmlns:a16="http://schemas.microsoft.com/office/drawing/2014/main" id="{DDFC9D23-D4FB-6042-8002-E6231D04342C}"/>
            </a:ext>
          </a:extLst>
        </cdr:cNvPr>
        <cdr:cNvSpPr txBox="1"/>
      </cdr:nvSpPr>
      <cdr:spPr>
        <a:xfrm xmlns:a="http://schemas.openxmlformats.org/drawingml/2006/main">
          <a:off x="2564246" y="5336046"/>
          <a:ext cx="732696" cy="48580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it-IT" sz="1100" dirty="0"/>
        </a:p>
      </cdr:txBody>
    </cdr:sp>
  </cdr:relSizeAnchor>
  <cdr:relSizeAnchor xmlns:cdr="http://schemas.openxmlformats.org/drawingml/2006/chartDrawing">
    <cdr:from>
      <cdr:x>0.06251</cdr:x>
      <cdr:y>0.17526</cdr:y>
    </cdr:from>
    <cdr:to>
      <cdr:x>0.18237</cdr:x>
      <cdr:y>0.38998</cdr:y>
    </cdr:to>
    <cdr:sp macro="" textlink="">
      <cdr:nvSpPr>
        <cdr:cNvPr id="2" name="CasellaDiTesto 1"/>
        <cdr:cNvSpPr txBox="1"/>
      </cdr:nvSpPr>
      <cdr:spPr>
        <a:xfrm xmlns:a="http://schemas.openxmlformats.org/drawingml/2006/main">
          <a:off x="514400" y="863873"/>
          <a:ext cx="986408" cy="105841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it-IT" sz="1600" dirty="0" smtClean="0">
              <a:latin typeface="Garamond" pitchFamily="18" charset="0"/>
            </a:rPr>
            <a:t>P</a:t>
          </a:r>
          <a:endParaRPr lang="it-IT" sz="1600" dirty="0">
            <a:latin typeface="Garamond" pitchFamily="18" charset="0"/>
          </a:endParaRPr>
        </a:p>
      </cdr:txBody>
    </cdr:sp>
  </cdr:relSizeAnchor>
  <cdr:relSizeAnchor xmlns:cdr="http://schemas.openxmlformats.org/drawingml/2006/chartDrawing">
    <cdr:from>
      <cdr:x>0.88889</cdr:x>
      <cdr:y>0.83264</cdr:y>
    </cdr:from>
    <cdr:to>
      <cdr:x>1</cdr:x>
      <cdr:y>1</cdr:y>
    </cdr:to>
    <cdr:sp macro="" textlink="">
      <cdr:nvSpPr>
        <cdr:cNvPr id="6" name="CasellaDiTesto 5"/>
        <cdr:cNvSpPr txBox="1"/>
      </cdr:nvSpPr>
      <cdr:spPr>
        <a:xfrm xmlns:a="http://schemas.openxmlformats.org/drawingml/2006/main">
          <a:off x="7315200" y="4104232"/>
          <a:ext cx="914400" cy="82495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it-IT" sz="1600" dirty="0" smtClean="0">
              <a:latin typeface="Garamond" pitchFamily="18" charset="0"/>
            </a:rPr>
            <a:t>Q</a:t>
          </a:r>
          <a:endParaRPr lang="it-IT" sz="1600" dirty="0">
            <a:latin typeface="Garamond" pitchFamily="18" charset="0"/>
          </a:endParaRPr>
        </a:p>
      </cdr:txBody>
    </cdr:sp>
  </cdr:relSizeAnchor>
  <cdr:relSizeAnchor xmlns:cdr="http://schemas.openxmlformats.org/drawingml/2006/chartDrawing">
    <cdr:from>
      <cdr:x>0.2725</cdr:x>
      <cdr:y>0.83264</cdr:y>
    </cdr:from>
    <cdr:to>
      <cdr:x>0.40111</cdr:x>
      <cdr:y>1</cdr:y>
    </cdr:to>
    <cdr:sp macro="" textlink="">
      <cdr:nvSpPr>
        <cdr:cNvPr id="9" name="CasellaDiTesto 8"/>
        <cdr:cNvSpPr txBox="1"/>
      </cdr:nvSpPr>
      <cdr:spPr>
        <a:xfrm xmlns:a="http://schemas.openxmlformats.org/drawingml/2006/main">
          <a:off x="2242592" y="4104232"/>
          <a:ext cx="1058416" cy="82495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it-IT" sz="1600" dirty="0" smtClean="0">
              <a:latin typeface="Garamond" pitchFamily="18" charset="0"/>
            </a:rPr>
            <a:t>Q*</a:t>
          </a:r>
          <a:endParaRPr lang="it-IT" sz="1600" dirty="0">
            <a:latin typeface="Garamond" pitchFamily="18" charset="0"/>
          </a:endParaRPr>
        </a:p>
      </cdr:txBody>
    </cdr:sp>
  </cdr:relSizeAnchor>
  <cdr:relSizeAnchor xmlns:cdr="http://schemas.openxmlformats.org/drawingml/2006/chartDrawing">
    <cdr:from>
      <cdr:x>0.2725</cdr:x>
      <cdr:y>0.36517</cdr:y>
    </cdr:from>
    <cdr:to>
      <cdr:x>0.39236</cdr:x>
      <cdr:y>0.57989</cdr:y>
    </cdr:to>
    <cdr:sp macro="" textlink="">
      <cdr:nvSpPr>
        <cdr:cNvPr id="10" name="CasellaDiTesto 9"/>
        <cdr:cNvSpPr txBox="1"/>
      </cdr:nvSpPr>
      <cdr:spPr>
        <a:xfrm xmlns:a="http://schemas.openxmlformats.org/drawingml/2006/main">
          <a:off x="2242592" y="1799977"/>
          <a:ext cx="986408" cy="105841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it-IT" sz="1600" dirty="0" smtClean="0">
              <a:latin typeface="Garamond" pitchFamily="18" charset="0"/>
            </a:rPr>
            <a:t>N</a:t>
          </a:r>
          <a:endParaRPr lang="it-IT" sz="1600" dirty="0">
            <a:latin typeface="Garamond" pitchFamily="18" charset="0"/>
          </a:endParaRPr>
        </a:p>
      </cdr:txBody>
    </cdr:sp>
  </cdr:relSizeAnchor>
  <cdr:relSizeAnchor xmlns:cdr="http://schemas.openxmlformats.org/drawingml/2006/chartDrawing">
    <cdr:from>
      <cdr:x>0.45625</cdr:x>
      <cdr:y>0.51125</cdr:y>
    </cdr:from>
    <cdr:to>
      <cdr:x>0.58486</cdr:x>
      <cdr:y>0.71137</cdr:y>
    </cdr:to>
    <cdr:sp macro="" textlink="">
      <cdr:nvSpPr>
        <cdr:cNvPr id="11" name="CasellaDiTesto 10"/>
        <cdr:cNvSpPr txBox="1"/>
      </cdr:nvSpPr>
      <cdr:spPr>
        <a:xfrm xmlns:a="http://schemas.openxmlformats.org/drawingml/2006/main">
          <a:off x="3754760" y="2520057"/>
          <a:ext cx="1058416" cy="98640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it-IT" sz="1600" dirty="0" smtClean="0">
              <a:latin typeface="Garamond" pitchFamily="18" charset="0"/>
            </a:rPr>
            <a:t>M</a:t>
          </a:r>
          <a:endParaRPr lang="it-IT" sz="1600" dirty="0">
            <a:latin typeface="Garamond" pitchFamily="18" charset="0"/>
          </a:endParaRPr>
        </a:p>
      </cdr:txBody>
    </cdr:sp>
  </cdr:relSizeAnchor>
  <cdr:relSizeAnchor xmlns:cdr="http://schemas.openxmlformats.org/drawingml/2006/chartDrawing">
    <cdr:from>
      <cdr:x>0.05376</cdr:x>
      <cdr:y>0.55508</cdr:y>
    </cdr:from>
    <cdr:to>
      <cdr:x>0.18237</cdr:x>
      <cdr:y>0.7698</cdr:y>
    </cdr:to>
    <cdr:sp macro="" textlink="">
      <cdr:nvSpPr>
        <cdr:cNvPr id="12" name="CasellaDiTesto 11"/>
        <cdr:cNvSpPr txBox="1"/>
      </cdr:nvSpPr>
      <cdr:spPr>
        <a:xfrm xmlns:a="http://schemas.openxmlformats.org/drawingml/2006/main">
          <a:off x="442392" y="2736081"/>
          <a:ext cx="1058416" cy="105841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it-IT" sz="1600" dirty="0" smtClean="0">
              <a:latin typeface="Garamond" pitchFamily="18" charset="0"/>
            </a:rPr>
            <a:t>Pm</a:t>
          </a:r>
          <a:endParaRPr lang="it-IT" sz="1600" dirty="0">
            <a:latin typeface="Garamond" pitchFamily="18" charset="0"/>
          </a:endParaRPr>
        </a:p>
      </cdr:txBody>
    </cdr:sp>
  </cdr:relSizeAnchor>
  <cdr:relSizeAnchor xmlns:cdr="http://schemas.openxmlformats.org/drawingml/2006/chartDrawing">
    <cdr:from>
      <cdr:x>0.06251</cdr:x>
      <cdr:y>0.4236</cdr:y>
    </cdr:from>
    <cdr:to>
      <cdr:x>0.15612</cdr:x>
      <cdr:y>0.62372</cdr:y>
    </cdr:to>
    <cdr:sp macro="" textlink="">
      <cdr:nvSpPr>
        <cdr:cNvPr id="13" name="CasellaDiTesto 12"/>
        <cdr:cNvSpPr txBox="1"/>
      </cdr:nvSpPr>
      <cdr:spPr>
        <a:xfrm xmlns:a="http://schemas.openxmlformats.org/drawingml/2006/main">
          <a:off x="514400" y="2088009"/>
          <a:ext cx="770384" cy="98640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it-IT" sz="1600" dirty="0" smtClean="0">
              <a:latin typeface="Garamond" pitchFamily="18" charset="0"/>
            </a:rPr>
            <a:t>P*</a:t>
          </a:r>
          <a:endParaRPr lang="it-IT" sz="1600" dirty="0">
            <a:latin typeface="Garamond" pitchFamily="18" charset="0"/>
          </a:endParaRPr>
        </a:p>
      </cdr:txBody>
    </cdr:sp>
  </cdr:relSizeAnchor>
  <cdr:relSizeAnchor xmlns:cdr="http://schemas.openxmlformats.org/drawingml/2006/chartDrawing">
    <cdr:from>
      <cdr:x>0.29875</cdr:x>
      <cdr:y>0.65734</cdr:y>
    </cdr:from>
    <cdr:to>
      <cdr:x>0.42736</cdr:x>
      <cdr:y>0.85745</cdr:y>
    </cdr:to>
    <cdr:sp macro="" textlink="">
      <cdr:nvSpPr>
        <cdr:cNvPr id="14" name="CasellaDiTesto 13"/>
        <cdr:cNvSpPr txBox="1"/>
      </cdr:nvSpPr>
      <cdr:spPr>
        <a:xfrm xmlns:a="http://schemas.openxmlformats.org/drawingml/2006/main">
          <a:off x="2458616" y="3240137"/>
          <a:ext cx="1058416" cy="98640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it-IT" sz="1600" dirty="0" smtClean="0">
              <a:latin typeface="Garamond" pitchFamily="18" charset="0"/>
            </a:rPr>
            <a:t>T</a:t>
          </a:r>
          <a:endParaRPr lang="it-IT" sz="1600" dirty="0">
            <a:latin typeface="Garamond" pitchFamily="18" charset="0"/>
          </a:endParaRPr>
        </a:p>
      </cdr:txBody>
    </cdr:sp>
  </cdr:relSizeAnchor>
  <cdr:relSizeAnchor xmlns:cdr="http://schemas.openxmlformats.org/drawingml/2006/chartDrawing">
    <cdr:from>
      <cdr:x>0.07126</cdr:x>
      <cdr:y>0.68655</cdr:y>
    </cdr:from>
    <cdr:to>
      <cdr:x>0.18237</cdr:x>
      <cdr:y>0.90128</cdr:y>
    </cdr:to>
    <cdr:sp macro="" textlink="">
      <cdr:nvSpPr>
        <cdr:cNvPr id="15" name="CasellaDiTesto 14"/>
        <cdr:cNvSpPr txBox="1"/>
      </cdr:nvSpPr>
      <cdr:spPr>
        <a:xfrm xmlns:a="http://schemas.openxmlformats.org/drawingml/2006/main">
          <a:off x="586408" y="3384153"/>
          <a:ext cx="914400" cy="105841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it-IT" sz="1600" dirty="0" smtClean="0">
              <a:latin typeface="Garamond" pitchFamily="18" charset="0"/>
            </a:rPr>
            <a:t>K</a:t>
          </a:r>
          <a:endParaRPr lang="it-IT" sz="1600" dirty="0">
            <a:latin typeface="Garamond" pitchFamily="18" charset="0"/>
          </a:endParaRPr>
        </a:p>
      </cdr:txBody>
    </cdr:sp>
  </cdr:relSizeAnchor>
  <cdr:relSizeAnchor xmlns:cdr="http://schemas.openxmlformats.org/drawingml/2006/chartDrawing">
    <cdr:from>
      <cdr:x>0.13251</cdr:x>
      <cdr:y>0.52586</cdr:y>
    </cdr:from>
    <cdr:to>
      <cdr:x>0.26987</cdr:x>
      <cdr:y>0.74058</cdr:y>
    </cdr:to>
    <cdr:sp macro="" textlink="">
      <cdr:nvSpPr>
        <cdr:cNvPr id="16" name="CasellaDiTesto 15"/>
        <cdr:cNvSpPr txBox="1"/>
      </cdr:nvSpPr>
      <cdr:spPr>
        <a:xfrm xmlns:a="http://schemas.openxmlformats.org/drawingml/2006/main">
          <a:off x="1090464" y="2592065"/>
          <a:ext cx="1130424" cy="105841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it-IT" sz="1600" dirty="0" smtClean="0">
              <a:latin typeface="Garamond" pitchFamily="18" charset="0"/>
            </a:rPr>
            <a:t>R</a:t>
          </a:r>
          <a:endParaRPr lang="it-IT" sz="1600" dirty="0">
            <a:latin typeface="Garamond" pitchFamily="18" charset="0"/>
          </a:endParaRPr>
        </a:p>
      </cdr:txBody>
    </cdr:sp>
  </cdr:relSizeAnchor>
  <cdr:relSizeAnchor xmlns:cdr="http://schemas.openxmlformats.org/drawingml/2006/chartDrawing">
    <cdr:from>
      <cdr:x>0.745</cdr:x>
      <cdr:y>0.21908</cdr:y>
    </cdr:from>
    <cdr:to>
      <cdr:x>0.85611</cdr:x>
      <cdr:y>0.44841</cdr:y>
    </cdr:to>
    <cdr:sp macro="" textlink="">
      <cdr:nvSpPr>
        <cdr:cNvPr id="17" name="CasellaDiTesto 16"/>
        <cdr:cNvSpPr txBox="1"/>
      </cdr:nvSpPr>
      <cdr:spPr>
        <a:xfrm xmlns:a="http://schemas.openxmlformats.org/drawingml/2006/main">
          <a:off x="6131024" y="1079897"/>
          <a:ext cx="914400" cy="113042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it-IT" sz="1600" dirty="0" err="1" smtClean="0">
              <a:latin typeface="Garamond" pitchFamily="18" charset="0"/>
            </a:rPr>
            <a:t>CmgE</a:t>
          </a:r>
          <a:endParaRPr lang="it-IT" sz="1600" dirty="0">
            <a:latin typeface="Garamond" pitchFamily="18" charset="0"/>
          </a:endParaRPr>
        </a:p>
      </cdr:txBody>
    </cdr:sp>
  </cdr:relSizeAnchor>
  <cdr:relSizeAnchor xmlns:cdr="http://schemas.openxmlformats.org/drawingml/2006/chartDrawing">
    <cdr:from>
      <cdr:x>0.08876</cdr:x>
      <cdr:y>0.81449</cdr:y>
    </cdr:from>
    <cdr:to>
      <cdr:x>0.21737</cdr:x>
      <cdr:y>1</cdr:y>
    </cdr:to>
    <cdr:sp macro="" textlink="">
      <cdr:nvSpPr>
        <cdr:cNvPr id="18" name="CasellaDiTesto 17"/>
        <cdr:cNvSpPr txBox="1"/>
      </cdr:nvSpPr>
      <cdr:spPr>
        <a:xfrm xmlns:a="http://schemas.openxmlformats.org/drawingml/2006/main">
          <a:off x="730424" y="4014788"/>
          <a:ext cx="1058416"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it-IT" sz="1600" dirty="0" smtClean="0">
              <a:latin typeface="Garamond" pitchFamily="18" charset="0"/>
            </a:rPr>
            <a:t>0</a:t>
          </a:r>
          <a:endParaRPr lang="it-IT" sz="1600" dirty="0">
            <a:latin typeface="Garamond" pitchFamily="18" charset="0"/>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129B02E-56FD-4025-9552-B0231C3628A7}" type="datetimeFigureOut">
              <a:rPr lang="it-IT" smtClean="0"/>
              <a:t>18/10/2021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C86F6A2-1E57-4B79-B317-6A3FF3DFFFC2}" type="slidenum">
              <a:rPr lang="it-IT" smtClean="0"/>
              <a:t>‹N›</a:t>
            </a:fld>
            <a:endParaRPr lang="it-IT"/>
          </a:p>
        </p:txBody>
      </p:sp>
    </p:spTree>
    <p:extLst>
      <p:ext uri="{BB962C8B-B14F-4D97-AF65-F5344CB8AC3E}">
        <p14:creationId xmlns:p14="http://schemas.microsoft.com/office/powerpoint/2010/main" val="602838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129B02E-56FD-4025-9552-B0231C3628A7}" type="datetimeFigureOut">
              <a:rPr lang="it-IT" smtClean="0"/>
              <a:t>18/10/2021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C86F6A2-1E57-4B79-B317-6A3FF3DFFFC2}" type="slidenum">
              <a:rPr lang="it-IT" smtClean="0"/>
              <a:t>‹N›</a:t>
            </a:fld>
            <a:endParaRPr lang="it-IT"/>
          </a:p>
        </p:txBody>
      </p:sp>
    </p:spTree>
    <p:extLst>
      <p:ext uri="{BB962C8B-B14F-4D97-AF65-F5344CB8AC3E}">
        <p14:creationId xmlns:p14="http://schemas.microsoft.com/office/powerpoint/2010/main" val="1840661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129B02E-56FD-4025-9552-B0231C3628A7}" type="datetimeFigureOut">
              <a:rPr lang="it-IT" smtClean="0"/>
              <a:t>18/10/2021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C86F6A2-1E57-4B79-B317-6A3FF3DFFFC2}" type="slidenum">
              <a:rPr lang="it-IT" smtClean="0"/>
              <a:t>‹N›</a:t>
            </a:fld>
            <a:endParaRPr lang="it-IT"/>
          </a:p>
        </p:txBody>
      </p:sp>
    </p:spTree>
    <p:extLst>
      <p:ext uri="{BB962C8B-B14F-4D97-AF65-F5344CB8AC3E}">
        <p14:creationId xmlns:p14="http://schemas.microsoft.com/office/powerpoint/2010/main" val="169270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129B02E-56FD-4025-9552-B0231C3628A7}" type="datetimeFigureOut">
              <a:rPr lang="it-IT" smtClean="0"/>
              <a:t>18/10/2021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C86F6A2-1E57-4B79-B317-6A3FF3DFFFC2}" type="slidenum">
              <a:rPr lang="it-IT" smtClean="0"/>
              <a:t>‹N›</a:t>
            </a:fld>
            <a:endParaRPr lang="it-IT"/>
          </a:p>
        </p:txBody>
      </p:sp>
    </p:spTree>
    <p:extLst>
      <p:ext uri="{BB962C8B-B14F-4D97-AF65-F5344CB8AC3E}">
        <p14:creationId xmlns:p14="http://schemas.microsoft.com/office/powerpoint/2010/main" val="1400703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129B02E-56FD-4025-9552-B0231C3628A7}" type="datetimeFigureOut">
              <a:rPr lang="it-IT" smtClean="0"/>
              <a:t>18/10/2021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C86F6A2-1E57-4B79-B317-6A3FF3DFFFC2}" type="slidenum">
              <a:rPr lang="it-IT" smtClean="0"/>
              <a:t>‹N›</a:t>
            </a:fld>
            <a:endParaRPr lang="it-IT"/>
          </a:p>
        </p:txBody>
      </p:sp>
    </p:spTree>
    <p:extLst>
      <p:ext uri="{BB962C8B-B14F-4D97-AF65-F5344CB8AC3E}">
        <p14:creationId xmlns:p14="http://schemas.microsoft.com/office/powerpoint/2010/main" val="444191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129B02E-56FD-4025-9552-B0231C3628A7}" type="datetimeFigureOut">
              <a:rPr lang="it-IT" smtClean="0"/>
              <a:t>18/10/2021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C86F6A2-1E57-4B79-B317-6A3FF3DFFFC2}" type="slidenum">
              <a:rPr lang="it-IT" smtClean="0"/>
              <a:t>‹N›</a:t>
            </a:fld>
            <a:endParaRPr lang="it-IT"/>
          </a:p>
        </p:txBody>
      </p:sp>
    </p:spTree>
    <p:extLst>
      <p:ext uri="{BB962C8B-B14F-4D97-AF65-F5344CB8AC3E}">
        <p14:creationId xmlns:p14="http://schemas.microsoft.com/office/powerpoint/2010/main" val="412094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129B02E-56FD-4025-9552-B0231C3628A7}" type="datetimeFigureOut">
              <a:rPr lang="it-IT" smtClean="0"/>
              <a:t>18/10/2021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C86F6A2-1E57-4B79-B317-6A3FF3DFFFC2}" type="slidenum">
              <a:rPr lang="it-IT" smtClean="0"/>
              <a:t>‹N›</a:t>
            </a:fld>
            <a:endParaRPr lang="it-IT"/>
          </a:p>
        </p:txBody>
      </p:sp>
    </p:spTree>
    <p:extLst>
      <p:ext uri="{BB962C8B-B14F-4D97-AF65-F5344CB8AC3E}">
        <p14:creationId xmlns:p14="http://schemas.microsoft.com/office/powerpoint/2010/main" val="1610469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129B02E-56FD-4025-9552-B0231C3628A7}" type="datetimeFigureOut">
              <a:rPr lang="it-IT" smtClean="0"/>
              <a:t>18/10/2021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C86F6A2-1E57-4B79-B317-6A3FF3DFFFC2}" type="slidenum">
              <a:rPr lang="it-IT" smtClean="0"/>
              <a:t>‹N›</a:t>
            </a:fld>
            <a:endParaRPr lang="it-IT"/>
          </a:p>
        </p:txBody>
      </p:sp>
    </p:spTree>
    <p:extLst>
      <p:ext uri="{BB962C8B-B14F-4D97-AF65-F5344CB8AC3E}">
        <p14:creationId xmlns:p14="http://schemas.microsoft.com/office/powerpoint/2010/main" val="731627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129B02E-56FD-4025-9552-B0231C3628A7}" type="datetimeFigureOut">
              <a:rPr lang="it-IT" smtClean="0"/>
              <a:t>18/10/2021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C86F6A2-1E57-4B79-B317-6A3FF3DFFFC2}" type="slidenum">
              <a:rPr lang="it-IT" smtClean="0"/>
              <a:t>‹N›</a:t>
            </a:fld>
            <a:endParaRPr lang="it-IT"/>
          </a:p>
        </p:txBody>
      </p:sp>
    </p:spTree>
    <p:extLst>
      <p:ext uri="{BB962C8B-B14F-4D97-AF65-F5344CB8AC3E}">
        <p14:creationId xmlns:p14="http://schemas.microsoft.com/office/powerpoint/2010/main" val="22148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129B02E-56FD-4025-9552-B0231C3628A7}" type="datetimeFigureOut">
              <a:rPr lang="it-IT" smtClean="0"/>
              <a:t>18/10/2021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C86F6A2-1E57-4B79-B317-6A3FF3DFFFC2}" type="slidenum">
              <a:rPr lang="it-IT" smtClean="0"/>
              <a:t>‹N›</a:t>
            </a:fld>
            <a:endParaRPr lang="it-IT"/>
          </a:p>
        </p:txBody>
      </p:sp>
    </p:spTree>
    <p:extLst>
      <p:ext uri="{BB962C8B-B14F-4D97-AF65-F5344CB8AC3E}">
        <p14:creationId xmlns:p14="http://schemas.microsoft.com/office/powerpoint/2010/main" val="2975723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129B02E-56FD-4025-9552-B0231C3628A7}" type="datetimeFigureOut">
              <a:rPr lang="it-IT" smtClean="0"/>
              <a:t>18/10/2021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C86F6A2-1E57-4B79-B317-6A3FF3DFFFC2}" type="slidenum">
              <a:rPr lang="it-IT" smtClean="0"/>
              <a:t>‹N›</a:t>
            </a:fld>
            <a:endParaRPr lang="it-IT"/>
          </a:p>
        </p:txBody>
      </p:sp>
    </p:spTree>
    <p:extLst>
      <p:ext uri="{BB962C8B-B14F-4D97-AF65-F5344CB8AC3E}">
        <p14:creationId xmlns:p14="http://schemas.microsoft.com/office/powerpoint/2010/main" val="2855586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29B02E-56FD-4025-9552-B0231C3628A7}" type="datetimeFigureOut">
              <a:rPr lang="it-IT" smtClean="0"/>
              <a:t>18/10/2021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86F6A2-1E57-4B79-B317-6A3FF3DFFFC2}" type="slidenum">
              <a:rPr lang="it-IT" smtClean="0"/>
              <a:t>‹N›</a:t>
            </a:fld>
            <a:endParaRPr lang="it-IT"/>
          </a:p>
        </p:txBody>
      </p:sp>
    </p:spTree>
    <p:extLst>
      <p:ext uri="{BB962C8B-B14F-4D97-AF65-F5344CB8AC3E}">
        <p14:creationId xmlns:p14="http://schemas.microsoft.com/office/powerpoint/2010/main" val="2115985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332657"/>
            <a:ext cx="7772400" cy="720079"/>
          </a:xfrm>
        </p:spPr>
        <p:txBody>
          <a:bodyPr>
            <a:normAutofit fontScale="90000"/>
          </a:bodyPr>
          <a:lstStyle/>
          <a:p>
            <a:r>
              <a:rPr lang="it-IT" sz="2400" b="1" dirty="0" smtClean="0">
                <a:latin typeface="Garamond" pitchFamily="18" charset="0"/>
              </a:rPr>
              <a:t>Gestione delle risorse ambientali: il problema delle esternalità negative </a:t>
            </a:r>
            <a:endParaRPr lang="it-IT" sz="2400" b="1" dirty="0">
              <a:latin typeface="Garamond" pitchFamily="18" charset="0"/>
            </a:endParaRPr>
          </a:p>
        </p:txBody>
      </p:sp>
      <p:sp>
        <p:nvSpPr>
          <p:cNvPr id="3" name="Sottotitolo 2"/>
          <p:cNvSpPr>
            <a:spLocks noGrp="1"/>
          </p:cNvSpPr>
          <p:nvPr>
            <p:ph type="subTitle" idx="1"/>
          </p:nvPr>
        </p:nvSpPr>
        <p:spPr>
          <a:xfrm>
            <a:off x="755576" y="1124744"/>
            <a:ext cx="7632848" cy="5328592"/>
          </a:xfrm>
        </p:spPr>
        <p:txBody>
          <a:bodyPr>
            <a:normAutofit/>
          </a:bodyPr>
          <a:lstStyle/>
          <a:p>
            <a:pPr algn="just"/>
            <a:r>
              <a:rPr lang="it-IT" sz="2000" dirty="0" smtClean="0">
                <a:solidFill>
                  <a:schemeClr val="tx1"/>
                </a:solidFill>
                <a:latin typeface="Garamond" pitchFamily="18" charset="0"/>
              </a:rPr>
              <a:t>E’ stato dimostrato che anche con riferimento alle risorse ambientali quando viene soddisfatta la condizione:</a:t>
            </a:r>
          </a:p>
          <a:p>
            <a:r>
              <a:rPr lang="it-IT" sz="2000" b="1" dirty="0" err="1" smtClean="0">
                <a:solidFill>
                  <a:schemeClr val="tx1"/>
                </a:solidFill>
                <a:latin typeface="Garamond" pitchFamily="18" charset="0"/>
              </a:rPr>
              <a:t>Bmg</a:t>
            </a:r>
            <a:r>
              <a:rPr lang="it-IT" sz="2000" b="1" dirty="0" smtClean="0">
                <a:solidFill>
                  <a:schemeClr val="tx1"/>
                </a:solidFill>
                <a:latin typeface="Garamond" pitchFamily="18" charset="0"/>
              </a:rPr>
              <a:t> = </a:t>
            </a:r>
            <a:r>
              <a:rPr lang="it-IT" sz="2000" b="1" dirty="0" err="1" smtClean="0">
                <a:solidFill>
                  <a:schemeClr val="tx1"/>
                </a:solidFill>
                <a:latin typeface="Garamond" pitchFamily="18" charset="0"/>
              </a:rPr>
              <a:t>CmgS</a:t>
            </a:r>
            <a:endParaRPr lang="it-IT" sz="2000" b="1" dirty="0" smtClean="0">
              <a:solidFill>
                <a:schemeClr val="tx1"/>
              </a:solidFill>
              <a:latin typeface="Garamond" pitchFamily="18" charset="0"/>
            </a:endParaRPr>
          </a:p>
          <a:p>
            <a:pPr marL="342900" indent="-342900" algn="just">
              <a:buFont typeface="Arial" pitchFamily="34" charset="0"/>
              <a:buChar char="•"/>
            </a:pPr>
            <a:r>
              <a:rPr lang="it-IT" sz="2000" dirty="0" smtClean="0">
                <a:solidFill>
                  <a:schemeClr val="tx1"/>
                </a:solidFill>
                <a:latin typeface="Garamond" pitchFamily="18" charset="0"/>
              </a:rPr>
              <a:t>Si è in presenza di un’allocazione efficiente tra sfruttamento e preservazione</a:t>
            </a:r>
            <a:endParaRPr lang="it-IT" sz="2000" dirty="0">
              <a:solidFill>
                <a:schemeClr val="tx1"/>
              </a:solidFill>
              <a:latin typeface="Garamond" pitchFamily="18" charset="0"/>
            </a:endParaRPr>
          </a:p>
          <a:p>
            <a:pPr marL="342900" indent="-342900" algn="just">
              <a:buFont typeface="Arial" pitchFamily="34" charset="0"/>
              <a:buChar char="•"/>
            </a:pPr>
            <a:r>
              <a:rPr lang="it-IT" sz="2000" dirty="0" smtClean="0">
                <a:solidFill>
                  <a:schemeClr val="tx1"/>
                </a:solidFill>
                <a:latin typeface="Garamond" pitchFamily="18" charset="0"/>
              </a:rPr>
              <a:t>È stato conseguito il </a:t>
            </a:r>
            <a:r>
              <a:rPr lang="it-IT" sz="2000" dirty="0" err="1" smtClean="0">
                <a:solidFill>
                  <a:schemeClr val="tx1"/>
                </a:solidFill>
                <a:latin typeface="Garamond" pitchFamily="18" charset="0"/>
              </a:rPr>
              <a:t>max</a:t>
            </a:r>
            <a:r>
              <a:rPr lang="it-IT" sz="2000" dirty="0" smtClean="0">
                <a:solidFill>
                  <a:schemeClr val="tx1"/>
                </a:solidFill>
                <a:latin typeface="Garamond" pitchFamily="18" charset="0"/>
              </a:rPr>
              <a:t> BNS</a:t>
            </a:r>
          </a:p>
          <a:p>
            <a:pPr marL="342900" indent="-342900" algn="just">
              <a:buFont typeface="Arial" pitchFamily="34" charset="0"/>
              <a:buChar char="•"/>
            </a:pPr>
            <a:r>
              <a:rPr lang="it-IT" sz="2000" dirty="0" smtClean="0">
                <a:solidFill>
                  <a:schemeClr val="tx1"/>
                </a:solidFill>
                <a:latin typeface="Garamond" pitchFamily="18" charset="0"/>
              </a:rPr>
              <a:t>E’ stata garantita la minimizzazione dei costi sociali associati sia allo sfruttamento che alla preservazione</a:t>
            </a:r>
          </a:p>
          <a:p>
            <a:pPr algn="just"/>
            <a:r>
              <a:rPr lang="it-IT" sz="2000" dirty="0" smtClean="0">
                <a:solidFill>
                  <a:schemeClr val="tx1"/>
                </a:solidFill>
                <a:latin typeface="Garamond" pitchFamily="18" charset="0"/>
              </a:rPr>
              <a:t>Inoltre, è stato verificato attraverso un esempio pratico che i </a:t>
            </a:r>
            <a:r>
              <a:rPr lang="it-IT" sz="2000" u="sng" dirty="0" smtClean="0">
                <a:solidFill>
                  <a:schemeClr val="tx1"/>
                </a:solidFill>
                <a:latin typeface="Garamond" pitchFamily="18" charset="0"/>
              </a:rPr>
              <a:t>costi sociali </a:t>
            </a:r>
            <a:r>
              <a:rPr lang="it-IT" sz="2000" dirty="0" smtClean="0">
                <a:solidFill>
                  <a:schemeClr val="tx1"/>
                </a:solidFill>
                <a:latin typeface="Garamond" pitchFamily="18" charset="0"/>
              </a:rPr>
              <a:t>sono interpretati come </a:t>
            </a:r>
            <a:r>
              <a:rPr lang="it-IT" sz="2000" u="sng" dirty="0" smtClean="0">
                <a:solidFill>
                  <a:schemeClr val="tx1"/>
                </a:solidFill>
                <a:latin typeface="Garamond" pitchFamily="18" charset="0"/>
              </a:rPr>
              <a:t>costi – opportunità e cioè benefici associati al miglior impiego alternativo a cui si rinuncia</a:t>
            </a:r>
          </a:p>
          <a:p>
            <a:pPr algn="just"/>
            <a:r>
              <a:rPr lang="it-IT" sz="2000" dirty="0" smtClean="0">
                <a:solidFill>
                  <a:schemeClr val="tx1"/>
                </a:solidFill>
                <a:latin typeface="Garamond" pitchFamily="18" charset="0"/>
              </a:rPr>
              <a:t>Dal momento che il mercato che opera in concorrenza perfetta è in grado di garantire l’efficienza nell’allocazione di beni e servizi</a:t>
            </a:r>
          </a:p>
          <a:p>
            <a:pPr algn="just"/>
            <a:r>
              <a:rPr lang="it-IT" sz="2000" dirty="0" smtClean="0">
                <a:solidFill>
                  <a:schemeClr val="tx1"/>
                </a:solidFill>
                <a:latin typeface="Garamond" pitchFamily="18" charset="0"/>
              </a:rPr>
              <a:t>Il mercato è altrettanto in grado di garantire l’allocazione efficiente delle risorse ambientali?</a:t>
            </a:r>
          </a:p>
          <a:p>
            <a:pPr algn="just"/>
            <a:endParaRPr lang="it-IT" sz="2000" dirty="0">
              <a:solidFill>
                <a:schemeClr val="tx1"/>
              </a:solidFill>
              <a:latin typeface="Garamond" pitchFamily="18" charset="0"/>
            </a:endParaRPr>
          </a:p>
        </p:txBody>
      </p:sp>
    </p:spTree>
    <p:extLst>
      <p:ext uri="{BB962C8B-B14F-4D97-AF65-F5344CB8AC3E}">
        <p14:creationId xmlns:p14="http://schemas.microsoft.com/office/powerpoint/2010/main" val="844634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Garamond" pitchFamily="18" charset="0"/>
              </a:rPr>
              <a:t>Esternalità negative: l’approccio di </a:t>
            </a:r>
            <a:r>
              <a:rPr lang="it-IT" sz="2400" b="1" dirty="0" err="1" smtClean="0">
                <a:latin typeface="Garamond" pitchFamily="18" charset="0"/>
              </a:rPr>
              <a:t>Coase</a:t>
            </a:r>
            <a:r>
              <a:rPr lang="it-IT" sz="2400" b="1" dirty="0" smtClean="0">
                <a:latin typeface="Garamond" pitchFamily="18" charset="0"/>
              </a:rPr>
              <a:t> (II)</a:t>
            </a:r>
            <a:endParaRPr lang="it-IT" sz="2400" b="1" dirty="0">
              <a:latin typeface="Garamond" pitchFamily="18" charset="0"/>
            </a:endParaRPr>
          </a:p>
        </p:txBody>
      </p:sp>
      <p:sp>
        <p:nvSpPr>
          <p:cNvPr id="3" name="Segnaposto contenuto 2"/>
          <p:cNvSpPr>
            <a:spLocks noGrp="1"/>
          </p:cNvSpPr>
          <p:nvPr>
            <p:ph idx="1"/>
          </p:nvPr>
        </p:nvSpPr>
        <p:spPr>
          <a:xfrm>
            <a:off x="457200" y="1268760"/>
            <a:ext cx="8229600" cy="4857403"/>
          </a:xfrm>
        </p:spPr>
        <p:txBody>
          <a:bodyPr>
            <a:normAutofit/>
          </a:bodyPr>
          <a:lstStyle/>
          <a:p>
            <a:pPr marL="0" indent="0" algn="just">
              <a:buNone/>
            </a:pPr>
            <a:r>
              <a:rPr lang="it-IT" sz="2000" dirty="0" smtClean="0">
                <a:latin typeface="Garamond" pitchFamily="18" charset="0"/>
              </a:rPr>
              <a:t>E’ necessario </a:t>
            </a:r>
            <a:r>
              <a:rPr lang="it-IT" sz="2000" u="sng" dirty="0" smtClean="0">
                <a:latin typeface="Garamond" pitchFamily="18" charset="0"/>
              </a:rPr>
              <a:t>stabilire se il guadagno dal prevenire il danno è maggiore della perdita che si subirebbe come conseguenza della limitazione dell’attività dannosa</a:t>
            </a:r>
          </a:p>
          <a:p>
            <a:pPr marL="0" indent="0" algn="just">
              <a:buNone/>
            </a:pPr>
            <a:endParaRPr lang="it-IT" sz="2000" u="sng" dirty="0" smtClean="0">
              <a:latin typeface="Garamond" pitchFamily="18" charset="0"/>
            </a:endParaRPr>
          </a:p>
          <a:p>
            <a:pPr marL="0" indent="0" algn="just">
              <a:buNone/>
            </a:pPr>
            <a:r>
              <a:rPr lang="it-IT" sz="2000" u="sng" dirty="0" err="1" smtClean="0">
                <a:latin typeface="Garamond" pitchFamily="18" charset="0"/>
              </a:rPr>
              <a:t>Coase</a:t>
            </a:r>
            <a:r>
              <a:rPr lang="it-IT" sz="2000" dirty="0" smtClean="0">
                <a:latin typeface="Garamond" pitchFamily="18" charset="0"/>
              </a:rPr>
              <a:t> sostiene quindi che in presenza di un’esternalità, il </a:t>
            </a:r>
            <a:r>
              <a:rPr lang="it-IT" sz="2000" u="sng" dirty="0" smtClean="0">
                <a:latin typeface="Garamond" pitchFamily="18" charset="0"/>
              </a:rPr>
              <a:t>rapporto tra danneggiante e danneggiato è simmetrico</a:t>
            </a:r>
            <a:r>
              <a:rPr lang="it-IT" sz="2000" dirty="0" smtClean="0">
                <a:latin typeface="Garamond" pitchFamily="18" charset="0"/>
              </a:rPr>
              <a:t> </a:t>
            </a:r>
          </a:p>
          <a:p>
            <a:pPr marL="0" indent="0" algn="just">
              <a:buNone/>
            </a:pPr>
            <a:endParaRPr lang="it-IT" sz="2000" u="sng" dirty="0" smtClean="0">
              <a:latin typeface="Garamond" pitchFamily="18" charset="0"/>
            </a:endParaRPr>
          </a:p>
          <a:p>
            <a:pPr marL="0" indent="0" algn="just">
              <a:buNone/>
            </a:pPr>
            <a:r>
              <a:rPr lang="it-IT" sz="2000" u="sng" dirty="0" smtClean="0">
                <a:latin typeface="Garamond" pitchFamily="18" charset="0"/>
              </a:rPr>
              <a:t>Si genera un’esternalità non solo quando dall’azione di un soggetto discende un danno ad un terzo ma anche quando il potenziale danneggiato potrebbe impedire che l’attività dannosa sia praticata</a:t>
            </a:r>
          </a:p>
          <a:p>
            <a:pPr marL="0" indent="0" algn="just">
              <a:buNone/>
            </a:pPr>
            <a:endParaRPr lang="it-IT" sz="2000" dirty="0" smtClean="0">
              <a:latin typeface="Garamond" pitchFamily="18" charset="0"/>
            </a:endParaRPr>
          </a:p>
          <a:p>
            <a:pPr marL="0" indent="0" algn="just">
              <a:buNone/>
            </a:pPr>
            <a:r>
              <a:rPr lang="it-IT" sz="2000" dirty="0" smtClean="0">
                <a:latin typeface="Garamond" pitchFamily="18" charset="0"/>
              </a:rPr>
              <a:t>In questo modo egli infligge un danno al soggetto che intendeva porre in essere l’attività dannosa e la perdita di utilità sopportata da quest’ultimo potrebbe essere superiore al danno evitato dalla vittima, determinando un’inefficienza</a:t>
            </a:r>
            <a:endParaRPr lang="it-IT" sz="2000" dirty="0">
              <a:latin typeface="Garamond" pitchFamily="18" charset="0"/>
            </a:endParaRPr>
          </a:p>
        </p:txBody>
      </p:sp>
    </p:spTree>
    <p:extLst>
      <p:ext uri="{BB962C8B-B14F-4D97-AF65-F5344CB8AC3E}">
        <p14:creationId xmlns:p14="http://schemas.microsoft.com/office/powerpoint/2010/main" val="1843809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Garamond" pitchFamily="18" charset="0"/>
              </a:rPr>
              <a:t>Esternalità negative: l’approccio di </a:t>
            </a:r>
            <a:r>
              <a:rPr lang="it-IT" sz="2400" b="1" dirty="0" err="1" smtClean="0">
                <a:latin typeface="Garamond" pitchFamily="18" charset="0"/>
              </a:rPr>
              <a:t>Coase</a:t>
            </a:r>
            <a:r>
              <a:rPr lang="it-IT" sz="2400" b="1" dirty="0" smtClean="0">
                <a:latin typeface="Garamond" pitchFamily="18" charset="0"/>
              </a:rPr>
              <a:t> (III)</a:t>
            </a:r>
            <a:endParaRPr lang="it-IT" sz="2400" b="1" dirty="0">
              <a:latin typeface="Garamond" pitchFamily="18" charset="0"/>
            </a:endParaRPr>
          </a:p>
        </p:txBody>
      </p:sp>
      <p:sp>
        <p:nvSpPr>
          <p:cNvPr id="3" name="Segnaposto contenuto 2"/>
          <p:cNvSpPr>
            <a:spLocks noGrp="1"/>
          </p:cNvSpPr>
          <p:nvPr>
            <p:ph idx="1"/>
          </p:nvPr>
        </p:nvSpPr>
        <p:spPr>
          <a:xfrm>
            <a:off x="457200" y="1052736"/>
            <a:ext cx="8229600" cy="5073427"/>
          </a:xfrm>
        </p:spPr>
        <p:txBody>
          <a:bodyPr>
            <a:normAutofit fontScale="92500" lnSpcReduction="10000"/>
          </a:bodyPr>
          <a:lstStyle/>
          <a:p>
            <a:pPr marL="0" indent="0" algn="just">
              <a:buNone/>
            </a:pPr>
            <a:r>
              <a:rPr lang="it-IT" sz="2000" dirty="0" smtClean="0">
                <a:latin typeface="Garamond" pitchFamily="18" charset="0"/>
              </a:rPr>
              <a:t>E’ chiara la </a:t>
            </a:r>
            <a:r>
              <a:rPr lang="it-IT" sz="2000" u="sng" dirty="0" smtClean="0">
                <a:latin typeface="Garamond" pitchFamily="18" charset="0"/>
              </a:rPr>
              <a:t>questione posta da </a:t>
            </a:r>
            <a:r>
              <a:rPr lang="it-IT" sz="2000" u="sng" dirty="0" err="1" smtClean="0">
                <a:latin typeface="Garamond" pitchFamily="18" charset="0"/>
              </a:rPr>
              <a:t>Coase</a:t>
            </a:r>
            <a:r>
              <a:rPr lang="it-IT" sz="2000" dirty="0" smtClean="0">
                <a:latin typeface="Garamond" pitchFamily="18" charset="0"/>
              </a:rPr>
              <a:t>:</a:t>
            </a:r>
          </a:p>
          <a:p>
            <a:pPr marL="0" indent="0" algn="just">
              <a:buNone/>
            </a:pPr>
            <a:r>
              <a:rPr lang="it-IT" sz="2000" dirty="0" smtClean="0">
                <a:latin typeface="Garamond" pitchFamily="18" charset="0"/>
              </a:rPr>
              <a:t>Le </a:t>
            </a:r>
            <a:r>
              <a:rPr lang="it-IT" sz="2000" u="sng" dirty="0" smtClean="0">
                <a:latin typeface="Garamond" pitchFamily="18" charset="0"/>
              </a:rPr>
              <a:t>esternalità</a:t>
            </a:r>
            <a:r>
              <a:rPr lang="it-IT" sz="2000" dirty="0" smtClean="0">
                <a:latin typeface="Garamond" pitchFamily="18" charset="0"/>
              </a:rPr>
              <a:t> non </a:t>
            </a:r>
            <a:r>
              <a:rPr lang="it-IT" sz="2000" u="sng" dirty="0" smtClean="0">
                <a:latin typeface="Garamond" pitchFamily="18" charset="0"/>
              </a:rPr>
              <a:t>derivano</a:t>
            </a:r>
            <a:r>
              <a:rPr lang="it-IT" sz="2000" dirty="0" smtClean="0">
                <a:latin typeface="Garamond" pitchFamily="18" charset="0"/>
              </a:rPr>
              <a:t> solo da un’azione posta in essere da un soggetto che causa un danno ad un terzo senza che vi sia una compensazione monetaria ma </a:t>
            </a:r>
            <a:r>
              <a:rPr lang="it-IT" sz="2000" u="sng" dirty="0" smtClean="0">
                <a:latin typeface="Garamond" pitchFamily="18" charset="0"/>
              </a:rPr>
              <a:t>anche dall’esercizio da parte di un individuo del diritto di impedire ad un terzo lo svolgimento di un’attività per lui produttrice di benefici</a:t>
            </a:r>
            <a:r>
              <a:rPr lang="it-IT" sz="2000" dirty="0" smtClean="0">
                <a:latin typeface="Garamond" pitchFamily="18" charset="0"/>
              </a:rPr>
              <a:t>. Anche in questo caso viene prodotto un danno ad un soggetto terzo, cioè una perdita di utilità senza che vi sia alcuna compensazione monetaria</a:t>
            </a:r>
          </a:p>
          <a:p>
            <a:pPr marL="0" indent="0" algn="just">
              <a:buNone/>
            </a:pPr>
            <a:r>
              <a:rPr lang="it-IT" sz="2000" u="sng" dirty="0" err="1" smtClean="0">
                <a:latin typeface="Garamond" pitchFamily="18" charset="0"/>
              </a:rPr>
              <a:t>Coase</a:t>
            </a:r>
            <a:r>
              <a:rPr lang="it-IT" sz="2000" u="sng" dirty="0" smtClean="0">
                <a:latin typeface="Garamond" pitchFamily="18" charset="0"/>
              </a:rPr>
              <a:t> critica l’approccio </a:t>
            </a:r>
            <a:r>
              <a:rPr lang="it-IT" sz="2000" u="sng" dirty="0" err="1" smtClean="0">
                <a:latin typeface="Garamond" pitchFamily="18" charset="0"/>
              </a:rPr>
              <a:t>piguviano</a:t>
            </a:r>
            <a:r>
              <a:rPr lang="it-IT" sz="2000" u="sng" dirty="0" smtClean="0">
                <a:latin typeface="Garamond" pitchFamily="18" charset="0"/>
              </a:rPr>
              <a:t> perché ignora la natura simmetrica delle esternalità, basando la nozione di danno sul concetto di causalità</a:t>
            </a:r>
          </a:p>
          <a:p>
            <a:pPr marL="0" indent="0" algn="just">
              <a:buNone/>
            </a:pPr>
            <a:r>
              <a:rPr lang="it-IT" sz="2000" dirty="0" smtClean="0">
                <a:latin typeface="Garamond" pitchFamily="18" charset="0"/>
              </a:rPr>
              <a:t>La </a:t>
            </a:r>
            <a:r>
              <a:rPr lang="it-IT" sz="2000" u="sng" dirty="0" smtClean="0">
                <a:latin typeface="Garamond" pitchFamily="18" charset="0"/>
              </a:rPr>
              <a:t>soluzione al problema </a:t>
            </a:r>
            <a:r>
              <a:rPr lang="it-IT" sz="2000" dirty="0" smtClean="0">
                <a:latin typeface="Garamond" pitchFamily="18" charset="0"/>
              </a:rPr>
              <a:t>è per </a:t>
            </a:r>
            <a:r>
              <a:rPr lang="it-IT" sz="2000" dirty="0" err="1" smtClean="0">
                <a:latin typeface="Garamond" pitchFamily="18" charset="0"/>
              </a:rPr>
              <a:t>Coase</a:t>
            </a:r>
            <a:r>
              <a:rPr lang="it-IT" sz="2000" dirty="0" smtClean="0">
                <a:latin typeface="Garamond" pitchFamily="18" charset="0"/>
              </a:rPr>
              <a:t> quella di </a:t>
            </a:r>
            <a:r>
              <a:rPr lang="it-IT" sz="2000" u="sng" dirty="0" smtClean="0">
                <a:latin typeface="Garamond" pitchFamily="18" charset="0"/>
              </a:rPr>
              <a:t>attribuire i diritti e le responsabilità ai soggetti sulla base di un’analisi costi – benefici</a:t>
            </a:r>
          </a:p>
          <a:p>
            <a:pPr marL="0" indent="0" algn="just">
              <a:buNone/>
            </a:pPr>
            <a:r>
              <a:rPr lang="it-IT" sz="2000" dirty="0" smtClean="0">
                <a:latin typeface="Garamond" pitchFamily="18" charset="0"/>
              </a:rPr>
              <a:t>Prendendo l’esempio di una fabbrica che emette sostanze inquinanti in un lago, uccidendo i pesci e danneggiando i pescatori, ciò che deve essere deciso è se:</a:t>
            </a:r>
          </a:p>
          <a:p>
            <a:pPr marL="457200" indent="-457200" algn="just">
              <a:buAutoNum type="arabicPeriod"/>
            </a:pPr>
            <a:r>
              <a:rPr lang="it-IT" sz="2000" dirty="0" smtClean="0">
                <a:latin typeface="Garamond" pitchFamily="18" charset="0"/>
              </a:rPr>
              <a:t>Attribuire il diritto all’uso del lago alla fabbrica</a:t>
            </a:r>
          </a:p>
          <a:p>
            <a:pPr marL="457200" indent="-457200" algn="just">
              <a:buAutoNum type="arabicPeriod"/>
            </a:pPr>
            <a:r>
              <a:rPr lang="it-IT" sz="2000" dirty="0" smtClean="0">
                <a:latin typeface="Garamond" pitchFamily="18" charset="0"/>
              </a:rPr>
              <a:t>Attribuire il diritto all’uso del lago ai pescatori</a:t>
            </a:r>
          </a:p>
          <a:p>
            <a:pPr marL="0" indent="0" algn="just">
              <a:buNone/>
            </a:pPr>
            <a:r>
              <a:rPr lang="it-IT" sz="2000" dirty="0" smtClean="0">
                <a:latin typeface="Garamond" pitchFamily="18" charset="0"/>
              </a:rPr>
              <a:t>E cioè se costringere la fabbrica a compensare i pescatori nel caso voglia riversare sostanze inquinanti nel lago o meno</a:t>
            </a:r>
          </a:p>
          <a:p>
            <a:pPr marL="0" indent="0" algn="just">
              <a:buNone/>
            </a:pPr>
            <a:endParaRPr lang="it-IT" sz="2000" u="sng" dirty="0">
              <a:latin typeface="Garamond" pitchFamily="18" charset="0"/>
            </a:endParaRPr>
          </a:p>
        </p:txBody>
      </p:sp>
    </p:spTree>
    <p:extLst>
      <p:ext uri="{BB962C8B-B14F-4D97-AF65-F5344CB8AC3E}">
        <p14:creationId xmlns:p14="http://schemas.microsoft.com/office/powerpoint/2010/main" val="3505676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Garamond" pitchFamily="18" charset="0"/>
              </a:rPr>
              <a:t>Esternalità negative: l’approccio di </a:t>
            </a:r>
            <a:r>
              <a:rPr lang="it-IT" sz="2400" b="1" dirty="0" err="1" smtClean="0">
                <a:latin typeface="Garamond" pitchFamily="18" charset="0"/>
              </a:rPr>
              <a:t>Coase</a:t>
            </a:r>
            <a:r>
              <a:rPr lang="it-IT" sz="2400" b="1" dirty="0" smtClean="0">
                <a:latin typeface="Garamond" pitchFamily="18" charset="0"/>
              </a:rPr>
              <a:t> (IV)</a:t>
            </a:r>
            <a:endParaRPr lang="it-IT" sz="2400" b="1" dirty="0">
              <a:latin typeface="Garamond" pitchFamily="18" charset="0"/>
            </a:endParaRPr>
          </a:p>
        </p:txBody>
      </p:sp>
      <p:sp>
        <p:nvSpPr>
          <p:cNvPr id="3" name="Segnaposto contenuto 2"/>
          <p:cNvSpPr>
            <a:spLocks noGrp="1"/>
          </p:cNvSpPr>
          <p:nvPr>
            <p:ph idx="1"/>
          </p:nvPr>
        </p:nvSpPr>
        <p:spPr/>
        <p:txBody>
          <a:bodyPr>
            <a:normAutofit lnSpcReduction="10000"/>
          </a:bodyPr>
          <a:lstStyle/>
          <a:p>
            <a:pPr algn="just"/>
            <a:r>
              <a:rPr lang="it-IT" sz="2000" dirty="0" smtClean="0">
                <a:latin typeface="Garamond" pitchFamily="18" charset="0"/>
              </a:rPr>
              <a:t>Nel caso il diritto all’uso del lago venga assegnato al proprietario della fabbrica, questi infliggerà un’esternalità ai pescatori, riversando i rifiuti nel lago e riducendo il numero di pesci</a:t>
            </a:r>
          </a:p>
          <a:p>
            <a:pPr algn="just"/>
            <a:r>
              <a:rPr lang="it-IT" sz="2000" dirty="0" smtClean="0">
                <a:latin typeface="Garamond" pitchFamily="18" charset="0"/>
              </a:rPr>
              <a:t>Se il diritto all’utilizzo del lago viene assegnato ai pescatori, essi infliggeranno un’esternalità alla fabbrica, impedendole di riversare le sostanze inquinanti nel lago</a:t>
            </a:r>
          </a:p>
          <a:p>
            <a:pPr marL="0" indent="0" algn="just">
              <a:buNone/>
            </a:pPr>
            <a:r>
              <a:rPr lang="it-IT" sz="2000" u="sng" dirty="0" smtClean="0">
                <a:latin typeface="Garamond" pitchFamily="18" charset="0"/>
              </a:rPr>
              <a:t>La decisione sull’attribuzione del diritto all’utilizzo del lago dipende da un’analisi costi – benefici</a:t>
            </a:r>
          </a:p>
          <a:p>
            <a:pPr marL="0" indent="0" algn="just">
              <a:buNone/>
            </a:pPr>
            <a:r>
              <a:rPr lang="it-IT" sz="2000" dirty="0" smtClean="0">
                <a:latin typeface="Garamond" pitchFamily="18" charset="0"/>
              </a:rPr>
              <a:t>Se il valore della produzione della fabbrica quando inquina il lago è superiore al valore del pesce ucciso, il diritto dovrebbe essere assegnato alla fabbrica, che quindi non sarà riconosciuta responsabile dei danni prodotti al lago; in caso contrario il diritto dovrebbe essere attribuito ai pescatori</a:t>
            </a:r>
          </a:p>
          <a:p>
            <a:pPr marL="0" indent="0" algn="just">
              <a:buNone/>
            </a:pPr>
            <a:r>
              <a:rPr lang="it-IT" sz="2000" dirty="0" smtClean="0">
                <a:latin typeface="Garamond" pitchFamily="18" charset="0"/>
              </a:rPr>
              <a:t>Se non vi sono costi di transazione, tuttavia, la distribuzione iniziale dei diritti da parte dell’ordinamento giuridico diventa irrilevante </a:t>
            </a:r>
            <a:r>
              <a:rPr lang="it-IT" sz="2000" dirty="0" err="1" smtClean="0">
                <a:latin typeface="Garamond" pitchFamily="18" charset="0"/>
              </a:rPr>
              <a:t>poichè</a:t>
            </a:r>
            <a:r>
              <a:rPr lang="it-IT" sz="2000" dirty="0" smtClean="0">
                <a:latin typeface="Garamond" pitchFamily="18" charset="0"/>
              </a:rPr>
              <a:t> la contrattazione individuale giungerà in ogni caso ad un’allocazione efficiente delle risorse</a:t>
            </a:r>
            <a:endParaRPr lang="it-IT" sz="2000" dirty="0">
              <a:latin typeface="Garamond" pitchFamily="18" charset="0"/>
            </a:endParaRPr>
          </a:p>
        </p:txBody>
      </p:sp>
    </p:spTree>
    <p:extLst>
      <p:ext uri="{BB962C8B-B14F-4D97-AF65-F5344CB8AC3E}">
        <p14:creationId xmlns:p14="http://schemas.microsoft.com/office/powerpoint/2010/main" val="905888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Garamond" pitchFamily="18" charset="0"/>
              </a:rPr>
              <a:t>Risorse ambientali e scelte delle imprese</a:t>
            </a:r>
            <a:endParaRPr lang="it-IT" sz="2400" b="1" dirty="0">
              <a:latin typeface="Garamond" pitchFamily="18" charset="0"/>
            </a:endParaRPr>
          </a:p>
        </p:txBody>
      </p:sp>
      <p:sp>
        <p:nvSpPr>
          <p:cNvPr id="3" name="Segnaposto contenuto 2"/>
          <p:cNvSpPr>
            <a:spLocks noGrp="1"/>
          </p:cNvSpPr>
          <p:nvPr>
            <p:ph idx="1"/>
          </p:nvPr>
        </p:nvSpPr>
        <p:spPr>
          <a:xfrm>
            <a:off x="457200" y="1196752"/>
            <a:ext cx="8229600" cy="4929411"/>
          </a:xfrm>
        </p:spPr>
        <p:txBody>
          <a:bodyPr>
            <a:normAutofit lnSpcReduction="10000"/>
          </a:bodyPr>
          <a:lstStyle/>
          <a:p>
            <a:pPr marL="0" indent="0" algn="just">
              <a:buNone/>
            </a:pPr>
            <a:r>
              <a:rPr lang="it-IT" sz="2000" dirty="0" smtClean="0">
                <a:latin typeface="Garamond" pitchFamily="18" charset="0"/>
              </a:rPr>
              <a:t>In un libero mercato, le imprese quando decidono il livello di produzione da raggiungere considerano 2 fattori:</a:t>
            </a:r>
          </a:p>
          <a:p>
            <a:pPr algn="just"/>
            <a:r>
              <a:rPr lang="it-IT" sz="2000" dirty="0" smtClean="0">
                <a:latin typeface="Garamond" pitchFamily="18" charset="0"/>
              </a:rPr>
              <a:t>Prezzo a cui può essere venduta una unità di bene ai fini del ricavo</a:t>
            </a:r>
          </a:p>
          <a:p>
            <a:pPr algn="just"/>
            <a:r>
              <a:rPr lang="it-IT" sz="2000" dirty="0" smtClean="0">
                <a:latin typeface="Garamond" pitchFamily="18" charset="0"/>
              </a:rPr>
              <a:t>Costo per produrre ciascuna unità di prodotto</a:t>
            </a:r>
          </a:p>
          <a:p>
            <a:pPr marL="0" indent="0" algn="just">
              <a:buNone/>
            </a:pPr>
            <a:r>
              <a:rPr lang="it-IT" sz="2000" dirty="0" smtClean="0">
                <a:latin typeface="Garamond" pitchFamily="18" charset="0"/>
              </a:rPr>
              <a:t>L’impresa aumenta la produzione solo quando i ricavi ottenuti dalla vendita di unità addizionali superano i costi sostenuti per l’utilizzo di risorse aggiuntive</a:t>
            </a:r>
          </a:p>
          <a:p>
            <a:pPr marL="0" indent="0" algn="just">
              <a:buNone/>
            </a:pPr>
            <a:r>
              <a:rPr lang="it-IT" sz="2000" dirty="0" smtClean="0">
                <a:latin typeface="Garamond" pitchFamily="18" charset="0"/>
              </a:rPr>
              <a:t>Questo significa che l’impresa sarà estremamente accorta a non sprecare le risorse che generano costi di produzione</a:t>
            </a:r>
          </a:p>
          <a:p>
            <a:pPr marL="0" indent="0" algn="just">
              <a:buNone/>
            </a:pPr>
            <a:r>
              <a:rPr lang="it-IT" sz="2000" u="sng" dirty="0" smtClean="0">
                <a:latin typeface="Garamond" pitchFamily="18" charset="0"/>
              </a:rPr>
              <a:t>Conclusione</a:t>
            </a:r>
            <a:r>
              <a:rPr lang="it-IT" sz="2000" dirty="0" smtClean="0">
                <a:latin typeface="Garamond" pitchFamily="18" charset="0"/>
              </a:rPr>
              <a:t>: Il libero mercato fornisce alle imprese un forte incentivo a conservare anziché sfruttare in maniera eccessiva tutte le risorse che esse devono pagare</a:t>
            </a:r>
          </a:p>
          <a:p>
            <a:pPr marL="0" indent="0" algn="just">
              <a:buNone/>
            </a:pPr>
            <a:r>
              <a:rPr lang="it-IT" sz="2000" dirty="0" smtClean="0">
                <a:latin typeface="Garamond" pitchFamily="18" charset="0"/>
              </a:rPr>
              <a:t>Queste risorse saranno utilizzate fino al punto in cui il loro costo è pari al reddito che esse generano e non si andrà oltre questo limite nel loro sfruttamento</a:t>
            </a:r>
          </a:p>
          <a:p>
            <a:pPr marL="0" indent="0" algn="just">
              <a:buNone/>
            </a:pPr>
            <a:r>
              <a:rPr lang="it-IT" sz="2000" dirty="0" smtClean="0">
                <a:latin typeface="Garamond" pitchFamily="18" charset="0"/>
              </a:rPr>
              <a:t>I mercati liberi sono utilizzatori efficienti delle risorse ma di quelle che hanno un costo</a:t>
            </a:r>
          </a:p>
          <a:p>
            <a:pPr algn="just"/>
            <a:endParaRPr lang="it-IT" sz="2000" dirty="0">
              <a:latin typeface="Garamond" pitchFamily="18" charset="0"/>
            </a:endParaRPr>
          </a:p>
        </p:txBody>
      </p:sp>
    </p:spTree>
    <p:extLst>
      <p:ext uri="{BB962C8B-B14F-4D97-AF65-F5344CB8AC3E}">
        <p14:creationId xmlns:p14="http://schemas.microsoft.com/office/powerpoint/2010/main" val="2722141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Garamond" pitchFamily="18" charset="0"/>
              </a:rPr>
              <a:t>Problema delle risorse fornite gratuitamente dall’ambiente</a:t>
            </a:r>
            <a:endParaRPr lang="it-IT" sz="2400" b="1" dirty="0">
              <a:latin typeface="Garamond" pitchFamily="18" charset="0"/>
            </a:endParaRPr>
          </a:p>
        </p:txBody>
      </p:sp>
      <p:sp>
        <p:nvSpPr>
          <p:cNvPr id="3" name="Segnaposto contenuto 2"/>
          <p:cNvSpPr>
            <a:spLocks noGrp="1"/>
          </p:cNvSpPr>
          <p:nvPr>
            <p:ph idx="1"/>
          </p:nvPr>
        </p:nvSpPr>
        <p:spPr>
          <a:xfrm>
            <a:off x="457200" y="1246910"/>
            <a:ext cx="8229600" cy="4879254"/>
          </a:xfrm>
        </p:spPr>
        <p:txBody>
          <a:bodyPr>
            <a:normAutofit/>
          </a:bodyPr>
          <a:lstStyle/>
          <a:p>
            <a:pPr marL="0" indent="0" algn="just">
              <a:buNone/>
            </a:pPr>
            <a:r>
              <a:rPr lang="it-IT" sz="2000" dirty="0" smtClean="0">
                <a:latin typeface="Garamond" pitchFamily="18" charset="0"/>
              </a:rPr>
              <a:t>Alcuni prezzi di mercato come quelli dell’elettricità possono riflettere solo in parte il vero costo dell’impiego di alcune risorse (es. combustibili fossili)</a:t>
            </a:r>
          </a:p>
          <a:p>
            <a:pPr marL="0" indent="0" algn="just">
              <a:buNone/>
            </a:pPr>
            <a:endParaRPr lang="it-IT" sz="2000" dirty="0" smtClean="0">
              <a:latin typeface="Garamond" pitchFamily="18" charset="0"/>
            </a:endParaRPr>
          </a:p>
          <a:p>
            <a:pPr marL="0" indent="0" algn="just">
              <a:buNone/>
            </a:pPr>
            <a:r>
              <a:rPr lang="it-IT" sz="2000" dirty="0" smtClean="0">
                <a:latin typeface="Garamond" pitchFamily="18" charset="0"/>
              </a:rPr>
              <a:t>Non sono considerati i costi relativi all’impatto sull’ambiente e la salute pubblica che genera lo sfruttamento e l’impiego di queste risorse e che ricadono, nel senso che sono pagati dalla collettività: si tratta di </a:t>
            </a:r>
            <a:r>
              <a:rPr lang="it-IT" sz="2000" u="sng" dirty="0" smtClean="0">
                <a:latin typeface="Garamond" pitchFamily="18" charset="0"/>
              </a:rPr>
              <a:t>costi sociali</a:t>
            </a:r>
          </a:p>
          <a:p>
            <a:pPr marL="0" indent="0" algn="just">
              <a:buNone/>
            </a:pPr>
            <a:endParaRPr lang="it-IT" sz="2000" u="sng" dirty="0">
              <a:latin typeface="Garamond" pitchFamily="18" charset="0"/>
            </a:endParaRPr>
          </a:p>
          <a:p>
            <a:pPr marL="0" indent="0" algn="just">
              <a:buNone/>
            </a:pPr>
            <a:r>
              <a:rPr lang="it-IT" sz="2000" dirty="0" smtClean="0">
                <a:latin typeface="Garamond" pitchFamily="18" charset="0"/>
              </a:rPr>
              <a:t>Problema importante riguarda i servizi ambientali che sono usati direttamente dal sistema economico ma che anche se sono vitali per il processo produttivo non hanno alcun prezzo di mercato (es. capacità assimilativa dei corpi ricettori)</a:t>
            </a:r>
          </a:p>
          <a:p>
            <a:pPr marL="0" indent="0" algn="just">
              <a:buNone/>
            </a:pPr>
            <a:r>
              <a:rPr lang="it-IT" sz="2000" dirty="0" smtClean="0">
                <a:latin typeface="Garamond" pitchFamily="18" charset="0"/>
              </a:rPr>
              <a:t>Si deriva che quando il costo che l’impresa deve sostenere per impiegare risorse ambientali è nullo, l’impresa aumenta il loro impiego fino a quando non è più possibile ottenere dal loro utilizzo alcun aumento dei ricavi</a:t>
            </a:r>
            <a:endParaRPr lang="it-IT" sz="2000" dirty="0">
              <a:latin typeface="Garamond" pitchFamily="18" charset="0"/>
            </a:endParaRPr>
          </a:p>
        </p:txBody>
      </p:sp>
    </p:spTree>
    <p:extLst>
      <p:ext uri="{BB962C8B-B14F-4D97-AF65-F5344CB8AC3E}">
        <p14:creationId xmlns:p14="http://schemas.microsoft.com/office/powerpoint/2010/main" val="3427690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a:bodyPr>
          <a:lstStyle/>
          <a:p>
            <a:r>
              <a:rPr lang="it-IT" sz="2400" b="1" dirty="0" smtClean="0">
                <a:latin typeface="Garamond" pitchFamily="18" charset="0"/>
              </a:rPr>
              <a:t>Costi sociali ed esternalità negative</a:t>
            </a:r>
            <a:endParaRPr lang="it-IT" sz="2400" b="1" dirty="0">
              <a:latin typeface="Garamond" pitchFamily="18" charset="0"/>
            </a:endParaRPr>
          </a:p>
        </p:txBody>
      </p:sp>
      <p:sp>
        <p:nvSpPr>
          <p:cNvPr id="3" name="Segnaposto contenuto 2"/>
          <p:cNvSpPr>
            <a:spLocks noGrp="1"/>
          </p:cNvSpPr>
          <p:nvPr>
            <p:ph idx="1"/>
          </p:nvPr>
        </p:nvSpPr>
        <p:spPr>
          <a:xfrm>
            <a:off x="457200" y="908720"/>
            <a:ext cx="8229600" cy="5217443"/>
          </a:xfrm>
        </p:spPr>
        <p:txBody>
          <a:bodyPr>
            <a:normAutofit lnSpcReduction="10000"/>
          </a:bodyPr>
          <a:lstStyle/>
          <a:p>
            <a:pPr marL="0" indent="0" algn="just">
              <a:buNone/>
            </a:pPr>
            <a:r>
              <a:rPr lang="it-IT" sz="2000" dirty="0" smtClean="0">
                <a:latin typeface="Garamond" pitchFamily="18" charset="0"/>
              </a:rPr>
              <a:t>Impiego e sfruttamento delle risorse ambientali comportano dei costi in termini di peggioramento della qualità dell’ambiente e di distruzione delle risorse</a:t>
            </a:r>
          </a:p>
          <a:p>
            <a:pPr marL="0" indent="0" algn="just">
              <a:buNone/>
            </a:pPr>
            <a:r>
              <a:rPr lang="it-IT" sz="2000" dirty="0" smtClean="0">
                <a:latin typeface="Garamond" pitchFamily="18" charset="0"/>
              </a:rPr>
              <a:t>I </a:t>
            </a:r>
            <a:r>
              <a:rPr lang="it-IT" sz="2000" u="sng" dirty="0" smtClean="0">
                <a:latin typeface="Garamond" pitchFamily="18" charset="0"/>
              </a:rPr>
              <a:t>costi associati allo sfruttamento </a:t>
            </a:r>
            <a:r>
              <a:rPr lang="it-IT" sz="2000" dirty="0" smtClean="0">
                <a:latin typeface="Garamond" pitchFamily="18" charset="0"/>
              </a:rPr>
              <a:t>sono </a:t>
            </a:r>
            <a:r>
              <a:rPr lang="it-IT" sz="2000" u="sng" dirty="0" smtClean="0">
                <a:latin typeface="Garamond" pitchFamily="18" charset="0"/>
              </a:rPr>
              <a:t>costi sociali </a:t>
            </a:r>
            <a:r>
              <a:rPr lang="it-IT" sz="2000" dirty="0" smtClean="0">
                <a:latin typeface="Garamond" pitchFamily="18" charset="0"/>
              </a:rPr>
              <a:t>e cioè costi che gravano sulla collettività e non si rivelano in </a:t>
            </a:r>
            <a:r>
              <a:rPr lang="it-IT" sz="2000" u="sng" dirty="0" smtClean="0">
                <a:latin typeface="Garamond" pitchFamily="18" charset="0"/>
              </a:rPr>
              <a:t>transazioni di mercato </a:t>
            </a:r>
          </a:p>
          <a:p>
            <a:pPr marL="0" indent="0" algn="ctr">
              <a:buNone/>
            </a:pPr>
            <a:r>
              <a:rPr lang="it-IT" sz="2000" u="sng" dirty="0" smtClean="0">
                <a:latin typeface="Garamond" pitchFamily="18" charset="0"/>
              </a:rPr>
              <a:t>Costi sociali = esternalità negative</a:t>
            </a:r>
          </a:p>
          <a:p>
            <a:pPr marL="0" indent="0" algn="just">
              <a:buNone/>
            </a:pPr>
            <a:r>
              <a:rPr lang="it-IT" sz="2000" u="sng" dirty="0" smtClean="0">
                <a:latin typeface="Garamond" pitchFamily="18" charset="0"/>
              </a:rPr>
              <a:t>L’esternalità o costo esterno </a:t>
            </a:r>
            <a:r>
              <a:rPr lang="it-IT" sz="2000" dirty="0" smtClean="0">
                <a:latin typeface="Garamond" pitchFamily="18" charset="0"/>
              </a:rPr>
              <a:t>presuppone 2 condizioni:</a:t>
            </a:r>
          </a:p>
          <a:p>
            <a:pPr marL="457200" indent="-457200" algn="just">
              <a:buAutoNum type="arabicPeriod"/>
            </a:pPr>
            <a:r>
              <a:rPr lang="it-IT" sz="2000" dirty="0" smtClean="0">
                <a:latin typeface="Garamond" pitchFamily="18" charset="0"/>
              </a:rPr>
              <a:t>Attività intrapresa dall’agente economico deve generare una perdita di benessere a svantaggio di altri soggetti</a:t>
            </a:r>
          </a:p>
          <a:p>
            <a:pPr marL="457200" indent="-457200" algn="just">
              <a:buAutoNum type="arabicPeriod"/>
            </a:pPr>
            <a:r>
              <a:rPr lang="it-IT" sz="2000" dirty="0" smtClean="0">
                <a:latin typeface="Garamond" pitchFamily="18" charset="0"/>
              </a:rPr>
              <a:t>La perdita di benessere non viene indennizzata</a:t>
            </a:r>
          </a:p>
          <a:p>
            <a:pPr marL="0" indent="0" algn="just">
              <a:buNone/>
            </a:pPr>
            <a:r>
              <a:rPr lang="it-IT" sz="2000" dirty="0" smtClean="0">
                <a:latin typeface="Garamond" pitchFamily="18" charset="0"/>
              </a:rPr>
              <a:t>Con riferimento alle risorse ambientali la </a:t>
            </a:r>
            <a:r>
              <a:rPr lang="it-IT" sz="2000" u="sng" dirty="0" smtClean="0">
                <a:latin typeface="Garamond" pitchFamily="18" charset="0"/>
              </a:rPr>
              <a:t>preservazione</a:t>
            </a:r>
            <a:r>
              <a:rPr lang="it-IT" sz="2000" dirty="0" smtClean="0">
                <a:latin typeface="Garamond" pitchFamily="18" charset="0"/>
              </a:rPr>
              <a:t> determina dei </a:t>
            </a:r>
            <a:r>
              <a:rPr lang="it-IT" sz="2000" u="sng" dirty="0" smtClean="0">
                <a:latin typeface="Garamond" pitchFamily="18" charset="0"/>
              </a:rPr>
              <a:t>benefici sociali </a:t>
            </a:r>
            <a:r>
              <a:rPr lang="it-IT" sz="2000" dirty="0" smtClean="0">
                <a:latin typeface="Garamond" pitchFamily="18" charset="0"/>
              </a:rPr>
              <a:t>che si definiscono </a:t>
            </a:r>
            <a:r>
              <a:rPr lang="it-IT" sz="2000" u="sng" dirty="0" smtClean="0">
                <a:latin typeface="Garamond" pitchFamily="18" charset="0"/>
              </a:rPr>
              <a:t>esternalità positive</a:t>
            </a:r>
          </a:p>
          <a:p>
            <a:pPr marL="0" indent="0" algn="just">
              <a:buNone/>
            </a:pPr>
            <a:r>
              <a:rPr lang="it-IT" sz="2000" dirty="0" smtClean="0">
                <a:latin typeface="Garamond" pitchFamily="18" charset="0"/>
              </a:rPr>
              <a:t>Le esternalità positive ricorrono se si verificano 2 condizioni:</a:t>
            </a:r>
          </a:p>
          <a:p>
            <a:pPr marL="457200" indent="-457200" algn="just">
              <a:buAutoNum type="arabicPeriod"/>
            </a:pPr>
            <a:r>
              <a:rPr lang="it-IT" sz="2000" dirty="0" smtClean="0">
                <a:latin typeface="Garamond" pitchFamily="18" charset="0"/>
              </a:rPr>
              <a:t>Attività intrapresa da un agente economico deve realizzare una situazione di benessere a vantaggio di altri</a:t>
            </a:r>
          </a:p>
          <a:p>
            <a:pPr marL="457200" indent="-457200" algn="just">
              <a:buAutoNum type="arabicPeriod"/>
            </a:pPr>
            <a:r>
              <a:rPr lang="it-IT" sz="2000" dirty="0" smtClean="0">
                <a:latin typeface="Garamond" pitchFamily="18" charset="0"/>
              </a:rPr>
              <a:t>La situazione di benessere non comporta alcun compenso per l’agente che l’ha determinato</a:t>
            </a:r>
          </a:p>
          <a:p>
            <a:pPr marL="457200" indent="-457200" algn="just">
              <a:buAutoNum type="arabicPeriod"/>
            </a:pPr>
            <a:endParaRPr lang="it-IT" sz="2000" dirty="0">
              <a:latin typeface="Garamond" pitchFamily="18" charset="0"/>
            </a:endParaRPr>
          </a:p>
        </p:txBody>
      </p:sp>
    </p:spTree>
    <p:extLst>
      <p:ext uri="{BB962C8B-B14F-4D97-AF65-F5344CB8AC3E}">
        <p14:creationId xmlns:p14="http://schemas.microsoft.com/office/powerpoint/2010/main" val="3396379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Garamond" pitchFamily="18" charset="0"/>
              </a:rPr>
              <a:t>Esternalità negative e fallimento del mercato</a:t>
            </a:r>
            <a:endParaRPr lang="it-IT" sz="2400" b="1" dirty="0">
              <a:latin typeface="Garamond" pitchFamily="18" charset="0"/>
            </a:endParaRPr>
          </a:p>
        </p:txBody>
      </p:sp>
      <p:sp>
        <p:nvSpPr>
          <p:cNvPr id="3" name="Segnaposto contenuto 2"/>
          <p:cNvSpPr>
            <a:spLocks noGrp="1"/>
          </p:cNvSpPr>
          <p:nvPr>
            <p:ph idx="1"/>
          </p:nvPr>
        </p:nvSpPr>
        <p:spPr/>
        <p:txBody>
          <a:bodyPr>
            <a:normAutofit/>
          </a:bodyPr>
          <a:lstStyle/>
          <a:p>
            <a:pPr marL="0" indent="0" algn="just">
              <a:buNone/>
            </a:pPr>
            <a:r>
              <a:rPr lang="it-IT" sz="2000" dirty="0" smtClean="0">
                <a:latin typeface="Garamond" pitchFamily="18" charset="0"/>
              </a:rPr>
              <a:t>La presenza di </a:t>
            </a:r>
            <a:r>
              <a:rPr lang="it-IT" sz="2000" u="sng" dirty="0" smtClean="0">
                <a:latin typeface="Garamond" pitchFamily="18" charset="0"/>
              </a:rPr>
              <a:t>esternalità</a:t>
            </a:r>
            <a:r>
              <a:rPr lang="it-IT" sz="2000" dirty="0" smtClean="0">
                <a:latin typeface="Garamond" pitchFamily="18" charset="0"/>
              </a:rPr>
              <a:t> rappresenta una delle cause del </a:t>
            </a:r>
            <a:r>
              <a:rPr lang="it-IT" sz="2000" u="sng" dirty="0" smtClean="0">
                <a:latin typeface="Garamond" pitchFamily="18" charset="0"/>
              </a:rPr>
              <a:t>fallimento del mercato </a:t>
            </a:r>
            <a:r>
              <a:rPr lang="it-IT" sz="2000" dirty="0" smtClean="0">
                <a:latin typeface="Garamond" pitchFamily="18" charset="0"/>
              </a:rPr>
              <a:t>nel garantire l’allocazione che risponde al criterio dell’efficienza sociale</a:t>
            </a:r>
          </a:p>
          <a:p>
            <a:pPr marL="0" indent="0" algn="just">
              <a:buNone/>
            </a:pPr>
            <a:r>
              <a:rPr lang="it-IT" sz="2000" dirty="0" smtClean="0">
                <a:latin typeface="Garamond" pitchFamily="18" charset="0"/>
              </a:rPr>
              <a:t>Perché ciò?</a:t>
            </a:r>
          </a:p>
          <a:p>
            <a:pPr marL="0" indent="0" algn="just">
              <a:buNone/>
            </a:pPr>
            <a:r>
              <a:rPr lang="it-IT" sz="2000" dirty="0" smtClean="0">
                <a:latin typeface="Garamond" pitchFamily="18" charset="0"/>
              </a:rPr>
              <a:t>C’è divergenza tra aspetto privato e aspetto sociale dei costi e dei benefici, rispettivamente delle esternalità negative e positive</a:t>
            </a:r>
          </a:p>
          <a:p>
            <a:pPr algn="just"/>
            <a:r>
              <a:rPr lang="it-IT" sz="2000" dirty="0" smtClean="0">
                <a:latin typeface="Garamond" pitchFamily="18" charset="0"/>
              </a:rPr>
              <a:t>Nel caso di </a:t>
            </a:r>
            <a:r>
              <a:rPr lang="it-IT" sz="2000" u="sng" dirty="0" smtClean="0">
                <a:latin typeface="Garamond" pitchFamily="18" charset="0"/>
              </a:rPr>
              <a:t>esternalità negative</a:t>
            </a:r>
            <a:r>
              <a:rPr lang="it-IT" sz="2000" dirty="0" smtClean="0">
                <a:latin typeface="Garamond" pitchFamily="18" charset="0"/>
              </a:rPr>
              <a:t>, gli agenti economici non sopportano il costo delle esternalità che generano e quindi continueranno a generarle in modo illimitato</a:t>
            </a:r>
          </a:p>
          <a:p>
            <a:pPr algn="just"/>
            <a:r>
              <a:rPr lang="it-IT" sz="2000" dirty="0" smtClean="0">
                <a:latin typeface="Garamond" pitchFamily="18" charset="0"/>
              </a:rPr>
              <a:t>Nel caso di </a:t>
            </a:r>
            <a:r>
              <a:rPr lang="it-IT" sz="2000" u="sng" dirty="0" smtClean="0">
                <a:latin typeface="Garamond" pitchFamily="18" charset="0"/>
              </a:rPr>
              <a:t>esternalità positive</a:t>
            </a:r>
            <a:r>
              <a:rPr lang="it-IT" sz="2000" dirty="0" smtClean="0">
                <a:latin typeface="Garamond" pitchFamily="18" charset="0"/>
              </a:rPr>
              <a:t>, poiché gli agenti non godono dei benefici connessi alle esternalità positive percependo alcuna forma di compenso, svolgeranno le attività che generano esternalità positive in misura limitata e comunque inferiore a quella efficiente</a:t>
            </a:r>
            <a:endParaRPr lang="it-IT" sz="2000" u="sng" dirty="0">
              <a:latin typeface="Garamond" pitchFamily="18" charset="0"/>
            </a:endParaRPr>
          </a:p>
        </p:txBody>
      </p:sp>
    </p:spTree>
    <p:extLst>
      <p:ext uri="{BB962C8B-B14F-4D97-AF65-F5344CB8AC3E}">
        <p14:creationId xmlns:p14="http://schemas.microsoft.com/office/powerpoint/2010/main" val="1817409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r>
              <a:rPr lang="it-IT" sz="2400" b="1" dirty="0" smtClean="0">
                <a:latin typeface="Garamond" pitchFamily="18" charset="0"/>
              </a:rPr>
              <a:t>Esternalità negative: analisi grafica</a:t>
            </a:r>
            <a:endParaRPr lang="it-IT" sz="2400" b="1" dirty="0">
              <a:latin typeface="Garamond" pitchFamily="18" charset="0"/>
            </a:endParaRPr>
          </a:p>
        </p:txBody>
      </p:sp>
      <p:graphicFrame>
        <p:nvGraphicFramePr>
          <p:cNvPr id="5" name="Segnaposto contenuto 4">
            <a:extLst>
              <a:ext uri="{FF2B5EF4-FFF2-40B4-BE49-F238E27FC236}">
                <a16:creationId xmlns="" xmlns:a16="http://schemas.microsoft.com/office/drawing/2014/main" id="{A0CCC7AB-3677-6B41-9E94-5343B0FB6D32}"/>
              </a:ext>
            </a:extLst>
          </p:cNvPr>
          <p:cNvGraphicFramePr>
            <a:graphicFrameLocks noGrp="1"/>
          </p:cNvGraphicFramePr>
          <p:nvPr>
            <p:ph idx="1"/>
            <p:extLst>
              <p:ext uri="{D42A27DB-BD31-4B8C-83A1-F6EECF244321}">
                <p14:modId xmlns:p14="http://schemas.microsoft.com/office/powerpoint/2010/main" val="2225811199"/>
              </p:ext>
            </p:extLst>
          </p:nvPr>
        </p:nvGraphicFramePr>
        <p:xfrm>
          <a:off x="457200" y="1196975"/>
          <a:ext cx="8229600" cy="4929188"/>
        </p:xfrm>
        <a:graphic>
          <a:graphicData uri="http://schemas.openxmlformats.org/drawingml/2006/chart">
            <c:chart xmlns:c="http://schemas.openxmlformats.org/drawingml/2006/chart" xmlns:r="http://schemas.openxmlformats.org/officeDocument/2006/relationships" r:id="rId2"/>
          </a:graphicData>
        </a:graphic>
      </p:graphicFrame>
      <p:sp>
        <p:nvSpPr>
          <p:cNvPr id="4" name="CasellaDiTesto 3"/>
          <p:cNvSpPr txBox="1"/>
          <p:nvPr/>
        </p:nvSpPr>
        <p:spPr>
          <a:xfrm>
            <a:off x="6588224" y="3717032"/>
            <a:ext cx="1152127" cy="338554"/>
          </a:xfrm>
          <a:prstGeom prst="rect">
            <a:avLst/>
          </a:prstGeom>
          <a:noFill/>
        </p:spPr>
        <p:txBody>
          <a:bodyPr wrap="square" rtlCol="0">
            <a:spAutoFit/>
          </a:bodyPr>
          <a:lstStyle/>
          <a:p>
            <a:r>
              <a:rPr lang="it-IT" sz="1600" dirty="0" smtClean="0">
                <a:latin typeface="Garamond" pitchFamily="18" charset="0"/>
              </a:rPr>
              <a:t>S/</a:t>
            </a:r>
            <a:r>
              <a:rPr lang="it-IT" sz="1600" dirty="0" err="1" smtClean="0">
                <a:latin typeface="Garamond" pitchFamily="18" charset="0"/>
              </a:rPr>
              <a:t>CmgP</a:t>
            </a:r>
            <a:endParaRPr lang="it-IT" sz="1600" dirty="0">
              <a:latin typeface="Garamond" pitchFamily="18" charset="0"/>
            </a:endParaRPr>
          </a:p>
        </p:txBody>
      </p:sp>
      <p:sp>
        <p:nvSpPr>
          <p:cNvPr id="6" name="CasellaDiTesto 5"/>
          <p:cNvSpPr txBox="1"/>
          <p:nvPr/>
        </p:nvSpPr>
        <p:spPr>
          <a:xfrm>
            <a:off x="7164287" y="4869160"/>
            <a:ext cx="822661" cy="338554"/>
          </a:xfrm>
          <a:prstGeom prst="rect">
            <a:avLst/>
          </a:prstGeom>
          <a:noFill/>
        </p:spPr>
        <p:txBody>
          <a:bodyPr wrap="none" rtlCol="0">
            <a:spAutoFit/>
          </a:bodyPr>
          <a:lstStyle/>
          <a:p>
            <a:r>
              <a:rPr lang="it-IT" sz="1600" dirty="0" smtClean="0">
                <a:latin typeface="Garamond" pitchFamily="18" charset="0"/>
              </a:rPr>
              <a:t>D/</a:t>
            </a:r>
            <a:r>
              <a:rPr lang="it-IT" sz="1600" dirty="0" err="1" smtClean="0">
                <a:latin typeface="Garamond" pitchFamily="18" charset="0"/>
              </a:rPr>
              <a:t>Bmg</a:t>
            </a:r>
            <a:endParaRPr lang="it-IT" sz="1600" dirty="0">
              <a:latin typeface="Garamond" pitchFamily="18" charset="0"/>
            </a:endParaRPr>
          </a:p>
        </p:txBody>
      </p:sp>
    </p:spTree>
    <p:extLst>
      <p:ext uri="{BB962C8B-B14F-4D97-AF65-F5344CB8AC3E}">
        <p14:creationId xmlns:p14="http://schemas.microsoft.com/office/powerpoint/2010/main" val="2224467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Garamond" pitchFamily="18" charset="0"/>
              </a:rPr>
              <a:t>Esternalità negative: analisi grafica (II)</a:t>
            </a:r>
            <a:endParaRPr lang="it-IT" sz="2400" b="1" dirty="0">
              <a:latin typeface="Garamond" pitchFamily="18" charset="0"/>
            </a:endParaRPr>
          </a:p>
        </p:txBody>
      </p:sp>
      <p:sp>
        <p:nvSpPr>
          <p:cNvPr id="3" name="Segnaposto contenuto 2"/>
          <p:cNvSpPr>
            <a:spLocks noGrp="1"/>
          </p:cNvSpPr>
          <p:nvPr>
            <p:ph idx="1"/>
          </p:nvPr>
        </p:nvSpPr>
        <p:spPr>
          <a:xfrm>
            <a:off x="457200" y="1052736"/>
            <a:ext cx="8229600" cy="5073427"/>
          </a:xfrm>
        </p:spPr>
        <p:txBody>
          <a:bodyPr>
            <a:normAutofit/>
          </a:bodyPr>
          <a:lstStyle/>
          <a:p>
            <a:pPr marL="0" indent="0" algn="just">
              <a:buNone/>
            </a:pPr>
            <a:r>
              <a:rPr lang="it-IT" sz="2000" dirty="0" smtClean="0">
                <a:latin typeface="Garamond" pitchFamily="18" charset="0"/>
              </a:rPr>
              <a:t>In assenza di regolamentazione, l’impresa che genera esternalità in termini di inquinamento dell’ambiente realizzerà una quantità di bene che </a:t>
            </a:r>
            <a:r>
              <a:rPr lang="it-IT" sz="2000" dirty="0" err="1" smtClean="0">
                <a:latin typeface="Garamond" pitchFamily="18" charset="0"/>
              </a:rPr>
              <a:t>max</a:t>
            </a:r>
            <a:r>
              <a:rPr lang="it-IT" sz="2000" dirty="0" smtClean="0">
                <a:latin typeface="Garamond" pitchFamily="18" charset="0"/>
              </a:rPr>
              <a:t> il Beneficio </a:t>
            </a:r>
            <a:r>
              <a:rPr lang="it-IT" sz="2000" dirty="0">
                <a:latin typeface="Garamond" pitchFamily="18" charset="0"/>
              </a:rPr>
              <a:t>N</a:t>
            </a:r>
            <a:r>
              <a:rPr lang="it-IT" sz="2000" dirty="0" smtClean="0">
                <a:latin typeface="Garamond" pitchFamily="18" charset="0"/>
              </a:rPr>
              <a:t>etto Privato (BNP), individuata in corrispondenza del punto M dove la curva di domanda e quella di offerta si eguagliano</a:t>
            </a:r>
          </a:p>
          <a:p>
            <a:pPr marL="0" indent="0" algn="just">
              <a:buNone/>
            </a:pPr>
            <a:r>
              <a:rPr lang="it-IT" sz="2000" dirty="0" smtClean="0">
                <a:latin typeface="Garamond" pitchFamily="18" charset="0"/>
              </a:rPr>
              <a:t>Il </a:t>
            </a:r>
            <a:r>
              <a:rPr lang="it-IT" sz="2000" dirty="0" err="1" smtClean="0">
                <a:latin typeface="Garamond" pitchFamily="18" charset="0"/>
              </a:rPr>
              <a:t>max</a:t>
            </a:r>
            <a:r>
              <a:rPr lang="it-IT" sz="2000" dirty="0" smtClean="0">
                <a:latin typeface="Garamond" pitchFamily="18" charset="0"/>
              </a:rPr>
              <a:t> BNP è individuato nell’ A(KLM) ottenuta sottraendo A(</a:t>
            </a:r>
            <a:r>
              <a:rPr lang="it-IT" sz="2000" dirty="0">
                <a:latin typeface="Garamond" pitchFamily="18" charset="0"/>
              </a:rPr>
              <a:t>0</a:t>
            </a:r>
            <a:r>
              <a:rPr lang="it-IT" sz="2000" dirty="0" smtClean="0">
                <a:latin typeface="Garamond" pitchFamily="18" charset="0"/>
              </a:rPr>
              <a:t>LMQm) </a:t>
            </a:r>
            <a:r>
              <a:rPr lang="it-IT" sz="2000" dirty="0" err="1" smtClean="0">
                <a:latin typeface="Garamond" pitchFamily="18" charset="0"/>
              </a:rPr>
              <a:t>Benficio</a:t>
            </a:r>
            <a:r>
              <a:rPr lang="it-IT" sz="2000" dirty="0" smtClean="0">
                <a:latin typeface="Garamond" pitchFamily="18" charset="0"/>
              </a:rPr>
              <a:t> lordo da A(0KMQm) costo di produzione</a:t>
            </a:r>
          </a:p>
          <a:p>
            <a:pPr marL="0" indent="0" algn="just">
              <a:buNone/>
            </a:pPr>
            <a:r>
              <a:rPr lang="it-IT" sz="2000" dirty="0" smtClean="0">
                <a:latin typeface="Garamond" pitchFamily="18" charset="0"/>
              </a:rPr>
              <a:t>Per determinare il volume di produzione in grado di </a:t>
            </a:r>
            <a:r>
              <a:rPr lang="it-IT" sz="2000" dirty="0" err="1" smtClean="0">
                <a:latin typeface="Garamond" pitchFamily="18" charset="0"/>
              </a:rPr>
              <a:t>max</a:t>
            </a:r>
            <a:r>
              <a:rPr lang="it-IT" sz="2000" dirty="0" smtClean="0">
                <a:latin typeface="Garamond" pitchFamily="18" charset="0"/>
              </a:rPr>
              <a:t> il BNS è necessario considerare in aggiunta al </a:t>
            </a:r>
            <a:r>
              <a:rPr lang="it-IT" sz="2000" dirty="0" err="1" smtClean="0">
                <a:latin typeface="Garamond" pitchFamily="18" charset="0"/>
              </a:rPr>
              <a:t>CmgP</a:t>
            </a:r>
            <a:r>
              <a:rPr lang="it-IT" sz="2000" dirty="0" smtClean="0">
                <a:latin typeface="Garamond" pitchFamily="18" charset="0"/>
              </a:rPr>
              <a:t> il </a:t>
            </a:r>
            <a:r>
              <a:rPr lang="it-IT" sz="2000" dirty="0" err="1" smtClean="0">
                <a:latin typeface="Garamond" pitchFamily="18" charset="0"/>
              </a:rPr>
              <a:t>CmgS</a:t>
            </a:r>
            <a:r>
              <a:rPr lang="it-IT" sz="2000" dirty="0" smtClean="0">
                <a:latin typeface="Garamond" pitchFamily="18" charset="0"/>
              </a:rPr>
              <a:t> e cioè il costo dell’inquinamento generato dalla produzione che è un costo esterno/esternalità negativa</a:t>
            </a:r>
          </a:p>
          <a:p>
            <a:pPr marL="0" indent="0" algn="just">
              <a:buNone/>
            </a:pPr>
            <a:r>
              <a:rPr lang="it-IT" sz="2000" dirty="0" smtClean="0">
                <a:latin typeface="Garamond" pitchFamily="18" charset="0"/>
              </a:rPr>
              <a:t>In corrispondenza del punto N, che segnala l’uguaglianza tra </a:t>
            </a:r>
            <a:r>
              <a:rPr lang="it-IT" sz="2000" dirty="0" err="1" smtClean="0">
                <a:latin typeface="Garamond" pitchFamily="18" charset="0"/>
              </a:rPr>
              <a:t>Bmg</a:t>
            </a:r>
            <a:r>
              <a:rPr lang="it-IT" sz="2000" dirty="0" smtClean="0">
                <a:latin typeface="Garamond" pitchFamily="18" charset="0"/>
              </a:rPr>
              <a:t> = </a:t>
            </a:r>
            <a:r>
              <a:rPr lang="it-IT" sz="2000" dirty="0" err="1" smtClean="0">
                <a:latin typeface="Garamond" pitchFamily="18" charset="0"/>
              </a:rPr>
              <a:t>CmgE</a:t>
            </a:r>
            <a:r>
              <a:rPr lang="it-IT" sz="2000" dirty="0" smtClean="0">
                <a:latin typeface="Garamond" pitchFamily="18" charset="0"/>
              </a:rPr>
              <a:t>, si individua il livello di produzione Q* che </a:t>
            </a:r>
            <a:r>
              <a:rPr lang="it-IT" sz="2000" dirty="0" err="1" smtClean="0">
                <a:latin typeface="Garamond" pitchFamily="18" charset="0"/>
              </a:rPr>
              <a:t>max</a:t>
            </a:r>
            <a:r>
              <a:rPr lang="it-IT" sz="2000" dirty="0" smtClean="0">
                <a:latin typeface="Garamond" pitchFamily="18" charset="0"/>
              </a:rPr>
              <a:t> il BNS, rappresentato da A(LNR)</a:t>
            </a:r>
          </a:p>
          <a:p>
            <a:pPr marL="0" indent="0" algn="just">
              <a:buNone/>
            </a:pPr>
            <a:r>
              <a:rPr lang="it-IT" sz="2000" dirty="0" smtClean="0">
                <a:latin typeface="Garamond" pitchFamily="18" charset="0"/>
              </a:rPr>
              <a:t>Beneficio Privato = A(0LNQ*)</a:t>
            </a:r>
          </a:p>
          <a:p>
            <a:pPr marL="0" indent="0" algn="just">
              <a:buNone/>
            </a:pPr>
            <a:r>
              <a:rPr lang="it-IT" sz="2000" dirty="0" smtClean="0">
                <a:latin typeface="Garamond" pitchFamily="18" charset="0"/>
              </a:rPr>
              <a:t>Costo Privato = A(0KTQ*)</a:t>
            </a:r>
          </a:p>
          <a:p>
            <a:pPr marL="0" indent="0" algn="just">
              <a:buNone/>
            </a:pPr>
            <a:r>
              <a:rPr lang="it-IT" sz="2000" dirty="0" smtClean="0">
                <a:latin typeface="Garamond" pitchFamily="18" charset="0"/>
              </a:rPr>
              <a:t>Costo Esterno = A(0RNQ*)</a:t>
            </a:r>
            <a:endParaRPr lang="it-IT" sz="2000" dirty="0">
              <a:latin typeface="Garamond" pitchFamily="18" charset="0"/>
            </a:endParaRPr>
          </a:p>
        </p:txBody>
      </p:sp>
    </p:spTree>
    <p:extLst>
      <p:ext uri="{BB962C8B-B14F-4D97-AF65-F5344CB8AC3E}">
        <p14:creationId xmlns:p14="http://schemas.microsoft.com/office/powerpoint/2010/main" val="1551496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Garamond" pitchFamily="18" charset="0"/>
              </a:rPr>
              <a:t>Soluzione alle esternalità negative: l’approccio proposto da Arthur Cecil </a:t>
            </a:r>
            <a:r>
              <a:rPr lang="it-IT" sz="2400" b="1" dirty="0" err="1" smtClean="0">
                <a:latin typeface="Garamond" pitchFamily="18" charset="0"/>
              </a:rPr>
              <a:t>Pigou</a:t>
            </a:r>
            <a:endParaRPr lang="it-IT" sz="2400" b="1" dirty="0">
              <a:latin typeface="Garamond" pitchFamily="18" charset="0"/>
            </a:endParaRPr>
          </a:p>
        </p:txBody>
      </p:sp>
      <p:sp>
        <p:nvSpPr>
          <p:cNvPr id="3" name="Segnaposto contenuto 2"/>
          <p:cNvSpPr>
            <a:spLocks noGrp="1"/>
          </p:cNvSpPr>
          <p:nvPr>
            <p:ph idx="1"/>
          </p:nvPr>
        </p:nvSpPr>
        <p:spPr>
          <a:xfrm>
            <a:off x="457200" y="1412776"/>
            <a:ext cx="8229600" cy="5112568"/>
          </a:xfrm>
        </p:spPr>
        <p:txBody>
          <a:bodyPr>
            <a:normAutofit lnSpcReduction="10000"/>
          </a:bodyPr>
          <a:lstStyle/>
          <a:p>
            <a:pPr marL="0" indent="0" algn="just">
              <a:buNone/>
            </a:pPr>
            <a:r>
              <a:rPr lang="it-IT" sz="2000" dirty="0" smtClean="0">
                <a:latin typeface="Garamond" pitchFamily="18" charset="0"/>
              </a:rPr>
              <a:t>La presenza di </a:t>
            </a:r>
            <a:r>
              <a:rPr lang="it-IT" sz="2000" u="sng" dirty="0" smtClean="0">
                <a:latin typeface="Garamond" pitchFamily="18" charset="0"/>
              </a:rPr>
              <a:t>costi esterni </a:t>
            </a:r>
            <a:r>
              <a:rPr lang="it-IT" sz="2000" dirty="0" smtClean="0">
                <a:latin typeface="Garamond" pitchFamily="18" charset="0"/>
              </a:rPr>
              <a:t>non consente di raggiungere allocazioni efficienti</a:t>
            </a:r>
          </a:p>
          <a:p>
            <a:pPr marL="0" indent="0" algn="just">
              <a:buNone/>
            </a:pPr>
            <a:r>
              <a:rPr lang="it-IT" sz="2000" u="sng" dirty="0" smtClean="0">
                <a:latin typeface="Garamond" pitchFamily="18" charset="0"/>
              </a:rPr>
              <a:t>In presenza di esternalità </a:t>
            </a:r>
            <a:r>
              <a:rPr lang="it-IT" sz="2000" dirty="0" smtClean="0">
                <a:latin typeface="Garamond" pitchFamily="18" charset="0"/>
              </a:rPr>
              <a:t>questa condizione non è soddisfatta poiché </a:t>
            </a:r>
            <a:r>
              <a:rPr lang="it-IT" sz="2000" u="sng" dirty="0" smtClean="0">
                <a:latin typeface="Garamond" pitchFamily="18" charset="0"/>
              </a:rPr>
              <a:t>gli effetti prodotti dall’attività economica di un agente sul benessere di altri soggetti non si riflettono sui prezzi dei mercati</a:t>
            </a:r>
          </a:p>
          <a:p>
            <a:pPr marL="0" indent="0" algn="just">
              <a:buNone/>
            </a:pPr>
            <a:r>
              <a:rPr lang="it-IT" sz="2000" u="sng" dirty="0" smtClean="0">
                <a:latin typeface="Garamond" pitchFamily="18" charset="0"/>
              </a:rPr>
              <a:t>Quindi, il sistema economico non perviene spontaneamente ad un’allocazione efficiente delle risorse poiché i prezzi non segnalano più il vero valore dei beni prodotti e consumati</a:t>
            </a:r>
          </a:p>
          <a:p>
            <a:pPr marL="0" indent="0" algn="just">
              <a:buNone/>
            </a:pPr>
            <a:r>
              <a:rPr lang="it-IT" sz="2000" dirty="0" smtClean="0">
                <a:latin typeface="Garamond" pitchFamily="18" charset="0"/>
              </a:rPr>
              <a:t>Si crea un divario tra costi privati e sociali (nel caso di esternalità negative) e tra benefici privati e benefici sociali (nel caso delle esternalità positive) che porta al fallimento del mercato</a:t>
            </a:r>
          </a:p>
          <a:p>
            <a:pPr marL="0" indent="0" algn="just">
              <a:buNone/>
            </a:pPr>
            <a:r>
              <a:rPr lang="it-IT" sz="2000" dirty="0" smtClean="0">
                <a:latin typeface="Garamond" pitchFamily="18" charset="0"/>
              </a:rPr>
              <a:t>L’approccio più diffuso al problema delle esternalità è stato quello di Arthur Cecil </a:t>
            </a:r>
            <a:r>
              <a:rPr lang="it-IT" sz="2000" u="sng" dirty="0" err="1" smtClean="0">
                <a:latin typeface="Garamond" pitchFamily="18" charset="0"/>
              </a:rPr>
              <a:t>Pigou</a:t>
            </a:r>
            <a:r>
              <a:rPr lang="it-IT" sz="2000" dirty="0" smtClean="0">
                <a:latin typeface="Garamond" pitchFamily="18" charset="0"/>
              </a:rPr>
              <a:t> che propose di </a:t>
            </a:r>
            <a:r>
              <a:rPr lang="it-IT" sz="2000" u="sng" dirty="0" err="1" smtClean="0">
                <a:latin typeface="Garamond" pitchFamily="18" charset="0"/>
              </a:rPr>
              <a:t>internalizzare</a:t>
            </a:r>
            <a:r>
              <a:rPr lang="it-IT" sz="2000" u="sng" dirty="0" smtClean="0">
                <a:latin typeface="Garamond" pitchFamily="18" charset="0"/>
              </a:rPr>
              <a:t> i costi e benefici esterni attraverso appropriati incentivi fiscali (tasse o sussidi)</a:t>
            </a:r>
          </a:p>
          <a:p>
            <a:pPr marL="0" indent="0" algn="just">
              <a:buNone/>
            </a:pPr>
            <a:r>
              <a:rPr lang="it-IT" sz="2000" dirty="0" smtClean="0">
                <a:latin typeface="Garamond" pitchFamily="18" charset="0"/>
              </a:rPr>
              <a:t>Secondo </a:t>
            </a:r>
            <a:r>
              <a:rPr lang="it-IT" sz="2000" dirty="0" err="1" smtClean="0">
                <a:latin typeface="Garamond" pitchFamily="18" charset="0"/>
              </a:rPr>
              <a:t>Pigou</a:t>
            </a:r>
            <a:r>
              <a:rPr lang="it-IT" sz="2000" dirty="0" smtClean="0">
                <a:latin typeface="Garamond" pitchFamily="18" charset="0"/>
              </a:rPr>
              <a:t>, in presenza di costi esterni, lo Stato dovrebbe intervenire con opportuni incentivi fiscali per far sì che i soggetti economici considerino nelle proprie decisioni l’intero costo connesso alla loro attività, compreso il costo esterno/sciale</a:t>
            </a:r>
            <a:endParaRPr lang="it-IT" sz="2000" dirty="0">
              <a:latin typeface="Garamond" pitchFamily="18" charset="0"/>
            </a:endParaRPr>
          </a:p>
        </p:txBody>
      </p:sp>
    </p:spTree>
    <p:extLst>
      <p:ext uri="{BB962C8B-B14F-4D97-AF65-F5344CB8AC3E}">
        <p14:creationId xmlns:p14="http://schemas.microsoft.com/office/powerpoint/2010/main" val="3269634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Garamond" pitchFamily="18" charset="0"/>
              </a:rPr>
              <a:t>Soluzione al problema delle esternalità: l’approccio di Ronald </a:t>
            </a:r>
            <a:r>
              <a:rPr lang="it-IT" sz="2400" b="1" dirty="0" err="1" smtClean="0">
                <a:latin typeface="Garamond" pitchFamily="18" charset="0"/>
              </a:rPr>
              <a:t>Coase</a:t>
            </a:r>
            <a:r>
              <a:rPr lang="it-IT" sz="2400" b="1" dirty="0" smtClean="0">
                <a:latin typeface="Garamond" pitchFamily="18" charset="0"/>
              </a:rPr>
              <a:t> (I)</a:t>
            </a:r>
            <a:endParaRPr lang="it-IT" sz="2400" b="1" dirty="0">
              <a:latin typeface="Garamond" pitchFamily="18" charset="0"/>
            </a:endParaRPr>
          </a:p>
        </p:txBody>
      </p:sp>
      <p:sp>
        <p:nvSpPr>
          <p:cNvPr id="3" name="Segnaposto contenuto 2"/>
          <p:cNvSpPr>
            <a:spLocks noGrp="1"/>
          </p:cNvSpPr>
          <p:nvPr>
            <p:ph idx="1"/>
          </p:nvPr>
        </p:nvSpPr>
        <p:spPr>
          <a:xfrm>
            <a:off x="457200" y="1268760"/>
            <a:ext cx="8229600" cy="5328592"/>
          </a:xfrm>
        </p:spPr>
        <p:txBody>
          <a:bodyPr>
            <a:normAutofit lnSpcReduction="10000"/>
          </a:bodyPr>
          <a:lstStyle/>
          <a:p>
            <a:pPr marL="0" indent="0" algn="just">
              <a:buNone/>
            </a:pPr>
            <a:r>
              <a:rPr lang="it-IT" sz="2000" dirty="0" smtClean="0">
                <a:latin typeface="Garamond" pitchFamily="18" charset="0"/>
              </a:rPr>
              <a:t>Con l’articolo del 1960 «The </a:t>
            </a:r>
            <a:r>
              <a:rPr lang="it-IT" sz="2000" dirty="0" err="1" smtClean="0">
                <a:latin typeface="Garamond" pitchFamily="18" charset="0"/>
              </a:rPr>
              <a:t>Problem</a:t>
            </a:r>
            <a:r>
              <a:rPr lang="it-IT" sz="2000" dirty="0" smtClean="0">
                <a:latin typeface="Garamond" pitchFamily="18" charset="0"/>
              </a:rPr>
              <a:t> of Social </a:t>
            </a:r>
            <a:r>
              <a:rPr lang="it-IT" sz="2000" dirty="0" err="1" smtClean="0">
                <a:latin typeface="Garamond" pitchFamily="18" charset="0"/>
              </a:rPr>
              <a:t>Coast</a:t>
            </a:r>
            <a:r>
              <a:rPr lang="it-IT" sz="2000" dirty="0" smtClean="0">
                <a:latin typeface="Garamond" pitchFamily="18" charset="0"/>
              </a:rPr>
              <a:t>», </a:t>
            </a:r>
            <a:r>
              <a:rPr lang="it-IT" sz="2000" u="sng" dirty="0" err="1" smtClean="0">
                <a:latin typeface="Garamond" pitchFamily="18" charset="0"/>
              </a:rPr>
              <a:t>Coase</a:t>
            </a:r>
            <a:r>
              <a:rPr lang="it-IT" sz="2000" dirty="0" smtClean="0">
                <a:latin typeface="Garamond" pitchFamily="18" charset="0"/>
              </a:rPr>
              <a:t> muove una </a:t>
            </a:r>
            <a:r>
              <a:rPr lang="it-IT" sz="2000" u="sng" dirty="0" smtClean="0">
                <a:latin typeface="Garamond" pitchFamily="18" charset="0"/>
              </a:rPr>
              <a:t>critica al pensiero di </a:t>
            </a:r>
            <a:r>
              <a:rPr lang="it-IT" sz="2000" u="sng" dirty="0" err="1" smtClean="0">
                <a:latin typeface="Garamond" pitchFamily="18" charset="0"/>
              </a:rPr>
              <a:t>Pigou</a:t>
            </a:r>
            <a:r>
              <a:rPr lang="it-IT" sz="2000" dirty="0" smtClean="0">
                <a:latin typeface="Garamond" pitchFamily="18" charset="0"/>
              </a:rPr>
              <a:t> che invoca la necessità di un intervento pubblico in presenza di costi esterni</a:t>
            </a:r>
          </a:p>
          <a:p>
            <a:pPr marL="0" indent="0" algn="just">
              <a:buNone/>
            </a:pPr>
            <a:r>
              <a:rPr lang="it-IT" sz="2000" u="sng" dirty="0" smtClean="0">
                <a:latin typeface="Garamond" pitchFamily="18" charset="0"/>
              </a:rPr>
              <a:t>In assenza di costi di transazione</a:t>
            </a:r>
            <a:r>
              <a:rPr lang="it-IT" sz="2000" dirty="0" smtClean="0">
                <a:latin typeface="Garamond" pitchFamily="18" charset="0"/>
              </a:rPr>
              <a:t>, la </a:t>
            </a:r>
            <a:r>
              <a:rPr lang="it-IT" sz="2000" u="sng" dirty="0" smtClean="0">
                <a:latin typeface="Garamond" pitchFamily="18" charset="0"/>
              </a:rPr>
              <a:t>contrattazione tra gli agenti economici conduce ad allocazioni efficienti delle risorse</a:t>
            </a:r>
            <a:r>
              <a:rPr lang="it-IT" sz="2000" dirty="0" smtClean="0">
                <a:latin typeface="Garamond" pitchFamily="18" charset="0"/>
              </a:rPr>
              <a:t>, indipendentemente dall’assegnazione iniziale dei diritti di proprietà</a:t>
            </a:r>
          </a:p>
          <a:p>
            <a:pPr marL="0" indent="0" algn="just">
              <a:buNone/>
            </a:pPr>
            <a:r>
              <a:rPr lang="it-IT" sz="2000" dirty="0" smtClean="0">
                <a:latin typeface="Garamond" pitchFamily="18" charset="0"/>
              </a:rPr>
              <a:t>E’ questo il «Teorema di </a:t>
            </a:r>
            <a:r>
              <a:rPr lang="it-IT" sz="2000" dirty="0" err="1" smtClean="0">
                <a:latin typeface="Garamond" pitchFamily="18" charset="0"/>
              </a:rPr>
              <a:t>Coase</a:t>
            </a:r>
            <a:r>
              <a:rPr lang="it-IT" sz="2000" dirty="0" smtClean="0">
                <a:latin typeface="Garamond" pitchFamily="18" charset="0"/>
              </a:rPr>
              <a:t>»,</a:t>
            </a:r>
          </a:p>
          <a:p>
            <a:pPr marL="0" indent="0" algn="just">
              <a:buNone/>
            </a:pPr>
            <a:r>
              <a:rPr lang="it-IT" sz="2000" dirty="0" smtClean="0">
                <a:latin typeface="Garamond" pitchFamily="18" charset="0"/>
              </a:rPr>
              <a:t>Non è questa l’unica critica sollevata contro l’approccio tradizionale al problema degli effetti esterni</a:t>
            </a:r>
          </a:p>
          <a:p>
            <a:pPr marL="0" indent="0" algn="just">
              <a:buNone/>
            </a:pPr>
            <a:r>
              <a:rPr lang="it-IT" sz="2000" dirty="0" err="1" smtClean="0">
                <a:latin typeface="Garamond" pitchFamily="18" charset="0"/>
              </a:rPr>
              <a:t>Coase</a:t>
            </a:r>
            <a:r>
              <a:rPr lang="it-IT" sz="2000" dirty="0" smtClean="0">
                <a:latin typeface="Garamond" pitchFamily="18" charset="0"/>
              </a:rPr>
              <a:t> richiama l’attenzione sulla </a:t>
            </a:r>
            <a:r>
              <a:rPr lang="it-IT" sz="2000" u="sng" dirty="0" smtClean="0">
                <a:latin typeface="Garamond" pitchFamily="18" charset="0"/>
              </a:rPr>
              <a:t>natura simmetrica delle esternalità</a:t>
            </a:r>
          </a:p>
          <a:p>
            <a:pPr marL="0" indent="0" algn="just">
              <a:buNone/>
            </a:pPr>
            <a:r>
              <a:rPr lang="it-IT" sz="2000" dirty="0" smtClean="0">
                <a:latin typeface="Garamond" pitchFamily="18" charset="0"/>
              </a:rPr>
              <a:t>L’analisi economica tradizionale, in presenza di un’esternalità negativa, ritiene che chi genera l’effetto esterno danneggi il soggetto che lo subisce e pertanto debba essere tassato </a:t>
            </a:r>
            <a:r>
              <a:rPr lang="it-IT" sz="2000" dirty="0" err="1" smtClean="0">
                <a:latin typeface="Garamond" pitchFamily="18" charset="0"/>
              </a:rPr>
              <a:t>affinchè</a:t>
            </a:r>
            <a:r>
              <a:rPr lang="it-IT" sz="2000" dirty="0" smtClean="0">
                <a:latin typeface="Garamond" pitchFamily="18" charset="0"/>
              </a:rPr>
              <a:t> consideri il costo esterno della sua attività con una perdita di beneficio</a:t>
            </a:r>
          </a:p>
          <a:p>
            <a:pPr marL="0" indent="0" algn="just">
              <a:buNone/>
            </a:pPr>
            <a:r>
              <a:rPr lang="it-IT" sz="2000" dirty="0" smtClean="0">
                <a:latin typeface="Garamond" pitchFamily="18" charset="0"/>
              </a:rPr>
              <a:t>Secondo </a:t>
            </a:r>
            <a:r>
              <a:rPr lang="it-IT" sz="2000" dirty="0" err="1" smtClean="0">
                <a:latin typeface="Garamond" pitchFamily="18" charset="0"/>
              </a:rPr>
              <a:t>Coase</a:t>
            </a:r>
            <a:r>
              <a:rPr lang="it-IT" sz="2000" dirty="0" smtClean="0">
                <a:latin typeface="Garamond" pitchFamily="18" charset="0"/>
              </a:rPr>
              <a:t> questa interpretazione della relazione tra il danneggiante ed il danneggiato è scorretta</a:t>
            </a:r>
            <a:endParaRPr lang="it-IT" sz="2000" dirty="0">
              <a:latin typeface="Garamond" pitchFamily="18" charset="0"/>
            </a:endParaRPr>
          </a:p>
        </p:txBody>
      </p:sp>
    </p:spTree>
    <p:extLst>
      <p:ext uri="{BB962C8B-B14F-4D97-AF65-F5344CB8AC3E}">
        <p14:creationId xmlns:p14="http://schemas.microsoft.com/office/powerpoint/2010/main" val="232707034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378</TotalTime>
  <Words>1683</Words>
  <Application>Microsoft Office PowerPoint</Application>
  <PresentationFormat>Presentazione su schermo (4:3)</PresentationFormat>
  <Paragraphs>105</Paragraphs>
  <Slides>12</Slides>
  <Notes>0</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Tema di Office</vt:lpstr>
      <vt:lpstr>Gestione delle risorse ambientali: il problema delle esternalità negative </vt:lpstr>
      <vt:lpstr>Risorse ambientali e scelte delle imprese</vt:lpstr>
      <vt:lpstr>Problema delle risorse fornite gratuitamente dall’ambiente</vt:lpstr>
      <vt:lpstr>Costi sociali ed esternalità negative</vt:lpstr>
      <vt:lpstr>Esternalità negative e fallimento del mercato</vt:lpstr>
      <vt:lpstr>Esternalità negative: analisi grafica</vt:lpstr>
      <vt:lpstr>Esternalità negative: analisi grafica (II)</vt:lpstr>
      <vt:lpstr>Soluzione alle esternalità negative: l’approccio proposto da Arthur Cecil Pigou</vt:lpstr>
      <vt:lpstr>Soluzione al problema delle esternalità: l’approccio di Ronald Coase (I)</vt:lpstr>
      <vt:lpstr>Esternalità negative: l’approccio di Coase (II)</vt:lpstr>
      <vt:lpstr>Esternalità negative: l’approccio di Coase (III)</vt:lpstr>
      <vt:lpstr>Esternalità negative: l’approccio di Coase (IV)</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Gestione delle risorse ambientali: il problema delle esternalità negative</dc:title>
  <dc:creator>Utente Windows</dc:creator>
  <cp:lastModifiedBy>Utente Windows</cp:lastModifiedBy>
  <cp:revision>42</cp:revision>
  <dcterms:created xsi:type="dcterms:W3CDTF">2021-10-18T14:00:31Z</dcterms:created>
  <dcterms:modified xsi:type="dcterms:W3CDTF">2021-10-18T20:18:38Z</dcterms:modified>
</cp:coreProperties>
</file>