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8777826382813257E-2"/>
          <c:y val="0.10726919231196534"/>
          <c:w val="0.80567026343929216"/>
          <c:h val="0.70903158908269448"/>
        </c:manualLayout>
      </c:layout>
      <c:scatterChart>
        <c:scatterStyle val="lineMarker"/>
        <c:varyColors val="0"/>
        <c:ser>
          <c:idx val="0"/>
          <c:order val="0"/>
          <c:spPr>
            <a:ln w="2222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</c:spPr>
          </c:marker>
          <c:xVal>
            <c:numRef>
              <c:f>'Foglio1 (4)'!$A$2:$A$3</c:f>
              <c:numCache>
                <c:formatCode>General</c:formatCode>
                <c:ptCount val="2"/>
                <c:pt idx="0">
                  <c:v>0</c:v>
                </c:pt>
                <c:pt idx="1">
                  <c:v>8</c:v>
                </c:pt>
              </c:numCache>
            </c:numRef>
          </c:xVal>
          <c:yVal>
            <c:numRef>
              <c:f>'Foglio1 (4)'!$B$2:$B$3</c:f>
              <c:numCache>
                <c:formatCode>General</c:formatCode>
                <c:ptCount val="2"/>
                <c:pt idx="0">
                  <c:v>0.8</c:v>
                </c:pt>
                <c:pt idx="1">
                  <c:v>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2EF-1843-A79B-F3FEA657EE19}"/>
            </c:ext>
          </c:extLst>
        </c:ser>
        <c:ser>
          <c:idx val="1"/>
          <c:order val="1"/>
          <c:spPr>
            <a:ln w="2222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tx1"/>
              </a:solidFill>
              <a:ln w="9525" cap="rnd">
                <a:solidFill>
                  <a:schemeClr val="tx1"/>
                </a:solidFill>
                <a:round/>
                <a:headEnd type="oval"/>
              </a:ln>
              <a:effectLst/>
            </c:spPr>
          </c:marker>
          <c:xVal>
            <c:numRef>
              <c:f>'Foglio1 (4)'!$A$5:$A$6</c:f>
              <c:numCache>
                <c:formatCode>General</c:formatCode>
                <c:ptCount val="2"/>
                <c:pt idx="0">
                  <c:v>8</c:v>
                </c:pt>
                <c:pt idx="1">
                  <c:v>0</c:v>
                </c:pt>
              </c:numCache>
            </c:numRef>
          </c:xVal>
          <c:yVal>
            <c:numRef>
              <c:f>'Foglio1 (4)'!$B$5:$B$6</c:f>
              <c:numCache>
                <c:formatCode>General</c:formatCode>
                <c:ptCount val="2"/>
                <c:pt idx="0">
                  <c:v>0.8</c:v>
                </c:pt>
                <c:pt idx="1">
                  <c:v>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2EF-1843-A79B-F3FEA657EE19}"/>
            </c:ext>
          </c:extLst>
        </c:ser>
        <c:ser>
          <c:idx val="2"/>
          <c:order val="2"/>
          <c:spPr>
            <a:ln w="22225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6"/>
            <c:spPr>
              <a:noFill/>
              <a:ln w="9525">
                <a:noFill/>
                <a:round/>
              </a:ln>
              <a:effectLst/>
            </c:spPr>
          </c:marker>
          <c:xVal>
            <c:numRef>
              <c:f>'Foglio1 (4)'!$A$10:$A$11</c:f>
              <c:numCache>
                <c:formatCode>General</c:formatCode>
                <c:ptCount val="2"/>
                <c:pt idx="0">
                  <c:v>8</c:v>
                </c:pt>
                <c:pt idx="1">
                  <c:v>8</c:v>
                </c:pt>
              </c:numCache>
            </c:numRef>
          </c:xVal>
          <c:yVal>
            <c:numRef>
              <c:f>'Foglio1 (4)'!$B$10:$B$11</c:f>
              <c:numCache>
                <c:formatCode>General</c:formatCode>
                <c:ptCount val="2"/>
                <c:pt idx="0">
                  <c:v>0</c:v>
                </c:pt>
                <c:pt idx="1">
                  <c:v>0.8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2EF-1843-A79B-F3FEA657EE19}"/>
            </c:ext>
          </c:extLst>
        </c:ser>
        <c:ser>
          <c:idx val="3"/>
          <c:order val="3"/>
          <c:spPr>
            <a:ln w="1270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6"/>
            <c:spPr>
              <a:solidFill>
                <a:schemeClr val="tx1"/>
              </a:solidFill>
              <a:ln w="9525">
                <a:noFill/>
                <a:round/>
              </a:ln>
              <a:effectLst/>
            </c:spPr>
          </c:marker>
          <c:dPt>
            <c:idx val="0"/>
            <c:marker>
              <c:spPr>
                <a:noFill/>
                <a:ln w="9525">
                  <a:noFill/>
                  <a:round/>
                </a:ln>
                <a:effectLst/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22EF-1843-A79B-F3FEA657EE19}"/>
              </c:ext>
            </c:extLst>
          </c:dPt>
          <c:dPt>
            <c:idx val="1"/>
            <c:marker>
              <c:spPr>
                <a:solidFill>
                  <a:schemeClr val="tx1"/>
                </a:solidFill>
                <a:ln>
                  <a:noFill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22EF-1843-A79B-F3FEA657EE19}"/>
              </c:ext>
            </c:extLst>
          </c:dPt>
          <c:xVal>
            <c:numRef>
              <c:f>'Foglio1 (4)'!$A$17:$A$18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xVal>
          <c:yVal>
            <c:numRef>
              <c:f>'Foglio1 (4)'!$B$17:$B$18</c:f>
              <c:numCache>
                <c:formatCode>General</c:formatCode>
                <c:ptCount val="2"/>
                <c:pt idx="0">
                  <c:v>0</c:v>
                </c:pt>
                <c:pt idx="1">
                  <c:v>0.4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2EF-1843-A79B-F3FEA657EE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752896"/>
        <c:axId val="134799744"/>
      </c:scatterChart>
      <c:valAx>
        <c:axId val="134752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4799744"/>
        <c:crosses val="autoZero"/>
        <c:crossBetween val="midCat"/>
      </c:valAx>
      <c:valAx>
        <c:axId val="134799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4752896"/>
        <c:crosses val="autoZero"/>
        <c:crossBetween val="midCat"/>
      </c:valAx>
    </c:plotArea>
    <c:plotVisOnly val="1"/>
    <c:dispBlanksAs val="gap"/>
    <c:showDLblsOverMax val="0"/>
  </c:chart>
  <c:spPr>
    <a:noFill/>
    <a:ln w="6350">
      <a:solidFill>
        <a:schemeClr val="tx1"/>
      </a:solidFill>
    </a:ln>
    <a:effectLst/>
  </c:spPr>
  <c:txPr>
    <a:bodyPr/>
    <a:lstStyle/>
    <a:p>
      <a:pPr>
        <a:defRPr/>
      </a:pPr>
      <a:endParaRPr lang="it-IT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02383713749798"/>
          <c:y val="0.16894127838164849"/>
          <c:w val="0.79486775439633184"/>
          <c:h val="0.66435129097234935"/>
        </c:manualLayout>
      </c:layout>
      <c:scatterChart>
        <c:scatterStyle val="lineMarker"/>
        <c:varyColors val="0"/>
        <c:ser>
          <c:idx val="0"/>
          <c:order val="0"/>
          <c:spPr>
            <a:ln w="2222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</c:spPr>
          </c:marker>
          <c:xVal>
            <c:numRef>
              <c:f>'Foglio1 (4)'!$A$2:$A$3</c:f>
              <c:numCache>
                <c:formatCode>General</c:formatCode>
                <c:ptCount val="2"/>
                <c:pt idx="0">
                  <c:v>0</c:v>
                </c:pt>
                <c:pt idx="1">
                  <c:v>8</c:v>
                </c:pt>
              </c:numCache>
            </c:numRef>
          </c:xVal>
          <c:yVal>
            <c:numRef>
              <c:f>'Foglio1 (4)'!$B$2:$B$3</c:f>
              <c:numCache>
                <c:formatCode>General</c:formatCode>
                <c:ptCount val="2"/>
                <c:pt idx="0">
                  <c:v>1.2</c:v>
                </c:pt>
                <c:pt idx="1">
                  <c:v>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283-8342-8304-FFBDBAF9DD32}"/>
            </c:ext>
          </c:extLst>
        </c:ser>
        <c:ser>
          <c:idx val="1"/>
          <c:order val="1"/>
          <c:spPr>
            <a:ln w="2222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</c:spPr>
          </c:marker>
          <c:xVal>
            <c:numRef>
              <c:f>'Foglio1 (4)'!$A$5:$A$6</c:f>
              <c:numCache>
                <c:formatCode>General</c:formatCode>
                <c:ptCount val="2"/>
                <c:pt idx="0">
                  <c:v>8</c:v>
                </c:pt>
                <c:pt idx="1">
                  <c:v>0</c:v>
                </c:pt>
              </c:numCache>
            </c:numRef>
          </c:xVal>
          <c:yVal>
            <c:numRef>
              <c:f>'Foglio1 (4)'!$B$5:$B$6</c:f>
              <c:numCache>
                <c:formatCode>General</c:formatCode>
                <c:ptCount val="2"/>
                <c:pt idx="0">
                  <c:v>1.2</c:v>
                </c:pt>
                <c:pt idx="1">
                  <c:v>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283-8342-8304-FFBDBAF9DD32}"/>
            </c:ext>
          </c:extLst>
        </c:ser>
        <c:ser>
          <c:idx val="2"/>
          <c:order val="2"/>
          <c:spPr>
            <a:ln w="22225" cap="rnd">
              <a:solidFill>
                <a:schemeClr val="tx1"/>
              </a:solidFill>
              <a:prstDash val="solid"/>
              <a:round/>
            </a:ln>
            <a:effectLst/>
          </c:spPr>
          <c:marker>
            <c:symbol val="circle"/>
            <c:size val="8"/>
            <c:spPr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</c:spPr>
          </c:marker>
          <c:xVal>
            <c:numRef>
              <c:f>'Foglio1 (4)'!$A$10:$A$11</c:f>
              <c:numCache>
                <c:formatCode>General</c:formatCode>
                <c:ptCount val="2"/>
                <c:pt idx="0">
                  <c:v>8</c:v>
                </c:pt>
                <c:pt idx="1">
                  <c:v>8</c:v>
                </c:pt>
              </c:numCache>
            </c:numRef>
          </c:xVal>
          <c:yVal>
            <c:numRef>
              <c:f>'Foglio1 (4)'!$B$10:$B$11</c:f>
              <c:numCache>
                <c:formatCode>General</c:formatCode>
                <c:ptCount val="2"/>
                <c:pt idx="0">
                  <c:v>0</c:v>
                </c:pt>
                <c:pt idx="1">
                  <c:v>1.2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283-8342-8304-FFBDBAF9DD32}"/>
            </c:ext>
          </c:extLst>
        </c:ser>
        <c:ser>
          <c:idx val="3"/>
          <c:order val="3"/>
          <c:spPr>
            <a:ln w="22225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9"/>
            <c:spPr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</c:spPr>
          </c:marker>
          <c:xVal>
            <c:numRef>
              <c:f>'Foglio1 (4)'!$A$17:$A$18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xVal>
          <c:yVal>
            <c:numRef>
              <c:f>'Foglio1 (4)'!$B$17:$B$18</c:f>
              <c:numCache>
                <c:formatCode>General</c:formatCode>
                <c:ptCount val="2"/>
                <c:pt idx="0">
                  <c:v>0</c:v>
                </c:pt>
                <c:pt idx="1">
                  <c:v>0.60000000000000009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8283-8342-8304-FFBDBAF9DD32}"/>
            </c:ext>
          </c:extLst>
        </c:ser>
        <c:ser>
          <c:idx val="7"/>
          <c:order val="4"/>
          <c:spPr>
            <a:ln w="2222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8"/>
            <c:spPr>
              <a:noFill/>
              <a:ln w="9525">
                <a:noFill/>
                <a:round/>
              </a:ln>
              <a:effectLst/>
            </c:spPr>
          </c:marker>
          <c:dPt>
            <c:idx val="1"/>
            <c:bubble3D val="0"/>
            <c:spPr>
              <a:ln w="22225" cap="rnd">
                <a:solidFill>
                  <a:schemeClr val="tx1"/>
                </a:solidFill>
                <a:prstDash val="sysDash"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8283-8342-8304-FFBDBAF9DD32}"/>
              </c:ext>
            </c:extLst>
          </c:dPt>
          <c:xVal>
            <c:numRef>
              <c:f>'Foglio1 (4)'!$A$34:$A$35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xVal>
          <c:yVal>
            <c:numRef>
              <c:f>'Foglio1 (4)'!$B$34:$B$35</c:f>
              <c:numCache>
                <c:formatCode>General</c:formatCode>
                <c:ptCount val="2"/>
                <c:pt idx="0">
                  <c:v>0</c:v>
                </c:pt>
                <c:pt idx="1">
                  <c:v>-0.2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8283-8342-8304-FFBDBAF9DD32}"/>
            </c:ext>
          </c:extLst>
        </c:ser>
        <c:ser>
          <c:idx val="8"/>
          <c:order val="5"/>
          <c:spPr>
            <a:ln w="22225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'Foglio1 (4)'!$A$37:$A$38</c:f>
              <c:numCache>
                <c:formatCode>General</c:formatCode>
                <c:ptCount val="2"/>
                <c:pt idx="0">
                  <c:v>8</c:v>
                </c:pt>
                <c:pt idx="1">
                  <c:v>8</c:v>
                </c:pt>
              </c:numCache>
            </c:numRef>
          </c:xVal>
          <c:yVal>
            <c:numRef>
              <c:f>'Foglio1 (4)'!$B$37:$B$38</c:f>
              <c:numCache>
                <c:formatCode>General</c:formatCode>
                <c:ptCount val="2"/>
                <c:pt idx="0">
                  <c:v>0</c:v>
                </c:pt>
                <c:pt idx="1">
                  <c:v>-0.2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8283-8342-8304-FFBDBAF9DD32}"/>
            </c:ext>
          </c:extLst>
        </c:ser>
        <c:ser>
          <c:idx val="9"/>
          <c:order val="6"/>
          <c:spPr>
            <a:ln w="2222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8"/>
            <c:spPr>
              <a:noFill/>
              <a:ln w="9525">
                <a:noFill/>
                <a:round/>
              </a:ln>
              <a:effectLst/>
            </c:spPr>
          </c:marker>
          <c:dPt>
            <c:idx val="1"/>
            <c:marker>
              <c:symbol val="plus"/>
              <c:size val="6"/>
              <c:spPr>
                <a:noFill/>
                <a:ln w="9525">
                  <a:noFill/>
                  <a:prstDash val="sysDash"/>
                  <a:round/>
                </a:ln>
                <a:effectLst/>
              </c:spPr>
            </c:marker>
            <c:bubble3D val="0"/>
            <c:spPr>
              <a:ln w="22225" cap="rnd">
                <a:solidFill>
                  <a:schemeClr val="tx1"/>
                </a:solidFill>
                <a:prstDash val="sysDash"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1D7-AF46-84DE-C03E24F85512}"/>
              </c:ext>
            </c:extLst>
          </c:dPt>
          <c:xVal>
            <c:numRef>
              <c:f>'Foglio1 (4)'!$A$40:$A$41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xVal>
          <c:yVal>
            <c:numRef>
              <c:f>'Foglio1 (4)'!$B$40:$B$41</c:f>
              <c:numCache>
                <c:formatCode>General</c:formatCode>
                <c:ptCount val="2"/>
                <c:pt idx="0">
                  <c:v>0</c:v>
                </c:pt>
                <c:pt idx="1">
                  <c:v>-0.2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8283-8342-8304-FFBDBAF9DD32}"/>
            </c:ext>
          </c:extLst>
        </c:ser>
        <c:ser>
          <c:idx val="10"/>
          <c:order val="7"/>
          <c:spPr>
            <a:ln w="508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8"/>
            <c:spPr>
              <a:noFill/>
              <a:ln w="9525">
                <a:noFill/>
                <a:round/>
              </a:ln>
              <a:effectLst/>
            </c:spPr>
          </c:marker>
          <c:xVal>
            <c:numRef>
              <c:f>'Foglio1 (4)'!$A$43:$A$44</c:f>
              <c:numCache>
                <c:formatCode>General</c:formatCode>
                <c:ptCount val="2"/>
                <c:pt idx="0">
                  <c:v>8</c:v>
                </c:pt>
                <c:pt idx="1">
                  <c:v>0</c:v>
                </c:pt>
              </c:numCache>
            </c:numRef>
          </c:xVal>
          <c:yVal>
            <c:numRef>
              <c:f>'Foglio1 (4)'!$B$43:$B$44</c:f>
              <c:numCache>
                <c:formatCode>General</c:formatCode>
                <c:ptCount val="2"/>
                <c:pt idx="0">
                  <c:v>-0.2</c:v>
                </c:pt>
                <c:pt idx="1">
                  <c:v>-0.2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8283-8342-8304-FFBDBAF9DD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3909504"/>
        <c:axId val="133915776"/>
      </c:scatterChart>
      <c:valAx>
        <c:axId val="133909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3915776"/>
        <c:crosses val="autoZero"/>
        <c:crossBetween val="midCat"/>
      </c:valAx>
      <c:valAx>
        <c:axId val="133915776"/>
        <c:scaling>
          <c:orientation val="minMax"/>
          <c:min val="-0.2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3909504"/>
        <c:crosses val="autoZero"/>
        <c:crossBetween val="midCat"/>
      </c:valAx>
      <c:spPr>
        <a:solidFill>
          <a:schemeClr val="bg1"/>
        </a:solidFill>
        <a:ln w="25400"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5555956797216"/>
          <c:y val="0.16370745284746391"/>
          <c:w val="0.79486775439633184"/>
          <c:h val="0.66435129097234935"/>
        </c:manualLayout>
      </c:layout>
      <c:scatterChart>
        <c:scatterStyle val="lineMarker"/>
        <c:varyColors val="0"/>
        <c:ser>
          <c:idx val="0"/>
          <c:order val="0"/>
          <c:spPr>
            <a:ln w="2222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</c:spPr>
          </c:marker>
          <c:xVal>
            <c:numRef>
              <c:f>'Foglio1 (4)'!$A$2:$A$3</c:f>
              <c:numCache>
                <c:formatCode>General</c:formatCode>
                <c:ptCount val="2"/>
                <c:pt idx="0">
                  <c:v>0</c:v>
                </c:pt>
                <c:pt idx="1">
                  <c:v>8</c:v>
                </c:pt>
              </c:numCache>
            </c:numRef>
          </c:xVal>
          <c:yVal>
            <c:numRef>
              <c:f>'Foglio1 (4)'!$B$2:$B$3</c:f>
              <c:numCache>
                <c:formatCode>General</c:formatCode>
                <c:ptCount val="2"/>
                <c:pt idx="0">
                  <c:v>0.8</c:v>
                </c:pt>
                <c:pt idx="1">
                  <c:v>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33B-114D-A75F-38543EFBC51B}"/>
            </c:ext>
          </c:extLst>
        </c:ser>
        <c:ser>
          <c:idx val="1"/>
          <c:order val="1"/>
          <c:spPr>
            <a:ln w="2222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chemeClr val="tx1"/>
              </a:solidFill>
              <a:ln w="9525" cap="rnd">
                <a:solidFill>
                  <a:schemeClr val="tx1"/>
                </a:solidFill>
                <a:round/>
                <a:headEnd type="oval"/>
              </a:ln>
              <a:effectLst/>
            </c:spPr>
          </c:marker>
          <c:xVal>
            <c:numRef>
              <c:f>'Foglio1 (4)'!$A$5:$A$6</c:f>
              <c:numCache>
                <c:formatCode>General</c:formatCode>
                <c:ptCount val="2"/>
                <c:pt idx="0">
                  <c:v>8</c:v>
                </c:pt>
                <c:pt idx="1">
                  <c:v>0</c:v>
                </c:pt>
              </c:numCache>
            </c:numRef>
          </c:xVal>
          <c:yVal>
            <c:numRef>
              <c:f>'Foglio1 (4)'!$B$5:$B$6</c:f>
              <c:numCache>
                <c:formatCode>General</c:formatCode>
                <c:ptCount val="2"/>
                <c:pt idx="0">
                  <c:v>0.8</c:v>
                </c:pt>
                <c:pt idx="1">
                  <c:v>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33B-114D-A75F-38543EFBC51B}"/>
            </c:ext>
          </c:extLst>
        </c:ser>
        <c:ser>
          <c:idx val="2"/>
          <c:order val="2"/>
          <c:spPr>
            <a:ln w="22225" cap="rnd">
              <a:solidFill>
                <a:schemeClr val="tx1"/>
              </a:solidFill>
              <a:prstDash val="solid"/>
              <a:round/>
            </a:ln>
            <a:effectLst/>
          </c:spPr>
          <c:marker>
            <c:symbol val="circle"/>
            <c:size val="8"/>
            <c:spPr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</c:spPr>
          </c:marker>
          <c:xVal>
            <c:numRef>
              <c:f>'Foglio1 (4)'!$A$10:$A$11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xVal>
          <c:yVal>
            <c:numRef>
              <c:f>'Foglio1 (4)'!$B$10:$B$11</c:f>
              <c:numCache>
                <c:formatCode>General</c:formatCode>
                <c:ptCount val="2"/>
                <c:pt idx="0">
                  <c:v>0</c:v>
                </c:pt>
                <c:pt idx="1">
                  <c:v>0.30000000000000004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33B-114D-A75F-38543EFBC51B}"/>
            </c:ext>
          </c:extLst>
        </c:ser>
        <c:ser>
          <c:idx val="3"/>
          <c:order val="3"/>
          <c:spPr>
            <a:ln w="22225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8"/>
            <c:spPr>
              <a:solidFill>
                <a:schemeClr val="tx1"/>
              </a:solidFill>
              <a:ln w="9525">
                <a:noFill/>
                <a:round/>
              </a:ln>
              <a:effectLst/>
            </c:spPr>
          </c:marker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033B-114D-A75F-38543EFBC51B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033B-114D-A75F-38543EFBC51B}"/>
              </c:ext>
            </c:extLst>
          </c:dPt>
          <c:xVal>
            <c:numRef>
              <c:f>'Foglio1 (4)'!$A$17:$A$18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xVal>
          <c:yVal>
            <c:numRef>
              <c:f>'Foglio1 (4)'!$B$17:$B$18</c:f>
              <c:numCache>
                <c:formatCode>General</c:formatCode>
                <c:ptCount val="2"/>
                <c:pt idx="0">
                  <c:v>0</c:v>
                </c:pt>
                <c:pt idx="1">
                  <c:v>0.4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033B-114D-A75F-38543EFBC51B}"/>
            </c:ext>
          </c:extLst>
        </c:ser>
        <c:ser>
          <c:idx val="4"/>
          <c:order val="4"/>
          <c:spPr>
            <a:ln w="22225" cap="rnd">
              <a:solidFill>
                <a:schemeClr val="tx1"/>
              </a:solidFill>
              <a:prstDash val="solid"/>
              <a:round/>
            </a:ln>
            <a:effectLst/>
          </c:spPr>
          <c:marker>
            <c:symbol val="circle"/>
            <c:size val="8"/>
            <c:spPr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</c:spPr>
          </c:marker>
          <c:xVal>
            <c:numRef>
              <c:f>'Foglio1 (4)'!$A$22:$A$23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xVal>
          <c:yVal>
            <c:numRef>
              <c:f>'Foglio1 (4)'!$B$22:$B$23</c:f>
              <c:numCache>
                <c:formatCode>General</c:formatCode>
                <c:ptCount val="2"/>
                <c:pt idx="0">
                  <c:v>0</c:v>
                </c:pt>
                <c:pt idx="1">
                  <c:v>0.30000000000000004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033B-114D-A75F-38543EFBC51B}"/>
            </c:ext>
          </c:extLst>
        </c:ser>
        <c:ser>
          <c:idx val="5"/>
          <c:order val="5"/>
          <c:spPr>
            <a:ln w="2222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</c:spPr>
          </c:marker>
          <c:xVal>
            <c:numRef>
              <c:f>'Foglio1 (4)'!$A$27:$A$28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xVal>
          <c:yVal>
            <c:numRef>
              <c:f>'Foglio1 (4)'!$B$27:$B$28</c:f>
              <c:numCache>
                <c:formatCode>General</c:formatCode>
                <c:ptCount val="2"/>
                <c:pt idx="0">
                  <c:v>0.30000000000000004</c:v>
                </c:pt>
                <c:pt idx="1">
                  <c:v>0.5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033B-114D-A75F-38543EFBC51B}"/>
            </c:ext>
          </c:extLst>
        </c:ser>
        <c:ser>
          <c:idx val="6"/>
          <c:order val="6"/>
          <c:spPr>
            <a:ln w="2222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chemeClr val="tx1"/>
              </a:solidFill>
              <a:ln w="9525">
                <a:solidFill>
                  <a:schemeClr val="tx1"/>
                </a:solidFill>
                <a:round/>
              </a:ln>
              <a:effectLst/>
            </c:spPr>
          </c:marker>
          <c:xVal>
            <c:numRef>
              <c:f>'Foglio1 (4)'!$A$31:$A$32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xVal>
          <c:yVal>
            <c:numRef>
              <c:f>'Foglio1 (4)'!$B$31:$B$32</c:f>
              <c:numCache>
                <c:formatCode>General</c:formatCode>
                <c:ptCount val="2"/>
                <c:pt idx="0">
                  <c:v>0.30000000000000004</c:v>
                </c:pt>
                <c:pt idx="1">
                  <c:v>0.5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033B-114D-A75F-38543EFBC5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1084160"/>
        <c:axId val="141086080"/>
      </c:scatterChart>
      <c:valAx>
        <c:axId val="141084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1086080"/>
        <c:crosses val="autoZero"/>
        <c:crossBetween val="midCat"/>
      </c:valAx>
      <c:valAx>
        <c:axId val="141086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108416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>
      <a:solidFill>
        <a:schemeClr val="tx1"/>
      </a:solidFill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0.09861</cdr:x>
      <cdr:y>0.8159</cdr:y>
    </cdr:from>
    <cdr:to>
      <cdr:x>0.80833</cdr:x>
      <cdr:y>0.8784</cdr:y>
    </cdr:to>
    <cdr:sp macro="" textlink="">
      <cdr:nvSpPr>
        <cdr:cNvPr id="7" name="CasellaDiTesto 6"/>
        <cdr:cNvSpPr txBox="1"/>
      </cdr:nvSpPr>
      <cdr:spPr>
        <a:xfrm xmlns:a="http://schemas.openxmlformats.org/drawingml/2006/main">
          <a:off x="865328" y="5389001"/>
          <a:ext cx="6227979" cy="4128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  <cdr:relSizeAnchor xmlns:cdr="http://schemas.openxmlformats.org/drawingml/2006/chartDrawing">
    <cdr:from>
      <cdr:x>0.09306</cdr:x>
      <cdr:y>0.8125</cdr:y>
    </cdr:from>
    <cdr:to>
      <cdr:x>0.86806</cdr:x>
      <cdr:y>0.89352</cdr:y>
    </cdr:to>
    <cdr:sp macro="" textlink="">
      <cdr:nvSpPr>
        <cdr:cNvPr id="8" name="CasellaDiTesto 7"/>
        <cdr:cNvSpPr txBox="1"/>
      </cdr:nvSpPr>
      <cdr:spPr>
        <a:xfrm xmlns:a="http://schemas.openxmlformats.org/drawingml/2006/main">
          <a:off x="425450" y="2228850"/>
          <a:ext cx="3543300" cy="222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  <cdr:relSizeAnchor xmlns:cdr="http://schemas.openxmlformats.org/drawingml/2006/chartDrawing">
    <cdr:from>
      <cdr:x>0.80682</cdr:x>
      <cdr:y>0.17764</cdr:y>
    </cdr:from>
    <cdr:to>
      <cdr:x>0.85747</cdr:x>
      <cdr:y>0.26667</cdr:y>
    </cdr:to>
    <cdr:sp macro="" textlink="">
      <cdr:nvSpPr>
        <cdr:cNvPr id="2" name="CasellaDiTesto 1">
          <a:extLst xmlns:a="http://schemas.openxmlformats.org/drawingml/2006/main">
            <a:ext uri="{FF2B5EF4-FFF2-40B4-BE49-F238E27FC236}">
              <a16:creationId xmlns:a16="http://schemas.microsoft.com/office/drawing/2014/main" xmlns="" id="{D8332717-BAAE-2142-9764-1521FA384EF9}"/>
            </a:ext>
          </a:extLst>
        </cdr:cNvPr>
        <cdr:cNvSpPr txBox="1"/>
      </cdr:nvSpPr>
      <cdr:spPr>
        <a:xfrm xmlns:a="http://schemas.openxmlformats.org/drawingml/2006/main">
          <a:off x="6639806" y="959362"/>
          <a:ext cx="416829" cy="4807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tIns="144000" rtlCol="0"/>
        <a:lstStyle xmlns:a="http://schemas.openxmlformats.org/drawingml/2006/main"/>
        <a:p xmlns:a="http://schemas.openxmlformats.org/drawingml/2006/main">
          <a:r>
            <a:rPr lang="it-IT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D</a:t>
          </a:r>
        </a:p>
      </cdr:txBody>
    </cdr:sp>
  </cdr:relSizeAnchor>
  <cdr:relSizeAnchor xmlns:cdr="http://schemas.openxmlformats.org/drawingml/2006/chartDrawing">
    <cdr:from>
      <cdr:x>0.45514</cdr:x>
      <cdr:y>0.48682</cdr:y>
    </cdr:from>
    <cdr:to>
      <cdr:x>0.5</cdr:x>
      <cdr:y>0.54066</cdr:y>
    </cdr:to>
    <cdr:sp macro="" textlink="">
      <cdr:nvSpPr>
        <cdr:cNvPr id="3" name="CasellaDiTesto 2">
          <a:extLst xmlns:a="http://schemas.openxmlformats.org/drawingml/2006/main">
            <a:ext uri="{FF2B5EF4-FFF2-40B4-BE49-F238E27FC236}">
              <a16:creationId xmlns:a16="http://schemas.microsoft.com/office/drawing/2014/main" xmlns="" id="{5FF1E560-3911-5540-A452-49E2DDAE56CC}"/>
            </a:ext>
          </a:extLst>
        </cdr:cNvPr>
        <cdr:cNvSpPr txBox="1"/>
      </cdr:nvSpPr>
      <cdr:spPr>
        <a:xfrm xmlns:a="http://schemas.openxmlformats.org/drawingml/2006/main">
          <a:off x="3993971" y="3215412"/>
          <a:ext cx="393659" cy="355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72000" tIns="0" rIns="108000" rtlCol="0"/>
        <a:lstStyle xmlns:a="http://schemas.openxmlformats.org/drawingml/2006/main"/>
        <a:p xmlns:a="http://schemas.openxmlformats.org/drawingml/2006/main">
          <a:r>
            <a:rPr lang="it-IT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E</a:t>
          </a:r>
        </a:p>
      </cdr:txBody>
    </cdr:sp>
  </cdr:relSizeAnchor>
  <cdr:relSizeAnchor xmlns:cdr="http://schemas.openxmlformats.org/drawingml/2006/chartDrawing">
    <cdr:from>
      <cdr:x>0.09215</cdr:x>
      <cdr:y>0.82153</cdr:y>
    </cdr:from>
    <cdr:to>
      <cdr:x>0.1232</cdr:x>
      <cdr:y>0.86576</cdr:y>
    </cdr:to>
    <cdr:sp macro="" textlink="">
      <cdr:nvSpPr>
        <cdr:cNvPr id="4" name="CasellaDiTesto 3">
          <a:extLst xmlns:a="http://schemas.openxmlformats.org/drawingml/2006/main">
            <a:ext uri="{FF2B5EF4-FFF2-40B4-BE49-F238E27FC236}">
              <a16:creationId xmlns:a16="http://schemas.microsoft.com/office/drawing/2014/main" xmlns="" id="{83AB2D03-07C0-8840-923B-33D7031FED31}"/>
            </a:ext>
          </a:extLst>
        </cdr:cNvPr>
        <cdr:cNvSpPr txBox="1"/>
      </cdr:nvSpPr>
      <cdr:spPr>
        <a:xfrm xmlns:a="http://schemas.openxmlformats.org/drawingml/2006/main">
          <a:off x="808620" y="5426130"/>
          <a:ext cx="272472" cy="2921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0</a:t>
          </a:r>
        </a:p>
      </cdr:txBody>
    </cdr:sp>
  </cdr:relSizeAnchor>
  <cdr:relSizeAnchor xmlns:cdr="http://schemas.openxmlformats.org/drawingml/2006/chartDrawing">
    <cdr:from>
      <cdr:x>0</cdr:x>
      <cdr:y>0.15902</cdr:y>
    </cdr:from>
    <cdr:to>
      <cdr:x>0.185</cdr:x>
      <cdr:y>0.27391</cdr:y>
    </cdr:to>
    <cdr:sp macro="" textlink="">
      <cdr:nvSpPr>
        <cdr:cNvPr id="5" name="CasellaDiTesto 4">
          <a:extLst xmlns:a="http://schemas.openxmlformats.org/drawingml/2006/main">
            <a:ext uri="{FF2B5EF4-FFF2-40B4-BE49-F238E27FC236}">
              <a16:creationId xmlns:a16="http://schemas.microsoft.com/office/drawing/2014/main" xmlns="" id="{043A9F4B-2116-0B4B-8887-FEB4D21D535C}"/>
            </a:ext>
          </a:extLst>
        </cdr:cNvPr>
        <cdr:cNvSpPr txBox="1"/>
      </cdr:nvSpPr>
      <cdr:spPr>
        <a:xfrm xmlns:a="http://schemas.openxmlformats.org/drawingml/2006/main">
          <a:off x="0" y="858803"/>
          <a:ext cx="1522512" cy="620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B, </a:t>
          </a:r>
          <a:r>
            <a:rPr lang="it-IT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C</a:t>
          </a:r>
        </a:p>
      </cdr:txBody>
    </cdr:sp>
  </cdr:relSizeAnchor>
  <cdr:relSizeAnchor xmlns:cdr="http://schemas.openxmlformats.org/drawingml/2006/chartDrawing">
    <cdr:from>
      <cdr:x>0.28626</cdr:x>
      <cdr:y>0.66667</cdr:y>
    </cdr:from>
    <cdr:to>
      <cdr:x>0.51389</cdr:x>
      <cdr:y>0.80596</cdr:y>
    </cdr:to>
    <cdr:sp macro="" textlink="">
      <cdr:nvSpPr>
        <cdr:cNvPr id="6" name="CasellaDiTesto 5">
          <a:extLst xmlns:a="http://schemas.openxmlformats.org/drawingml/2006/main">
            <a:ext uri="{FF2B5EF4-FFF2-40B4-BE49-F238E27FC236}">
              <a16:creationId xmlns:a16="http://schemas.microsoft.com/office/drawing/2014/main" xmlns="" id="{8C8383CB-B903-EC4A-A37A-7A6E608916C2}"/>
            </a:ext>
          </a:extLst>
        </cdr:cNvPr>
        <cdr:cNvSpPr txBox="1"/>
      </cdr:nvSpPr>
      <cdr:spPr>
        <a:xfrm xmlns:a="http://schemas.openxmlformats.org/drawingml/2006/main">
          <a:off x="2355805" y="3600400"/>
          <a:ext cx="1873304" cy="7522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Minimo </a:t>
          </a:r>
        </a:p>
        <a:p xmlns:a="http://schemas.openxmlformats.org/drawingml/2006/main">
          <a:r>
            <a:rPr lang="it-IT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costo sociale</a:t>
          </a:r>
        </a:p>
      </cdr:txBody>
    </cdr:sp>
  </cdr:relSizeAnchor>
  <cdr:relSizeAnchor xmlns:cdr="http://schemas.openxmlformats.org/drawingml/2006/chartDrawing">
    <cdr:from>
      <cdr:x>0.80832</cdr:x>
      <cdr:y>0.83681</cdr:y>
    </cdr:from>
    <cdr:to>
      <cdr:x>0.88067</cdr:x>
      <cdr:y>0.89295</cdr:y>
    </cdr:to>
    <cdr:sp macro="" textlink="">
      <cdr:nvSpPr>
        <cdr:cNvPr id="12" name="CasellaDiTesto 11">
          <a:extLst xmlns:a="http://schemas.openxmlformats.org/drawingml/2006/main">
            <a:ext uri="{FF2B5EF4-FFF2-40B4-BE49-F238E27FC236}">
              <a16:creationId xmlns:a16="http://schemas.microsoft.com/office/drawing/2014/main" xmlns="" id="{F978A19B-F45A-2247-80BD-48E656168964}"/>
            </a:ext>
          </a:extLst>
        </cdr:cNvPr>
        <cdr:cNvSpPr txBox="1"/>
      </cdr:nvSpPr>
      <cdr:spPr>
        <a:xfrm xmlns:a="http://schemas.openxmlformats.org/drawingml/2006/main">
          <a:off x="7093184" y="5527053"/>
          <a:ext cx="634890" cy="3708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0" tIns="0" rIns="36000" rtlCol="0"/>
        <a:lstStyle xmlns:a="http://schemas.openxmlformats.org/drawingml/2006/main"/>
        <a:p xmlns:a="http://schemas.openxmlformats.org/drawingml/2006/main">
          <a:r>
            <a:rPr lang="it-IT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Q</a:t>
          </a:r>
          <a:r>
            <a:rPr lang="it-IT" sz="1400" baseline="50000" dirty="0">
              <a:latin typeface="Times New Roman" panose="02020603050405020304" pitchFamily="18" charset="0"/>
              <a:cs typeface="Times New Roman" panose="02020603050405020304" pitchFamily="18" charset="0"/>
            </a:rPr>
            <a:t>m</a:t>
          </a:r>
          <a:r>
            <a:rPr lang="it-IT" sz="1400" baseline="-25000" dirty="0">
              <a:latin typeface="Times New Roman" panose="02020603050405020304" pitchFamily="18" charset="0"/>
              <a:cs typeface="Times New Roman" panose="02020603050405020304" pitchFamily="18" charset="0"/>
            </a:rPr>
            <a:t>ra</a:t>
          </a:r>
          <a:endParaRPr lang="it-IT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0.48037</cdr:x>
      <cdr:y>0.87744</cdr:y>
    </cdr:from>
    <cdr:to>
      <cdr:x>0.54396</cdr:x>
      <cdr:y>0.93358</cdr:y>
    </cdr:to>
    <cdr:sp macro="" textlink="">
      <cdr:nvSpPr>
        <cdr:cNvPr id="13" name="CasellaDiTesto 12">
          <a:extLst xmlns:a="http://schemas.openxmlformats.org/drawingml/2006/main">
            <a:ext uri="{FF2B5EF4-FFF2-40B4-BE49-F238E27FC236}">
              <a16:creationId xmlns:a16="http://schemas.microsoft.com/office/drawing/2014/main" xmlns="" id="{C338C80F-4891-4240-B2F8-B3E96F234F9E}"/>
            </a:ext>
          </a:extLst>
        </cdr:cNvPr>
        <cdr:cNvSpPr txBox="1"/>
      </cdr:nvSpPr>
      <cdr:spPr>
        <a:xfrm xmlns:a="http://schemas.openxmlformats.org/drawingml/2006/main">
          <a:off x="4215353" y="5795461"/>
          <a:ext cx="558000" cy="370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  <cdr:relSizeAnchor xmlns:cdr="http://schemas.openxmlformats.org/drawingml/2006/chartDrawing">
    <cdr:from>
      <cdr:x>0.43641</cdr:x>
      <cdr:y>0.83499</cdr:y>
    </cdr:from>
    <cdr:to>
      <cdr:x>0.50739</cdr:x>
      <cdr:y>0.89113</cdr:y>
    </cdr:to>
    <cdr:sp macro="" textlink="">
      <cdr:nvSpPr>
        <cdr:cNvPr id="14" name="CasellaDiTesto 13">
          <a:extLst xmlns:a="http://schemas.openxmlformats.org/drawingml/2006/main">
            <a:ext uri="{FF2B5EF4-FFF2-40B4-BE49-F238E27FC236}">
              <a16:creationId xmlns:a16="http://schemas.microsoft.com/office/drawing/2014/main" xmlns="" id="{373F7614-1E6A-2A4E-8F3D-014358366BCC}"/>
            </a:ext>
          </a:extLst>
        </cdr:cNvPr>
        <cdr:cNvSpPr txBox="1"/>
      </cdr:nvSpPr>
      <cdr:spPr>
        <a:xfrm xmlns:a="http://schemas.openxmlformats.org/drawingml/2006/main">
          <a:off x="3829612" y="5515057"/>
          <a:ext cx="622870" cy="3708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144000" tIns="0" rIns="144000" bIns="216000" rtlCol="0"/>
        <a:lstStyle xmlns:a="http://schemas.openxmlformats.org/drawingml/2006/main"/>
        <a:p xmlns:a="http://schemas.openxmlformats.org/drawingml/2006/main">
          <a:r>
            <a:rPr lang="it-IT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Q</a:t>
          </a:r>
          <a:r>
            <a:rPr lang="it-IT" sz="1400" baseline="40000" dirty="0">
              <a:latin typeface="Times New Roman" panose="02020603050405020304" pitchFamily="18" charset="0"/>
              <a:cs typeface="Times New Roman" panose="02020603050405020304" pitchFamily="18" charset="0"/>
            </a:rPr>
            <a:t>*</a:t>
          </a:r>
          <a:r>
            <a:rPr lang="it-IT" sz="1400" baseline="-25000" dirty="0">
              <a:latin typeface="Times New Roman" panose="02020603050405020304" pitchFamily="18" charset="0"/>
              <a:cs typeface="Times New Roman" panose="02020603050405020304" pitchFamily="18" charset="0"/>
            </a:rPr>
            <a:t>ra</a:t>
          </a:r>
          <a:endParaRPr lang="it-IT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0.32273</cdr:x>
      <cdr:y>0.34627</cdr:y>
    </cdr:from>
    <cdr:to>
      <cdr:x>0.4375</cdr:x>
      <cdr:y>0.40245</cdr:y>
    </cdr:to>
    <cdr:sp macro="" textlink="">
      <cdr:nvSpPr>
        <cdr:cNvPr id="15" name="CasellaDiTesto 14">
          <a:extLst xmlns:a="http://schemas.openxmlformats.org/drawingml/2006/main">
            <a:ext uri="{FF2B5EF4-FFF2-40B4-BE49-F238E27FC236}">
              <a16:creationId xmlns:a16="http://schemas.microsoft.com/office/drawing/2014/main" xmlns="" id="{4ED1D575-0869-C947-B066-71D937EA5106}"/>
            </a:ext>
          </a:extLst>
        </cdr:cNvPr>
        <cdr:cNvSpPr txBox="1"/>
      </cdr:nvSpPr>
      <cdr:spPr>
        <a:xfrm xmlns:a="http://schemas.openxmlformats.org/drawingml/2006/main">
          <a:off x="2832040" y="2287086"/>
          <a:ext cx="1007137" cy="371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BMg</a:t>
          </a:r>
        </a:p>
      </cdr:txBody>
    </cdr:sp>
  </cdr:relSizeAnchor>
  <cdr:relSizeAnchor xmlns:cdr="http://schemas.openxmlformats.org/drawingml/2006/chartDrawing">
    <cdr:from>
      <cdr:x>0.278</cdr:x>
      <cdr:y>0.37315</cdr:y>
    </cdr:from>
    <cdr:to>
      <cdr:x>0.32784</cdr:x>
      <cdr:y>0.37315</cdr:y>
    </cdr:to>
    <cdr:cxnSp macro="">
      <cdr:nvCxnSpPr>
        <cdr:cNvPr id="21" name="Connettore 2 20">
          <a:extLst xmlns:a="http://schemas.openxmlformats.org/drawingml/2006/main">
            <a:ext uri="{FF2B5EF4-FFF2-40B4-BE49-F238E27FC236}">
              <a16:creationId xmlns:a16="http://schemas.microsoft.com/office/drawing/2014/main" xmlns="" id="{AAD62200-B77D-C44E-9041-12B8C367C897}"/>
            </a:ext>
          </a:extLst>
        </cdr:cNvPr>
        <cdr:cNvCxnSpPr/>
      </cdr:nvCxnSpPr>
      <cdr:spPr>
        <a:xfrm xmlns:a="http://schemas.openxmlformats.org/drawingml/2006/main">
          <a:off x="2439562" y="2464652"/>
          <a:ext cx="437322" cy="0"/>
        </a:xfrm>
        <a:prstGeom xmlns:a="http://schemas.openxmlformats.org/drawingml/2006/main" prst="straightConnector1">
          <a:avLst/>
        </a:prstGeom>
        <a:ln xmlns:a="http://schemas.openxmlformats.org/drawingml/2006/main" w="9525">
          <a:headEnd type="none"/>
          <a:tailEnd type="stealth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0.71875</cdr:x>
      <cdr:y>0.21333</cdr:y>
    </cdr:from>
    <cdr:to>
      <cdr:x>0.75375</cdr:x>
      <cdr:y>0.25333</cdr:y>
    </cdr:to>
    <cdr:cxnSp macro="">
      <cdr:nvCxnSpPr>
        <cdr:cNvPr id="23" name="Connettore 2 22">
          <a:extLst xmlns:a="http://schemas.openxmlformats.org/drawingml/2006/main">
            <a:ext uri="{FF2B5EF4-FFF2-40B4-BE49-F238E27FC236}">
              <a16:creationId xmlns:a16="http://schemas.microsoft.com/office/drawing/2014/main" xmlns="" id="{1DD9BB23-886F-CF43-9A65-6162BCF47BE8}"/>
            </a:ext>
          </a:extLst>
        </cdr:cNvPr>
        <cdr:cNvCxnSpPr/>
      </cdr:nvCxnSpPr>
      <cdr:spPr>
        <a:xfrm xmlns:a="http://schemas.openxmlformats.org/drawingml/2006/main" flipH="1">
          <a:off x="5915000" y="1152128"/>
          <a:ext cx="288033" cy="216024"/>
        </a:xfrm>
        <a:prstGeom xmlns:a="http://schemas.openxmlformats.org/drawingml/2006/main" prst="straightConnector1">
          <a:avLst/>
        </a:prstGeom>
        <a:ln xmlns:a="http://schemas.openxmlformats.org/drawingml/2006/main" w="9525">
          <a:tailEnd type="stealth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0.63125</cdr:x>
      <cdr:y>0.21333</cdr:y>
    </cdr:from>
    <cdr:to>
      <cdr:x>0.72999</cdr:x>
      <cdr:y>0.31104</cdr:y>
    </cdr:to>
    <cdr:sp macro="" textlink="">
      <cdr:nvSpPr>
        <cdr:cNvPr id="25" name="CasellaDiTesto 24">
          <a:extLst xmlns:a="http://schemas.openxmlformats.org/drawingml/2006/main">
            <a:ext uri="{FF2B5EF4-FFF2-40B4-BE49-F238E27FC236}">
              <a16:creationId xmlns:a16="http://schemas.microsoft.com/office/drawing/2014/main" xmlns="" id="{10584266-FF86-6D4C-9C45-CAA0BD678E6B}"/>
            </a:ext>
          </a:extLst>
        </cdr:cNvPr>
        <cdr:cNvSpPr txBox="1"/>
      </cdr:nvSpPr>
      <cdr:spPr>
        <a:xfrm xmlns:a="http://schemas.openxmlformats.org/drawingml/2006/main">
          <a:off x="5194921" y="1152128"/>
          <a:ext cx="812606" cy="52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CMgS</a:t>
          </a:r>
        </a:p>
      </cdr:txBody>
    </cdr:sp>
  </cdr:relSizeAnchor>
  <cdr:relSizeAnchor xmlns:cdr="http://schemas.openxmlformats.org/drawingml/2006/chartDrawing">
    <cdr:from>
      <cdr:x>0.10626</cdr:x>
      <cdr:y>0.14667</cdr:y>
    </cdr:from>
    <cdr:to>
      <cdr:x>0.21737</cdr:x>
      <cdr:y>0.24</cdr:y>
    </cdr:to>
    <cdr:sp macro="" textlink="">
      <cdr:nvSpPr>
        <cdr:cNvPr id="11" name="CasellaDiTesto 10"/>
        <cdr:cNvSpPr txBox="1"/>
      </cdr:nvSpPr>
      <cdr:spPr>
        <a:xfrm xmlns:a="http://schemas.openxmlformats.org/drawingml/2006/main">
          <a:off x="874440" y="792088"/>
          <a:ext cx="91440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  <cdr:relSizeAnchor xmlns:cdr="http://schemas.openxmlformats.org/drawingml/2006/chartDrawing">
    <cdr:from>
      <cdr:x>0.10626</cdr:x>
      <cdr:y>0.16</cdr:y>
    </cdr:from>
    <cdr:to>
      <cdr:x>0.22612</cdr:x>
      <cdr:y>0.36931</cdr:y>
    </cdr:to>
    <cdr:sp macro="" textlink="">
      <cdr:nvSpPr>
        <cdr:cNvPr id="16" name="CasellaDiTesto 15"/>
        <cdr:cNvSpPr txBox="1"/>
      </cdr:nvSpPr>
      <cdr:spPr>
        <a:xfrm xmlns:a="http://schemas.openxmlformats.org/drawingml/2006/main">
          <a:off x="874440" y="864096"/>
          <a:ext cx="986408" cy="11304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800" dirty="0">
              <a:latin typeface="Garamond" pitchFamily="18" charset="0"/>
            </a:rPr>
            <a:t>B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0.09861</cdr:x>
      <cdr:y>0.81713</cdr:y>
    </cdr:from>
    <cdr:to>
      <cdr:x>0.80833</cdr:x>
      <cdr:y>0.87963</cdr:y>
    </cdr:to>
    <cdr:sp macro="" textlink="">
      <cdr:nvSpPr>
        <cdr:cNvPr id="7" name="CasellaDiTesto 6"/>
        <cdr:cNvSpPr txBox="1"/>
      </cdr:nvSpPr>
      <cdr:spPr>
        <a:xfrm xmlns:a="http://schemas.openxmlformats.org/drawingml/2006/main">
          <a:off x="450850" y="2241550"/>
          <a:ext cx="3244850" cy="171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  <cdr:relSizeAnchor xmlns:cdr="http://schemas.openxmlformats.org/drawingml/2006/chartDrawing">
    <cdr:from>
      <cdr:x>0.09678</cdr:x>
      <cdr:y>0.82195</cdr:y>
    </cdr:from>
    <cdr:to>
      <cdr:x>0.86806</cdr:x>
      <cdr:y>0.89352</cdr:y>
    </cdr:to>
    <cdr:sp macro="" textlink="">
      <cdr:nvSpPr>
        <cdr:cNvPr id="8" name="CasellaDiTesto 7"/>
        <cdr:cNvSpPr txBox="1"/>
      </cdr:nvSpPr>
      <cdr:spPr>
        <a:xfrm xmlns:a="http://schemas.openxmlformats.org/drawingml/2006/main">
          <a:off x="802431" y="3989040"/>
          <a:ext cx="6394883" cy="3473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800" dirty="0" smtClean="0">
              <a:latin typeface="Garamond" pitchFamily="18" charset="0"/>
            </a:rPr>
            <a:t>Sm</a:t>
          </a:r>
          <a:endParaRPr lang="it-IT" sz="1800" dirty="0">
            <a:latin typeface="Garamond" pitchFamily="18" charset="0"/>
          </a:endParaRPr>
        </a:p>
      </cdr:txBody>
    </cdr:sp>
  </cdr:relSizeAnchor>
  <cdr:relSizeAnchor xmlns:cdr="http://schemas.openxmlformats.org/drawingml/2006/chartDrawing">
    <cdr:from>
      <cdr:x>0.03483</cdr:x>
      <cdr:y>0.82622</cdr:y>
    </cdr:from>
    <cdr:to>
      <cdr:x>0.11755</cdr:x>
      <cdr:y>0.82622</cdr:y>
    </cdr:to>
    <cdr:cxnSp macro="">
      <cdr:nvCxnSpPr>
        <cdr:cNvPr id="3" name="Connettore 2 2">
          <a:extLst xmlns:a="http://schemas.openxmlformats.org/drawingml/2006/main">
            <a:ext uri="{FF2B5EF4-FFF2-40B4-BE49-F238E27FC236}">
              <a16:creationId xmlns:a16="http://schemas.microsoft.com/office/drawing/2014/main" xmlns="" id="{045895DD-FCC8-CF44-9EE7-E3182610B842}"/>
            </a:ext>
          </a:extLst>
        </cdr:cNvPr>
        <cdr:cNvCxnSpPr/>
      </cdr:nvCxnSpPr>
      <cdr:spPr>
        <a:xfrm xmlns:a="http://schemas.openxmlformats.org/drawingml/2006/main" flipH="1">
          <a:off x="309154" y="5259623"/>
          <a:ext cx="734263" cy="0"/>
        </a:xfrm>
        <a:prstGeom xmlns:a="http://schemas.openxmlformats.org/drawingml/2006/main" prst="straightConnector1">
          <a:avLst/>
        </a:prstGeom>
        <a:ln xmlns:a="http://schemas.openxmlformats.org/drawingml/2006/main" w="28575">
          <a:tailEnd type="triangle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0.28055</cdr:x>
      <cdr:y>0.36307</cdr:y>
    </cdr:from>
    <cdr:to>
      <cdr:x>0.32982</cdr:x>
      <cdr:y>0.36307</cdr:y>
    </cdr:to>
    <cdr:cxnSp macro="">
      <cdr:nvCxnSpPr>
        <cdr:cNvPr id="5" name="Connettore 2 4">
          <a:extLst xmlns:a="http://schemas.openxmlformats.org/drawingml/2006/main">
            <a:ext uri="{FF2B5EF4-FFF2-40B4-BE49-F238E27FC236}">
              <a16:creationId xmlns:a16="http://schemas.microsoft.com/office/drawing/2014/main" xmlns="" id="{2A98625F-F50E-284B-9CDF-D15C03F64684}"/>
            </a:ext>
          </a:extLst>
        </cdr:cNvPr>
        <cdr:cNvCxnSpPr/>
      </cdr:nvCxnSpPr>
      <cdr:spPr>
        <a:xfrm xmlns:a="http://schemas.openxmlformats.org/drawingml/2006/main">
          <a:off x="2490323" y="2311247"/>
          <a:ext cx="437359" cy="0"/>
        </a:xfrm>
        <a:prstGeom xmlns:a="http://schemas.openxmlformats.org/drawingml/2006/main" prst="straightConnector1">
          <a:avLst/>
        </a:prstGeom>
        <a:ln xmlns:a="http://schemas.openxmlformats.org/drawingml/2006/main" w="9525">
          <a:headEnd type="none"/>
          <a:tailEnd type="stealth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0.69644</cdr:x>
      <cdr:y>0.30396</cdr:y>
    </cdr:from>
    <cdr:to>
      <cdr:x>0.7439</cdr:x>
      <cdr:y>0.30396</cdr:y>
    </cdr:to>
    <cdr:cxnSp macro="">
      <cdr:nvCxnSpPr>
        <cdr:cNvPr id="6" name="Connettore 2 5">
          <a:extLst xmlns:a="http://schemas.openxmlformats.org/drawingml/2006/main">
            <a:ext uri="{FF2B5EF4-FFF2-40B4-BE49-F238E27FC236}">
              <a16:creationId xmlns:a16="http://schemas.microsoft.com/office/drawing/2014/main" xmlns="" id="{EE8EB89F-2F8B-FE43-AB09-1DDA313A199E}"/>
            </a:ext>
          </a:extLst>
        </cdr:cNvPr>
        <cdr:cNvCxnSpPr/>
      </cdr:nvCxnSpPr>
      <cdr:spPr>
        <a:xfrm xmlns:a="http://schemas.openxmlformats.org/drawingml/2006/main" flipH="1">
          <a:off x="6182051" y="1934991"/>
          <a:ext cx="421301" cy="0"/>
        </a:xfrm>
        <a:prstGeom xmlns:a="http://schemas.openxmlformats.org/drawingml/2006/main" prst="straightConnector1">
          <a:avLst/>
        </a:prstGeom>
        <a:ln xmlns:a="http://schemas.openxmlformats.org/drawingml/2006/main" w="9525">
          <a:tailEnd type="stealth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0.60918</cdr:x>
      <cdr:y>0.25813</cdr:y>
    </cdr:from>
    <cdr:to>
      <cdr:x>0.75421</cdr:x>
      <cdr:y>0.49106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5050904" y="1252736"/>
          <a:ext cx="1202432" cy="11304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800" dirty="0" err="1" smtClean="0">
              <a:latin typeface="Garamond" pitchFamily="18" charset="0"/>
            </a:rPr>
            <a:t>CmgS</a:t>
          </a:r>
          <a:endParaRPr lang="it-IT" sz="1800" dirty="0">
            <a:latin typeface="Garamond" pitchFamily="18" charset="0"/>
          </a:endParaRPr>
        </a:p>
      </cdr:txBody>
    </cdr:sp>
  </cdr:relSizeAnchor>
  <cdr:relSizeAnchor xmlns:cdr="http://schemas.openxmlformats.org/drawingml/2006/chartDrawing">
    <cdr:from>
      <cdr:x>0.34864</cdr:x>
      <cdr:y>0.36199</cdr:y>
    </cdr:from>
    <cdr:to>
      <cdr:x>0.45892</cdr:x>
      <cdr:y>0.55041</cdr:y>
    </cdr:to>
    <cdr:sp macro="" textlink="">
      <cdr:nvSpPr>
        <cdr:cNvPr id="4" name="CasellaDiTesto 3"/>
        <cdr:cNvSpPr txBox="1"/>
      </cdr:nvSpPr>
      <cdr:spPr>
        <a:xfrm xmlns:a="http://schemas.openxmlformats.org/drawingml/2006/main">
          <a:off x="2890664" y="17567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800" dirty="0" err="1" smtClean="0">
              <a:latin typeface="Garamond" pitchFamily="18" charset="0"/>
            </a:rPr>
            <a:t>Bmg</a:t>
          </a:r>
          <a:endParaRPr lang="it-IT" sz="1800" dirty="0">
            <a:latin typeface="Garamond" pitchFamily="18" charset="0"/>
          </a:endParaRPr>
        </a:p>
      </cdr:txBody>
    </cdr:sp>
  </cdr:relSizeAnchor>
  <cdr:relSizeAnchor xmlns:cdr="http://schemas.openxmlformats.org/drawingml/2006/chartDrawing">
    <cdr:from>
      <cdr:x>0.00125</cdr:x>
      <cdr:y>0.19878</cdr:y>
    </cdr:from>
    <cdr:to>
      <cdr:x>0.15496</cdr:x>
      <cdr:y>0.38719</cdr:y>
    </cdr:to>
    <cdr:sp macro="" textlink="">
      <cdr:nvSpPr>
        <cdr:cNvPr id="9" name="CasellaDiTesto 8"/>
        <cdr:cNvSpPr txBox="1"/>
      </cdr:nvSpPr>
      <cdr:spPr>
        <a:xfrm xmlns:a="http://schemas.openxmlformats.org/drawingml/2006/main">
          <a:off x="10344" y="964704"/>
          <a:ext cx="127444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800" dirty="0" smtClean="0">
              <a:latin typeface="Garamond" pitchFamily="18" charset="0"/>
            </a:rPr>
            <a:t>Benefici, </a:t>
          </a:r>
        </a:p>
        <a:p xmlns:a="http://schemas.openxmlformats.org/drawingml/2006/main">
          <a:r>
            <a:rPr lang="it-IT" sz="1800" dirty="0" smtClean="0">
              <a:latin typeface="Garamond" pitchFamily="18" charset="0"/>
            </a:rPr>
            <a:t>Costi</a:t>
          </a:r>
          <a:endParaRPr lang="it-IT" sz="1800" dirty="0">
            <a:latin typeface="Garamond" pitchFamily="18" charset="0"/>
          </a:endParaRPr>
        </a:p>
      </cdr:txBody>
    </cdr:sp>
  </cdr:relSizeAnchor>
  <cdr:relSizeAnchor xmlns:cdr="http://schemas.openxmlformats.org/drawingml/2006/chartDrawing">
    <cdr:from>
      <cdr:x>0.13152</cdr:x>
      <cdr:y>0.19878</cdr:y>
    </cdr:from>
    <cdr:to>
      <cdr:x>0.27654</cdr:x>
      <cdr:y>0.43171</cdr:y>
    </cdr:to>
    <cdr:sp macro="" textlink="">
      <cdr:nvSpPr>
        <cdr:cNvPr id="10" name="CasellaDiTesto 9"/>
        <cdr:cNvSpPr txBox="1"/>
      </cdr:nvSpPr>
      <cdr:spPr>
        <a:xfrm xmlns:a="http://schemas.openxmlformats.org/drawingml/2006/main">
          <a:off x="1090464" y="964704"/>
          <a:ext cx="1202432" cy="11304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800" dirty="0" smtClean="0">
              <a:latin typeface="Garamond" pitchFamily="18" charset="0"/>
            </a:rPr>
            <a:t>C</a:t>
          </a:r>
          <a:endParaRPr lang="it-IT" sz="1800" dirty="0">
            <a:latin typeface="Garamond" pitchFamily="18" charset="0"/>
          </a:endParaRPr>
        </a:p>
      </cdr:txBody>
    </cdr:sp>
  </cdr:relSizeAnchor>
  <cdr:relSizeAnchor xmlns:cdr="http://schemas.openxmlformats.org/drawingml/2006/chartDrawing">
    <cdr:from>
      <cdr:x>0.84367</cdr:x>
      <cdr:y>0.22845</cdr:y>
    </cdr:from>
    <cdr:to>
      <cdr:x>0.95396</cdr:x>
      <cdr:y>0.41687</cdr:y>
    </cdr:to>
    <cdr:sp macro="" textlink="">
      <cdr:nvSpPr>
        <cdr:cNvPr id="11" name="CasellaDiTesto 10"/>
        <cdr:cNvSpPr txBox="1"/>
      </cdr:nvSpPr>
      <cdr:spPr>
        <a:xfrm xmlns:a="http://schemas.openxmlformats.org/drawingml/2006/main">
          <a:off x="6995120" y="110872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800" dirty="0" smtClean="0">
              <a:latin typeface="Garamond" pitchFamily="18" charset="0"/>
            </a:rPr>
            <a:t>D</a:t>
          </a:r>
          <a:endParaRPr lang="it-IT" sz="1800" dirty="0">
            <a:latin typeface="Garamond" pitchFamily="18" charset="0"/>
          </a:endParaRPr>
        </a:p>
      </cdr:txBody>
    </cdr:sp>
  </cdr:relSizeAnchor>
  <cdr:relSizeAnchor xmlns:cdr="http://schemas.openxmlformats.org/drawingml/2006/chartDrawing">
    <cdr:from>
      <cdr:x>0.88972</cdr:x>
      <cdr:y>0.79228</cdr:y>
    </cdr:from>
    <cdr:to>
      <cdr:x>1</cdr:x>
      <cdr:y>0.98069</cdr:y>
    </cdr:to>
    <cdr:sp macro="" textlink="">
      <cdr:nvSpPr>
        <cdr:cNvPr id="12" name="CasellaDiTesto 11"/>
        <cdr:cNvSpPr txBox="1"/>
      </cdr:nvSpPr>
      <cdr:spPr>
        <a:xfrm xmlns:a="http://schemas.openxmlformats.org/drawingml/2006/main">
          <a:off x="7571184" y="38450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800" dirty="0" smtClean="0">
              <a:latin typeface="Garamond" pitchFamily="18" charset="0"/>
            </a:rPr>
            <a:t>P</a:t>
          </a:r>
          <a:endParaRPr lang="it-IT" sz="1800" dirty="0">
            <a:latin typeface="Garamond" pitchFamily="18" charset="0"/>
          </a:endParaRPr>
        </a:p>
      </cdr:txBody>
    </cdr:sp>
  </cdr:relSizeAnchor>
  <cdr:relSizeAnchor xmlns:cdr="http://schemas.openxmlformats.org/drawingml/2006/chartDrawing">
    <cdr:from>
      <cdr:x>0.47891</cdr:x>
      <cdr:y>0.68841</cdr:y>
    </cdr:from>
    <cdr:to>
      <cdr:x>0.59788</cdr:x>
      <cdr:y>0.9065</cdr:y>
    </cdr:to>
    <cdr:sp macro="" textlink="">
      <cdr:nvSpPr>
        <cdr:cNvPr id="13" name="CasellaDiTesto 12"/>
        <cdr:cNvSpPr txBox="1"/>
      </cdr:nvSpPr>
      <cdr:spPr>
        <a:xfrm xmlns:a="http://schemas.openxmlformats.org/drawingml/2006/main">
          <a:off x="3970784" y="3340968"/>
          <a:ext cx="986408" cy="10584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800" dirty="0" smtClean="0">
              <a:latin typeface="Garamond" pitchFamily="18" charset="0"/>
            </a:rPr>
            <a:t>P*</a:t>
          </a:r>
          <a:endParaRPr lang="it-IT" sz="1800" dirty="0">
            <a:latin typeface="Garamond" pitchFamily="18" charset="0"/>
          </a:endParaRPr>
        </a:p>
      </cdr:txBody>
    </cdr:sp>
  </cdr:relSizeAnchor>
  <cdr:relSizeAnchor xmlns:cdr="http://schemas.openxmlformats.org/drawingml/2006/chartDrawing">
    <cdr:from>
      <cdr:x>0.45286</cdr:x>
      <cdr:y>0.85163</cdr:y>
    </cdr:from>
    <cdr:to>
      <cdr:x>0.5892</cdr:x>
      <cdr:y>1</cdr:y>
    </cdr:to>
    <cdr:sp macro="" textlink="">
      <cdr:nvSpPr>
        <cdr:cNvPr id="14" name="CasellaDiTesto 13"/>
        <cdr:cNvSpPr txBox="1"/>
      </cdr:nvSpPr>
      <cdr:spPr>
        <a:xfrm xmlns:a="http://schemas.openxmlformats.org/drawingml/2006/main">
          <a:off x="3754760" y="4133056"/>
          <a:ext cx="1130424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800" dirty="0" smtClean="0">
              <a:solidFill>
                <a:schemeClr val="tx1"/>
              </a:solidFill>
              <a:latin typeface="Garamond" pitchFamily="18" charset="0"/>
            </a:rPr>
            <a:t>S*</a:t>
          </a:r>
          <a:endParaRPr lang="it-IT" sz="1800" dirty="0">
            <a:solidFill>
              <a:schemeClr val="tx1"/>
            </a:solidFill>
            <a:latin typeface="Garamond" pitchFamily="18" charset="0"/>
          </a:endParaRPr>
        </a:p>
      </cdr:txBody>
    </cdr:sp>
  </cdr:relSizeAnchor>
  <cdr:relSizeAnchor xmlns:cdr="http://schemas.openxmlformats.org/drawingml/2006/chartDrawing">
    <cdr:from>
      <cdr:x>0.04467</cdr:x>
      <cdr:y>0.83679</cdr:y>
    </cdr:from>
    <cdr:to>
      <cdr:x>0.15496</cdr:x>
      <cdr:y>1</cdr:y>
    </cdr:to>
    <cdr:sp macro="" textlink="">
      <cdr:nvSpPr>
        <cdr:cNvPr id="15" name="CasellaDiTesto 14"/>
        <cdr:cNvSpPr txBox="1"/>
      </cdr:nvSpPr>
      <cdr:spPr>
        <a:xfrm xmlns:a="http://schemas.openxmlformats.org/drawingml/2006/main">
          <a:off x="370384" y="4061048"/>
          <a:ext cx="914400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800" dirty="0" smtClean="0">
              <a:latin typeface="Garamond" pitchFamily="18" charset="0"/>
            </a:rPr>
            <a:t>S</a:t>
          </a:r>
          <a:endParaRPr lang="it-IT" sz="1800" dirty="0">
            <a:latin typeface="Garamond" pitchFamily="18" charset="0"/>
          </a:endParaRPr>
        </a:p>
      </cdr:txBody>
    </cdr:sp>
  </cdr:relSizeAnchor>
  <cdr:relSizeAnchor xmlns:cdr="http://schemas.openxmlformats.org/drawingml/2006/chartDrawing">
    <cdr:from>
      <cdr:x>0.80893</cdr:x>
      <cdr:y>0.67358</cdr:y>
    </cdr:from>
    <cdr:to>
      <cdr:x>0.95396</cdr:x>
      <cdr:y>0.89167</cdr:y>
    </cdr:to>
    <cdr:sp macro="" textlink="">
      <cdr:nvSpPr>
        <cdr:cNvPr id="16" name="CasellaDiTesto 15"/>
        <cdr:cNvSpPr txBox="1"/>
      </cdr:nvSpPr>
      <cdr:spPr>
        <a:xfrm xmlns:a="http://schemas.openxmlformats.org/drawingml/2006/main">
          <a:off x="6707088" y="3268960"/>
          <a:ext cx="1202432" cy="10584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800" dirty="0" smtClean="0">
              <a:latin typeface="Garamond" pitchFamily="18" charset="0"/>
            </a:rPr>
            <a:t>Pm</a:t>
          </a:r>
          <a:endParaRPr lang="it-IT" sz="1800" dirty="0">
            <a:latin typeface="Garamond" pitchFamily="18" charset="0"/>
          </a:endParaRPr>
        </a:p>
      </cdr:txBody>
    </cdr:sp>
  </cdr:relSizeAnchor>
  <cdr:relSizeAnchor xmlns:cdr="http://schemas.openxmlformats.org/drawingml/2006/chartDrawing">
    <cdr:from>
      <cdr:x>0.81762</cdr:x>
      <cdr:y>0.81159</cdr:y>
    </cdr:from>
    <cdr:to>
      <cdr:x>0.95396</cdr:x>
      <cdr:y>1</cdr:y>
    </cdr:to>
    <cdr:sp macro="" textlink="">
      <cdr:nvSpPr>
        <cdr:cNvPr id="17" name="CasellaDiTesto 16"/>
        <cdr:cNvSpPr txBox="1"/>
      </cdr:nvSpPr>
      <cdr:spPr>
        <a:xfrm xmlns:a="http://schemas.openxmlformats.org/drawingml/2006/main">
          <a:off x="6779096" y="3938736"/>
          <a:ext cx="113042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800" dirty="0" smtClean="0">
              <a:latin typeface="Garamond" pitchFamily="18" charset="0"/>
            </a:rPr>
            <a:t>0</a:t>
          </a:r>
          <a:endParaRPr lang="it-IT" sz="1800" dirty="0">
            <a:latin typeface="Garamond" pitchFamily="18" charset="0"/>
          </a:endParaRPr>
        </a:p>
      </cdr:txBody>
    </cdr:sp>
  </cdr:relSizeAnchor>
  <cdr:relSizeAnchor xmlns:cdr="http://schemas.openxmlformats.org/drawingml/2006/chartDrawing">
    <cdr:from>
      <cdr:x>0.33995</cdr:x>
      <cdr:y>0.62906</cdr:y>
    </cdr:from>
    <cdr:to>
      <cdr:x>0.48498</cdr:x>
      <cdr:y>0.84715</cdr:y>
    </cdr:to>
    <cdr:sp macro="" textlink="">
      <cdr:nvSpPr>
        <cdr:cNvPr id="18" name="CasellaDiTesto 17"/>
        <cdr:cNvSpPr txBox="1"/>
      </cdr:nvSpPr>
      <cdr:spPr>
        <a:xfrm xmlns:a="http://schemas.openxmlformats.org/drawingml/2006/main">
          <a:off x="2818656" y="3052936"/>
          <a:ext cx="1202432" cy="10584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800" dirty="0" smtClean="0">
              <a:latin typeface="Garamond" pitchFamily="18" charset="0"/>
            </a:rPr>
            <a:t>A</a:t>
          </a:r>
          <a:endParaRPr lang="it-IT" sz="1800" dirty="0">
            <a:latin typeface="Garamond" pitchFamily="18" charset="0"/>
          </a:endParaRPr>
        </a:p>
      </cdr:txBody>
    </cdr:sp>
  </cdr:relSizeAnchor>
  <cdr:relSizeAnchor xmlns:cdr="http://schemas.openxmlformats.org/drawingml/2006/chartDrawing">
    <cdr:from>
      <cdr:x>0.53971</cdr:x>
      <cdr:y>0.62906</cdr:y>
    </cdr:from>
    <cdr:to>
      <cdr:x>0.64999</cdr:x>
      <cdr:y>0.81748</cdr:y>
    </cdr:to>
    <cdr:sp macro="" textlink="">
      <cdr:nvSpPr>
        <cdr:cNvPr id="19" name="CasellaDiTesto 18"/>
        <cdr:cNvSpPr txBox="1"/>
      </cdr:nvSpPr>
      <cdr:spPr>
        <a:xfrm xmlns:a="http://schemas.openxmlformats.org/drawingml/2006/main">
          <a:off x="4474840" y="30529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800" dirty="0" smtClean="0">
              <a:latin typeface="Garamond" pitchFamily="18" charset="0"/>
            </a:rPr>
            <a:t>B</a:t>
          </a:r>
          <a:endParaRPr lang="it-IT" sz="1800" dirty="0">
            <a:latin typeface="Garamond" pitchFamily="18" charset="0"/>
          </a:endParaRPr>
        </a:p>
      </cdr:txBody>
    </cdr:sp>
  </cdr:relSizeAnchor>
  <cdr:relSizeAnchor xmlns:cdr="http://schemas.openxmlformats.org/drawingml/2006/chartDrawing">
    <cdr:from>
      <cdr:x>0.19231</cdr:x>
      <cdr:y>0.46585</cdr:y>
    </cdr:from>
    <cdr:to>
      <cdr:x>0.3026</cdr:x>
      <cdr:y>0.62459</cdr:y>
    </cdr:to>
    <cdr:sp macro="" textlink="">
      <cdr:nvSpPr>
        <cdr:cNvPr id="20" name="CasellaDiTesto 19"/>
        <cdr:cNvSpPr txBox="1"/>
      </cdr:nvSpPr>
      <cdr:spPr>
        <a:xfrm xmlns:a="http://schemas.openxmlformats.org/drawingml/2006/main">
          <a:off x="1594520" y="2260848"/>
          <a:ext cx="914400" cy="7703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800" dirty="0" err="1" smtClean="0">
              <a:latin typeface="Garamond" pitchFamily="18" charset="0"/>
            </a:rPr>
            <a:t>Max</a:t>
          </a:r>
          <a:r>
            <a:rPr lang="it-IT" sz="1800" dirty="0" smtClean="0">
              <a:latin typeface="Garamond" pitchFamily="18" charset="0"/>
            </a:rPr>
            <a:t> BNS</a:t>
          </a:r>
          <a:endParaRPr lang="it-IT" sz="1800" dirty="0">
            <a:latin typeface="Garamond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0.47817</cdr:x>
      <cdr:y>0.46849</cdr:y>
    </cdr:from>
    <cdr:to>
      <cdr:x>0.55536</cdr:x>
      <cdr:y>0.59744</cdr:y>
    </cdr:to>
    <cdr:sp macro="" textlink="">
      <cdr:nvSpPr>
        <cdr:cNvPr id="24" name="AutoShape 309" descr="25%">
          <a:extLst xmlns:a="http://schemas.openxmlformats.org/drawingml/2006/main">
            <a:ext uri="{FF2B5EF4-FFF2-40B4-BE49-F238E27FC236}">
              <a16:creationId xmlns:a16="http://schemas.microsoft.com/office/drawing/2014/main" xmlns="" id="{24C7FB80-E81D-1B4A-97D3-98210D412479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 rot="16200000">
          <a:off x="4108885" y="3181508"/>
          <a:ext cx="851702" cy="677387"/>
        </a:xfrm>
        <a:prstGeom xmlns:a="http://schemas.openxmlformats.org/drawingml/2006/main" prst="triangle">
          <a:avLst>
            <a:gd name="adj" fmla="val 50000"/>
          </a:avLst>
        </a:prstGeom>
        <a:pattFill xmlns:a="http://schemas.openxmlformats.org/drawingml/2006/main" prst="pct25">
          <a:fgClr>
            <a:srgbClr val="000000"/>
          </a:fgClr>
          <a:bgClr>
            <a:srgbClr val="FFFFFF"/>
          </a:bgClr>
        </a:pattFill>
        <a:ln xmlns:a="http://schemas.openxmlformats.org/drawingml/2006/main">
          <a:noFill/>
        </a:ln>
        <a:extLst xmlns:a="http://schemas.openxmlformats.org/drawingml/2006/main">
          <a:ext uri="{91240B29-F687-4F45-9708-019B960494DF}">
            <a14:hiddenLine xmlns:a14="http://schemas.microsoft.com/office/drawing/2010/main" w="317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rot="0" vert="horz" wrap="square" lIns="91440" tIns="45720" rIns="91440" bIns="45720" anchor="t" anchorCtr="0" upright="1">
          <a:noAutofit/>
        </a:bodyPr>
        <a:lstStyle xmlns:a="http://schemas.openxmlformats.org/drawingml/2006/main"/>
        <a:p xmlns:a="http://schemas.openxmlformats.org/drawingml/2006/main">
          <a:endParaRPr lang="it-IT" dirty="0"/>
        </a:p>
      </cdr:txBody>
    </cdr:sp>
  </cdr:relSizeAnchor>
  <cdr:relSizeAnchor xmlns:cdr="http://schemas.openxmlformats.org/drawingml/2006/chartDrawing">
    <cdr:from>
      <cdr:x>0.09861</cdr:x>
      <cdr:y>0.81713</cdr:y>
    </cdr:from>
    <cdr:to>
      <cdr:x>0.80833</cdr:x>
      <cdr:y>0.87963</cdr:y>
    </cdr:to>
    <cdr:sp macro="" textlink="">
      <cdr:nvSpPr>
        <cdr:cNvPr id="7" name="CasellaDiTesto 6"/>
        <cdr:cNvSpPr txBox="1"/>
      </cdr:nvSpPr>
      <cdr:spPr>
        <a:xfrm xmlns:a="http://schemas.openxmlformats.org/drawingml/2006/main">
          <a:off x="450850" y="2241550"/>
          <a:ext cx="3244850" cy="171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  <cdr:relSizeAnchor xmlns:cdr="http://schemas.openxmlformats.org/drawingml/2006/chartDrawing">
    <cdr:from>
      <cdr:x>0.09306</cdr:x>
      <cdr:y>0.8125</cdr:y>
    </cdr:from>
    <cdr:to>
      <cdr:x>0.86806</cdr:x>
      <cdr:y>0.89352</cdr:y>
    </cdr:to>
    <cdr:sp macro="" textlink="">
      <cdr:nvSpPr>
        <cdr:cNvPr id="8" name="CasellaDiTesto 7"/>
        <cdr:cNvSpPr txBox="1"/>
      </cdr:nvSpPr>
      <cdr:spPr>
        <a:xfrm xmlns:a="http://schemas.openxmlformats.org/drawingml/2006/main">
          <a:off x="425450" y="2228850"/>
          <a:ext cx="3543300" cy="222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  <cdr:relSizeAnchor xmlns:cdr="http://schemas.openxmlformats.org/drawingml/2006/chartDrawing">
    <cdr:from>
      <cdr:x>0.45514</cdr:x>
      <cdr:y>0.4518</cdr:y>
    </cdr:from>
    <cdr:to>
      <cdr:x>0.5</cdr:x>
      <cdr:y>0.53642</cdr:y>
    </cdr:to>
    <cdr:sp macro="" textlink="">
      <cdr:nvSpPr>
        <cdr:cNvPr id="3" name="CasellaDiTesto 2">
          <a:extLst xmlns:a="http://schemas.openxmlformats.org/drawingml/2006/main">
            <a:ext uri="{FF2B5EF4-FFF2-40B4-BE49-F238E27FC236}">
              <a16:creationId xmlns:a16="http://schemas.microsoft.com/office/drawing/2014/main" xmlns="" id="{5FF1E560-3911-5540-A452-49E2DDAE56CC}"/>
            </a:ext>
          </a:extLst>
        </cdr:cNvPr>
        <cdr:cNvSpPr txBox="1"/>
      </cdr:nvSpPr>
      <cdr:spPr>
        <a:xfrm xmlns:a="http://schemas.openxmlformats.org/drawingml/2006/main">
          <a:off x="3745620" y="2044824"/>
          <a:ext cx="369180" cy="382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tIns="0" rtlCol="0"/>
        <a:lstStyle xmlns:a="http://schemas.openxmlformats.org/drawingml/2006/main"/>
        <a:p xmlns:a="http://schemas.openxmlformats.org/drawingml/2006/main">
          <a:r>
            <a:rPr lang="it-IT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E</a:t>
          </a:r>
          <a:endParaRPr lang="it-IT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0.15902</cdr:y>
    </cdr:from>
    <cdr:to>
      <cdr:x>0.20647</cdr:x>
      <cdr:y>0.27391</cdr:y>
    </cdr:to>
    <cdr:sp macro="" textlink="">
      <cdr:nvSpPr>
        <cdr:cNvPr id="5" name="CasellaDiTesto 4">
          <a:extLst xmlns:a="http://schemas.openxmlformats.org/drawingml/2006/main">
            <a:ext uri="{FF2B5EF4-FFF2-40B4-BE49-F238E27FC236}">
              <a16:creationId xmlns:a16="http://schemas.microsoft.com/office/drawing/2014/main" xmlns="" id="{043A9F4B-2116-0B4B-8887-FEB4D21D535C}"/>
            </a:ext>
          </a:extLst>
        </cdr:cNvPr>
        <cdr:cNvSpPr txBox="1"/>
      </cdr:nvSpPr>
      <cdr:spPr>
        <a:xfrm xmlns:a="http://schemas.openxmlformats.org/drawingml/2006/main">
          <a:off x="-1708369" y="1050335"/>
          <a:ext cx="1811866" cy="7587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Benefici</a:t>
          </a:r>
        </a:p>
        <a:p xmlns:a="http://schemas.openxmlformats.org/drawingml/2006/main">
          <a:r>
            <a:rPr lang="it-IT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Costi</a:t>
          </a:r>
        </a:p>
      </cdr:txBody>
    </cdr:sp>
  </cdr:relSizeAnchor>
  <cdr:relSizeAnchor xmlns:cdr="http://schemas.openxmlformats.org/drawingml/2006/chartDrawing">
    <cdr:from>
      <cdr:x>0.83355</cdr:x>
      <cdr:y>0.85117</cdr:y>
    </cdr:from>
    <cdr:to>
      <cdr:x>1</cdr:x>
      <cdr:y>0.96092</cdr:y>
    </cdr:to>
    <cdr:sp macro="" textlink="">
      <cdr:nvSpPr>
        <cdr:cNvPr id="12" name="CasellaDiTesto 11">
          <a:extLst xmlns:a="http://schemas.openxmlformats.org/drawingml/2006/main">
            <a:ext uri="{FF2B5EF4-FFF2-40B4-BE49-F238E27FC236}">
              <a16:creationId xmlns:a16="http://schemas.microsoft.com/office/drawing/2014/main" xmlns="" id="{F978A19B-F45A-2247-80BD-48E656168964}"/>
            </a:ext>
          </a:extLst>
        </cdr:cNvPr>
        <cdr:cNvSpPr txBox="1"/>
      </cdr:nvSpPr>
      <cdr:spPr>
        <a:xfrm xmlns:a="http://schemas.openxmlformats.org/drawingml/2006/main">
          <a:off x="6859783" y="3852364"/>
          <a:ext cx="1369817" cy="4967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A</a:t>
          </a:r>
          <a:r>
            <a:rPr lang="it-IT" sz="1800" i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it-IT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(unità KM)</a:t>
          </a:r>
          <a:endParaRPr lang="it-IT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0.48037</cdr:x>
      <cdr:y>0.87744</cdr:y>
    </cdr:from>
    <cdr:to>
      <cdr:x>0.54396</cdr:x>
      <cdr:y>0.93358</cdr:y>
    </cdr:to>
    <cdr:sp macro="" textlink="">
      <cdr:nvSpPr>
        <cdr:cNvPr id="13" name="CasellaDiTesto 12">
          <a:extLst xmlns:a="http://schemas.openxmlformats.org/drawingml/2006/main">
            <a:ext uri="{FF2B5EF4-FFF2-40B4-BE49-F238E27FC236}">
              <a16:creationId xmlns:a16="http://schemas.microsoft.com/office/drawing/2014/main" xmlns="" id="{C338C80F-4891-4240-B2F8-B3E96F234F9E}"/>
            </a:ext>
          </a:extLst>
        </cdr:cNvPr>
        <cdr:cNvSpPr txBox="1"/>
      </cdr:nvSpPr>
      <cdr:spPr>
        <a:xfrm xmlns:a="http://schemas.openxmlformats.org/drawingml/2006/main">
          <a:off x="4215353" y="5795461"/>
          <a:ext cx="558000" cy="370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  <cdr:relSizeAnchor xmlns:cdr="http://schemas.openxmlformats.org/drawingml/2006/chartDrawing">
    <cdr:from>
      <cdr:x>0.26884</cdr:x>
      <cdr:y>0.30415</cdr:y>
    </cdr:from>
    <cdr:to>
      <cdr:x>0.38625</cdr:x>
      <cdr:y>0.40407</cdr:y>
    </cdr:to>
    <cdr:sp macro="" textlink="">
      <cdr:nvSpPr>
        <cdr:cNvPr id="15" name="CasellaDiTesto 14">
          <a:extLst xmlns:a="http://schemas.openxmlformats.org/drawingml/2006/main">
            <a:ext uri="{FF2B5EF4-FFF2-40B4-BE49-F238E27FC236}">
              <a16:creationId xmlns:a16="http://schemas.microsoft.com/office/drawing/2014/main" xmlns="" id="{4ED1D575-0869-C947-B066-71D937EA5106}"/>
            </a:ext>
          </a:extLst>
        </cdr:cNvPr>
        <cdr:cNvSpPr txBox="1"/>
      </cdr:nvSpPr>
      <cdr:spPr>
        <a:xfrm xmlns:a="http://schemas.openxmlformats.org/drawingml/2006/main">
          <a:off x="2212446" y="1376572"/>
          <a:ext cx="966250" cy="4522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BMg</a:t>
          </a:r>
          <a:endParaRPr lang="it-IT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0.22487</cdr:x>
      <cdr:y>0.32929</cdr:y>
    </cdr:from>
    <cdr:to>
      <cdr:x>0.27471</cdr:x>
      <cdr:y>0.32929</cdr:y>
    </cdr:to>
    <cdr:cxnSp macro="">
      <cdr:nvCxnSpPr>
        <cdr:cNvPr id="21" name="Connettore 2 20">
          <a:extLst xmlns:a="http://schemas.openxmlformats.org/drawingml/2006/main">
            <a:ext uri="{FF2B5EF4-FFF2-40B4-BE49-F238E27FC236}">
              <a16:creationId xmlns:a16="http://schemas.microsoft.com/office/drawing/2014/main" xmlns="" id="{AAD62200-B77D-C44E-9041-12B8C367C897}"/>
            </a:ext>
          </a:extLst>
        </cdr:cNvPr>
        <cdr:cNvCxnSpPr/>
      </cdr:nvCxnSpPr>
      <cdr:spPr>
        <a:xfrm xmlns:a="http://schemas.openxmlformats.org/drawingml/2006/main">
          <a:off x="1973270" y="2174922"/>
          <a:ext cx="437359" cy="0"/>
        </a:xfrm>
        <a:prstGeom xmlns:a="http://schemas.openxmlformats.org/drawingml/2006/main" prst="straightConnector1">
          <a:avLst/>
        </a:prstGeom>
        <a:ln xmlns:a="http://schemas.openxmlformats.org/drawingml/2006/main" w="9525">
          <a:headEnd type="none"/>
          <a:tailEnd type="stealth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0.82798</cdr:x>
      <cdr:y>0.19344</cdr:y>
    </cdr:from>
    <cdr:to>
      <cdr:x>0.94624</cdr:x>
      <cdr:y>0.32452</cdr:y>
    </cdr:to>
    <cdr:sp macro="" textlink="">
      <cdr:nvSpPr>
        <cdr:cNvPr id="25" name="CasellaDiTesto 24">
          <a:extLst xmlns:a="http://schemas.openxmlformats.org/drawingml/2006/main">
            <a:ext uri="{FF2B5EF4-FFF2-40B4-BE49-F238E27FC236}">
              <a16:creationId xmlns:a16="http://schemas.microsoft.com/office/drawing/2014/main" xmlns="" id="{10584266-FF86-6D4C-9C45-CAA0BD678E6B}"/>
            </a:ext>
          </a:extLst>
        </cdr:cNvPr>
        <cdr:cNvSpPr txBox="1"/>
      </cdr:nvSpPr>
      <cdr:spPr>
        <a:xfrm xmlns:a="http://schemas.openxmlformats.org/drawingml/2006/main">
          <a:off x="6813944" y="875502"/>
          <a:ext cx="973264" cy="5932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COpMg</a:t>
          </a:r>
          <a:endParaRPr lang="it-IT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0.11069</cdr:x>
      <cdr:y>0.18851</cdr:y>
    </cdr:from>
    <cdr:to>
      <cdr:x>0.157</cdr:x>
      <cdr:y>0.25388</cdr:y>
    </cdr:to>
    <cdr:sp macro="" textlink="">
      <cdr:nvSpPr>
        <cdr:cNvPr id="9" name="CasellaDiTesto 8">
          <a:extLst xmlns:a="http://schemas.openxmlformats.org/drawingml/2006/main">
            <a:ext uri="{FF2B5EF4-FFF2-40B4-BE49-F238E27FC236}">
              <a16:creationId xmlns:a16="http://schemas.microsoft.com/office/drawing/2014/main" xmlns="" id="{7CA18BA0-77CA-524C-B42F-1896D8D960D5}"/>
            </a:ext>
          </a:extLst>
        </cdr:cNvPr>
        <cdr:cNvSpPr txBox="1"/>
      </cdr:nvSpPr>
      <cdr:spPr>
        <a:xfrm xmlns:a="http://schemas.openxmlformats.org/drawingml/2006/main">
          <a:off x="971331" y="1245069"/>
          <a:ext cx="406400" cy="431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K</a:t>
          </a:r>
          <a:endParaRPr lang="it-IT" sz="105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0.36515</cdr:x>
      <cdr:y>0.38816</cdr:y>
    </cdr:from>
    <cdr:to>
      <cdr:x>0.41725</cdr:x>
      <cdr:y>0.46132</cdr:y>
    </cdr:to>
    <cdr:sp macro="" textlink="">
      <cdr:nvSpPr>
        <cdr:cNvPr id="11" name="CasellaDiTesto 10">
          <a:extLst xmlns:a="http://schemas.openxmlformats.org/drawingml/2006/main">
            <a:ext uri="{FF2B5EF4-FFF2-40B4-BE49-F238E27FC236}">
              <a16:creationId xmlns:a16="http://schemas.microsoft.com/office/drawing/2014/main" xmlns="" id="{E8EEDEB2-9DC7-CB46-9717-EC12CEE9AC04}"/>
            </a:ext>
          </a:extLst>
        </cdr:cNvPr>
        <cdr:cNvSpPr txBox="1"/>
      </cdr:nvSpPr>
      <cdr:spPr>
        <a:xfrm xmlns:a="http://schemas.openxmlformats.org/drawingml/2006/main">
          <a:off x="3005038" y="1756792"/>
          <a:ext cx="428763" cy="331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L</a:t>
          </a:r>
          <a:endParaRPr lang="it-IT" sz="105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0.54393</cdr:x>
      <cdr:y>0.37225</cdr:y>
    </cdr:from>
    <cdr:to>
      <cdr:x>0.59909</cdr:x>
      <cdr:y>0.4681</cdr:y>
    </cdr:to>
    <cdr:sp macro="" textlink="">
      <cdr:nvSpPr>
        <cdr:cNvPr id="16" name="CasellaDiTesto 15">
          <a:extLst xmlns:a="http://schemas.openxmlformats.org/drawingml/2006/main">
            <a:ext uri="{FF2B5EF4-FFF2-40B4-BE49-F238E27FC236}">
              <a16:creationId xmlns:a16="http://schemas.microsoft.com/office/drawing/2014/main" xmlns="" id="{6C31949A-EB60-BD48-913D-F4964956CEA6}"/>
            </a:ext>
          </a:extLst>
        </cdr:cNvPr>
        <cdr:cNvSpPr txBox="1"/>
      </cdr:nvSpPr>
      <cdr:spPr>
        <a:xfrm xmlns:a="http://schemas.openxmlformats.org/drawingml/2006/main">
          <a:off x="4476326" y="1684784"/>
          <a:ext cx="453945" cy="4338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tIns="36000" rtlCol="0"/>
        <a:lstStyle xmlns:a="http://schemas.openxmlformats.org/drawingml/2006/main"/>
        <a:p xmlns:a="http://schemas.openxmlformats.org/drawingml/2006/main">
          <a:r>
            <a:rPr lang="it-IT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P</a:t>
          </a:r>
          <a:endParaRPr lang="it-IT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0.37537</cdr:x>
      <cdr:y>0.59569</cdr:y>
    </cdr:from>
    <cdr:to>
      <cdr:x>0.43</cdr:x>
      <cdr:y>0.69045</cdr:y>
    </cdr:to>
    <cdr:sp macro="" textlink="">
      <cdr:nvSpPr>
        <cdr:cNvPr id="17" name="CasellaDiTesto 16">
          <a:extLst xmlns:a="http://schemas.openxmlformats.org/drawingml/2006/main">
            <a:ext uri="{FF2B5EF4-FFF2-40B4-BE49-F238E27FC236}">
              <a16:creationId xmlns:a16="http://schemas.microsoft.com/office/drawing/2014/main" xmlns="" id="{E4E4F4EB-3B79-CC42-BE2A-3567C994C587}"/>
            </a:ext>
          </a:extLst>
        </cdr:cNvPr>
        <cdr:cNvSpPr txBox="1"/>
      </cdr:nvSpPr>
      <cdr:spPr>
        <a:xfrm xmlns:a="http://schemas.openxmlformats.org/drawingml/2006/main">
          <a:off x="3089145" y="2696070"/>
          <a:ext cx="449591" cy="4288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M</a:t>
          </a:r>
          <a:endParaRPr lang="it-IT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0.52452</cdr:x>
      <cdr:y>0.59569</cdr:y>
    </cdr:from>
    <cdr:to>
      <cdr:x>0.55823</cdr:x>
      <cdr:y>0.65677</cdr:y>
    </cdr:to>
    <cdr:sp macro="" textlink="">
      <cdr:nvSpPr>
        <cdr:cNvPr id="18" name="CasellaDiTesto 17">
          <a:extLst xmlns:a="http://schemas.openxmlformats.org/drawingml/2006/main">
            <a:ext uri="{FF2B5EF4-FFF2-40B4-BE49-F238E27FC236}">
              <a16:creationId xmlns:a16="http://schemas.microsoft.com/office/drawing/2014/main" xmlns="" id="{ABB24E97-816B-2C41-8502-E7224247688F}"/>
            </a:ext>
          </a:extLst>
        </cdr:cNvPr>
        <cdr:cNvSpPr txBox="1"/>
      </cdr:nvSpPr>
      <cdr:spPr>
        <a:xfrm xmlns:a="http://schemas.openxmlformats.org/drawingml/2006/main">
          <a:off x="4602783" y="3934482"/>
          <a:ext cx="295836" cy="4034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Q</a:t>
          </a:r>
          <a:endParaRPr lang="it-IT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0.37639</cdr:x>
      <cdr:y>0.75409</cdr:y>
    </cdr:from>
    <cdr:to>
      <cdr:x>0.42125</cdr:x>
      <cdr:y>0.82099</cdr:y>
    </cdr:to>
    <cdr:sp macro="" textlink="">
      <cdr:nvSpPr>
        <cdr:cNvPr id="19" name="CasellaDiTesto 18">
          <a:extLst xmlns:a="http://schemas.openxmlformats.org/drawingml/2006/main">
            <a:ext uri="{FF2B5EF4-FFF2-40B4-BE49-F238E27FC236}">
              <a16:creationId xmlns:a16="http://schemas.microsoft.com/office/drawing/2014/main" xmlns="" id="{3BCB7E26-8CFF-9541-8C14-64B23382905F}"/>
            </a:ext>
          </a:extLst>
        </cdr:cNvPr>
        <cdr:cNvSpPr txBox="1"/>
      </cdr:nvSpPr>
      <cdr:spPr>
        <a:xfrm xmlns:a="http://schemas.openxmlformats.org/drawingml/2006/main">
          <a:off x="3097539" y="3412976"/>
          <a:ext cx="369189" cy="3027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tIns="0" rtlCol="0"/>
        <a:lstStyle xmlns:a="http://schemas.openxmlformats.org/drawingml/2006/main"/>
        <a:p xmlns:a="http://schemas.openxmlformats.org/drawingml/2006/main">
          <a:r>
            <a:rPr lang="it-IT" sz="1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</a:t>
          </a:r>
          <a:endParaRPr lang="it-IT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0.46684</cdr:x>
      <cdr:y>0.75409</cdr:y>
    </cdr:from>
    <cdr:to>
      <cdr:x>0.5</cdr:x>
      <cdr:y>0.8305</cdr:y>
    </cdr:to>
    <cdr:sp macro="" textlink="">
      <cdr:nvSpPr>
        <cdr:cNvPr id="20" name="CasellaDiTesto 19">
          <a:extLst xmlns:a="http://schemas.openxmlformats.org/drawingml/2006/main">
            <a:ext uri="{FF2B5EF4-FFF2-40B4-BE49-F238E27FC236}">
              <a16:creationId xmlns:a16="http://schemas.microsoft.com/office/drawing/2014/main" xmlns="" id="{95B895DD-C9AB-8642-955E-7DB4DCE22A11}"/>
            </a:ext>
          </a:extLst>
        </cdr:cNvPr>
        <cdr:cNvSpPr txBox="1"/>
      </cdr:nvSpPr>
      <cdr:spPr>
        <a:xfrm xmlns:a="http://schemas.openxmlformats.org/drawingml/2006/main">
          <a:off x="3841907" y="3412976"/>
          <a:ext cx="272894" cy="3458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tIns="0" rtlCol="0"/>
        <a:lstStyle xmlns:a="http://schemas.openxmlformats.org/drawingml/2006/main"/>
        <a:p xmlns:a="http://schemas.openxmlformats.org/drawingml/2006/main">
          <a:r>
            <a:rPr lang="it-IT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S</a:t>
          </a:r>
          <a:endParaRPr lang="it-IT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0.52758</cdr:x>
      <cdr:y>0.75409</cdr:y>
    </cdr:from>
    <cdr:to>
      <cdr:x>0.57049</cdr:x>
      <cdr:y>0.82643</cdr:y>
    </cdr:to>
    <cdr:sp macro="" textlink="">
      <cdr:nvSpPr>
        <cdr:cNvPr id="22" name="CasellaDiTesto 21">
          <a:extLst xmlns:a="http://schemas.openxmlformats.org/drawingml/2006/main">
            <a:ext uri="{FF2B5EF4-FFF2-40B4-BE49-F238E27FC236}">
              <a16:creationId xmlns:a16="http://schemas.microsoft.com/office/drawing/2014/main" xmlns="" id="{3E75A54D-B12D-C744-B9C8-0C5B83C9731C}"/>
            </a:ext>
          </a:extLst>
        </cdr:cNvPr>
        <cdr:cNvSpPr txBox="1"/>
      </cdr:nvSpPr>
      <cdr:spPr>
        <a:xfrm xmlns:a="http://schemas.openxmlformats.org/drawingml/2006/main">
          <a:off x="4341772" y="3412977"/>
          <a:ext cx="353133" cy="3274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tIns="0" bIns="144000" rtlCol="0"/>
        <a:lstStyle xmlns:a="http://schemas.openxmlformats.org/drawingml/2006/main"/>
        <a:p xmlns:a="http://schemas.openxmlformats.org/drawingml/2006/main">
          <a:r>
            <a:rPr lang="it-IT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R</a:t>
          </a:r>
          <a:endParaRPr lang="it-IT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7AF82-E4E1-4028-8E7D-9E185825D278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10282-929E-49E5-8531-402429FD0F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538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10282-929E-49E5-8531-402429FD0F2E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8489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3992-FE7B-4DEA-91BD-E6DEE0ADFAC0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ABC-C484-4B1F-AC30-84B344BBA8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573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3992-FE7B-4DEA-91BD-E6DEE0ADFAC0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ABC-C484-4B1F-AC30-84B344BBA8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9979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3992-FE7B-4DEA-91BD-E6DEE0ADFAC0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ABC-C484-4B1F-AC30-84B344BBA8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2847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3992-FE7B-4DEA-91BD-E6DEE0ADFAC0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ABC-C484-4B1F-AC30-84B344BBA8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1916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3992-FE7B-4DEA-91BD-E6DEE0ADFAC0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ABC-C484-4B1F-AC30-84B344BBA8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8628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3992-FE7B-4DEA-91BD-E6DEE0ADFAC0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ABC-C484-4B1F-AC30-84B344BBA8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73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3992-FE7B-4DEA-91BD-E6DEE0ADFAC0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ABC-C484-4B1F-AC30-84B344BBA8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7157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3992-FE7B-4DEA-91BD-E6DEE0ADFAC0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ABC-C484-4B1F-AC30-84B344BBA8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3936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3992-FE7B-4DEA-91BD-E6DEE0ADFAC0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ABC-C484-4B1F-AC30-84B344BBA8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5308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3992-FE7B-4DEA-91BD-E6DEE0ADFAC0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ABC-C484-4B1F-AC30-84B344BBA8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3299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3992-FE7B-4DEA-91BD-E6DEE0ADFAC0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ABC-C484-4B1F-AC30-84B344BBA8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5268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F3992-FE7B-4DEA-91BD-E6DEE0ADFAC0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0CABC-C484-4B1F-AC30-84B344BBA8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27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936103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Problemi di efficienza nell’uso delle risorse ambientali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1628800"/>
            <a:ext cx="7992888" cy="4536504"/>
          </a:xfrm>
        </p:spPr>
        <p:txBody>
          <a:bodyPr>
            <a:normAutofit/>
          </a:bodyPr>
          <a:lstStyle/>
          <a:p>
            <a:pPr algn="just"/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La gran parte dei </a:t>
            </a:r>
            <a:r>
              <a:rPr lang="it-IT" sz="2000" u="sng" dirty="0" smtClean="0">
                <a:solidFill>
                  <a:schemeClr val="tx1"/>
                </a:solidFill>
                <a:latin typeface="Garamond" pitchFamily="18" charset="0"/>
              </a:rPr>
              <a:t>problemi ambientali </a:t>
            </a:r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scaturisce dalla difficoltà di garantire un </a:t>
            </a:r>
            <a:r>
              <a:rPr lang="it-IT" sz="2000" u="sng" dirty="0" smtClean="0">
                <a:solidFill>
                  <a:schemeClr val="tx1"/>
                </a:solidFill>
                <a:latin typeface="Garamond" pitchFamily="18" charset="0"/>
              </a:rPr>
              <a:t>uso efficiente </a:t>
            </a:r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delle risorse e dei beni ambientali (aria, acqua, suolo, foreste…) e quindi impedire che essi siano soggetti ad uno sfruttamento insostenibile</a:t>
            </a:r>
          </a:p>
          <a:p>
            <a:pPr algn="just"/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Le risorse e i beni ambientali possono essere destinati ad un </a:t>
            </a:r>
            <a:r>
              <a:rPr lang="it-IT" sz="2000" u="sng" dirty="0" smtClean="0">
                <a:solidFill>
                  <a:schemeClr val="tx1"/>
                </a:solidFill>
                <a:latin typeface="Garamond" pitchFamily="18" charset="0"/>
              </a:rPr>
              <a:t>uso alternativo</a:t>
            </a:r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:</a:t>
            </a:r>
          </a:p>
          <a:p>
            <a:pPr marL="457200" indent="-457200" algn="just">
              <a:buAutoNum type="arabicPeriod"/>
            </a:pPr>
            <a:r>
              <a:rPr lang="it-IT" sz="2000" u="sng" dirty="0" smtClean="0">
                <a:solidFill>
                  <a:schemeClr val="tx1"/>
                </a:solidFill>
                <a:latin typeface="Garamond" pitchFamily="18" charset="0"/>
              </a:rPr>
              <a:t>Sfruttamento</a:t>
            </a:r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 in quanto costituiscono un fattore essenziale dello sviluppo economico</a:t>
            </a:r>
          </a:p>
          <a:p>
            <a:pPr marL="457200" indent="-457200" algn="just">
              <a:buAutoNum type="arabicPeriod"/>
            </a:pPr>
            <a:r>
              <a:rPr lang="it-IT" sz="2000" u="sng" dirty="0" smtClean="0">
                <a:solidFill>
                  <a:schemeClr val="tx1"/>
                </a:solidFill>
                <a:latin typeface="Garamond" pitchFamily="18" charset="0"/>
              </a:rPr>
              <a:t>Preservazione</a:t>
            </a:r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 necessaria per garantire la qualità del patrimonio ambientale, naturale e paesaggistico da cui la collettività deriva utilità sotto diverse forme di godimento</a:t>
            </a:r>
            <a:endParaRPr lang="it-IT" sz="2000" u="sng" dirty="0" smtClean="0">
              <a:solidFill>
                <a:schemeClr val="tx1"/>
              </a:solidFill>
              <a:latin typeface="Garamond" pitchFamily="18" charset="0"/>
            </a:endParaRPr>
          </a:p>
          <a:p>
            <a:pPr algn="just"/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L’allocazione delle risorse ambientali tra le diverse destinazioni d’uso è il fattore da cui si generano i problemi i </a:t>
            </a:r>
            <a:r>
              <a:rPr lang="it-IT" sz="2000" u="sng" dirty="0" smtClean="0">
                <a:solidFill>
                  <a:schemeClr val="tx1"/>
                </a:solidFill>
                <a:latin typeface="Garamond" pitchFamily="18" charset="0"/>
              </a:rPr>
              <a:t>problemi di inefficienza </a:t>
            </a:r>
            <a:r>
              <a:rPr lang="it-IT" sz="2000" dirty="0" smtClean="0">
                <a:solidFill>
                  <a:schemeClr val="tx1"/>
                </a:solidFill>
                <a:latin typeface="Garamond" pitchFamily="18" charset="0"/>
              </a:rPr>
              <a:t>e cioè sfruttamento eccessivo in quanto superiore al livello ottimale</a:t>
            </a:r>
          </a:p>
        </p:txBody>
      </p:sp>
    </p:spTree>
    <p:extLst>
      <p:ext uri="{BB962C8B-B14F-4D97-AF65-F5344CB8AC3E}">
        <p14:creationId xmlns:p14="http://schemas.microsoft.com/office/powerpoint/2010/main" val="1548623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Preservazione e sfruttamento efficienti: minimizzazione dei costi sociali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 smtClean="0">
                <a:latin typeface="Garamond" pitchFamily="18" charset="0"/>
              </a:rPr>
              <a:t>Per livelli di sfruttamento &lt; S* oppure &gt; P*, i benefici a cui si rinuncia risparmiando la risorsa sono superiori ai costi</a:t>
            </a:r>
          </a:p>
          <a:p>
            <a:pPr algn="just"/>
            <a:endParaRPr lang="it-IT" sz="2400" dirty="0">
              <a:latin typeface="Garamond" pitchFamily="18" charset="0"/>
            </a:endParaRPr>
          </a:p>
          <a:p>
            <a:pPr algn="just"/>
            <a:r>
              <a:rPr lang="it-IT" sz="2400" dirty="0" smtClean="0">
                <a:latin typeface="Garamond" pitchFamily="18" charset="0"/>
              </a:rPr>
              <a:t>Per livelli di sfruttamento &gt; S* oppure &lt; P*, la riduzione del costo che si ottiene da una diminuzione dello sfruttamento è maggiore della riduzione dei benefici</a:t>
            </a:r>
          </a:p>
          <a:p>
            <a:pPr algn="just"/>
            <a:endParaRPr lang="it-IT" sz="2400" dirty="0">
              <a:latin typeface="Garamond" pitchFamily="18" charset="0"/>
            </a:endParaRPr>
          </a:p>
          <a:p>
            <a:pPr marL="0" indent="0" algn="just">
              <a:buNone/>
            </a:pPr>
            <a:r>
              <a:rPr lang="it-IT" sz="2400" dirty="0" smtClean="0">
                <a:latin typeface="Garamond" pitchFamily="18" charset="0"/>
              </a:rPr>
              <a:t>Qualsiasi altra allocazione delle risorse tra sfruttamento e preservazione, rispetto a quella efficiente, comporta costi sociali maggiori</a:t>
            </a:r>
            <a:endParaRPr lang="it-IT" sz="24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484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Efficienza sociale e preservazione: il problema del costo opportunità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La scelta di destinare le risorse ambientali ad un uso (sfruttamento) piuttosto che ad un altro (preservazione) comporta un costo che deve essere assunto come </a:t>
            </a:r>
            <a:r>
              <a:rPr lang="it-IT" sz="2000" u="sng" dirty="0" smtClean="0">
                <a:latin typeface="Garamond" pitchFamily="18" charset="0"/>
              </a:rPr>
              <a:t>costo – opportunità </a:t>
            </a:r>
            <a:r>
              <a:rPr lang="it-IT" sz="2000" dirty="0" smtClean="0">
                <a:latin typeface="Garamond" pitchFamily="18" charset="0"/>
              </a:rPr>
              <a:t>e cioè il beneficio associato al miglior impiego alternativo a cui si rinuncia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Applicazione del concetto di costo – opportunità al caso in cui si deve </a:t>
            </a:r>
            <a:r>
              <a:rPr lang="it-IT" sz="2000" u="sng" dirty="0" smtClean="0">
                <a:latin typeface="Garamond" pitchFamily="18" charset="0"/>
              </a:rPr>
              <a:t>scegliere la destinazione di una data risorsa ambientale</a:t>
            </a:r>
            <a:r>
              <a:rPr lang="it-IT" sz="2000" dirty="0" smtClean="0">
                <a:latin typeface="Garamond" pitchFamily="18" charset="0"/>
              </a:rPr>
              <a:t> tra due usi alternativi: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Es. </a:t>
            </a:r>
            <a:r>
              <a:rPr lang="it-IT" sz="2000" u="sng" dirty="0" smtClean="0">
                <a:latin typeface="Garamond" pitchFamily="18" charset="0"/>
              </a:rPr>
              <a:t>tratto di fiume</a:t>
            </a:r>
            <a:r>
              <a:rPr lang="it-IT" sz="2000" dirty="0" smtClean="0">
                <a:latin typeface="Garamond" pitchFamily="18" charset="0"/>
              </a:rPr>
              <a:t> che può essere </a:t>
            </a:r>
            <a:r>
              <a:rPr lang="it-IT" sz="2000" u="sng" dirty="0" smtClean="0">
                <a:latin typeface="Garamond" pitchFamily="18" charset="0"/>
              </a:rPr>
              <a:t>destinato allo sfruttamento</a:t>
            </a:r>
            <a:r>
              <a:rPr lang="it-IT" sz="2000" dirty="0" smtClean="0">
                <a:latin typeface="Garamond" pitchFamily="18" charset="0"/>
              </a:rPr>
              <a:t> fornendo risorse che supportano il processo produttivo di una industria che produce acciaio (scarico di sostanze inquinanti) </a:t>
            </a:r>
            <a:r>
              <a:rPr lang="it-IT" sz="2000" u="sng" dirty="0" smtClean="0">
                <a:latin typeface="Garamond" pitchFamily="18" charset="0"/>
              </a:rPr>
              <a:t>o in alternativa preservato </a:t>
            </a:r>
            <a:r>
              <a:rPr lang="it-IT" sz="2000" dirty="0" smtClean="0">
                <a:latin typeface="Garamond" pitchFamily="18" charset="0"/>
              </a:rPr>
              <a:t>ed essere oggetto di godimento per coloro che risiedono nelle vicinanze e sono interessati allo svolgimento di sport acquatici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Nel primo caso si consente all’industria di utilizzare le acque per lo sversamento delle sostanze di scarto, quindi il costo-opportunità dello sfruttamento è il beneficio della preservazione a cui si rinuncia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Nel secondo caso, il costo – opportunità della preservazione è dato dai benefici associati allo sfruttamento a cui si rinuncia</a:t>
            </a:r>
          </a:p>
          <a:p>
            <a:pPr marL="0" indent="0" algn="just">
              <a:buNone/>
            </a:pPr>
            <a:endParaRPr lang="it-IT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533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Scelta di destinare una risorsa ambientale (tratto di fiume) alla preservazione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000" dirty="0" smtClean="0">
              <a:latin typeface="Garamond" pitchFamily="18" charset="0"/>
            </a:endParaRPr>
          </a:p>
          <a:p>
            <a:pPr marL="0" indent="0">
              <a:buNone/>
            </a:pPr>
            <a:r>
              <a:rPr lang="it-IT" sz="2000" dirty="0" smtClean="0">
                <a:latin typeface="Garamond" pitchFamily="18" charset="0"/>
              </a:rPr>
              <a:t>Problema: </a:t>
            </a:r>
            <a:r>
              <a:rPr lang="it-IT" sz="2000" u="sng" dirty="0" smtClean="0">
                <a:latin typeface="Garamond" pitchFamily="18" charset="0"/>
              </a:rPr>
              <a:t>Qual è il livello socialmente efficiente della preservazione</a:t>
            </a:r>
            <a:r>
              <a:rPr lang="it-IT" sz="2000" dirty="0" smtClean="0">
                <a:latin typeface="Garamond" pitchFamily="18" charset="0"/>
              </a:rPr>
              <a:t>?</a:t>
            </a:r>
          </a:p>
          <a:p>
            <a:pPr marL="0" indent="0">
              <a:buNone/>
            </a:pPr>
            <a:r>
              <a:rPr lang="it-IT" sz="2000" dirty="0" smtClean="0">
                <a:latin typeface="Garamond" pitchFamily="18" charset="0"/>
              </a:rPr>
              <a:t>Criterio della </a:t>
            </a:r>
            <a:r>
              <a:rPr lang="it-IT" sz="2000" dirty="0" err="1" smtClean="0">
                <a:latin typeface="Garamond" pitchFamily="18" charset="0"/>
              </a:rPr>
              <a:t>max</a:t>
            </a:r>
            <a:r>
              <a:rPr lang="it-IT" sz="2000" dirty="0" smtClean="0">
                <a:latin typeface="Garamond" pitchFamily="18" charset="0"/>
              </a:rPr>
              <a:t> del BNS e cioè risoluzione del problema di massimo</a:t>
            </a:r>
          </a:p>
          <a:p>
            <a:pPr marL="0" indent="0" algn="ctr">
              <a:buNone/>
            </a:pPr>
            <a:r>
              <a:rPr lang="it-IT" sz="2000" dirty="0" smtClean="0">
                <a:latin typeface="Garamond" pitchFamily="18" charset="0"/>
              </a:rPr>
              <a:t>MAX [B(A) – C(A)]</a:t>
            </a:r>
          </a:p>
          <a:p>
            <a:pPr marL="0" indent="0" algn="ctr">
              <a:buNone/>
            </a:pPr>
            <a:r>
              <a:rPr lang="it-IT" sz="2000" dirty="0" smtClean="0">
                <a:latin typeface="Garamond" pitchFamily="18" charset="0"/>
              </a:rPr>
              <a:t>Dove A indica la quantità del tratto di fiume da destinare alla preservazione</a:t>
            </a:r>
          </a:p>
          <a:p>
            <a:pPr marL="0" indent="0" algn="ctr">
              <a:buNone/>
            </a:pPr>
            <a:r>
              <a:rPr lang="it-IT" sz="2000" dirty="0" smtClean="0">
                <a:latin typeface="Garamond" pitchFamily="18" charset="0"/>
              </a:rPr>
              <a:t>B e C rispettivamente i benefici e i costi</a:t>
            </a:r>
          </a:p>
          <a:p>
            <a:pPr marL="0" indent="0" algn="ctr">
              <a:buNone/>
            </a:pPr>
            <a:endParaRPr lang="it-IT" sz="2000" dirty="0">
              <a:latin typeface="Garamond" pitchFamily="18" charset="0"/>
            </a:endParaRP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Si considerano 3 diverse opportunità di scelta:</a:t>
            </a:r>
          </a:p>
          <a:p>
            <a:pPr marL="457200" indent="-457200" algn="just">
              <a:buAutoNum type="arabicPeriod"/>
            </a:pPr>
            <a:r>
              <a:rPr lang="it-IT" sz="2000" dirty="0" smtClean="0">
                <a:latin typeface="Garamond" pitchFamily="18" charset="0"/>
              </a:rPr>
              <a:t>Destinare 3 Km</a:t>
            </a:r>
          </a:p>
          <a:p>
            <a:pPr marL="457200" indent="-457200" algn="just">
              <a:buAutoNum type="arabicPeriod"/>
            </a:pPr>
            <a:r>
              <a:rPr lang="it-IT" sz="2000" dirty="0">
                <a:latin typeface="Garamond" pitchFamily="18" charset="0"/>
              </a:rPr>
              <a:t>4</a:t>
            </a:r>
            <a:r>
              <a:rPr lang="it-IT" sz="2000" dirty="0" smtClean="0">
                <a:latin typeface="Garamond" pitchFamily="18" charset="0"/>
              </a:rPr>
              <a:t> Km</a:t>
            </a:r>
          </a:p>
          <a:p>
            <a:pPr marL="457200" indent="-457200" algn="just">
              <a:buAutoNum type="arabicPeriod"/>
            </a:pPr>
            <a:r>
              <a:rPr lang="it-IT" sz="2000" dirty="0">
                <a:latin typeface="Garamond" pitchFamily="18" charset="0"/>
              </a:rPr>
              <a:t>5</a:t>
            </a:r>
            <a:r>
              <a:rPr lang="it-IT" sz="2000" dirty="0" smtClean="0">
                <a:latin typeface="Garamond" pitchFamily="18" charset="0"/>
              </a:rPr>
              <a:t> Km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La valutazione delle opportunità di scelta viene analizzata graficamente</a:t>
            </a:r>
          </a:p>
          <a:p>
            <a:pPr marL="0" indent="0" algn="just">
              <a:buNone/>
            </a:pPr>
            <a:endParaRPr lang="it-IT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183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Rappresentazione grafica delle opportunità di scelta per la determinazione dei costi e benefici</a:t>
            </a:r>
            <a:endParaRPr lang="it-IT" sz="2400" b="1" dirty="0">
              <a:latin typeface="Garamond" pitchFamily="18" charset="0"/>
            </a:endParaRP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xmlns="" id="{48D432DC-B6C9-F345-BE49-5BAC6CD73D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52877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1341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Analisi grafica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04867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Prima opzione di scelta (3 Km)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Il beneficio netto che si ottiene dalla differenza tra il beneficio lordo A(OKLN) e il costo – opportunità A(OMN) è rappresentato da A(OKLM)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Questo è il </a:t>
            </a:r>
            <a:r>
              <a:rPr lang="it-IT" sz="2000" dirty="0" err="1" smtClean="0">
                <a:latin typeface="Garamond" pitchFamily="18" charset="0"/>
              </a:rPr>
              <a:t>max</a:t>
            </a:r>
            <a:r>
              <a:rPr lang="it-IT" sz="2000" dirty="0" smtClean="0">
                <a:latin typeface="Garamond" pitchFamily="18" charset="0"/>
              </a:rPr>
              <a:t> beneficio netto ottenibile?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Seconda opzione di scelta (4 Km)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L’incremento del beneficio netto che si ottiene con questa seconda opzione, misurato da A(ELM), indica che il beneficio netto raggiunto con la precedente opzione non è socialmente efficiente nel senso che non può aver massimizzato il beneficio netto sociale</a:t>
            </a:r>
            <a:endParaRPr lang="it-IT" sz="2000" dirty="0">
              <a:latin typeface="Garamond" pitchFamily="18" charset="0"/>
            </a:endParaRP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Terza opzione di scelta (5 Km)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Il costo – opportunità addizionale che si deve sopportare per preservare la quinta unità del tratto di fiume A(EPRS) è maggiore del beneficio marginale A(EQRS). L’area EPQ rappresenta la diminuzione del BNS associato alla preservazione di 5 Km piuttosto che 4 Km.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Poiché il BNS diminuisce sia in corrispondenza del livello di preservazione inferiore a 4 Km sia del livello superiore, si deve concludere che 4 Km è il livello di preservazione che </a:t>
            </a:r>
            <a:r>
              <a:rPr lang="it-IT" sz="2000" dirty="0" err="1" smtClean="0">
                <a:latin typeface="Garamond" pitchFamily="18" charset="0"/>
              </a:rPr>
              <a:t>max</a:t>
            </a:r>
            <a:r>
              <a:rPr lang="it-IT" sz="2000" dirty="0" smtClean="0">
                <a:latin typeface="Garamond" pitchFamily="18" charset="0"/>
              </a:rPr>
              <a:t> il BNS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L’allocazione efficiente viene individuata nel punto E in cui </a:t>
            </a:r>
          </a:p>
          <a:p>
            <a:pPr marL="0" indent="0" algn="ctr">
              <a:buNone/>
            </a:pPr>
            <a:r>
              <a:rPr lang="it-IT" sz="2000" dirty="0" smtClean="0">
                <a:latin typeface="Garamond" pitchFamily="18" charset="0"/>
              </a:rPr>
              <a:t>B’(A4) = C’(A4)</a:t>
            </a:r>
            <a:endParaRPr lang="it-IT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812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Teoria economica, mercato ed allocazioni efficienti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La teoria economica tradizionale dimostra che il </a:t>
            </a:r>
            <a:r>
              <a:rPr lang="it-IT" sz="2000" u="sng" dirty="0" smtClean="0">
                <a:latin typeface="Garamond" pitchFamily="18" charset="0"/>
              </a:rPr>
              <a:t>mercato</a:t>
            </a:r>
            <a:r>
              <a:rPr lang="it-IT" sz="2000" dirty="0" smtClean="0">
                <a:latin typeface="Garamond" pitchFamily="18" charset="0"/>
              </a:rPr>
              <a:t> permette di ottenere </a:t>
            </a:r>
            <a:r>
              <a:rPr lang="it-IT" sz="2000" u="sng" dirty="0" smtClean="0">
                <a:latin typeface="Garamond" pitchFamily="18" charset="0"/>
              </a:rPr>
              <a:t>allocazioni efficienti </a:t>
            </a:r>
            <a:r>
              <a:rPr lang="it-IT" sz="2000" dirty="0" smtClean="0">
                <a:latin typeface="Garamond" pitchFamily="18" charset="0"/>
              </a:rPr>
              <a:t>di beni e risorse attraverso i </a:t>
            </a:r>
            <a:r>
              <a:rPr lang="it-IT" sz="2000" u="sng" dirty="0" smtClean="0">
                <a:latin typeface="Garamond" pitchFamily="18" charset="0"/>
              </a:rPr>
              <a:t>prezzi</a:t>
            </a:r>
            <a:r>
              <a:rPr lang="it-IT" sz="2000" dirty="0" smtClean="0">
                <a:latin typeface="Garamond" pitchFamily="18" charset="0"/>
              </a:rPr>
              <a:t> che sono lo strumento utile a ripartire beni e risorse scarse fra usi alternativi</a:t>
            </a:r>
          </a:p>
          <a:p>
            <a:pPr marL="0" indent="0" algn="just">
              <a:buNone/>
            </a:pPr>
            <a:r>
              <a:rPr lang="it-IT" sz="2000" dirty="0" err="1" smtClean="0">
                <a:latin typeface="Garamond" pitchFamily="18" charset="0"/>
              </a:rPr>
              <a:t>Affinchè</a:t>
            </a:r>
            <a:r>
              <a:rPr lang="it-IT" sz="2000" dirty="0" smtClean="0">
                <a:latin typeface="Garamond" pitchFamily="18" charset="0"/>
              </a:rPr>
              <a:t> </a:t>
            </a:r>
            <a:r>
              <a:rPr lang="it-IT" sz="2000" u="sng" dirty="0" smtClean="0">
                <a:latin typeface="Garamond" pitchFamily="18" charset="0"/>
              </a:rPr>
              <a:t>beni e risorse </a:t>
            </a:r>
            <a:r>
              <a:rPr lang="it-IT" sz="2000" dirty="0" smtClean="0">
                <a:latin typeface="Garamond" pitchFamily="18" charset="0"/>
              </a:rPr>
              <a:t>abbiano un prezzo occorre che siano scambiati sula mercato e perché ciò avvenga devono essere </a:t>
            </a:r>
            <a:r>
              <a:rPr lang="it-IT" sz="2000" u="sng" dirty="0" smtClean="0">
                <a:latin typeface="Garamond" pitchFamily="18" charset="0"/>
              </a:rPr>
              <a:t>oggetto dei diritti di proprietà </a:t>
            </a:r>
            <a:r>
              <a:rPr lang="it-IT" sz="2000" dirty="0" smtClean="0">
                <a:latin typeface="Garamond" pitchFamily="18" charset="0"/>
              </a:rPr>
              <a:t>grazie ai quali i titolari di suddetti diritti possono utilizzarli o trasferirli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Per i beni e le risorse che sono oggetto di transazione sul mercato, il </a:t>
            </a:r>
            <a:r>
              <a:rPr lang="it-IT" sz="2000" u="sng" dirty="0" smtClean="0">
                <a:latin typeface="Garamond" pitchFamily="18" charset="0"/>
              </a:rPr>
              <a:t>valore di scambio o prezzo di mercato </a:t>
            </a:r>
            <a:r>
              <a:rPr lang="it-IT" sz="2000" dirty="0" smtClean="0">
                <a:latin typeface="Garamond" pitchFamily="18" charset="0"/>
              </a:rPr>
              <a:t>viene determinato dall’effetto congiunto della domanda e dell’offerta: più il bene è scarso, maggiore è il valore di scambio e quindi il prezzo</a:t>
            </a:r>
          </a:p>
          <a:p>
            <a:pPr marL="0" indent="0" algn="just">
              <a:buNone/>
            </a:pPr>
            <a:r>
              <a:rPr lang="it-IT" sz="2000" u="sng" dirty="0" smtClean="0">
                <a:latin typeface="Garamond" pitchFamily="18" charset="0"/>
              </a:rPr>
              <a:t>L’esistenza dei diritti di proprietà </a:t>
            </a:r>
            <a:r>
              <a:rPr lang="it-IT" sz="2000" dirty="0" smtClean="0">
                <a:latin typeface="Garamond" pitchFamily="18" charset="0"/>
              </a:rPr>
              <a:t>è il presupposto dello scambio di beni e risorse</a:t>
            </a:r>
          </a:p>
          <a:p>
            <a:pPr marL="0" indent="0" algn="just">
              <a:buNone/>
            </a:pPr>
            <a:r>
              <a:rPr lang="it-IT" sz="2000" u="sng" dirty="0" smtClean="0">
                <a:latin typeface="Garamond" pitchFamily="18" charset="0"/>
              </a:rPr>
              <a:t>Le condizioni che in via teorica permettono al mercato di conseguire allocazioni efficienti di beni e risorse scarse non valgono per la categoria delle risorse ambientali</a:t>
            </a:r>
            <a:endParaRPr lang="it-IT" sz="2000" u="sng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399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Beni e risorse ambientali: il problema della mancanza del valore di mercato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u="sng" dirty="0" smtClean="0">
                <a:latin typeface="Garamond" pitchFamily="18" charset="0"/>
              </a:rPr>
              <a:t>Per le risorse e i beni ambientali non esiste un prezzo di mercato </a:t>
            </a:r>
            <a:r>
              <a:rPr lang="it-IT" sz="2000" dirty="0" smtClean="0">
                <a:latin typeface="Garamond" pitchFamily="18" charset="0"/>
              </a:rPr>
              <a:t>perché di solito </a:t>
            </a:r>
            <a:r>
              <a:rPr lang="it-IT" sz="2000" u="sng" dirty="0" smtClean="0">
                <a:latin typeface="Garamond" pitchFamily="18" charset="0"/>
              </a:rPr>
              <a:t>non sono oggetto di transazione </a:t>
            </a:r>
            <a:r>
              <a:rPr lang="it-IT" sz="2000" dirty="0" smtClean="0">
                <a:latin typeface="Garamond" pitchFamily="18" charset="0"/>
              </a:rPr>
              <a:t>(Es. aria pulita, suolo e acque incontaminate, bellezza del paesaggio integro..)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Inoltre, non è sempre possibile attribuire diritti di proprietà alle risorse ambientali, trattandosi di risorse che ricadono nella categoria di </a:t>
            </a:r>
            <a:r>
              <a:rPr lang="it-IT" sz="2000" u="sng" dirty="0" smtClean="0">
                <a:latin typeface="Garamond" pitchFamily="18" charset="0"/>
              </a:rPr>
              <a:t>beni comuni e beni pubblici</a:t>
            </a:r>
          </a:p>
          <a:p>
            <a:pPr marL="0" indent="0" algn="just">
              <a:buNone/>
            </a:pPr>
            <a:r>
              <a:rPr lang="it-IT" sz="2000" u="sng" dirty="0" smtClean="0">
                <a:latin typeface="Garamond" pitchFamily="18" charset="0"/>
              </a:rPr>
              <a:t>Il mercato non è in grado di garantire un’allocazione efficiente tra i diversi usi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Al fallimento del mercato va ricollegato uno sfruttamento eccessivo delle risorse ambientali e i relativi </a:t>
            </a:r>
            <a:r>
              <a:rPr lang="it-IT" sz="2000" u="sng" dirty="0" smtClean="0">
                <a:latin typeface="Garamond" pitchFamily="18" charset="0"/>
              </a:rPr>
              <a:t>costi sociali</a:t>
            </a:r>
            <a:r>
              <a:rPr lang="it-IT" sz="2000" dirty="0" smtClean="0">
                <a:latin typeface="Garamond" pitchFamily="18" charset="0"/>
              </a:rPr>
              <a:t> che esso genera e che si configurano come </a:t>
            </a:r>
            <a:r>
              <a:rPr lang="it-IT" sz="2000" u="sng" dirty="0" smtClean="0">
                <a:latin typeface="Garamond" pitchFamily="18" charset="0"/>
              </a:rPr>
              <a:t>esternalità negative</a:t>
            </a:r>
            <a:endParaRPr lang="it-IT" sz="2000" dirty="0" smtClean="0">
              <a:latin typeface="Garamond" pitchFamily="18" charset="0"/>
            </a:endParaRP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La presenza di esternalità e costi sociali pone il problema di dover </a:t>
            </a:r>
            <a:r>
              <a:rPr lang="it-IT" sz="2000" u="sng" dirty="0" smtClean="0">
                <a:latin typeface="Garamond" pitchFamily="18" charset="0"/>
              </a:rPr>
              <a:t>individuare le istituzioni più adeguate ad affrontare e risolvere le inefficienze allocative</a:t>
            </a:r>
            <a:endParaRPr lang="it-IT" sz="2000" u="sng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818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Efficienza sociale delle risorse ambientali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L’efficienza sociale comporta una </a:t>
            </a:r>
            <a:r>
              <a:rPr lang="it-IT" sz="2000" u="sng" dirty="0" smtClean="0">
                <a:latin typeface="Garamond" pitchFamily="18" charset="0"/>
              </a:rPr>
              <a:t>ripartizione ottimale </a:t>
            </a:r>
            <a:r>
              <a:rPr lang="it-IT" sz="2000" dirty="0" smtClean="0">
                <a:latin typeface="Garamond" pitchFamily="18" charset="0"/>
              </a:rPr>
              <a:t>delle risorse ambientali </a:t>
            </a:r>
            <a:r>
              <a:rPr lang="it-IT" sz="2000" u="sng" dirty="0" smtClean="0">
                <a:latin typeface="Garamond" pitchFamily="18" charset="0"/>
              </a:rPr>
              <a:t>tra sfruttamento e preservazione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La ripartizione che risponde al criterio dell’efficienza è quella in grado di </a:t>
            </a:r>
            <a:r>
              <a:rPr lang="it-IT" sz="2000" u="sng" dirty="0" smtClean="0">
                <a:latin typeface="Garamond" pitchFamily="18" charset="0"/>
              </a:rPr>
              <a:t>massimizzare il Beneficio Netto Sociale </a:t>
            </a:r>
            <a:r>
              <a:rPr lang="it-IT" sz="2000" dirty="0" smtClean="0">
                <a:latin typeface="Garamond" pitchFamily="18" charset="0"/>
              </a:rPr>
              <a:t>(BNS), e cioè quando è </a:t>
            </a:r>
            <a:r>
              <a:rPr lang="it-IT" sz="2000" dirty="0" err="1" smtClean="0">
                <a:latin typeface="Garamond" pitchFamily="18" charset="0"/>
              </a:rPr>
              <a:t>max</a:t>
            </a:r>
            <a:r>
              <a:rPr lang="it-IT" sz="2000" dirty="0" smtClean="0">
                <a:latin typeface="Garamond" pitchFamily="18" charset="0"/>
              </a:rPr>
              <a:t> la differenza tra benefici e costi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Per la determinazione dell’allocazione efficiente si considera lo </a:t>
            </a:r>
            <a:r>
              <a:rPr lang="it-IT" sz="2000" u="sng" dirty="0" smtClean="0">
                <a:latin typeface="Garamond" pitchFamily="18" charset="0"/>
              </a:rPr>
              <a:t>sfruttamento</a:t>
            </a:r>
            <a:r>
              <a:rPr lang="it-IT" sz="2000" dirty="0" smtClean="0">
                <a:latin typeface="Garamond" pitchFamily="18" charset="0"/>
              </a:rPr>
              <a:t> delle risorse ambientali rispetto alle quali si vuole individuare il </a:t>
            </a:r>
            <a:r>
              <a:rPr lang="it-IT" sz="2000" u="sng" dirty="0" smtClean="0">
                <a:latin typeface="Garamond" pitchFamily="18" charset="0"/>
              </a:rPr>
              <a:t>livello ottimo </a:t>
            </a:r>
            <a:r>
              <a:rPr lang="it-IT" sz="2000" dirty="0" smtClean="0">
                <a:latin typeface="Garamond" pitchFamily="18" charset="0"/>
              </a:rPr>
              <a:t>che viene assunto come </a:t>
            </a:r>
            <a:r>
              <a:rPr lang="it-IT" sz="2000" u="sng" dirty="0" smtClean="0">
                <a:latin typeface="Garamond" pitchFamily="18" charset="0"/>
              </a:rPr>
              <a:t>indicativo della ripartizione tra sfruttamento e preservazione</a:t>
            </a:r>
          </a:p>
          <a:p>
            <a:pPr marL="0" indent="0" algn="just">
              <a:buNone/>
            </a:pPr>
            <a:r>
              <a:rPr lang="it-IT" sz="2000" u="sng" dirty="0" smtClean="0">
                <a:latin typeface="Garamond" pitchFamily="18" charset="0"/>
              </a:rPr>
              <a:t>Lo sfruttamento produce</a:t>
            </a:r>
            <a:r>
              <a:rPr lang="it-IT" sz="2000" dirty="0" smtClean="0">
                <a:latin typeface="Garamond" pitchFamily="18" charset="0"/>
              </a:rPr>
              <a:t>:</a:t>
            </a:r>
          </a:p>
          <a:p>
            <a:pPr algn="just"/>
            <a:r>
              <a:rPr lang="it-IT" sz="2000" u="sng" dirty="0" smtClean="0">
                <a:latin typeface="Garamond" pitchFamily="18" charset="0"/>
              </a:rPr>
              <a:t>Benefici economici</a:t>
            </a:r>
            <a:r>
              <a:rPr lang="it-IT" sz="2000" dirty="0" smtClean="0">
                <a:latin typeface="Garamond" pitchFamily="18" charset="0"/>
              </a:rPr>
              <a:t> misurabili attraverso maggiori livelli di produzione, reddito, occupazione e consumo</a:t>
            </a:r>
          </a:p>
          <a:p>
            <a:pPr algn="just"/>
            <a:r>
              <a:rPr lang="it-IT" sz="2000" u="sng" dirty="0" smtClean="0">
                <a:latin typeface="Garamond" pitchFamily="18" charset="0"/>
              </a:rPr>
              <a:t>Costi sociali</a:t>
            </a:r>
            <a:r>
              <a:rPr lang="it-IT" sz="2000" dirty="0" smtClean="0">
                <a:latin typeface="Garamond" pitchFamily="18" charset="0"/>
              </a:rPr>
              <a:t> in termini di danni all’ambiente (inquinamento, problemi di sostenibilità…)</a:t>
            </a:r>
            <a:endParaRPr lang="it-IT" sz="2000" u="sng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242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Formalizzazione del problema di efficienza allocativa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Il </a:t>
            </a:r>
            <a:r>
              <a:rPr lang="it-IT" sz="2000" u="sng" dirty="0" smtClean="0">
                <a:latin typeface="Garamond" pitchFamily="18" charset="0"/>
              </a:rPr>
              <a:t>problema da risolvere </a:t>
            </a:r>
            <a:r>
              <a:rPr lang="it-IT" sz="2000" dirty="0" smtClean="0">
                <a:latin typeface="Garamond" pitchFamily="18" charset="0"/>
              </a:rPr>
              <a:t>che condiziona le scelte di politica economica consiste nel </a:t>
            </a:r>
            <a:r>
              <a:rPr lang="it-IT" sz="2000" u="sng" dirty="0" smtClean="0">
                <a:latin typeface="Garamond" pitchFamily="18" charset="0"/>
              </a:rPr>
              <a:t>determinare la quantità ott</a:t>
            </a:r>
            <a:r>
              <a:rPr lang="it-IT" sz="2000" dirty="0" smtClean="0">
                <a:latin typeface="Garamond" pitchFamily="18" charset="0"/>
              </a:rPr>
              <a:t>imale di risorse ambientali da destinare allo sfruttamento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Si tratta di risolvere un problema di questo tipo:</a:t>
            </a:r>
          </a:p>
          <a:p>
            <a:pPr marL="0" indent="0" algn="ctr">
              <a:buNone/>
            </a:pPr>
            <a:r>
              <a:rPr lang="it-IT" sz="2000" dirty="0" smtClean="0">
                <a:latin typeface="Garamond" pitchFamily="18" charset="0"/>
              </a:rPr>
              <a:t>MAX [B(</a:t>
            </a:r>
            <a:r>
              <a:rPr lang="it-IT" sz="2000" dirty="0" err="1" smtClean="0">
                <a:latin typeface="Garamond" pitchFamily="18" charset="0"/>
              </a:rPr>
              <a:t>Qra</a:t>
            </a:r>
            <a:r>
              <a:rPr lang="it-IT" sz="2000" dirty="0" smtClean="0">
                <a:latin typeface="Garamond" pitchFamily="18" charset="0"/>
              </a:rPr>
              <a:t>) – C(</a:t>
            </a:r>
            <a:r>
              <a:rPr lang="it-IT" sz="2000" dirty="0" err="1" smtClean="0">
                <a:latin typeface="Garamond" pitchFamily="18" charset="0"/>
              </a:rPr>
              <a:t>Qra</a:t>
            </a:r>
            <a:r>
              <a:rPr lang="it-IT" sz="2000" dirty="0" smtClean="0">
                <a:latin typeface="Garamond" pitchFamily="18" charset="0"/>
              </a:rPr>
              <a:t>)]</a:t>
            </a:r>
          </a:p>
          <a:p>
            <a:pPr marL="0" indent="0" algn="ctr">
              <a:buNone/>
            </a:pPr>
            <a:r>
              <a:rPr lang="it-IT" sz="2000" dirty="0">
                <a:latin typeface="Garamond" pitchFamily="18" charset="0"/>
              </a:rPr>
              <a:t>c</a:t>
            </a:r>
            <a:r>
              <a:rPr lang="it-IT" sz="2000" dirty="0" smtClean="0">
                <a:latin typeface="Garamond" pitchFamily="18" charset="0"/>
              </a:rPr>
              <a:t>he implica come condizione</a:t>
            </a:r>
          </a:p>
          <a:p>
            <a:pPr marL="0" indent="0" algn="ctr">
              <a:buNone/>
            </a:pPr>
            <a:r>
              <a:rPr lang="it-IT" sz="2000" dirty="0" smtClean="0">
                <a:latin typeface="Garamond" pitchFamily="18" charset="0"/>
              </a:rPr>
              <a:t>B’(Q*</a:t>
            </a:r>
            <a:r>
              <a:rPr lang="it-IT" sz="2000" dirty="0" err="1" smtClean="0">
                <a:latin typeface="Garamond" pitchFamily="18" charset="0"/>
              </a:rPr>
              <a:t>ra</a:t>
            </a:r>
            <a:r>
              <a:rPr lang="it-IT" sz="2000" dirty="0" smtClean="0">
                <a:latin typeface="Garamond" pitchFamily="18" charset="0"/>
              </a:rPr>
              <a:t>) = C’(Q*</a:t>
            </a:r>
            <a:r>
              <a:rPr lang="it-IT" sz="2000" dirty="0" err="1" smtClean="0">
                <a:latin typeface="Garamond" pitchFamily="18" charset="0"/>
              </a:rPr>
              <a:t>ra</a:t>
            </a:r>
            <a:r>
              <a:rPr lang="it-IT" sz="2000" dirty="0" smtClean="0">
                <a:latin typeface="Garamond" pitchFamily="18" charset="0"/>
              </a:rPr>
              <a:t>)</a:t>
            </a:r>
          </a:p>
          <a:p>
            <a:pPr marL="0" indent="0" algn="ctr">
              <a:buNone/>
            </a:pPr>
            <a:endParaRPr lang="it-IT" sz="2000" dirty="0">
              <a:latin typeface="Garamond" pitchFamily="18" charset="0"/>
            </a:endParaRP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In altre parole la condizione per la </a:t>
            </a:r>
            <a:r>
              <a:rPr lang="it-IT" sz="2000" dirty="0" err="1" smtClean="0">
                <a:latin typeface="Garamond" pitchFamily="18" charset="0"/>
              </a:rPr>
              <a:t>max</a:t>
            </a:r>
            <a:r>
              <a:rPr lang="it-IT" sz="2000" dirty="0" smtClean="0">
                <a:latin typeface="Garamond" pitchFamily="18" charset="0"/>
              </a:rPr>
              <a:t> di BNS è che il beneficio marginale deve essere uguale al costo marginale rispettivamente associati al livello ottimale di stock di risorse ambientali destinate allo sfruttamento</a:t>
            </a:r>
            <a:endParaRPr lang="it-IT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043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Dimostrazione grafica del livello ottimale di sfruttamento</a:t>
            </a:r>
            <a:endParaRPr lang="it-IT" sz="2400" b="1" dirty="0">
              <a:latin typeface="Garamond" pitchFamily="18" charset="0"/>
            </a:endParaRP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xmlns="" id="{A0CCC7AB-3677-6B41-9E94-5343B0FB6D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6080095"/>
              </p:ext>
            </p:extLst>
          </p:nvPr>
        </p:nvGraphicFramePr>
        <p:xfrm>
          <a:off x="457200" y="1124744"/>
          <a:ext cx="82296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1315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Spiegazione grafica del livello ottimale di sfruttamento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b="1" dirty="0" err="1" smtClean="0">
                <a:latin typeface="Garamond" pitchFamily="18" charset="0"/>
              </a:rPr>
              <a:t>OBQm</a:t>
            </a:r>
            <a:r>
              <a:rPr lang="it-IT" sz="2000" b="1" dirty="0" smtClean="0">
                <a:latin typeface="Garamond" pitchFamily="18" charset="0"/>
              </a:rPr>
              <a:t>(</a:t>
            </a:r>
            <a:r>
              <a:rPr lang="it-IT" sz="2000" b="1" dirty="0" err="1" smtClean="0">
                <a:latin typeface="Garamond" pitchFamily="18" charset="0"/>
              </a:rPr>
              <a:t>ra</a:t>
            </a:r>
            <a:r>
              <a:rPr lang="it-IT" sz="2000" b="1" dirty="0" smtClean="0">
                <a:latin typeface="Garamond" pitchFamily="18" charset="0"/>
              </a:rPr>
              <a:t>) = beneficio totale associato allo sfruttamento della quantità </a:t>
            </a:r>
            <a:r>
              <a:rPr lang="it-IT" sz="2000" b="1" dirty="0" err="1" smtClean="0">
                <a:latin typeface="Garamond" pitchFamily="18" charset="0"/>
              </a:rPr>
              <a:t>Qm</a:t>
            </a:r>
            <a:r>
              <a:rPr lang="it-IT" sz="2000" b="1" dirty="0" smtClean="0">
                <a:latin typeface="Garamond" pitchFamily="18" charset="0"/>
              </a:rPr>
              <a:t>(</a:t>
            </a:r>
            <a:r>
              <a:rPr lang="it-IT" sz="2000" b="1" dirty="0" err="1" smtClean="0">
                <a:latin typeface="Garamond" pitchFamily="18" charset="0"/>
              </a:rPr>
              <a:t>ra</a:t>
            </a:r>
            <a:r>
              <a:rPr lang="it-IT" sz="2000" b="1" dirty="0" smtClean="0">
                <a:latin typeface="Garamond" pitchFamily="18" charset="0"/>
              </a:rPr>
              <a:t>) che rappresenta il livello di sfruttamento in grado di </a:t>
            </a:r>
            <a:r>
              <a:rPr lang="it-IT" sz="2000" b="1" dirty="0" err="1" smtClean="0">
                <a:latin typeface="Garamond" pitchFamily="18" charset="0"/>
              </a:rPr>
              <a:t>max</a:t>
            </a:r>
            <a:r>
              <a:rPr lang="it-IT" sz="2000" b="1" dirty="0" smtClean="0">
                <a:latin typeface="Garamond" pitchFamily="18" charset="0"/>
              </a:rPr>
              <a:t> l’utilità</a:t>
            </a:r>
          </a:p>
          <a:p>
            <a:pPr marL="0" indent="0">
              <a:buNone/>
            </a:pPr>
            <a:endParaRPr lang="it-IT" sz="2000" b="1" dirty="0">
              <a:latin typeface="Garamond" pitchFamily="18" charset="0"/>
            </a:endParaRPr>
          </a:p>
          <a:p>
            <a:pPr marL="0" indent="0">
              <a:buNone/>
            </a:pPr>
            <a:r>
              <a:rPr lang="it-IT" sz="2000" b="1" dirty="0" err="1" smtClean="0">
                <a:latin typeface="Garamond" pitchFamily="18" charset="0"/>
              </a:rPr>
              <a:t>ODQm</a:t>
            </a:r>
            <a:r>
              <a:rPr lang="it-IT" sz="2000" b="1" dirty="0" smtClean="0">
                <a:latin typeface="Garamond" pitchFamily="18" charset="0"/>
              </a:rPr>
              <a:t>(</a:t>
            </a:r>
            <a:r>
              <a:rPr lang="it-IT" sz="2000" b="1" dirty="0" err="1" smtClean="0">
                <a:latin typeface="Garamond" pitchFamily="18" charset="0"/>
              </a:rPr>
              <a:t>ra</a:t>
            </a:r>
            <a:r>
              <a:rPr lang="it-IT" sz="2000" b="1" dirty="0" smtClean="0">
                <a:latin typeface="Garamond" pitchFamily="18" charset="0"/>
              </a:rPr>
              <a:t>) = costo totale associato alla quantità </a:t>
            </a:r>
            <a:r>
              <a:rPr lang="it-IT" sz="2000" b="1" dirty="0" err="1" smtClean="0">
                <a:latin typeface="Garamond" pitchFamily="18" charset="0"/>
              </a:rPr>
              <a:t>Qm</a:t>
            </a:r>
            <a:r>
              <a:rPr lang="it-IT" sz="2000" b="1" dirty="0" smtClean="0">
                <a:latin typeface="Garamond" pitchFamily="18" charset="0"/>
              </a:rPr>
              <a:t>(</a:t>
            </a:r>
            <a:r>
              <a:rPr lang="it-IT" sz="2000" b="1" dirty="0" err="1" smtClean="0">
                <a:latin typeface="Garamond" pitchFamily="18" charset="0"/>
              </a:rPr>
              <a:t>ra</a:t>
            </a:r>
            <a:r>
              <a:rPr lang="it-IT" sz="2000" b="1" dirty="0" smtClean="0">
                <a:latin typeface="Garamond" pitchFamily="18" charset="0"/>
              </a:rPr>
              <a:t>) e cioè il costo inteso come danno all’ambiente</a:t>
            </a:r>
          </a:p>
          <a:p>
            <a:pPr marL="0" indent="0">
              <a:buNone/>
            </a:pPr>
            <a:endParaRPr lang="it-IT" sz="2000" dirty="0">
              <a:latin typeface="Garamond" pitchFamily="18" charset="0"/>
            </a:endParaRPr>
          </a:p>
          <a:p>
            <a:pPr marL="0" indent="0">
              <a:buNone/>
            </a:pPr>
            <a:r>
              <a:rPr lang="it-IT" sz="2000" dirty="0" smtClean="0">
                <a:latin typeface="Garamond" pitchFamily="18" charset="0"/>
              </a:rPr>
              <a:t>Dall’area del Beneficio totale sottraiamo l’area del costo totale si ottiene l’area OBE che individua il massimo Benefico Netto Sociale</a:t>
            </a:r>
          </a:p>
          <a:p>
            <a:pPr marL="0" indent="0">
              <a:buNone/>
            </a:pPr>
            <a:r>
              <a:rPr lang="it-IT" sz="2000" dirty="0" smtClean="0">
                <a:latin typeface="Garamond" pitchFamily="18" charset="0"/>
              </a:rPr>
              <a:t>Per determinare il livello socialmente efficiente di sfruttamento consideriamo il punto E, e cioè il punto in cui il </a:t>
            </a:r>
            <a:r>
              <a:rPr lang="it-IT" sz="2000" dirty="0" err="1" smtClean="0">
                <a:latin typeface="Garamond" pitchFamily="18" charset="0"/>
              </a:rPr>
              <a:t>Mmg</a:t>
            </a:r>
            <a:r>
              <a:rPr lang="it-IT" sz="2000" dirty="0" smtClean="0">
                <a:latin typeface="Garamond" pitchFamily="18" charset="0"/>
              </a:rPr>
              <a:t>=</a:t>
            </a:r>
            <a:r>
              <a:rPr lang="it-IT" sz="2000" dirty="0" err="1" smtClean="0">
                <a:latin typeface="Garamond" pitchFamily="18" charset="0"/>
              </a:rPr>
              <a:t>CmgS</a:t>
            </a:r>
            <a:r>
              <a:rPr lang="it-IT" sz="2000" dirty="0" smtClean="0">
                <a:latin typeface="Garamond" pitchFamily="18" charset="0"/>
              </a:rPr>
              <a:t>, lo proiettiamo sull’asse delle ascisse ed otteniamo Q*</a:t>
            </a:r>
            <a:r>
              <a:rPr lang="it-IT" sz="2000" dirty="0" err="1" smtClean="0">
                <a:latin typeface="Garamond" pitchFamily="18" charset="0"/>
              </a:rPr>
              <a:t>ra</a:t>
            </a:r>
            <a:r>
              <a:rPr lang="it-IT" sz="2000" dirty="0" smtClean="0">
                <a:latin typeface="Garamond" pitchFamily="18" charset="0"/>
              </a:rPr>
              <a:t> che risponde al criterio dell’efficienza sociale</a:t>
            </a:r>
          </a:p>
          <a:p>
            <a:pPr marL="0" indent="0">
              <a:buNone/>
            </a:pPr>
            <a:r>
              <a:rPr lang="it-IT" sz="2000" dirty="0" smtClean="0">
                <a:latin typeface="Garamond" pitchFamily="18" charset="0"/>
              </a:rPr>
              <a:t>Da ciò si ricava la condizione secondo la quale la quantità di risorsa ambientale da destinare allo sfruttamento che soddisfa il criterio dell’efficienza sociale è quella rispetto alla quale il beneficio associato all’ultima unità di risorsa sfruttata deve eguagliare il costo associato alla stessa</a:t>
            </a:r>
            <a:endParaRPr lang="it-IT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324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smtClean="0">
                <a:latin typeface="Garamond" pitchFamily="18" charset="0"/>
              </a:rPr>
              <a:t>Livello efficiente di preservazione delle risorse ambientali (rappresentazione grafica)</a:t>
            </a:r>
            <a:endParaRPr lang="it-IT" sz="2400" b="1" dirty="0">
              <a:latin typeface="Garamond" pitchFamily="18" charset="0"/>
            </a:endParaRPr>
          </a:p>
        </p:txBody>
      </p:sp>
      <p:graphicFrame>
        <p:nvGraphicFramePr>
          <p:cNvPr id="11" name="Segnaposto contenuto 10">
            <a:extLst>
              <a:ext uri="{FF2B5EF4-FFF2-40B4-BE49-F238E27FC236}">
                <a16:creationId xmlns:a16="http://schemas.microsoft.com/office/drawing/2014/main" xmlns="" id="{A0CCC7AB-3677-6B41-9E94-5343B0FB6D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1030903"/>
              </p:ext>
            </p:extLst>
          </p:nvPr>
        </p:nvGraphicFramePr>
        <p:xfrm>
          <a:off x="457200" y="1600200"/>
          <a:ext cx="8291264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4567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Garamond" pitchFamily="18" charset="0"/>
              </a:rPr>
              <a:t>Preservazione e sfruttamento efficiente  </a:t>
            </a:r>
            <a:endParaRPr lang="it-IT" sz="24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Si dimostra che una volta determinato il livello efficiente di sfruttamento, contestualmente si determina anche il livello efficiente di preservazione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Quando viene soddisfatta la condizione per la quale </a:t>
            </a:r>
            <a:r>
              <a:rPr lang="it-IT" sz="2000" dirty="0" err="1" smtClean="0">
                <a:latin typeface="Garamond" pitchFamily="18" charset="0"/>
              </a:rPr>
              <a:t>Bmg</a:t>
            </a:r>
            <a:r>
              <a:rPr lang="it-IT" sz="2000" dirty="0" smtClean="0">
                <a:latin typeface="Garamond" pitchFamily="18" charset="0"/>
              </a:rPr>
              <a:t> = </a:t>
            </a:r>
            <a:r>
              <a:rPr lang="it-IT" sz="2000" dirty="0" err="1" smtClean="0">
                <a:latin typeface="Garamond" pitchFamily="18" charset="0"/>
              </a:rPr>
              <a:t>CmgS</a:t>
            </a:r>
            <a:r>
              <a:rPr lang="it-IT" sz="2000" dirty="0" smtClean="0">
                <a:latin typeface="Garamond" pitchFamily="18" charset="0"/>
              </a:rPr>
              <a:t> :</a:t>
            </a:r>
          </a:p>
          <a:p>
            <a:pPr algn="just"/>
            <a:r>
              <a:rPr lang="it-IT" sz="2000" dirty="0" smtClean="0">
                <a:latin typeface="Garamond" pitchFamily="18" charset="0"/>
              </a:rPr>
              <a:t>Siamo in presenza di un livello socialmente efficiente di sfruttamento e preservazione</a:t>
            </a:r>
          </a:p>
          <a:p>
            <a:pPr algn="just"/>
            <a:r>
              <a:rPr lang="it-IT" sz="2000" dirty="0" smtClean="0">
                <a:latin typeface="Garamond" pitchFamily="18" charset="0"/>
              </a:rPr>
              <a:t>E’ stato raggiunto il </a:t>
            </a:r>
            <a:r>
              <a:rPr lang="it-IT" sz="2000" dirty="0" err="1" smtClean="0">
                <a:latin typeface="Garamond" pitchFamily="18" charset="0"/>
              </a:rPr>
              <a:t>max</a:t>
            </a:r>
            <a:r>
              <a:rPr lang="it-IT" sz="2000" dirty="0" smtClean="0">
                <a:latin typeface="Garamond" pitchFamily="18" charset="0"/>
              </a:rPr>
              <a:t> BNS</a:t>
            </a:r>
          </a:p>
          <a:p>
            <a:pPr algn="just"/>
            <a:r>
              <a:rPr lang="it-IT" sz="2000" dirty="0" smtClean="0">
                <a:latin typeface="Garamond" pitchFamily="18" charset="0"/>
              </a:rPr>
              <a:t>E’ stato raggiunto il minimo costo sociale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Si considerino i livelli efficienti di preservazione P* e di sfruttamento S*, entrambi comportano dei costi sociali</a:t>
            </a:r>
          </a:p>
          <a:p>
            <a:pPr algn="just"/>
            <a:r>
              <a:rPr lang="it-IT" sz="2000" dirty="0" smtClean="0">
                <a:latin typeface="Garamond" pitchFamily="18" charset="0"/>
              </a:rPr>
              <a:t>I costi sociali associati ad S*, intesi come peggioramento della qualità dell’ambiente, sono individuati nell’area OES* (A)</a:t>
            </a:r>
          </a:p>
          <a:p>
            <a:pPr algn="just"/>
            <a:r>
              <a:rPr lang="it-IT" sz="2000" dirty="0" smtClean="0">
                <a:latin typeface="Garamond" pitchFamily="18" charset="0"/>
              </a:rPr>
              <a:t>I costi sociali associati a P*, intesi come perdita di benefici che sarebbero derivati se le risorse fossero state destinate al processo produttivo, sono individuati nell’area S*</a:t>
            </a:r>
            <a:r>
              <a:rPr lang="it-IT" sz="2000" dirty="0" err="1" smtClean="0">
                <a:latin typeface="Garamond" pitchFamily="18" charset="0"/>
              </a:rPr>
              <a:t>Esm</a:t>
            </a:r>
            <a:r>
              <a:rPr lang="it-IT" sz="2000" dirty="0" smtClean="0">
                <a:latin typeface="Garamond" pitchFamily="18" charset="0"/>
              </a:rPr>
              <a:t> (B)</a:t>
            </a:r>
          </a:p>
          <a:p>
            <a:pPr marL="0" indent="0" algn="just">
              <a:buNone/>
            </a:pPr>
            <a:r>
              <a:rPr lang="it-IT" sz="2000" dirty="0" smtClean="0">
                <a:latin typeface="Garamond" pitchFamily="18" charset="0"/>
              </a:rPr>
              <a:t>A e B rappresentano i costi sociali minimi associati ad entrambe le scelte, rispettivamente di preservazione e sfruttamento</a:t>
            </a:r>
          </a:p>
          <a:p>
            <a:pPr marL="0" indent="0" algn="just">
              <a:buNone/>
            </a:pPr>
            <a:endParaRPr lang="it-IT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3891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1584</Words>
  <Application>Microsoft Office PowerPoint</Application>
  <PresentationFormat>Presentazione su schermo (4:3)</PresentationFormat>
  <Paragraphs>132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Problemi di efficienza nell’uso delle risorse ambientali</vt:lpstr>
      <vt:lpstr>Teoria economica, mercato ed allocazioni efficienti</vt:lpstr>
      <vt:lpstr>Beni e risorse ambientali: il problema della mancanza del valore di mercato</vt:lpstr>
      <vt:lpstr>Efficienza sociale delle risorse ambientali</vt:lpstr>
      <vt:lpstr>Formalizzazione del problema di efficienza allocativa</vt:lpstr>
      <vt:lpstr>Dimostrazione grafica del livello ottimale di sfruttamento</vt:lpstr>
      <vt:lpstr>Spiegazione grafica del livello ottimale di sfruttamento</vt:lpstr>
      <vt:lpstr>Livello efficiente di preservazione delle risorse ambientali (rappresentazione grafica)</vt:lpstr>
      <vt:lpstr>Preservazione e sfruttamento efficiente  </vt:lpstr>
      <vt:lpstr>Preservazione e sfruttamento efficienti: minimizzazione dei costi sociali</vt:lpstr>
      <vt:lpstr>Efficienza sociale e preservazione: il problema del costo opportunità</vt:lpstr>
      <vt:lpstr>Scelta di destinare una risorsa ambientale (tratto di fiume) alla preservazione</vt:lpstr>
      <vt:lpstr>Rappresentazione grafica delle opportunità di scelta per la determinazione dei costi e benefici</vt:lpstr>
      <vt:lpstr>Analisi grafica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Problemi di efficienza nell’uso delle risorse ambientali</dc:title>
  <dc:creator>Utente Windows</dc:creator>
  <cp:lastModifiedBy>Utente Windows</cp:lastModifiedBy>
  <cp:revision>30</cp:revision>
  <dcterms:created xsi:type="dcterms:W3CDTF">2021-10-18T08:46:30Z</dcterms:created>
  <dcterms:modified xsi:type="dcterms:W3CDTF">2023-02-03T13:48:48Z</dcterms:modified>
</cp:coreProperties>
</file>