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10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89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65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73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48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9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59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69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259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98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63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417A-CA3B-4933-B1F9-5EDC3BBA3E2A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89F37-C19B-4E4A-A287-DA8030DD94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84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Funzioni economiche dell’ambiente e modello di bilancio dei materiali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632848" cy="4082008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Le due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funzioni economiche dell’ambiente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sono analizzate opportunamente dal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modello di bilancio dei materiali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In economia si ricorre al principio del bilancio dei materiali per fare riferimento alla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I legge della termodinamica 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secondo cui la materia non può essere né creata e né distrutta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Da ciò si ricavano 2 implicazioni: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Il sistema economico non crea materia, quindi le attività produttive consistono nel trasformare la materia estratta dall’ambiente in modo da acquisire valore per gli individui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Tutto il materiale estratto dall’ambiente viene restituito ad esso in uno stato trasformato/degradato</a:t>
            </a:r>
          </a:p>
          <a:p>
            <a:pPr algn="just"/>
            <a:endParaRPr lang="it-IT" sz="2000" u="sng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88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Modello di bilancio dei materiali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modello di bilancio dei materiali ha permesso di dimostrare l’identità che sussiste tra la massa del flusso di materia estratta dall’ambiente e poi soggetta a lavorazione e trasformazione e la massa del flusso di materia che viene scaricato nell’ambiente come scarto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Quindi </a:t>
            </a:r>
            <a:r>
              <a:rPr lang="it-IT" sz="2000" u="sng" dirty="0" smtClean="0">
                <a:latin typeface="Garamond" pitchFamily="18" charset="0"/>
              </a:rPr>
              <a:t>identità tra i rifiuti prodotti in ogni periodo e quantità di risorse naturali utilizzate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dimostrazione viene elaborata considerando il sistema economico come un insieme di 4 settori: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Ambiente = base di risorse e fonte di energia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Imprese cosiddette ambientali la cui attività produttiva si basa sull’impiego diretto di risorse naturali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Imprese manifatturiere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Famiglie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Rispetto a ciascun settore viene individuata una identità tra output prodotti ed input ricevuti e viceversa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48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Modello di bilancio dei materiali: rappresentazione grafica</a:t>
            </a:r>
            <a:endParaRPr lang="it-IT" sz="2400" b="1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340" y="1600200"/>
            <a:ext cx="549732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66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Modello di bilancio dei materiali: spiegazione grafica (I)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L’</a:t>
            </a:r>
            <a:r>
              <a:rPr lang="it-IT" sz="2000" u="sng" dirty="0" smtClean="0">
                <a:latin typeface="Garamond" pitchFamily="18" charset="0"/>
              </a:rPr>
              <a:t>ambiente</a:t>
            </a:r>
            <a:r>
              <a:rPr lang="it-IT" sz="2000" dirty="0" smtClean="0">
                <a:latin typeface="Garamond" pitchFamily="18" charset="0"/>
              </a:rPr>
              <a:t> genera come </a:t>
            </a:r>
            <a:r>
              <a:rPr lang="it-IT" sz="2000" u="sng" dirty="0" smtClean="0">
                <a:latin typeface="Garamond" pitchFamily="18" charset="0"/>
              </a:rPr>
              <a:t>output</a:t>
            </a:r>
            <a:r>
              <a:rPr lang="it-IT" sz="2000" dirty="0" smtClean="0">
                <a:latin typeface="Garamond" pitchFamily="18" charset="0"/>
              </a:rPr>
              <a:t> un flusso di risorse (</a:t>
            </a:r>
            <a:r>
              <a:rPr lang="it-IT" sz="2000" b="1" dirty="0" smtClean="0">
                <a:latin typeface="Garamond" pitchFamily="18" charset="0"/>
              </a:rPr>
              <a:t>A</a:t>
            </a:r>
            <a:r>
              <a:rPr lang="it-IT" sz="2000" dirty="0" smtClean="0">
                <a:latin typeface="Garamond" pitchFamily="18" charset="0"/>
              </a:rPr>
              <a:t>) verso le imprese ambientali che costituisce l’input per le stesse e che ritorna all’ambiente sotto forma di materiali di scarto prodotti rispettivamente dall’attività delle: (i) imprese ambientali (</a:t>
            </a:r>
            <a:r>
              <a:rPr lang="it-IT" sz="2000" b="1" dirty="0" smtClean="0">
                <a:latin typeface="Garamond" pitchFamily="18" charset="0"/>
              </a:rPr>
              <a:t>C</a:t>
            </a:r>
            <a:r>
              <a:rPr lang="it-IT" sz="2000" dirty="0" smtClean="0">
                <a:latin typeface="Garamond" pitchFamily="18" charset="0"/>
              </a:rPr>
              <a:t>); (ii) imprese manifatturiere (</a:t>
            </a:r>
            <a:r>
              <a:rPr lang="it-IT" sz="2000" b="1" dirty="0" smtClean="0">
                <a:latin typeface="Garamond" pitchFamily="18" charset="0"/>
              </a:rPr>
              <a:t>B</a:t>
            </a:r>
            <a:r>
              <a:rPr lang="it-IT" sz="2000" dirty="0" smtClean="0">
                <a:latin typeface="Garamond" pitchFamily="18" charset="0"/>
              </a:rPr>
              <a:t>); (iii) famiglie (</a:t>
            </a:r>
            <a:r>
              <a:rPr lang="it-IT" sz="2000" b="1" dirty="0" smtClean="0">
                <a:latin typeface="Garamond" pitchFamily="18" charset="0"/>
              </a:rPr>
              <a:t>D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ctr">
              <a:buNone/>
            </a:pPr>
            <a:endParaRPr lang="it-IT" sz="2000" b="1" dirty="0" smtClean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Garamond" pitchFamily="18" charset="0"/>
              </a:rPr>
              <a:t>A≡C+B+D  (I identità)</a:t>
            </a:r>
          </a:p>
          <a:p>
            <a:pPr marL="0" indent="0" algn="ctr">
              <a:buNone/>
            </a:pPr>
            <a:endParaRPr lang="it-IT" sz="2000" b="1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2. Le </a:t>
            </a:r>
            <a:r>
              <a:rPr lang="it-IT" sz="2000" u="sng" dirty="0" smtClean="0">
                <a:latin typeface="Garamond" pitchFamily="18" charset="0"/>
              </a:rPr>
              <a:t>imprese ambientali </a:t>
            </a:r>
            <a:r>
              <a:rPr lang="it-IT" sz="2000" dirty="0" smtClean="0">
                <a:latin typeface="Garamond" pitchFamily="18" charset="0"/>
              </a:rPr>
              <a:t>ricevono un flusso di </a:t>
            </a:r>
            <a:r>
              <a:rPr lang="it-IT" sz="2000" u="sng" dirty="0" smtClean="0">
                <a:latin typeface="Garamond" pitchFamily="18" charset="0"/>
              </a:rPr>
              <a:t>input</a:t>
            </a:r>
            <a:r>
              <a:rPr lang="it-IT" sz="2000" dirty="0" smtClean="0">
                <a:latin typeface="Garamond" pitchFamily="18" charset="0"/>
              </a:rPr>
              <a:t> (</a:t>
            </a:r>
            <a:r>
              <a:rPr lang="it-IT" sz="2000" b="1" dirty="0" smtClean="0">
                <a:latin typeface="Garamond" pitchFamily="18" charset="0"/>
              </a:rPr>
              <a:t>A</a:t>
            </a:r>
            <a:r>
              <a:rPr lang="it-IT" sz="2000" dirty="0" smtClean="0">
                <a:latin typeface="Garamond" pitchFamily="18" charset="0"/>
              </a:rPr>
              <a:t>) che produce un flusso di </a:t>
            </a:r>
            <a:r>
              <a:rPr lang="it-IT" sz="2000" u="sng" dirty="0" smtClean="0">
                <a:latin typeface="Garamond" pitchFamily="18" charset="0"/>
              </a:rPr>
              <a:t>output</a:t>
            </a:r>
            <a:r>
              <a:rPr lang="it-IT" sz="2000" dirty="0" smtClean="0">
                <a:latin typeface="Garamond" pitchFamily="18" charset="0"/>
              </a:rPr>
              <a:t> di un ammontare equivalente, costituito da: (i) i prodotti destinati alle imprese manifatturiere (</a:t>
            </a:r>
            <a:r>
              <a:rPr lang="it-IT" sz="2000" b="1" dirty="0" smtClean="0">
                <a:latin typeface="Garamond" pitchFamily="18" charset="0"/>
              </a:rPr>
              <a:t>A1</a:t>
            </a:r>
            <a:r>
              <a:rPr lang="it-IT" sz="2000" dirty="0" smtClean="0">
                <a:latin typeface="Garamond" pitchFamily="18" charset="0"/>
              </a:rPr>
              <a:t>); (ii) prodotti destinati alle famiglie (</a:t>
            </a:r>
            <a:r>
              <a:rPr lang="it-IT" sz="2000" b="1" dirty="0" smtClean="0">
                <a:latin typeface="Garamond" pitchFamily="18" charset="0"/>
              </a:rPr>
              <a:t>A2</a:t>
            </a:r>
            <a:r>
              <a:rPr lang="it-IT" sz="2000" dirty="0" smtClean="0">
                <a:latin typeface="Garamond" pitchFamily="18" charset="0"/>
              </a:rPr>
              <a:t>); (iii) i materiali di scarto che ritornano nell’ambiente (</a:t>
            </a:r>
            <a:r>
              <a:rPr lang="it-IT" sz="2000" b="1" dirty="0" smtClean="0">
                <a:latin typeface="Garamond" pitchFamily="18" charset="0"/>
              </a:rPr>
              <a:t>C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ctr">
              <a:buNone/>
            </a:pPr>
            <a:endParaRPr lang="it-IT" sz="2000" b="1" dirty="0" smtClean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Garamond" pitchFamily="18" charset="0"/>
              </a:rPr>
              <a:t>A</a:t>
            </a:r>
            <a:r>
              <a:rPr lang="it-IT" sz="2000" b="1" dirty="0" smtClean="0">
                <a:latin typeface="Garamond" pitchFamily="18" charset="0"/>
              </a:rPr>
              <a:t>≡A1+A2+C  (II identità)</a:t>
            </a:r>
            <a:endParaRPr lang="it-IT" sz="2000" b="1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3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Modello di bilancio dei materiali: analisi grafica (II)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3. Le </a:t>
            </a:r>
            <a:r>
              <a:rPr lang="it-IT" sz="2000" u="sng" dirty="0" smtClean="0">
                <a:latin typeface="Garamond" pitchFamily="18" charset="0"/>
              </a:rPr>
              <a:t>imprese manifatturiere </a:t>
            </a:r>
            <a:r>
              <a:rPr lang="it-IT" sz="2000" dirty="0" smtClean="0">
                <a:latin typeface="Garamond" pitchFamily="18" charset="0"/>
              </a:rPr>
              <a:t>realizzano una massa di </a:t>
            </a:r>
            <a:r>
              <a:rPr lang="it-IT" sz="2000" u="sng" dirty="0" smtClean="0">
                <a:latin typeface="Garamond" pitchFamily="18" charset="0"/>
              </a:rPr>
              <a:t>output</a:t>
            </a:r>
            <a:r>
              <a:rPr lang="it-IT" sz="2000" dirty="0" smtClean="0">
                <a:latin typeface="Garamond" pitchFamily="18" charset="0"/>
              </a:rPr>
              <a:t> che è costituita da: (i) beni destinati alle famiglie (</a:t>
            </a:r>
            <a:r>
              <a:rPr lang="it-IT" sz="2000" b="1" dirty="0" smtClean="0">
                <a:latin typeface="Garamond" pitchFamily="18" charset="0"/>
              </a:rPr>
              <a:t>E</a:t>
            </a:r>
            <a:r>
              <a:rPr lang="it-IT" sz="2000" dirty="0" smtClean="0">
                <a:latin typeface="Garamond" pitchFamily="18" charset="0"/>
              </a:rPr>
              <a:t>); (ii) i rifiuti della produzione (</a:t>
            </a:r>
            <a:r>
              <a:rPr lang="it-IT" sz="2000" b="1" dirty="0" smtClean="0">
                <a:latin typeface="Garamond" pitchFamily="18" charset="0"/>
              </a:rPr>
              <a:t>B</a:t>
            </a:r>
            <a:r>
              <a:rPr lang="it-IT" sz="2000" dirty="0" smtClean="0">
                <a:latin typeface="Garamond" pitchFamily="18" charset="0"/>
              </a:rPr>
              <a:t>) che affluiscono all’ambiente; (iii) materiali provenienti dall’attività di riciclo degli scarti  della produzione che rientrano nel processo produttivo (</a:t>
            </a:r>
            <a:r>
              <a:rPr lang="it-IT" sz="2000" b="1" dirty="0" smtClean="0">
                <a:latin typeface="Garamond" pitchFamily="18" charset="0"/>
              </a:rPr>
              <a:t>R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L’output prodotto è uguale alla massa degli </a:t>
            </a:r>
            <a:r>
              <a:rPr lang="it-IT" sz="2000" u="sng" dirty="0" smtClean="0">
                <a:latin typeface="Garamond" pitchFamily="18" charset="0"/>
              </a:rPr>
              <a:t>input</a:t>
            </a:r>
            <a:r>
              <a:rPr lang="it-IT" sz="2000" dirty="0" smtClean="0">
                <a:latin typeface="Garamond" pitchFamily="18" charset="0"/>
              </a:rPr>
              <a:t> ricevuti da: (i) le imprese ambientali sotto forma di materiali lavorati (</a:t>
            </a:r>
            <a:r>
              <a:rPr lang="it-IT" sz="2000" b="1" dirty="0" smtClean="0">
                <a:latin typeface="Garamond" pitchFamily="18" charset="0"/>
              </a:rPr>
              <a:t>A1</a:t>
            </a:r>
            <a:r>
              <a:rPr lang="it-IT" sz="2000" dirty="0" smtClean="0">
                <a:latin typeface="Garamond" pitchFamily="18" charset="0"/>
              </a:rPr>
              <a:t>); (ii) materiali riciclati ottenuti dagli scarti del processo produttivo (</a:t>
            </a:r>
            <a:r>
              <a:rPr lang="it-IT" sz="2000" b="1" dirty="0" smtClean="0">
                <a:latin typeface="Garamond" pitchFamily="18" charset="0"/>
              </a:rPr>
              <a:t>R</a:t>
            </a:r>
            <a:r>
              <a:rPr lang="it-IT" sz="2000" dirty="0" smtClean="0">
                <a:latin typeface="Garamond" pitchFamily="18" charset="0"/>
              </a:rPr>
              <a:t>); (iii) materiali riciclati ottenuti dai rifiuti delle famiglie (</a:t>
            </a:r>
            <a:r>
              <a:rPr lang="it-IT" sz="2000" b="1" dirty="0" smtClean="0">
                <a:latin typeface="Garamond" pitchFamily="18" charset="0"/>
              </a:rPr>
              <a:t>F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ctr">
              <a:buNone/>
            </a:pPr>
            <a:r>
              <a:rPr lang="it-IT" sz="2000" b="1" dirty="0" smtClean="0">
                <a:latin typeface="Garamond" pitchFamily="18" charset="0"/>
              </a:rPr>
              <a:t>E+B+R</a:t>
            </a:r>
            <a:r>
              <a:rPr lang="it-IT" sz="2000" b="1" dirty="0" smtClean="0">
                <a:latin typeface="Garamond" pitchFamily="18" charset="0"/>
              </a:rPr>
              <a:t> ≡ A1+R+F  (III identità)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4. Le </a:t>
            </a:r>
            <a:r>
              <a:rPr lang="it-IT" sz="2000" u="sng" dirty="0" smtClean="0">
                <a:latin typeface="Garamond" pitchFamily="18" charset="0"/>
              </a:rPr>
              <a:t>famiglie</a:t>
            </a:r>
            <a:r>
              <a:rPr lang="it-IT" sz="2000" dirty="0" smtClean="0">
                <a:latin typeface="Garamond" pitchFamily="18" charset="0"/>
              </a:rPr>
              <a:t> ricevono come </a:t>
            </a:r>
            <a:r>
              <a:rPr lang="it-IT" sz="2000" u="sng" dirty="0" smtClean="0">
                <a:latin typeface="Garamond" pitchFamily="18" charset="0"/>
              </a:rPr>
              <a:t>input</a:t>
            </a:r>
            <a:r>
              <a:rPr lang="it-IT" sz="2000" dirty="0" smtClean="0">
                <a:latin typeface="Garamond" pitchFamily="18" charset="0"/>
              </a:rPr>
              <a:t>, l’output delle imprese ambientali (</a:t>
            </a:r>
            <a:r>
              <a:rPr lang="it-IT" sz="2000" b="1" dirty="0" smtClean="0">
                <a:latin typeface="Garamond" pitchFamily="18" charset="0"/>
              </a:rPr>
              <a:t>A2</a:t>
            </a:r>
            <a:r>
              <a:rPr lang="it-IT" sz="2000" dirty="0" smtClean="0">
                <a:latin typeface="Garamond" pitchFamily="18" charset="0"/>
              </a:rPr>
              <a:t>) e l’output delle imprese manifatturiere (</a:t>
            </a:r>
            <a:r>
              <a:rPr lang="it-IT" sz="2000" b="1" dirty="0" smtClean="0">
                <a:latin typeface="Garamond" pitchFamily="18" charset="0"/>
              </a:rPr>
              <a:t>E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L’input ricevuto corrisponde alla massa di </a:t>
            </a:r>
            <a:r>
              <a:rPr lang="it-IT" sz="2000" u="sng" dirty="0" smtClean="0">
                <a:latin typeface="Garamond" pitchFamily="18" charset="0"/>
              </a:rPr>
              <a:t>output</a:t>
            </a:r>
            <a:r>
              <a:rPr lang="it-IT" sz="2000" dirty="0" smtClean="0">
                <a:latin typeface="Garamond" pitchFamily="18" charset="0"/>
              </a:rPr>
              <a:t> che esse generano e cioè i rifiuti  immessi nell’ambiente (</a:t>
            </a:r>
            <a:r>
              <a:rPr lang="it-IT" sz="2000" b="1" dirty="0" smtClean="0">
                <a:latin typeface="Garamond" pitchFamily="18" charset="0"/>
              </a:rPr>
              <a:t>D</a:t>
            </a:r>
            <a:r>
              <a:rPr lang="it-IT" sz="2000" dirty="0" smtClean="0">
                <a:latin typeface="Garamond" pitchFamily="18" charset="0"/>
              </a:rPr>
              <a:t>) e i materiali di scarto che affluiscono alle imprese manifatturiere come input del processo produttivo (</a:t>
            </a:r>
            <a:r>
              <a:rPr lang="it-IT" sz="2000" b="1" dirty="0" smtClean="0">
                <a:latin typeface="Garamond" pitchFamily="18" charset="0"/>
              </a:rPr>
              <a:t>F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ctr">
              <a:buNone/>
            </a:pPr>
            <a:r>
              <a:rPr lang="it-IT" sz="2000" b="1" dirty="0" smtClean="0">
                <a:latin typeface="Garamond" pitchFamily="18" charset="0"/>
              </a:rPr>
              <a:t>A2+E </a:t>
            </a:r>
            <a:r>
              <a:rPr lang="it-IT" sz="2000" b="1" dirty="0" smtClean="0">
                <a:latin typeface="Garamond" pitchFamily="18" charset="0"/>
              </a:rPr>
              <a:t>≡ D+F  (IV identità)</a:t>
            </a:r>
            <a:endParaRPr lang="it-IT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9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Modello di bilancio dei materiali: riflessioni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Dal modello di bilancio dei materiali si evince la </a:t>
            </a:r>
            <a:r>
              <a:rPr lang="it-IT" sz="2000" u="sng" dirty="0" smtClean="0">
                <a:latin typeface="Garamond" pitchFamily="18" charset="0"/>
              </a:rPr>
              <a:t>rilevanza del riciclo dei materiali di scarto</a:t>
            </a:r>
            <a:r>
              <a:rPr lang="it-IT" sz="2000" dirty="0" smtClean="0">
                <a:latin typeface="Garamond" pitchFamily="18" charset="0"/>
              </a:rPr>
              <a:t>: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Se per ciascuna unità di output finale (E), l’ammontare di riciclo dei materiali di scarto prodotti dalle famiglie (E) e quello dei rifiuti prodotti dalle imprese non ambientali (R) viene incrementata, ciò determina una minore estrazione di risorse dall’ambiente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 altre parole, viene incrementata </a:t>
            </a:r>
            <a:r>
              <a:rPr lang="it-IT" sz="2000" u="sng" dirty="0" smtClean="0">
                <a:latin typeface="Garamond" pitchFamily="18" charset="0"/>
              </a:rPr>
              <a:t>l’efficienza nell’uso dei materiali </a:t>
            </a:r>
            <a:r>
              <a:rPr lang="it-IT" sz="2000" dirty="0" smtClean="0">
                <a:latin typeface="Garamond" pitchFamily="18" charset="0"/>
              </a:rPr>
              <a:t>attraverso i processi di riciclo degli scarti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Tuttavia, </a:t>
            </a:r>
            <a:r>
              <a:rPr lang="it-IT" sz="2000" u="sng" dirty="0" smtClean="0">
                <a:latin typeface="Garamond" pitchFamily="18" charset="0"/>
              </a:rPr>
              <a:t>il riciclo non è sempre realizzabile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II legge della termodinamica: alla fine di ogni processo la possibilità che l’energia possa essere utilizzata in ulteriori processi si riduce 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0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Leggi della termodinamica ed economia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Le leggi della termodinamica applicate all’economia attraverso il modello di bilancio dei materiali delineano un </a:t>
            </a:r>
            <a:r>
              <a:rPr lang="it-IT" sz="2000" u="sng" dirty="0" smtClean="0">
                <a:latin typeface="Garamond" pitchFamily="18" charset="0"/>
              </a:rPr>
              <a:t>sistema chiuso</a:t>
            </a:r>
            <a:r>
              <a:rPr lang="it-IT" sz="2000" dirty="0" smtClean="0">
                <a:latin typeface="Garamond" pitchFamily="18" charset="0"/>
              </a:rPr>
              <a:t> nel quale </a:t>
            </a:r>
            <a:r>
              <a:rPr lang="it-IT" sz="2000" u="sng" dirty="0" smtClean="0">
                <a:latin typeface="Garamond" pitchFamily="18" charset="0"/>
              </a:rPr>
              <a:t>ambiente ed economia</a:t>
            </a:r>
            <a:r>
              <a:rPr lang="it-IT" sz="2000" dirty="0" smtClean="0">
                <a:latin typeface="Garamond" pitchFamily="18" charset="0"/>
              </a:rPr>
              <a:t> interagiscono </a:t>
            </a:r>
            <a:r>
              <a:rPr lang="it-IT" sz="2000" u="sng" dirty="0" smtClean="0">
                <a:latin typeface="Garamond" pitchFamily="18" charset="0"/>
              </a:rPr>
              <a:t>in una relazione di tipo circolare</a:t>
            </a:r>
            <a:r>
              <a:rPr lang="it-IT" sz="2000" dirty="0" smtClean="0">
                <a:latin typeface="Garamond" pitchFamily="18" charset="0"/>
              </a:rPr>
              <a:t> che pone dei </a:t>
            </a:r>
            <a:r>
              <a:rPr lang="it-IT" sz="2000" u="sng" dirty="0" smtClean="0">
                <a:latin typeface="Garamond" pitchFamily="18" charset="0"/>
              </a:rPr>
              <a:t>limiti</a:t>
            </a:r>
            <a:r>
              <a:rPr lang="it-IT" sz="2000" dirty="0" smtClean="0">
                <a:latin typeface="Garamond" pitchFamily="18" charset="0"/>
              </a:rPr>
              <a:t> alle attività intraprese dal sistema economico: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Dotazione delle risorse ambientali</a:t>
            </a:r>
          </a:p>
          <a:p>
            <a:pPr marL="457200" indent="-457200" algn="just">
              <a:buAutoNum type="arabicPeriod"/>
            </a:pPr>
            <a:endParaRPr lang="it-IT" sz="2000" dirty="0">
              <a:latin typeface="Garamond" pitchFamily="18" charset="0"/>
            </a:endParaRP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Stock della capacità assimilativa dell’ambiente</a:t>
            </a:r>
          </a:p>
          <a:p>
            <a:pPr marL="457200" indent="-457200" algn="just">
              <a:buAutoNum type="arabicPeriod"/>
            </a:pPr>
            <a:endParaRPr lang="it-IT" sz="2000" dirty="0">
              <a:latin typeface="Garamond" pitchFamily="18" charset="0"/>
            </a:endParaRP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Processo di degradazione dell’energia che riduce le opportunità di riciclo dei materiali di scarto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4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 limiti alla crescita economica (I)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consapevolezza dei limiti allo sviluppo e crescita economica risale alla pubblicazione nel </a:t>
            </a:r>
            <a:r>
              <a:rPr lang="it-IT" sz="2000" u="sng" dirty="0" smtClean="0">
                <a:latin typeface="Garamond" pitchFamily="18" charset="0"/>
              </a:rPr>
              <a:t>1972</a:t>
            </a:r>
            <a:r>
              <a:rPr lang="it-IT" sz="2000" dirty="0" smtClean="0">
                <a:latin typeface="Garamond" pitchFamily="18" charset="0"/>
              </a:rPr>
              <a:t> del Rapporto </a:t>
            </a:r>
            <a:r>
              <a:rPr lang="it-IT" sz="2000" u="sng" dirty="0" smtClean="0">
                <a:latin typeface="Garamond" pitchFamily="18" charset="0"/>
              </a:rPr>
              <a:t>The limits to growth</a:t>
            </a:r>
            <a:r>
              <a:rPr lang="it-IT" sz="2000" dirty="0" smtClean="0">
                <a:latin typeface="Garamond" pitchFamily="18" charset="0"/>
              </a:rPr>
              <a:t>, redatto da un gruppo di ricercatori del MIT (Massachusetts Institute of Technology), commissionato dal Club di Roma, un gruppo internazionale di personalità del mondo scientifico, economico e industriale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rapporto offrì la </a:t>
            </a:r>
            <a:r>
              <a:rPr lang="it-IT" sz="2000" u="sng" dirty="0" smtClean="0">
                <a:latin typeface="Garamond" pitchFamily="18" charset="0"/>
              </a:rPr>
              <a:t>descrizione di uno scenario che si sarebbe prospettato se non si fosse modificato l’attuale modello di sviluppo economico</a:t>
            </a:r>
            <a:r>
              <a:rPr lang="it-IT" sz="2000" dirty="0" smtClean="0">
                <a:latin typeface="Garamond" pitchFamily="18" charset="0"/>
              </a:rPr>
              <a:t> con costanti trend di crescita della popolazione e dei consumi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L’attenzione fu focalizzata su 5 contesti: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Industrializzazione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Crescita demografica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Sfruttamento delle risorse non rinnovabili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Deterioramento delle condizioni ambientali 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Diffuso problema della malnutrizione</a:t>
            </a:r>
          </a:p>
          <a:p>
            <a:pPr marL="457200" indent="-457200" algn="just">
              <a:buAutoNum type="arabicPeriod"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283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 limiti alla crescita (II)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L’analisi dei settori considerati permise la individuazione di 4 distinti limiti allo sviluppo economico relativi a: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Ammontare di terra disponibile per l’agricoltura;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Ammontare di output agricolo per unità di terra utilizzata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Quantità di risorse non rinnovabili disponibili per l’estrazione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Capacità dell’ambiente di assimilare i rifiuti generati dalla produzione e consumo, che causano incrementi nei livelli di inquinamento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La situazione descritta rigorosamente dai ricercatori del MIT configurò una duplice alternativa per il futuro dell’umanità:</a:t>
            </a:r>
          </a:p>
          <a:p>
            <a:pPr marL="457200" indent="-457200">
              <a:buAutoNum type="arabicPeriod"/>
            </a:pPr>
            <a:r>
              <a:rPr lang="it-IT" sz="2000" dirty="0" smtClean="0">
                <a:latin typeface="Garamond" pitchFamily="18" charset="0"/>
              </a:rPr>
              <a:t>Se la tendenza di crescita fosse continuata inalterata nei settori fondamentali (popolazione, industrializzazione, inquinamento, beni alimentari e consumo delle risorse) l’umanità avrebbe raggiunto i limiti allo sviluppo entro i successivi 100 anni</a:t>
            </a:r>
          </a:p>
          <a:p>
            <a:pPr marL="457200" indent="-457200">
              <a:buAutoNum type="arabicPeriod"/>
            </a:pPr>
            <a:r>
              <a:rPr lang="it-IT" sz="2000" dirty="0" smtClean="0">
                <a:latin typeface="Garamond" pitchFamily="18" charset="0"/>
              </a:rPr>
              <a:t>La possibilità di modificare questa linea di sviluppo attraverso la riduzione dei consumi e dei tassi di crescita avrebbe permesso di conseguire una condizione di equilibrio globale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34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1017</Words>
  <Application>Microsoft Office PowerPoint</Application>
  <PresentationFormat>Presentazione su schermo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Funzioni economiche dell’ambiente e modello di bilancio dei materiali</vt:lpstr>
      <vt:lpstr>Modello di bilancio dei materiali</vt:lpstr>
      <vt:lpstr>Modello di bilancio dei materiali: rappresentazione grafica</vt:lpstr>
      <vt:lpstr>Modello di bilancio dei materiali: spiegazione grafica (I)</vt:lpstr>
      <vt:lpstr>Modello di bilancio dei materiali: analisi grafica (II)</vt:lpstr>
      <vt:lpstr>Modello di bilancio dei materiali: riflessioni</vt:lpstr>
      <vt:lpstr>Leggi della termodinamica ed economia</vt:lpstr>
      <vt:lpstr>I limiti alla crescita economica (I)</vt:lpstr>
      <vt:lpstr>I limiti alla crescita (II)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Funzioni economiche dell’ambiente e modello di bilancio dei materiali</dc:title>
  <dc:creator>Utente Windows</dc:creator>
  <cp:lastModifiedBy>Utente Windows</cp:lastModifiedBy>
  <cp:revision>22</cp:revision>
  <dcterms:created xsi:type="dcterms:W3CDTF">2021-09-27T10:47:23Z</dcterms:created>
  <dcterms:modified xsi:type="dcterms:W3CDTF">2021-09-27T13:07:45Z</dcterms:modified>
</cp:coreProperties>
</file>