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charts/chart4.xml" ContentType="application/vnd.openxmlformats-officedocument.drawingml.chart+xml"/>
  <Default Extension="emf" ContentType="image/x-emf"/>
  <Override PartName="/ppt/slides/slide14.xml" ContentType="application/vnd.openxmlformats-officedocument.presentationml.slide+xml"/>
  <Override PartName="/ppt/charts/colors1.xml" ContentType="application/vnd.ms-office.chartcolorstyl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drawings/drawing2.xml" ContentType="application/vnd.openxmlformats-officedocument.drawingml.chartshapes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charts/colors2.xml" ContentType="application/vnd.ms-office.chartcolorstyl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charts/style1.xml" ContentType="application/vnd.ms-office.chartstyl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charts/colors3.xml" ContentType="application/vnd.ms-office.chartcolorstyl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charts/style2.xml" ContentType="application/vnd.ms-office.chartstyl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Default Extension="svg" ContentType="image/sv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charts/style3.xml" ContentType="application/vnd.ms-office.chartstyl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611460486" r:id="rId2"/>
    <p:sldId id="1611460473" r:id="rId3"/>
    <p:sldId id="1611460485" r:id="rId4"/>
    <p:sldId id="1611460474" r:id="rId5"/>
    <p:sldId id="1611460475" r:id="rId6"/>
    <p:sldId id="1611460476" r:id="rId7"/>
    <p:sldId id="1611460477" r:id="rId8"/>
    <p:sldId id="1611460478" r:id="rId9"/>
    <p:sldId id="1611460479" r:id="rId10"/>
    <p:sldId id="1611460480" r:id="rId11"/>
    <p:sldId id="1611460481" r:id="rId12"/>
    <p:sldId id="1611460482" r:id="rId13"/>
    <p:sldId id="1611460464" r:id="rId14"/>
    <p:sldId id="1611460465" r:id="rId15"/>
    <p:sldId id="1611460466" r:id="rId16"/>
    <p:sldId id="1611460467" r:id="rId17"/>
    <p:sldId id="1611460468" r:id="rId18"/>
    <p:sldId id="1611460469" r:id="rId19"/>
    <p:sldId id="1611460470" r:id="rId20"/>
    <p:sldId id="1611460471" r:id="rId21"/>
    <p:sldId id="1611460472" r:id="rId22"/>
    <p:sldId id="291" r:id="rId23"/>
    <p:sldId id="1611460427" r:id="rId24"/>
    <p:sldId id="626" r:id="rId25"/>
    <p:sldId id="265" r:id="rId26"/>
    <p:sldId id="285" r:id="rId27"/>
    <p:sldId id="287" r:id="rId28"/>
    <p:sldId id="284" r:id="rId29"/>
    <p:sldId id="1611460463" r:id="rId30"/>
    <p:sldId id="283" r:id="rId31"/>
    <p:sldId id="1611460487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Case Study Studies" id="{B6E9FD82-1366-BA41-9A01-E9501310AF7C}">
          <p14:sldIdLst>
            <p14:sldId id="1611460486"/>
            <p14:sldId id="1611460473"/>
            <p14:sldId id="1611460485"/>
            <p14:sldId id="1611460474"/>
            <p14:sldId id="1611460475"/>
            <p14:sldId id="1611460476"/>
            <p14:sldId id="1611460477"/>
            <p14:sldId id="1611460478"/>
            <p14:sldId id="1611460479"/>
            <p14:sldId id="1611460480"/>
            <p14:sldId id="1611460481"/>
            <p14:sldId id="1611460482"/>
            <p14:sldId id="1611460464"/>
            <p14:sldId id="1611460465"/>
            <p14:sldId id="1611460466"/>
            <p14:sldId id="1611460467"/>
            <p14:sldId id="1611460468"/>
            <p14:sldId id="1611460469"/>
            <p14:sldId id="1611460470"/>
            <p14:sldId id="1611460471"/>
            <p14:sldId id="1611460472"/>
            <p14:sldId id="630"/>
            <p14:sldId id="628"/>
            <p14:sldId id="291"/>
            <p14:sldId id="1611460427"/>
            <p14:sldId id="626"/>
            <p14:sldId id="265"/>
            <p14:sldId id="285"/>
            <p14:sldId id="287"/>
            <p14:sldId id="284"/>
            <p14:sldId id="1611460463"/>
            <p14:sldId id="283"/>
            <p14:sldId id="258"/>
          </p14:sldIdLst>
        </p14:section>
      </p14:sectionLst>
    </p:ex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2E3C5D"/>
    <a:srgbClr val="A11A36"/>
    <a:srgbClr val="46556C"/>
    <a:srgbClr val="2C3A58"/>
    <a:srgbClr val="3078B5"/>
    <a:srgbClr val="F49B29"/>
    <a:srgbClr val="BAD124"/>
    <a:srgbClr val="FEF756"/>
    <a:srgbClr val="67D652"/>
    <a:srgbClr val="93D637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20321" autoAdjust="0"/>
    <p:restoredTop sz="94674"/>
  </p:normalViewPr>
  <p:slideViewPr>
    <p:cSldViewPr snapToGrid="0" snapToObjects="1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2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3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4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5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18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spPr>
            <a:ln w="9525">
              <a:solidFill>
                <a:schemeClr val="bg1"/>
              </a:solidFill>
            </a:ln>
            <a:effectLst/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07-5345-B224-2FBD62901595}"/>
              </c:ext>
            </c:extLst>
          </c:dPt>
          <c:dPt>
            <c:idx val="1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07-5345-B224-2FBD62901595}"/>
              </c:ext>
            </c:extLst>
          </c:dPt>
          <c:dPt>
            <c:idx val="2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07-5345-B224-2FBD62901595}"/>
              </c:ext>
            </c:extLst>
          </c:dPt>
          <c:dPt>
            <c:idx val="3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07-5345-B224-2FBD62901595}"/>
              </c:ext>
            </c:extLst>
          </c:dPt>
          <c:dPt>
            <c:idx val="4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707-5345-B224-2FBD62901595}"/>
              </c:ext>
            </c:extLst>
          </c:dPt>
          <c:dPt>
            <c:idx val="5"/>
            <c:spPr>
              <a:solidFill>
                <a:schemeClr val="accent3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07-5345-B224-2FBD62901595}"/>
              </c:ext>
            </c:extLst>
          </c:dPt>
          <c:dPt>
            <c:idx val="6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07-5345-B224-2FBD62901595}"/>
              </c:ext>
            </c:extLst>
          </c:dPt>
          <c:dPt>
            <c:idx val="7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707-5345-B224-2FBD62901595}"/>
              </c:ext>
            </c:extLst>
          </c:dPt>
          <c:cat>
            <c:strRef>
              <c:f>Sheet1!$A$2:$A$9</c:f>
              <c:strCache>
                <c:ptCount val="8"/>
                <c:pt idx="0">
                  <c:v>Title</c:v>
                </c:pt>
                <c:pt idx="1">
                  <c:v>Title</c:v>
                </c:pt>
                <c:pt idx="2">
                  <c:v>Title</c:v>
                </c:pt>
                <c:pt idx="3">
                  <c:v>Title</c:v>
                </c:pt>
                <c:pt idx="4">
                  <c:v>Title</c:v>
                </c:pt>
                <c:pt idx="5">
                  <c:v>Title</c:v>
                </c:pt>
                <c:pt idx="6">
                  <c:v>Title</c:v>
                </c:pt>
                <c:pt idx="7">
                  <c:v>Title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6.0</c:v>
                </c:pt>
                <c:pt idx="1">
                  <c:v>12.0</c:v>
                </c:pt>
                <c:pt idx="2">
                  <c:v>20.0</c:v>
                </c:pt>
                <c:pt idx="3">
                  <c:v>40.0</c:v>
                </c:pt>
                <c:pt idx="4">
                  <c:v>42.0</c:v>
                </c:pt>
                <c:pt idx="5">
                  <c:v>48.0</c:v>
                </c:pt>
                <c:pt idx="6">
                  <c:v>60.0</c:v>
                </c:pt>
                <c:pt idx="7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1707-5345-B224-2FBD62901595}"/>
            </c:ext>
          </c:extLst>
        </c:ser>
        <c:dLbls/>
        <c:firstSliceAng val="0"/>
        <c:holeSize val="90"/>
      </c:doughnutChart>
    </c:plotArea>
    <c:plotVisOnly val="1"/>
    <c:dispBlanksAs val="zero"/>
  </c:chart>
  <c:txPr>
    <a:bodyPr/>
    <a:lstStyle/>
    <a:p>
      <a:pPr>
        <a:defRPr sz="1800"/>
      </a:pPr>
      <a:endParaRPr lang="it-IT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3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spPr>
            <a:effectLst/>
          </c:spPr>
          <c:dPt>
            <c:idx val="0"/>
            <c:spPr>
              <a:gradFill rotWithShape="1">
                <a:gsLst>
                  <a:gs pos="0">
                    <a:schemeClr val="accent1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AC-FF44-90B3-E4E249E3B698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1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AC-FF44-90B3-E4E249E3B698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1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AC-FF44-90B3-E4E249E3B698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1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AC-FF44-90B3-E4E249E3B698}"/>
              </c:ext>
            </c:extLst>
          </c:dPt>
          <c:cat>
            <c:strRef>
              <c:f>Sheet1!$A$2:$A$5</c:f>
              <c:strCache>
                <c:ptCount val="4"/>
                <c:pt idx="0">
                  <c:v>Title</c:v>
                </c:pt>
                <c:pt idx="1">
                  <c:v>Title</c:v>
                </c:pt>
                <c:pt idx="2">
                  <c:v>Title</c:v>
                </c:pt>
                <c:pt idx="3">
                  <c:v>Title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  <c:pt idx="3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1AC-FF44-90B3-E4E249E3B698}"/>
            </c:ext>
          </c:extLst>
        </c:ser>
        <c:dLbls/>
        <c:firstSliceAng val="182"/>
        <c:holeSize val="9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4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spPr>
            <a:effectLst/>
          </c:spPr>
          <c:dPt>
            <c:idx val="0"/>
            <c:spPr>
              <a:gradFill rotWithShape="1">
                <a:gsLst>
                  <a:gs pos="0">
                    <a:schemeClr val="accent2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3D-0842-A7D7-C2D6387FDE2B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3D-0842-A7D7-C2D6387FDE2B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2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3D-0842-A7D7-C2D6387FDE2B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2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3D-0842-A7D7-C2D6387FDE2B}"/>
              </c:ext>
            </c:extLst>
          </c:dPt>
          <c:cat>
            <c:strRef>
              <c:f>Sheet1!$A$2:$A$5</c:f>
              <c:strCache>
                <c:ptCount val="4"/>
                <c:pt idx="0">
                  <c:v>Title</c:v>
                </c:pt>
                <c:pt idx="1">
                  <c:v>Title</c:v>
                </c:pt>
                <c:pt idx="2">
                  <c:v>Title</c:v>
                </c:pt>
                <c:pt idx="3">
                  <c:v>Title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  <c:pt idx="3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43D-0842-A7D7-C2D6387FDE2B}"/>
            </c:ext>
          </c:extLst>
        </c:ser>
        <c:dLbls/>
        <c:firstSliceAng val="182"/>
        <c:holeSize val="9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it-I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5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spPr>
            <a:effectLst/>
          </c:spPr>
          <c:dPt>
            <c:idx val="0"/>
            <c:spPr>
              <a:gradFill rotWithShape="1">
                <a:gsLst>
                  <a:gs pos="0">
                    <a:schemeClr val="accent3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CA-DA42-B06D-97FC445E8574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3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CA-DA42-B06D-97FC445E8574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3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CA-DA42-B06D-97FC445E8574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3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9CA-DA42-B06D-97FC445E8574}"/>
              </c:ext>
            </c:extLst>
          </c:dPt>
          <c:cat>
            <c:strRef>
              <c:f>Sheet1!$A$2:$A$5</c:f>
              <c:strCache>
                <c:ptCount val="4"/>
                <c:pt idx="0">
                  <c:v>Title</c:v>
                </c:pt>
                <c:pt idx="1">
                  <c:v>Title</c:v>
                </c:pt>
                <c:pt idx="2">
                  <c:v>Title</c:v>
                </c:pt>
                <c:pt idx="3">
                  <c:v>Title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  <c:pt idx="3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9CA-DA42-B06D-97FC445E8574}"/>
            </c:ext>
          </c:extLst>
        </c:ser>
        <c:dLbls/>
        <c:firstSliceAng val="182"/>
        <c:holeSize val="9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it-I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18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spPr>
            <a:ln w="9525">
              <a:solidFill>
                <a:schemeClr val="bg1"/>
              </a:solidFill>
            </a:ln>
            <a:effectLst/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07-5345-B224-2FBD62901595}"/>
              </c:ext>
            </c:extLst>
          </c:dPt>
          <c:dPt>
            <c:idx val="1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07-5345-B224-2FBD62901595}"/>
              </c:ext>
            </c:extLst>
          </c:dPt>
          <c:dPt>
            <c:idx val="2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07-5345-B224-2FBD62901595}"/>
              </c:ext>
            </c:extLst>
          </c:dPt>
          <c:dPt>
            <c:idx val="3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07-5345-B224-2FBD62901595}"/>
              </c:ext>
            </c:extLst>
          </c:dPt>
          <c:dPt>
            <c:idx val="4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707-5345-B224-2FBD62901595}"/>
              </c:ext>
            </c:extLst>
          </c:dPt>
          <c:dPt>
            <c:idx val="5"/>
            <c:spPr>
              <a:solidFill>
                <a:schemeClr val="accent3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07-5345-B224-2FBD62901595}"/>
              </c:ext>
            </c:extLst>
          </c:dPt>
          <c:dPt>
            <c:idx val="6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07-5345-B224-2FBD62901595}"/>
              </c:ext>
            </c:extLst>
          </c:dPt>
          <c:dPt>
            <c:idx val="7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707-5345-B224-2FBD62901595}"/>
              </c:ext>
            </c:extLst>
          </c:dPt>
          <c:cat>
            <c:strRef>
              <c:f>Sheet1!$A$2:$A$9</c:f>
              <c:strCache>
                <c:ptCount val="8"/>
                <c:pt idx="0">
                  <c:v>Title</c:v>
                </c:pt>
                <c:pt idx="1">
                  <c:v>Title</c:v>
                </c:pt>
                <c:pt idx="2">
                  <c:v>Title</c:v>
                </c:pt>
                <c:pt idx="3">
                  <c:v>Title</c:v>
                </c:pt>
                <c:pt idx="4">
                  <c:v>Title</c:v>
                </c:pt>
                <c:pt idx="5">
                  <c:v>Title</c:v>
                </c:pt>
                <c:pt idx="6">
                  <c:v>Title</c:v>
                </c:pt>
                <c:pt idx="7">
                  <c:v>Title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6.0</c:v>
                </c:pt>
                <c:pt idx="1">
                  <c:v>12.0</c:v>
                </c:pt>
                <c:pt idx="2">
                  <c:v>20.0</c:v>
                </c:pt>
                <c:pt idx="3">
                  <c:v>40.0</c:v>
                </c:pt>
                <c:pt idx="4">
                  <c:v>42.0</c:v>
                </c:pt>
                <c:pt idx="5">
                  <c:v>48.0</c:v>
                </c:pt>
                <c:pt idx="6">
                  <c:v>60.0</c:v>
                </c:pt>
                <c:pt idx="7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1707-5345-B224-2FBD62901595}"/>
            </c:ext>
          </c:extLst>
        </c:ser>
        <c:dLbls/>
        <c:firstSliceAng val="0"/>
        <c:holeSize val="90"/>
      </c:doughnutChart>
    </c:plotArea>
    <c:plotVisOnly val="1"/>
    <c:dispBlanksAs val="zero"/>
  </c:chart>
  <c:txPr>
    <a:bodyPr/>
    <a:lstStyle/>
    <a:p>
      <a:pPr>
        <a:defRPr sz="1800"/>
      </a:pPr>
      <a:endParaRPr lang="it-IT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0.07618</cdr:x>
      <cdr:y>0.42883</cdr:y>
    </cdr:from>
    <cdr:to>
      <cdr:x>0.92382</cdr:x>
      <cdr:y>0.69943</cdr:y>
    </cdr:to>
    <cdr:sp macro="" textlink="">
      <cdr:nvSpPr>
        <cdr:cNvPr id="2" name="Text Placeholder 5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29A932FB-1CBD-8243-906E-A78F62A3D3B5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61754" y="1508579"/>
          <a:ext cx="2912600" cy="951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0"/>
            </a:spcBef>
          </a:pPr>
          <a:r>
            <a:rPr lang="en-US" spc="3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FAST FASHION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0.07618</cdr:x>
      <cdr:y>0.42883</cdr:y>
    </cdr:from>
    <cdr:to>
      <cdr:x>0.92382</cdr:x>
      <cdr:y>0.69943</cdr:y>
    </cdr:to>
    <cdr:sp macro="" textlink="">
      <cdr:nvSpPr>
        <cdr:cNvPr id="2" name="Text Placeholder 5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29A932FB-1CBD-8243-906E-A78F62A3D3B5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61754" y="1508579"/>
          <a:ext cx="2912600" cy="951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pc="300" dirty="0">
              <a:solidFill>
                <a:srgbClr val="A11A3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MAIN </a:t>
          </a:r>
        </a:p>
        <a:p xmlns:a="http://schemas.openxmlformats.org/drawingml/2006/main">
          <a:pPr algn="ctr"/>
          <a:r>
            <a:rPr lang="en-US" spc="300" dirty="0">
              <a:solidFill>
                <a:srgbClr val="A11A3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POINT</a:t>
          </a:r>
        </a:p>
        <a:p xmlns:a="http://schemas.openxmlformats.org/drawingml/2006/main">
          <a:pPr algn="ctr">
            <a:spcBef>
              <a:spcPts val="0"/>
            </a:spcBef>
          </a:pPr>
          <a:endParaRPr lang="en-US" spc="300" dirty="0">
            <a:solidFill>
              <a:schemeClr val="tx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5B522D-3ED6-BC45-A22D-160874D51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FC7636-BD45-E34C-9409-CA5E7A970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BEE3-00EC-E144-80BB-53EB9371AC7C}" type="datetimeFigureOut">
              <a:rPr lang="en-US" smtClean="0"/>
              <a:pPr/>
              <a:t>22-06-2023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C376C0-16E2-394B-9D94-8D28124226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12BCF4-7769-DE43-A1E5-C6317FFC3C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AA377-4FBE-B44B-BFD0-C9284A181E7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0201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A133-FFC3-D849-945B-DEEA996073AE}" type="datetimeFigureOut">
              <a:rPr lang="en-US" smtClean="0"/>
              <a:pPr/>
              <a:t>22-06-2023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A4ECF-A28F-A640-830E-12E967B987AD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24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136B80-E5A0-D846-A771-A02B0B4F6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308" y="6163835"/>
            <a:ext cx="12268199" cy="74136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462FFF-5085-5749-93DE-9AD106446D3A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77F1C3-0F81-BB42-A6E0-4E7A807D3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il</a:t>
            </a:r>
          </a:p>
          <a:p>
            <a:pPr lvl="0"/>
            <a:r>
              <a:rPr lang="it-IT" dirty="0"/>
              <a:t>Titolo della presentazione</a:t>
            </a:r>
            <a:endParaRPr lang="x-none" dirty="0"/>
          </a:p>
        </p:txBody>
      </p:sp>
      <p:sp>
        <p:nvSpPr>
          <p:cNvPr id="16" name="Segnaposto testo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1E822F-1E5C-D14A-BDC4-5B1AC7268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x-none" dirty="0"/>
              <a:t>FARE CLICK PER INSERIRE SOPRATITOLO</a:t>
            </a:r>
          </a:p>
        </p:txBody>
      </p:sp>
      <p:sp>
        <p:nvSpPr>
          <p:cNvPr id="18" name="Segnaposto testo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85F0A4-4DF5-9049-AE38-680906DCA4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x-none" dirty="0"/>
              <a:t>FARE CLICK PER INSERIRE SOTTOTITOLO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8B3BC-4365-C04B-9C7A-1CF2CFDD3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rgbClr val="2C3A58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IT" dirty="0"/>
              <a:t>I</a:t>
            </a:r>
            <a:r>
              <a:rPr lang="x-none" dirty="0"/>
              <a:t>nserire qui i link</a:t>
            </a:r>
          </a:p>
          <a:p>
            <a:pPr lvl="0"/>
            <a:r>
              <a:rPr lang="x-none" dirty="0"/>
              <a:t>o informazioni aggiuntive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C47796-1DFE-0B46-AFC3-1C7F31C7A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676AE4-89B6-4E47-8B08-CFDF9CB4AD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683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003401-3D7C-2242-8C9D-CA00A7F27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70" y="459510"/>
            <a:ext cx="2074718" cy="4445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C1891B-CCB9-E541-888E-C0E086281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459510"/>
            <a:ext cx="2787527" cy="3679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01C985-3B58-7749-A927-4FDDDD6B0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090" y="6550176"/>
            <a:ext cx="12260179" cy="33787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EF7789-BA93-494F-AC06-0A891EB3B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rgbClr val="2E3C5D"/>
                </a:solidFill>
                <a:latin typeface="Avenir Black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click per</a:t>
            </a:r>
            <a:br>
              <a:rPr lang="it-IT" dirty="0"/>
            </a:br>
            <a:r>
              <a:rPr lang="it-IT" dirty="0"/>
              <a:t>inserire titolo</a:t>
            </a:r>
            <a:endParaRPr lang="x-none" dirty="0"/>
          </a:p>
        </p:txBody>
      </p:sp>
      <p:sp>
        <p:nvSpPr>
          <p:cNvPr id="8" name="Segnaposto testo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75D560-3B6D-8A40-B538-54E8CF1F54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x-none" dirty="0"/>
              <a:t>FARE CLICK PER INSERIRE SOTTOTESTO</a:t>
            </a:r>
          </a:p>
        </p:txBody>
      </p:sp>
      <p:sp>
        <p:nvSpPr>
          <p:cNvPr id="9" name="Segnaposto testo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5F31F9-18FC-504B-99AA-ECA41BC110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88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E87D62-8E5E-E04B-A72B-C45F0A71F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163835"/>
            <a:ext cx="12409714" cy="74136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5248E1-F774-C148-9E6C-D745BF76AF50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Segnaposto testo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AEE95B-463E-164B-8843-DB1E9ABFF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la</a:t>
            </a:r>
          </a:p>
          <a:p>
            <a:pPr lvl="0"/>
            <a:r>
              <a:rPr lang="it-IT" dirty="0"/>
              <a:t>Frase di ringraziamento</a:t>
            </a:r>
          </a:p>
        </p:txBody>
      </p:sp>
      <p:sp>
        <p:nvSpPr>
          <p:cNvPr id="30" name="Segnaposto testo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1B02F4-9558-7741-A0BF-D6C679910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x-none" dirty="0"/>
              <a:t>FARE CLICK PER INSERIRE SOPRATITOLO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38C22B-E175-054A-8A82-E7C7F9485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E42D68-17BC-014A-87EC-E1FB61ED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238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;p28"/>
          <p:cNvSpPr/>
          <p:nvPr userDrawn="1"/>
        </p:nvSpPr>
        <p:spPr>
          <a:xfrm rot="-5400000" flipH="1">
            <a:off x="-1060729" y="1060729"/>
            <a:ext cx="6858000" cy="473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5081" y="644048"/>
            <a:ext cx="4271962" cy="6842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 title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Descriptive text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005081" y="1880542"/>
            <a:ext cx="4271962" cy="6842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 title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Descriptive text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05081" y="3117036"/>
            <a:ext cx="4271962" cy="6842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 title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Descriptive text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005081" y="4353529"/>
            <a:ext cx="4271962" cy="6842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 title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Descriptive text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05081" y="5590022"/>
            <a:ext cx="4271962" cy="6842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 title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Descriptive text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535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382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68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9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pmi.org/disciplined-agile/wow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mi.org/disciplined-agile/construction-goals/improve-qualit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e round case study concept Royalty Free Vector Imag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F6D404-B428-48A1-B469-FD91B3D1C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592" r="1303" b="15269"/>
          <a:stretch/>
        </p:blipFill>
        <p:spPr bwMode="auto">
          <a:xfrm>
            <a:off x="2300749" y="103239"/>
            <a:ext cx="7476414" cy="64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289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E1E168-A0B3-59D3-BD22-3C4D054F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PHASE 1.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748D35-210E-7450-86D1-15C912178B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3" y="2100512"/>
            <a:ext cx="4908550" cy="406115"/>
          </a:xfrm>
        </p:spPr>
        <p:txBody>
          <a:bodyPr/>
          <a:lstStyle/>
          <a:p>
            <a:r>
              <a:rPr lang="it-IT" sz="1800" dirty="0"/>
              <a:t>DEFINE YOUR WAY OF WORKING (WOW)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F2D3BB-0E11-EBE9-6A17-F2D50FAAE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281" y="2803159"/>
            <a:ext cx="10364034" cy="2737928"/>
          </a:xfrm>
        </p:spPr>
        <p:txBody>
          <a:bodyPr/>
          <a:lstStyle/>
          <a:p>
            <a:r>
              <a:rPr lang="it-IT" sz="1800" dirty="0"/>
              <a:t>Your task, like co-founders, </a:t>
            </a:r>
            <a:r>
              <a:rPr lang="it-IT" sz="1800" dirty="0" err="1"/>
              <a:t>is</a:t>
            </a:r>
            <a:r>
              <a:rPr lang="it-IT" sz="1800" dirty="0"/>
              <a:t> to </a:t>
            </a:r>
            <a:r>
              <a:rPr lang="it-IT" sz="1800" b="1" dirty="0"/>
              <a:t>use the </a:t>
            </a:r>
            <a:r>
              <a:rPr lang="it-IT" sz="1800" b="1" dirty="0" err="1"/>
              <a:t>raDAr</a:t>
            </a:r>
            <a:r>
              <a:rPr lang="it-IT" sz="1800" b="1" dirty="0"/>
              <a:t> and the DA </a:t>
            </a:r>
            <a:r>
              <a:rPr lang="it-IT" sz="1800" b="1" dirty="0" err="1"/>
              <a:t>Process</a:t>
            </a:r>
            <a:r>
              <a:rPr lang="it-IT" sz="1800" b="1" dirty="0"/>
              <a:t> Goal </a:t>
            </a:r>
            <a:r>
              <a:rPr lang="it-IT" sz="1800" b="1" dirty="0" err="1"/>
              <a:t>Diagrams</a:t>
            </a:r>
            <a:r>
              <a:rPr lang="it-IT" sz="1800" b="1" dirty="0"/>
              <a:t> </a:t>
            </a:r>
            <a:r>
              <a:rPr lang="it-IT" sz="1800" dirty="0"/>
              <a:t>to </a:t>
            </a:r>
            <a:r>
              <a:rPr lang="it-IT" sz="1800" dirty="0" err="1"/>
              <a:t>identify</a:t>
            </a:r>
            <a:r>
              <a:rPr lang="it-IT" sz="1800" dirty="0"/>
              <a:t>:</a:t>
            </a:r>
          </a:p>
          <a:p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/>
              <a:t>How to introduce the Agile </a:t>
            </a:r>
            <a:r>
              <a:rPr lang="it-IT" sz="1800" dirty="0" err="1"/>
              <a:t>Methodology</a:t>
            </a:r>
            <a:r>
              <a:rPr lang="it-IT" sz="1800" dirty="0"/>
              <a:t> </a:t>
            </a:r>
            <a:r>
              <a:rPr lang="it-IT" sz="1800" dirty="0" err="1"/>
              <a:t>into</a:t>
            </a:r>
            <a:r>
              <a:rPr lang="it-IT" sz="1800" dirty="0"/>
              <a:t> the company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b="1" dirty="0" err="1"/>
              <a:t>What</a:t>
            </a:r>
            <a:r>
              <a:rPr lang="it-IT" sz="1800" b="1" dirty="0"/>
              <a:t> </a:t>
            </a:r>
            <a:r>
              <a:rPr lang="it-IT" sz="1800" b="1" dirty="0" err="1"/>
              <a:t>pratices</a:t>
            </a:r>
            <a:r>
              <a:rPr lang="it-IT" sz="1800" b="1" dirty="0"/>
              <a:t> </a:t>
            </a:r>
            <a:r>
              <a:rPr lang="it-IT" sz="1800" b="1" dirty="0" err="1"/>
              <a:t>should</a:t>
            </a:r>
            <a:r>
              <a:rPr lang="it-IT" sz="1800" b="1" dirty="0"/>
              <a:t> be </a:t>
            </a:r>
            <a:r>
              <a:rPr lang="it-IT" sz="1800" b="1" dirty="0" err="1"/>
              <a:t>adopted</a:t>
            </a:r>
            <a:r>
              <a:rPr lang="it-IT" sz="1800" b="1" dirty="0"/>
              <a:t> </a:t>
            </a:r>
            <a:r>
              <a:rPr lang="it-IT" sz="1800" dirty="0"/>
              <a:t>so </a:t>
            </a:r>
            <a:r>
              <a:rPr lang="it-IT" sz="1800" dirty="0" err="1"/>
              <a:t>that</a:t>
            </a:r>
            <a:r>
              <a:rPr lang="it-IT" sz="1800" dirty="0"/>
              <a:t> the </a:t>
            </a:r>
            <a:r>
              <a:rPr lang="it-IT" sz="1800" dirty="0" err="1"/>
              <a:t>continuous</a:t>
            </a:r>
            <a:r>
              <a:rPr lang="it-IT" sz="1800" dirty="0"/>
              <a:t> </a:t>
            </a:r>
            <a:r>
              <a:rPr lang="it-IT" sz="1800" dirty="0" err="1"/>
              <a:t>improvement</a:t>
            </a:r>
            <a:r>
              <a:rPr lang="it-IT" sz="1800" dirty="0"/>
              <a:t> </a:t>
            </a:r>
            <a:r>
              <a:rPr lang="it-IT" sz="1800" dirty="0" err="1"/>
              <a:t>has</a:t>
            </a:r>
            <a:r>
              <a:rPr lang="it-IT" sz="1800" dirty="0"/>
              <a:t> the immediate </a:t>
            </a:r>
            <a:r>
              <a:rPr lang="it-IT" sz="1800" dirty="0" err="1"/>
              <a:t>effect</a:t>
            </a:r>
            <a:r>
              <a:rPr lang="it-IT" sz="1800" dirty="0"/>
              <a:t> of </a:t>
            </a:r>
            <a:r>
              <a:rPr lang="it-IT" sz="1800" dirty="0" err="1"/>
              <a:t>improving</a:t>
            </a:r>
            <a:r>
              <a:rPr lang="it-IT" sz="1800" dirty="0"/>
              <a:t> workflow and </a:t>
            </a:r>
            <a:r>
              <a:rPr lang="it-IT" sz="1800" dirty="0" err="1"/>
              <a:t>generating</a:t>
            </a:r>
            <a:r>
              <a:rPr lang="it-IT" sz="1800" dirty="0"/>
              <a:t> more </a:t>
            </a:r>
            <a:r>
              <a:rPr lang="it-IT" sz="1800" dirty="0" err="1"/>
              <a:t>value</a:t>
            </a:r>
            <a:endParaRPr 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err="1"/>
              <a:t>Define</a:t>
            </a:r>
            <a:r>
              <a:rPr lang="it-IT" sz="1800" dirty="0"/>
              <a:t> the </a:t>
            </a:r>
            <a:r>
              <a:rPr lang="it-IT" sz="1800" b="1" dirty="0" err="1"/>
              <a:t>operational</a:t>
            </a:r>
            <a:r>
              <a:rPr lang="it-IT" sz="1800" b="1" dirty="0"/>
              <a:t> and </a:t>
            </a:r>
            <a:r>
              <a:rPr lang="it-IT" sz="1800" b="1" dirty="0" err="1"/>
              <a:t>organizational</a:t>
            </a:r>
            <a:r>
              <a:rPr lang="it-IT" sz="1800" b="1" dirty="0"/>
              <a:t> model</a:t>
            </a:r>
            <a:r>
              <a:rPr lang="it-IT" sz="1800" dirty="0"/>
              <a:t> of </a:t>
            </a:r>
            <a:r>
              <a:rPr lang="it-IT" sz="1800" dirty="0" err="1"/>
              <a:t>your</a:t>
            </a:r>
            <a:r>
              <a:rPr lang="it-IT" sz="1800" dirty="0"/>
              <a:t> company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004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26CE15-943D-9C09-9E7A-7B717C64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PHASE 2.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912AB2-ED54-E40C-1646-0054EF1D31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7251" y="2074953"/>
            <a:ext cx="4908550" cy="406115"/>
          </a:xfrm>
        </p:spPr>
        <p:txBody>
          <a:bodyPr/>
          <a:lstStyle/>
          <a:p>
            <a:r>
              <a:rPr lang="it-IT" sz="2000" dirty="0"/>
              <a:t>IMPROVE YOUR </a:t>
            </a:r>
            <a:r>
              <a:rPr lang="it-IT" sz="2000" dirty="0" err="1"/>
              <a:t>WoW</a:t>
            </a:r>
            <a:endParaRPr lang="it-IT" sz="20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D884D8-9086-8C19-2AD0-CE8742DB40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336" y="2724237"/>
            <a:ext cx="10703284" cy="388694"/>
          </a:xfrm>
        </p:spPr>
        <p:txBody>
          <a:bodyPr/>
          <a:lstStyle/>
          <a:p>
            <a:r>
              <a:rPr lang="it-IT" sz="1800" dirty="0"/>
              <a:t>	The company </a:t>
            </a:r>
            <a:r>
              <a:rPr lang="it-IT" sz="1800" dirty="0" err="1"/>
              <a:t>goes</a:t>
            </a:r>
            <a:r>
              <a:rPr lang="it-IT" sz="1800" dirty="0"/>
              <a:t> </a:t>
            </a:r>
            <a:r>
              <a:rPr lang="it-IT" sz="1800" dirty="0" err="1"/>
              <a:t>better</a:t>
            </a:r>
            <a:r>
              <a:rPr lang="it-IT" sz="1800" dirty="0"/>
              <a:t>, and </a:t>
            </a:r>
            <a:r>
              <a:rPr lang="it-IT" sz="1800" dirty="0" err="1"/>
              <a:t>you</a:t>
            </a:r>
            <a:r>
              <a:rPr lang="it-IT" sz="1800" dirty="0"/>
              <a:t> </a:t>
            </a:r>
            <a:r>
              <a:rPr lang="it-IT" sz="1800" b="1" dirty="0" err="1"/>
              <a:t>need</a:t>
            </a:r>
            <a:r>
              <a:rPr lang="it-IT" sz="1800" b="1" dirty="0"/>
              <a:t> to scale </a:t>
            </a:r>
            <a:r>
              <a:rPr lang="it-IT" sz="1800" b="1" dirty="0" err="1"/>
              <a:t>your</a:t>
            </a:r>
            <a:r>
              <a:rPr lang="it-IT" sz="1800" b="1" dirty="0"/>
              <a:t> </a:t>
            </a:r>
            <a:r>
              <a:rPr lang="it-IT" sz="1800" b="1" dirty="0" err="1"/>
              <a:t>chosen</a:t>
            </a:r>
            <a:r>
              <a:rPr lang="it-IT" sz="1800" b="1" dirty="0"/>
              <a:t> </a:t>
            </a:r>
            <a:r>
              <a:rPr lang="it-IT" sz="1800" b="1" dirty="0" err="1"/>
              <a:t>practices</a:t>
            </a:r>
            <a:r>
              <a:rPr lang="it-IT" sz="1800" dirty="0"/>
              <a:t> </a:t>
            </a:r>
            <a:r>
              <a:rPr lang="it-IT" sz="1800" dirty="0" err="1"/>
              <a:t>rethinking</a:t>
            </a:r>
            <a:r>
              <a:rPr lang="it-IT" sz="1800" dirty="0"/>
              <a:t> the </a:t>
            </a:r>
            <a:r>
              <a:rPr lang="it-IT" sz="1800" dirty="0" err="1"/>
              <a:t>maturity</a:t>
            </a:r>
            <a:r>
              <a:rPr lang="it-IT" sz="1800" dirty="0"/>
              <a:t> of </a:t>
            </a:r>
            <a:r>
              <a:rPr lang="it-IT" sz="1800" dirty="0" err="1"/>
              <a:t>each</a:t>
            </a:r>
            <a:r>
              <a:rPr lang="it-IT" sz="1800" dirty="0"/>
              <a:t> strategy and </a:t>
            </a:r>
            <a:r>
              <a:rPr lang="it-IT" sz="1800" dirty="0" err="1"/>
              <a:t>focusing</a:t>
            </a:r>
            <a:r>
              <a:rPr lang="it-IT" sz="1800" dirty="0"/>
              <a:t> on the </a:t>
            </a:r>
            <a:r>
              <a:rPr lang="it-IT" sz="1800" dirty="0" err="1"/>
              <a:t>right</a:t>
            </a:r>
            <a:r>
              <a:rPr lang="it-IT" sz="1800" dirty="0"/>
              <a:t> balance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practices</a:t>
            </a:r>
            <a:r>
              <a:rPr lang="it-IT" sz="1800" dirty="0"/>
              <a:t> </a:t>
            </a:r>
            <a:r>
              <a:rPr lang="it-IT" sz="1800" dirty="0" err="1"/>
              <a:t>associated</a:t>
            </a:r>
            <a:r>
              <a:rPr lang="it-IT" sz="1800" dirty="0"/>
              <a:t> with </a:t>
            </a:r>
            <a:r>
              <a:rPr lang="it-IT" sz="1800" dirty="0" err="1"/>
              <a:t>neighboring</a:t>
            </a:r>
            <a:r>
              <a:rPr lang="it-IT" sz="1800" dirty="0"/>
              <a:t> goals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42A9F6-3A27-49A9-0941-A7E8C7037893}"/>
              </a:ext>
            </a:extLst>
          </p:cNvPr>
          <p:cNvSpPr txBox="1">
            <a:spLocks/>
          </p:cNvSpPr>
          <p:nvPr/>
        </p:nvSpPr>
        <p:spPr>
          <a:xfrm>
            <a:off x="501335" y="3599268"/>
            <a:ext cx="11372985" cy="702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it-IT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err="1"/>
              <a:t>Analyze</a:t>
            </a:r>
            <a:r>
              <a:rPr lang="it-IT" sz="1800" dirty="0"/>
              <a:t> </a:t>
            </a:r>
            <a:r>
              <a:rPr lang="it-IT" sz="1800" b="1" i="1" dirty="0"/>
              <a:t>the </a:t>
            </a:r>
            <a:r>
              <a:rPr lang="it-IT" sz="1800" b="1" i="1" dirty="0" err="1"/>
              <a:t>As</a:t>
            </a:r>
            <a:r>
              <a:rPr lang="it-IT" sz="1800" b="1" i="1" dirty="0"/>
              <a:t> </a:t>
            </a:r>
            <a:r>
              <a:rPr lang="it-IT" sz="1800" b="1" i="1" dirty="0" err="1"/>
              <a:t>is</a:t>
            </a:r>
            <a:r>
              <a:rPr lang="it-IT" sz="1800" b="1" i="1" dirty="0"/>
              <a:t> </a:t>
            </a:r>
            <a:r>
              <a:rPr lang="it-IT" sz="1800" b="1" dirty="0"/>
              <a:t>picture</a:t>
            </a:r>
            <a:r>
              <a:rPr lang="it-IT" sz="1800" dirty="0"/>
              <a:t> of the company and </a:t>
            </a:r>
            <a:r>
              <a:rPr lang="it-IT" sz="1800" dirty="0" err="1"/>
              <a:t>identify</a:t>
            </a:r>
            <a:r>
              <a:rPr lang="it-IT" sz="1800" dirty="0"/>
              <a:t> </a:t>
            </a:r>
            <a:r>
              <a:rPr lang="it-IT" sz="1800" b="1" dirty="0" err="1"/>
              <a:t>other</a:t>
            </a:r>
            <a:r>
              <a:rPr lang="it-IT" sz="1800" b="1" dirty="0"/>
              <a:t> </a:t>
            </a:r>
            <a:r>
              <a:rPr lang="it-IT" sz="1800" b="1" dirty="0" err="1"/>
              <a:t>possible</a:t>
            </a:r>
            <a:r>
              <a:rPr lang="it-IT" sz="1800" b="1" dirty="0"/>
              <a:t> </a:t>
            </a:r>
            <a:r>
              <a:rPr lang="it-IT" sz="1800" b="1" dirty="0" err="1"/>
              <a:t>vulnerabilities</a:t>
            </a:r>
            <a:r>
              <a:rPr lang="it-IT" sz="1800" b="1" dirty="0"/>
              <a:t> </a:t>
            </a:r>
            <a:r>
              <a:rPr lang="it-IT" sz="1800" dirty="0"/>
              <a:t>( e.g. new competitors, stakeholders etc.)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err="1"/>
              <a:t>Identify</a:t>
            </a:r>
            <a:r>
              <a:rPr lang="it-IT" sz="1800" dirty="0"/>
              <a:t> </a:t>
            </a:r>
            <a:r>
              <a:rPr lang="it-IT" sz="1800" b="1" dirty="0"/>
              <a:t>a new strategy </a:t>
            </a:r>
            <a:r>
              <a:rPr lang="it-IT" sz="1800" dirty="0"/>
              <a:t>to </a:t>
            </a:r>
            <a:r>
              <a:rPr lang="it-IT" sz="1800" dirty="0" err="1"/>
              <a:t>improve</a:t>
            </a:r>
            <a:r>
              <a:rPr lang="it-IT" sz="1800" dirty="0"/>
              <a:t> the business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err="1"/>
              <a:t>Suggest</a:t>
            </a:r>
            <a:r>
              <a:rPr lang="it-IT" sz="1800" dirty="0"/>
              <a:t> to the company </a:t>
            </a:r>
            <a:r>
              <a:rPr lang="it-IT" sz="1800" b="1" dirty="0"/>
              <a:t>new innovative and </a:t>
            </a:r>
            <a:r>
              <a:rPr lang="it-IT" sz="1800" b="1" dirty="0" err="1"/>
              <a:t>technological</a:t>
            </a:r>
            <a:r>
              <a:rPr lang="it-IT" sz="1800" b="1" dirty="0"/>
              <a:t> tool </a:t>
            </a:r>
            <a:r>
              <a:rPr lang="it-IT" sz="1800" dirty="0"/>
              <a:t>to </a:t>
            </a:r>
            <a:r>
              <a:rPr lang="it-IT" sz="1800" dirty="0" err="1"/>
              <a:t>increase</a:t>
            </a:r>
            <a:r>
              <a:rPr lang="it-IT" sz="1800" dirty="0"/>
              <a:t> the business goal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653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87126C-6DEA-2D31-CE1D-6201E236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PHASE 3.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30649E-7C53-C7E3-E91A-643E8ED04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7555" y="2089279"/>
            <a:ext cx="4908550" cy="406115"/>
          </a:xfrm>
        </p:spPr>
        <p:txBody>
          <a:bodyPr/>
          <a:lstStyle/>
          <a:p>
            <a:r>
              <a:rPr lang="it-IT" sz="1800" dirty="0"/>
              <a:t>PRESENTATION AND PITCH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ABF4A8-DAFC-90E5-F381-C5891F60A1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7555" y="2495394"/>
            <a:ext cx="10209487" cy="2737928"/>
          </a:xfrm>
        </p:spPr>
        <p:txBody>
          <a:bodyPr/>
          <a:lstStyle/>
          <a:p>
            <a:r>
              <a:rPr lang="it-IT" sz="1800" dirty="0" err="1"/>
              <a:t>Present</a:t>
            </a:r>
            <a:r>
              <a:rPr lang="it-IT" sz="1800" dirty="0"/>
              <a:t> </a:t>
            </a:r>
            <a:r>
              <a:rPr lang="it-IT" sz="1800" dirty="0" err="1"/>
              <a:t>your</a:t>
            </a:r>
            <a:r>
              <a:rPr lang="it-IT" sz="1800" dirty="0"/>
              <a:t> </a:t>
            </a:r>
            <a:r>
              <a:rPr lang="it-IT" sz="1800" dirty="0" err="1"/>
              <a:t>solution</a:t>
            </a:r>
            <a:r>
              <a:rPr lang="it-IT" sz="1800" dirty="0"/>
              <a:t> and </a:t>
            </a:r>
            <a:r>
              <a:rPr lang="it-IT" sz="1800" dirty="0" err="1"/>
              <a:t>your</a:t>
            </a:r>
            <a:r>
              <a:rPr lang="it-IT" sz="1800" dirty="0"/>
              <a:t> </a:t>
            </a:r>
            <a:r>
              <a:rPr lang="it-IT" sz="1800" dirty="0" err="1"/>
              <a:t>WoW</a:t>
            </a:r>
            <a:r>
              <a:rPr lang="it-IT" sz="1800" dirty="0"/>
              <a:t> to the company with a </a:t>
            </a:r>
            <a:r>
              <a:rPr lang="it-IT" sz="1800" b="1" dirty="0"/>
              <a:t>Power Point </a:t>
            </a:r>
            <a:r>
              <a:rPr lang="it-IT" sz="1800" b="1" dirty="0" err="1"/>
              <a:t>presentation</a:t>
            </a:r>
            <a:endParaRPr lang="it-IT" sz="1800" b="1" dirty="0"/>
          </a:p>
          <a:p>
            <a:r>
              <a:rPr lang="it-IT" sz="1400" dirty="0"/>
              <a:t>The </a:t>
            </a:r>
            <a:r>
              <a:rPr lang="it-IT" sz="1400" dirty="0" err="1"/>
              <a:t>presentation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count</a:t>
            </a:r>
            <a:r>
              <a:rPr lang="it-IT" sz="1400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An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An </a:t>
            </a:r>
            <a:r>
              <a:rPr lang="it-IT" sz="1400" dirty="0" err="1"/>
              <a:t>Introduction</a:t>
            </a:r>
            <a:r>
              <a:rPr lang="it-IT" sz="1400" dirty="0"/>
              <a:t> of the Market </a:t>
            </a:r>
            <a:r>
              <a:rPr lang="it-IT" sz="1400" dirty="0" err="1"/>
              <a:t>Context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The </a:t>
            </a:r>
            <a:r>
              <a:rPr lang="it-IT" sz="1400" dirty="0" err="1"/>
              <a:t>understanding</a:t>
            </a:r>
            <a:r>
              <a:rPr lang="it-IT" sz="1400" dirty="0"/>
              <a:t> of the vision and the </a:t>
            </a:r>
            <a:r>
              <a:rPr lang="it-IT" sz="1400" dirty="0" err="1"/>
              <a:t>vulnerabilities</a:t>
            </a:r>
            <a:r>
              <a:rPr lang="it-IT" sz="1400" dirty="0"/>
              <a:t> of the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Your </a:t>
            </a:r>
            <a:r>
              <a:rPr lang="it-IT" sz="1400" dirty="0" err="1"/>
              <a:t>solution</a:t>
            </a:r>
            <a:r>
              <a:rPr lang="it-IT" sz="1400" dirty="0"/>
              <a:t> </a:t>
            </a:r>
            <a:r>
              <a:rPr lang="it-IT" sz="1400" dirty="0" err="1"/>
              <a:t>through</a:t>
            </a:r>
            <a:r>
              <a:rPr lang="it-IT" sz="1400" dirty="0"/>
              <a:t> the </a:t>
            </a:r>
            <a:r>
              <a:rPr lang="it-IT" sz="1400" dirty="0" err="1"/>
              <a:t>WoW</a:t>
            </a:r>
            <a:r>
              <a:rPr lang="it-IT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Your innovative </a:t>
            </a:r>
            <a:r>
              <a:rPr lang="it-IT" sz="1400" dirty="0" err="1"/>
              <a:t>ideas</a:t>
            </a:r>
            <a:r>
              <a:rPr lang="it-IT" sz="1400" dirty="0"/>
              <a:t> to help the company </a:t>
            </a:r>
            <a:r>
              <a:rPr lang="it-IT" sz="1400" dirty="0" err="1"/>
              <a:t>growth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Any</a:t>
            </a:r>
            <a:r>
              <a:rPr lang="it-IT" sz="1400" dirty="0"/>
              <a:t> </a:t>
            </a:r>
            <a:r>
              <a:rPr lang="it-IT" sz="1400" dirty="0" err="1"/>
              <a:t>other</a:t>
            </a:r>
            <a:r>
              <a:rPr lang="it-IT" sz="1400" dirty="0"/>
              <a:t> idea </a:t>
            </a:r>
            <a:r>
              <a:rPr lang="it-IT" sz="1400" dirty="0" err="1"/>
              <a:t>will</a:t>
            </a:r>
            <a:r>
              <a:rPr lang="it-IT" sz="1400" dirty="0"/>
              <a:t> be </a:t>
            </a:r>
            <a:r>
              <a:rPr lang="it-IT" sz="1400" dirty="0" err="1"/>
              <a:t>welcomed</a:t>
            </a:r>
            <a:endParaRPr lang="it-IT" sz="1400" dirty="0"/>
          </a:p>
          <a:p>
            <a:r>
              <a:rPr lang="it-IT" sz="1400" dirty="0"/>
              <a:t>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A148CF-B230-43E8-3758-409262B19A98}"/>
              </a:ext>
            </a:extLst>
          </p:cNvPr>
          <p:cNvSpPr txBox="1"/>
          <p:nvPr/>
        </p:nvSpPr>
        <p:spPr>
          <a:xfrm>
            <a:off x="737555" y="5541087"/>
            <a:ext cx="10492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latin typeface="Avenir Book" panose="02000503020000020003" pitchFamily="2" charset="0"/>
              </a:rPr>
              <a:t>Prepare</a:t>
            </a:r>
            <a:r>
              <a:rPr lang="it-IT" sz="1800" dirty="0">
                <a:latin typeface="Avenir Book" panose="02000503020000020003" pitchFamily="2" charset="0"/>
              </a:rPr>
              <a:t> a </a:t>
            </a:r>
            <a:r>
              <a:rPr lang="it-IT" sz="1800" b="1" dirty="0">
                <a:latin typeface="Avenir Book" panose="02000503020000020003" pitchFamily="2" charset="0"/>
              </a:rPr>
              <a:t>10 minutes </a:t>
            </a:r>
            <a:r>
              <a:rPr lang="it-IT" sz="1800" dirty="0">
                <a:latin typeface="Avenir Book" panose="02000503020000020003" pitchFamily="2" charset="0"/>
              </a:rPr>
              <a:t>pitch to convince the </a:t>
            </a:r>
            <a:r>
              <a:rPr lang="it-IT" sz="1800" dirty="0" err="1">
                <a:latin typeface="Avenir Book" panose="02000503020000020003" pitchFamily="2" charset="0"/>
              </a:rPr>
              <a:t>other</a:t>
            </a:r>
            <a:r>
              <a:rPr lang="it-IT" sz="1800" dirty="0">
                <a:latin typeface="Avenir Book" panose="02000503020000020003" pitchFamily="2" charset="0"/>
              </a:rPr>
              <a:t> </a:t>
            </a:r>
            <a:r>
              <a:rPr lang="it-IT" sz="1800" dirty="0" err="1">
                <a:latin typeface="Avenir Book" panose="02000503020000020003" pitchFamily="2" charset="0"/>
              </a:rPr>
              <a:t>CEOs</a:t>
            </a:r>
            <a:r>
              <a:rPr lang="it-IT" sz="1800" dirty="0">
                <a:latin typeface="Avenir Book" panose="02000503020000020003" pitchFamily="2" charset="0"/>
              </a:rPr>
              <a:t> of the company to </a:t>
            </a:r>
            <a:r>
              <a:rPr lang="it-IT" sz="1800" dirty="0" err="1">
                <a:latin typeface="Avenir Book" panose="02000503020000020003" pitchFamily="2" charset="0"/>
              </a:rPr>
              <a:t>choose</a:t>
            </a:r>
            <a:r>
              <a:rPr lang="it-IT" sz="1800" dirty="0">
                <a:latin typeface="Avenir Book" panose="02000503020000020003" pitchFamily="2" charset="0"/>
              </a:rPr>
              <a:t> </a:t>
            </a:r>
            <a:r>
              <a:rPr lang="it-IT" sz="1800" dirty="0" err="1">
                <a:latin typeface="Avenir Book" panose="02000503020000020003" pitchFamily="2" charset="0"/>
              </a:rPr>
              <a:t>your</a:t>
            </a:r>
            <a:r>
              <a:rPr lang="it-IT" sz="1800" dirty="0">
                <a:latin typeface="Avenir Book" panose="02000503020000020003" pitchFamily="2" charset="0"/>
              </a:rPr>
              <a:t> idea</a:t>
            </a:r>
          </a:p>
          <a:p>
            <a:r>
              <a:rPr lang="it-IT" sz="1800" dirty="0">
                <a:latin typeface="Avenir Book" panose="02000503020000020003" pitchFamily="2" charset="0"/>
              </a:rPr>
              <a:t>Stay with 10 minutes. </a:t>
            </a:r>
            <a:r>
              <a:rPr lang="it-IT" sz="1800" dirty="0" err="1">
                <a:latin typeface="Avenir Book" panose="02000503020000020003" pitchFamily="2" charset="0"/>
              </a:rPr>
              <a:t>You</a:t>
            </a:r>
            <a:r>
              <a:rPr lang="it-IT" sz="1800" dirty="0">
                <a:latin typeface="Avenir Book" panose="02000503020000020003" pitchFamily="2" charset="0"/>
              </a:rPr>
              <a:t> can </a:t>
            </a:r>
            <a:r>
              <a:rPr lang="it-IT" sz="1800" dirty="0" err="1">
                <a:latin typeface="Avenir Book" panose="02000503020000020003" pitchFamily="2" charset="0"/>
              </a:rPr>
              <a:t>all</a:t>
            </a:r>
            <a:r>
              <a:rPr lang="it-IT" sz="1800" dirty="0">
                <a:latin typeface="Avenir Book" panose="02000503020000020003" pitchFamily="2" charset="0"/>
              </a:rPr>
              <a:t> be part of the speech or decide </a:t>
            </a:r>
            <a:r>
              <a:rPr lang="it-IT" sz="1800" dirty="0" err="1">
                <a:latin typeface="Avenir Book" panose="02000503020000020003" pitchFamily="2" charset="0"/>
              </a:rPr>
              <a:t>who</a:t>
            </a:r>
            <a:r>
              <a:rPr lang="it-IT" sz="1800" dirty="0">
                <a:latin typeface="Avenir Book" panose="02000503020000020003" pitchFamily="2" charset="0"/>
              </a:rPr>
              <a:t> </a:t>
            </a:r>
            <a:r>
              <a:rPr lang="it-IT" sz="1800" dirty="0" err="1">
                <a:latin typeface="Avenir Book" panose="02000503020000020003" pitchFamily="2" charset="0"/>
              </a:rPr>
              <a:t>has</a:t>
            </a:r>
            <a:r>
              <a:rPr lang="it-IT" sz="1800" dirty="0">
                <a:latin typeface="Avenir Book" panose="02000503020000020003" pitchFamily="2" charset="0"/>
              </a:rPr>
              <a:t> to talk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11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8787A7-4B41-BC00-7824-54CA1558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1" y="423730"/>
            <a:ext cx="4908550" cy="464602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raDAr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3BB629-0C73-2535-BDF3-0965E15D34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568" y="1841351"/>
            <a:ext cx="4908549" cy="2737928"/>
          </a:xfrm>
        </p:spPr>
        <p:txBody>
          <a:bodyPr/>
          <a:lstStyle/>
          <a:p>
            <a:r>
              <a:rPr lang="it-IT" sz="1800" b="1" dirty="0"/>
              <a:t>The </a:t>
            </a:r>
            <a:r>
              <a:rPr lang="it-IT" sz="1800" b="1" dirty="0" err="1"/>
              <a:t>raDAr</a:t>
            </a:r>
            <a:r>
              <a:rPr lang="it-IT" sz="1800" b="1" dirty="0"/>
              <a:t> </a:t>
            </a:r>
            <a:r>
              <a:rPr lang="it-IT" sz="1800" dirty="0"/>
              <a:t>( rise a </a:t>
            </a:r>
            <a:r>
              <a:rPr lang="it-IT" sz="1800" dirty="0" err="1"/>
              <a:t>Disciplined</a:t>
            </a:r>
            <a:r>
              <a:rPr lang="it-IT" sz="1800" dirty="0"/>
              <a:t> Agile </a:t>
            </a:r>
            <a:r>
              <a:rPr lang="it-IT" sz="1800" dirty="0" err="1"/>
              <a:t>route</a:t>
            </a:r>
            <a:r>
              <a:rPr lang="it-IT" sz="1800" dirty="0"/>
              <a:t>) </a:t>
            </a:r>
            <a:r>
              <a:rPr lang="it-IT" sz="1800" dirty="0" err="1"/>
              <a:t>nis</a:t>
            </a:r>
            <a:r>
              <a:rPr lang="it-IT" sz="1800" dirty="0"/>
              <a:t> </a:t>
            </a:r>
            <a:r>
              <a:rPr lang="it-IT" sz="1800" dirty="0" err="1"/>
              <a:t>your</a:t>
            </a:r>
            <a:r>
              <a:rPr lang="it-IT" sz="1800" dirty="0"/>
              <a:t> </a:t>
            </a:r>
            <a:r>
              <a:rPr lang="it-IT" sz="1800" dirty="0" err="1"/>
              <a:t>primarly</a:t>
            </a:r>
            <a:r>
              <a:rPr lang="it-IT" sz="1800" dirty="0"/>
              <a:t> tool to </a:t>
            </a:r>
            <a:r>
              <a:rPr lang="it-IT" sz="1800" dirty="0" err="1"/>
              <a:t>achieve</a:t>
            </a:r>
            <a:r>
              <a:rPr lang="it-IT" sz="1800" dirty="0"/>
              <a:t> the goal of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phases</a:t>
            </a:r>
            <a:r>
              <a:rPr lang="it-IT" sz="1800" dirty="0"/>
              <a:t>.</a:t>
            </a:r>
          </a:p>
          <a:p>
            <a:r>
              <a:rPr lang="it-IT" sz="1800" dirty="0"/>
              <a:t>For </a:t>
            </a:r>
            <a:r>
              <a:rPr lang="it-IT" sz="1800" dirty="0" err="1"/>
              <a:t>each</a:t>
            </a:r>
            <a:r>
              <a:rPr lang="it-IT" sz="1800" dirty="0"/>
              <a:t> </a:t>
            </a:r>
            <a:r>
              <a:rPr lang="it-IT" sz="1800" dirty="0" err="1"/>
              <a:t>main</a:t>
            </a:r>
            <a:r>
              <a:rPr lang="it-IT" sz="1800" dirty="0"/>
              <a:t> </a:t>
            </a:r>
            <a:r>
              <a:rPr lang="it-IT" sz="1800" dirty="0" err="1"/>
              <a:t>element</a:t>
            </a:r>
            <a:r>
              <a:rPr lang="it-IT" sz="1800" dirty="0"/>
              <a:t> : People, Scope, </a:t>
            </a:r>
            <a:r>
              <a:rPr lang="it-IT" sz="1800" dirty="0" err="1"/>
              <a:t>Needs</a:t>
            </a:r>
            <a:r>
              <a:rPr lang="it-IT" sz="1800" dirty="0"/>
              <a:t>, Quality, </a:t>
            </a:r>
            <a:r>
              <a:rPr lang="it-IT" sz="1800" dirty="0" err="1"/>
              <a:t>Founding</a:t>
            </a:r>
            <a:r>
              <a:rPr lang="it-IT" sz="1800" dirty="0"/>
              <a:t> and Team, </a:t>
            </a:r>
            <a:r>
              <a:rPr lang="it-IT" sz="1800" dirty="0" err="1"/>
              <a:t>choice</a:t>
            </a:r>
            <a:r>
              <a:rPr lang="it-IT" sz="1800" dirty="0"/>
              <a:t> the </a:t>
            </a:r>
            <a:r>
              <a:rPr lang="it-IT" sz="1800" dirty="0" err="1"/>
              <a:t>decision</a:t>
            </a:r>
            <a:r>
              <a:rPr lang="it-IT" sz="1800" dirty="0"/>
              <a:t> point from the </a:t>
            </a:r>
            <a:r>
              <a:rPr lang="it-IT" sz="1800" dirty="0" err="1"/>
              <a:t>related</a:t>
            </a:r>
            <a:r>
              <a:rPr lang="it-IT" sz="1800" dirty="0"/>
              <a:t> </a:t>
            </a:r>
            <a:r>
              <a:rPr lang="it-IT" sz="1800" dirty="0" err="1"/>
              <a:t>process</a:t>
            </a:r>
            <a:r>
              <a:rPr lang="it-IT" sz="1800" dirty="0"/>
              <a:t> goal and </a:t>
            </a:r>
            <a:r>
              <a:rPr lang="it-IT" sz="1800" dirty="0" err="1"/>
              <a:t>pick</a:t>
            </a:r>
            <a:r>
              <a:rPr lang="it-IT" sz="1800" dirty="0"/>
              <a:t> up an option from the list.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47E0CE-42C8-A801-CF98-05857975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" t="20244" r="47882" b="9770"/>
          <a:stretch/>
        </p:blipFill>
        <p:spPr>
          <a:xfrm>
            <a:off x="5378117" y="1511486"/>
            <a:ext cx="6513535" cy="40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590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7DEAE7-4351-7D80-D175-2BDAE8EB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88" t="704" r="1596" b="3081"/>
          <a:stretch/>
        </p:blipFill>
        <p:spPr>
          <a:xfrm>
            <a:off x="7221387" y="1230075"/>
            <a:ext cx="4908550" cy="499003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A04565-ED41-32D8-692D-129BD85A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091" y="195249"/>
            <a:ext cx="5883632" cy="464602"/>
          </a:xfrm>
        </p:spPr>
        <p:txBody>
          <a:bodyPr/>
          <a:lstStyle/>
          <a:p>
            <a:r>
              <a:rPr lang="it-IT" dirty="0" err="1"/>
              <a:t>WoW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diagram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7D8726-23F1-1DFE-499A-AD8E48D308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1192" y="1881774"/>
            <a:ext cx="5883631" cy="406115"/>
          </a:xfrm>
        </p:spPr>
        <p:txBody>
          <a:bodyPr/>
          <a:lstStyle/>
          <a:p>
            <a:r>
              <a:rPr lang="it-IT" sz="2000" dirty="0"/>
              <a:t>Way of Working </a:t>
            </a:r>
            <a:r>
              <a:rPr lang="it-IT" sz="2000" dirty="0" err="1"/>
              <a:t>used</a:t>
            </a:r>
            <a:r>
              <a:rPr lang="it-IT" sz="2000" dirty="0"/>
              <a:t> with </a:t>
            </a:r>
            <a:r>
              <a:rPr lang="it-IT" sz="2000" dirty="0" err="1"/>
              <a:t>Disciplined</a:t>
            </a:r>
            <a:r>
              <a:rPr lang="it-IT" sz="2000" dirty="0"/>
              <a:t> Agile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0CDEB7-FE2A-A787-6A8F-1A17E4D1FD25}"/>
              </a:ext>
            </a:extLst>
          </p:cNvPr>
          <p:cNvSpPr/>
          <p:nvPr/>
        </p:nvSpPr>
        <p:spPr>
          <a:xfrm>
            <a:off x="5075759" y="5644177"/>
            <a:ext cx="1267968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53EDA4-E343-BC1C-0F49-AB90C68F5030}"/>
              </a:ext>
            </a:extLst>
          </p:cNvPr>
          <p:cNvSpPr/>
          <p:nvPr/>
        </p:nvSpPr>
        <p:spPr>
          <a:xfrm>
            <a:off x="512064" y="5748528"/>
            <a:ext cx="1267968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 descr="How to Read Process Goal Diagrams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6A8B42-0968-6E94-22D6-4ED83F98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202" y="3030357"/>
            <a:ext cx="6617918" cy="29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324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9820E-0200-7FD3-144C-F31673D0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9" y="2763982"/>
            <a:ext cx="4908550" cy="464602"/>
          </a:xfrm>
        </p:spPr>
        <p:txBody>
          <a:bodyPr/>
          <a:lstStyle/>
          <a:p>
            <a:r>
              <a:rPr lang="it-IT" dirty="0"/>
              <a:t>PEOPLE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0EFCE8-0B3D-AE9D-F742-9C32763E7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4" r="2714"/>
          <a:stretch/>
        </p:blipFill>
        <p:spPr>
          <a:xfrm>
            <a:off x="3711967" y="1365337"/>
            <a:ext cx="7561458" cy="46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935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9820E-0200-7FD3-144C-F31673D0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9" y="2763982"/>
            <a:ext cx="4908550" cy="464602"/>
          </a:xfrm>
        </p:spPr>
        <p:txBody>
          <a:bodyPr/>
          <a:lstStyle/>
          <a:p>
            <a:r>
              <a:rPr lang="it-IT" dirty="0"/>
              <a:t>NEEDS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CE4F9E-2912-DF07-755F-A25CF5587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3" r="1063"/>
          <a:stretch/>
        </p:blipFill>
        <p:spPr>
          <a:xfrm>
            <a:off x="3245458" y="1603332"/>
            <a:ext cx="7689764" cy="38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97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1115F2-2CD7-EF5F-E51E-77315CD2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23" y="2964398"/>
            <a:ext cx="4908550" cy="464602"/>
          </a:xfrm>
        </p:spPr>
        <p:txBody>
          <a:bodyPr/>
          <a:lstStyle/>
          <a:p>
            <a:r>
              <a:rPr lang="it-IT" dirty="0"/>
              <a:t>QUALITY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E23AB4-9ECF-0D32-B442-CC8382893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:p="http://schemas.openxmlformats.org/presentationml/2006/main" xmlns:r="http://schemas.openxmlformats.org/officeDocument/2006/relationships" xmlns:a="http://schemas.openxmlformats.org/drawingml/2006/main" xmlns="" r:embed="rId3"/>
              </a:ext>
            </a:extLst>
          </a:blip>
          <a:stretch>
            <a:fillRect/>
          </a:stretch>
        </p:blipFill>
        <p:spPr>
          <a:xfrm>
            <a:off x="3745630" y="1317188"/>
            <a:ext cx="7772400" cy="42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828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65D00B-641E-C49B-6F02-622E643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30" y="2839137"/>
            <a:ext cx="4908550" cy="464602"/>
          </a:xfrm>
        </p:spPr>
        <p:txBody>
          <a:bodyPr/>
          <a:lstStyle/>
          <a:p>
            <a:r>
              <a:rPr lang="it-IT" dirty="0"/>
              <a:t>TEAM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0A8CDD-29BF-DA99-A1BD-031FE367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82" y="-125261"/>
            <a:ext cx="7660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785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9820E-0200-7FD3-144C-F31673D0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9" y="2964398"/>
            <a:ext cx="4908550" cy="464602"/>
          </a:xfrm>
        </p:spPr>
        <p:txBody>
          <a:bodyPr/>
          <a:lstStyle/>
          <a:p>
            <a:r>
              <a:rPr lang="it-IT" dirty="0"/>
              <a:t>SCOPE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6D16F2-1F1B-30A6-E843-E1EF72555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664" y="0"/>
            <a:ext cx="6194914" cy="65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483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14DFE6-5040-C7BD-7993-EC3C5901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7" y="423730"/>
            <a:ext cx="4908550" cy="464602"/>
          </a:xfrm>
        </p:spPr>
        <p:txBody>
          <a:bodyPr/>
          <a:lstStyle/>
          <a:p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vs</a:t>
            </a:r>
            <a:br>
              <a:rPr lang="it-IT" dirty="0"/>
            </a:br>
            <a:r>
              <a:rPr lang="it-IT" dirty="0"/>
              <a:t>Fast Fashion</a:t>
            </a:r>
          </a:p>
        </p:txBody>
      </p:sp>
      <p:graphicFrame>
        <p:nvGraphicFramePr>
          <p:cNvPr id="5" name="Char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D4DDD8-956B-6079-3C48-1427BFF058A6}"/>
              </a:ext>
            </a:extLst>
          </p:cNvPr>
          <p:cNvGraphicFramePr/>
          <p:nvPr/>
        </p:nvGraphicFramePr>
        <p:xfrm>
          <a:off x="762132" y="1961307"/>
          <a:ext cx="3436109" cy="3517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1EADA1-45D6-0F7F-39FC-FF50638E22C6}"/>
              </a:ext>
            </a:extLst>
          </p:cNvPr>
          <p:cNvCxnSpPr>
            <a:cxnSpLocks/>
          </p:cNvCxnSpPr>
          <p:nvPr/>
        </p:nvCxnSpPr>
        <p:spPr>
          <a:xfrm flipV="1">
            <a:off x="4598774" y="2377603"/>
            <a:ext cx="1127238" cy="1"/>
          </a:xfrm>
          <a:prstGeom prst="line">
            <a:avLst/>
          </a:prstGeom>
          <a:ln w="444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6C42E7-B02F-BA52-67A4-136F23CF66B2}"/>
              </a:ext>
            </a:extLst>
          </p:cNvPr>
          <p:cNvSpPr txBox="1">
            <a:spLocks/>
          </p:cNvSpPr>
          <p:nvPr/>
        </p:nvSpPr>
        <p:spPr>
          <a:xfrm>
            <a:off x="4582324" y="2933489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Global per capita production of </a:t>
            </a:r>
            <a:r>
              <a:rPr lang="it-IT" sz="1050" dirty="0" err="1"/>
              <a:t>textile</a:t>
            </a:r>
            <a:r>
              <a:rPr lang="it-IT" sz="1050" dirty="0"/>
              <a:t> </a:t>
            </a:r>
            <a:r>
              <a:rPr lang="it-IT" sz="1050" dirty="0" err="1"/>
              <a:t>i</a:t>
            </a:r>
            <a:r>
              <a:rPr lang="it-IT" sz="1050" b="1" dirty="0" err="1"/>
              <a:t>ncreased</a:t>
            </a:r>
            <a:r>
              <a:rPr lang="it-IT" sz="1050" b="1" dirty="0"/>
              <a:t> from 5.9kg per </a:t>
            </a:r>
            <a:r>
              <a:rPr lang="it-IT" sz="1050" b="1" dirty="0" err="1"/>
              <a:t>year</a:t>
            </a:r>
            <a:r>
              <a:rPr lang="it-IT" sz="1050" b="1" dirty="0"/>
              <a:t> to 13kg per </a:t>
            </a:r>
            <a:r>
              <a:rPr lang="it-IT" sz="1050" b="1" dirty="0" err="1"/>
              <a:t>year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4D8CD0-8E95-89C6-89B8-79586BED7612}"/>
              </a:ext>
            </a:extLst>
          </p:cNvPr>
          <p:cNvSpPr txBox="1">
            <a:spLocks/>
          </p:cNvSpPr>
          <p:nvPr/>
        </p:nvSpPr>
        <p:spPr>
          <a:xfrm>
            <a:off x="4571668" y="2463938"/>
            <a:ext cx="1425076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13 kg/y</a:t>
            </a: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790AE4-92E7-697B-8322-FCFD83677A7B}"/>
              </a:ext>
            </a:extLst>
          </p:cNvPr>
          <p:cNvCxnSpPr>
            <a:cxnSpLocks/>
          </p:cNvCxnSpPr>
          <p:nvPr/>
        </p:nvCxnSpPr>
        <p:spPr>
          <a:xfrm flipV="1">
            <a:off x="4598774" y="3923376"/>
            <a:ext cx="1127238" cy="1"/>
          </a:xfrm>
          <a:prstGeom prst="line">
            <a:avLst/>
          </a:prstGeom>
          <a:ln w="444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D6F0C9-9652-0067-6A12-2F012671D1C9}"/>
              </a:ext>
            </a:extLst>
          </p:cNvPr>
          <p:cNvSpPr txBox="1">
            <a:spLocks/>
          </p:cNvSpPr>
          <p:nvPr/>
        </p:nvSpPr>
        <p:spPr>
          <a:xfrm>
            <a:off x="4582324" y="447926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 err="1"/>
              <a:t>Textile</a:t>
            </a:r>
            <a:r>
              <a:rPr lang="it-IT" sz="1050" dirty="0"/>
              <a:t> </a:t>
            </a:r>
            <a:r>
              <a:rPr lang="it-IT" sz="1050" dirty="0" err="1"/>
              <a:t>recycling</a:t>
            </a:r>
            <a:r>
              <a:rPr lang="it-IT" sz="1050" dirty="0"/>
              <a:t> </a:t>
            </a:r>
            <a:r>
              <a:rPr lang="it-IT" sz="1050" dirty="0" err="1"/>
              <a:t>remains</a:t>
            </a:r>
            <a:r>
              <a:rPr lang="it-IT" sz="1050" dirty="0"/>
              <a:t> </a:t>
            </a:r>
            <a:r>
              <a:rPr lang="it-IT" sz="1050" dirty="0" err="1"/>
              <a:t>too</a:t>
            </a:r>
            <a:r>
              <a:rPr lang="it-IT" sz="1050" dirty="0"/>
              <a:t> low, with </a:t>
            </a:r>
            <a:r>
              <a:rPr lang="it-IT" sz="1050" b="1" dirty="0"/>
              <a:t>57% </a:t>
            </a:r>
            <a:r>
              <a:rPr lang="it-IT" sz="1050" dirty="0"/>
              <a:t>of 150 </a:t>
            </a:r>
            <a:r>
              <a:rPr lang="it-IT" sz="1050" dirty="0" err="1"/>
              <a:t>million</a:t>
            </a:r>
            <a:r>
              <a:rPr lang="it-IT" sz="1050" dirty="0"/>
              <a:t> </a:t>
            </a:r>
            <a:r>
              <a:rPr lang="it-IT" sz="1050" dirty="0" err="1"/>
              <a:t>garments</a:t>
            </a:r>
            <a:r>
              <a:rPr lang="it-IT" sz="1050" dirty="0"/>
              <a:t> </a:t>
            </a:r>
            <a:r>
              <a:rPr lang="it-IT" sz="1050" dirty="0" err="1"/>
              <a:t>produced</a:t>
            </a:r>
            <a:r>
              <a:rPr lang="it-IT" sz="1050" dirty="0"/>
              <a:t>  </a:t>
            </a:r>
            <a:r>
              <a:rPr lang="it-IT" sz="1050" dirty="0" err="1"/>
              <a:t>that</a:t>
            </a:r>
            <a:r>
              <a:rPr lang="it-IT" sz="1050" dirty="0"/>
              <a:t> are </a:t>
            </a:r>
            <a:r>
              <a:rPr lang="it-IT" sz="1050" dirty="0" err="1"/>
              <a:t>discarded</a:t>
            </a:r>
            <a:r>
              <a:rPr lang="it-IT" sz="1050" dirty="0"/>
              <a:t> </a:t>
            </a:r>
            <a:r>
              <a:rPr lang="it-IT" sz="1050" dirty="0" err="1"/>
              <a:t>clothing</a:t>
            </a:r>
            <a:r>
              <a:rPr lang="it-IT" sz="1050" dirty="0"/>
              <a:t> </a:t>
            </a:r>
            <a:r>
              <a:rPr lang="it-IT" sz="1050" b="1" dirty="0" err="1"/>
              <a:t>ending</a:t>
            </a:r>
            <a:r>
              <a:rPr lang="it-IT" sz="1050" b="1" dirty="0"/>
              <a:t> up in </a:t>
            </a:r>
            <a:r>
              <a:rPr lang="it-IT" sz="1050" b="1" dirty="0" err="1"/>
              <a:t>landfill</a:t>
            </a:r>
            <a:endParaRPr lang="en-US" sz="105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74ACA8-DF22-3E22-446E-208A93F53084}"/>
              </a:ext>
            </a:extLst>
          </p:cNvPr>
          <p:cNvSpPr txBox="1">
            <a:spLocks/>
          </p:cNvSpPr>
          <p:nvPr/>
        </p:nvSpPr>
        <p:spPr>
          <a:xfrm>
            <a:off x="4571667" y="4047535"/>
            <a:ext cx="1880646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57% discard</a:t>
            </a: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6B79D5-AEE3-0D40-ADA5-BAFC4BFCC219}"/>
              </a:ext>
            </a:extLst>
          </p:cNvPr>
          <p:cNvCxnSpPr>
            <a:cxnSpLocks/>
          </p:cNvCxnSpPr>
          <p:nvPr/>
        </p:nvCxnSpPr>
        <p:spPr>
          <a:xfrm flipV="1">
            <a:off x="6292037" y="3923376"/>
            <a:ext cx="1127238" cy="1"/>
          </a:xfrm>
          <a:prstGeom prst="line">
            <a:avLst/>
          </a:prstGeom>
          <a:ln w="444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B622DB-8542-5718-66F4-A92BA82EAE6E}"/>
              </a:ext>
            </a:extLst>
          </p:cNvPr>
          <p:cNvSpPr txBox="1">
            <a:spLocks/>
          </p:cNvSpPr>
          <p:nvPr/>
        </p:nvSpPr>
        <p:spPr>
          <a:xfrm>
            <a:off x="6275587" y="447926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 err="1"/>
              <a:t>Burning</a:t>
            </a:r>
            <a:r>
              <a:rPr lang="it-IT" sz="1050" dirty="0"/>
              <a:t> release </a:t>
            </a:r>
            <a:r>
              <a:rPr lang="it-IT" sz="1050" dirty="0" err="1"/>
              <a:t>pollution</a:t>
            </a:r>
            <a:r>
              <a:rPr lang="it-IT" sz="1050" dirty="0"/>
              <a:t> and </a:t>
            </a:r>
            <a:r>
              <a:rPr lang="it-IT" sz="1050" dirty="0" err="1"/>
              <a:t>methane</a:t>
            </a:r>
            <a:r>
              <a:rPr lang="it-IT" sz="1050" dirty="0"/>
              <a:t>, a </a:t>
            </a:r>
            <a:r>
              <a:rPr lang="it-IT" sz="1050" dirty="0" err="1"/>
              <a:t>greenhouse</a:t>
            </a:r>
            <a:r>
              <a:rPr lang="it-IT" sz="1050" dirty="0"/>
              <a:t> gas </a:t>
            </a:r>
            <a:r>
              <a:rPr lang="it-IT" sz="1050" dirty="0" err="1"/>
              <a:t>that</a:t>
            </a:r>
            <a:r>
              <a:rPr lang="it-IT" sz="1050" dirty="0"/>
              <a:t> </a:t>
            </a:r>
            <a:r>
              <a:rPr lang="it-IT" sz="1050" dirty="0" err="1"/>
              <a:t>is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</a:t>
            </a:r>
            <a:r>
              <a:rPr lang="it-IT" sz="1050" dirty="0" err="1"/>
              <a:t>least</a:t>
            </a:r>
            <a:r>
              <a:rPr lang="it-IT" sz="1050" dirty="0"/>
              <a:t> </a:t>
            </a:r>
            <a:r>
              <a:rPr lang="it-IT" sz="1050" b="1" dirty="0"/>
              <a:t>28 times more </a:t>
            </a:r>
            <a:r>
              <a:rPr lang="it-IT" sz="1050" b="1" dirty="0" err="1"/>
              <a:t>potent</a:t>
            </a:r>
            <a:r>
              <a:rPr lang="it-IT" sz="1050" b="1" dirty="0"/>
              <a:t> </a:t>
            </a:r>
            <a:r>
              <a:rPr lang="it-IT" sz="1050" b="1" dirty="0" err="1"/>
              <a:t>than</a:t>
            </a:r>
            <a:r>
              <a:rPr lang="it-IT" sz="1050" b="1" dirty="0"/>
              <a:t> carbon </a:t>
            </a:r>
            <a:r>
              <a:rPr lang="it-IT" sz="1050" b="1" dirty="0" err="1"/>
              <a:t>dioxide</a:t>
            </a:r>
            <a:endParaRPr lang="en-US" sz="105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405A2B-993E-9F76-8AB6-63C75B14FFE5}"/>
              </a:ext>
            </a:extLst>
          </p:cNvPr>
          <p:cNvSpPr txBox="1">
            <a:spLocks/>
          </p:cNvSpPr>
          <p:nvPr/>
        </p:nvSpPr>
        <p:spPr>
          <a:xfrm>
            <a:off x="6264930" y="4047535"/>
            <a:ext cx="165996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x28 emission</a:t>
            </a:r>
          </a:p>
        </p:txBody>
      </p: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556E4A-F3A8-5331-7833-B614C861937E}"/>
              </a:ext>
            </a:extLst>
          </p:cNvPr>
          <p:cNvCxnSpPr>
            <a:cxnSpLocks/>
          </p:cNvCxnSpPr>
          <p:nvPr/>
        </p:nvCxnSpPr>
        <p:spPr>
          <a:xfrm flipV="1">
            <a:off x="6292037" y="2388491"/>
            <a:ext cx="1127238" cy="1"/>
          </a:xfrm>
          <a:prstGeom prst="line">
            <a:avLst/>
          </a:prstGeom>
          <a:ln w="444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1B63C1-2711-9E7D-EC86-DD6E8855B0D5}"/>
              </a:ext>
            </a:extLst>
          </p:cNvPr>
          <p:cNvSpPr txBox="1">
            <a:spLocks/>
          </p:cNvSpPr>
          <p:nvPr/>
        </p:nvSpPr>
        <p:spPr>
          <a:xfrm>
            <a:off x="6275587" y="2944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Global </a:t>
            </a:r>
            <a:r>
              <a:rPr lang="it-IT" sz="1050" b="1" dirty="0" err="1"/>
              <a:t>consumption</a:t>
            </a:r>
            <a:r>
              <a:rPr lang="it-IT" sz="1050" b="1" dirty="0"/>
              <a:t> </a:t>
            </a:r>
            <a:r>
              <a:rPr lang="it-IT" sz="1050" dirty="0"/>
              <a:t>of </a:t>
            </a:r>
            <a:r>
              <a:rPr lang="it-IT" sz="1050" dirty="0" err="1"/>
              <a:t>apparel</a:t>
            </a:r>
            <a:r>
              <a:rPr lang="it-IT" sz="1050" dirty="0"/>
              <a:t> </a:t>
            </a:r>
            <a:r>
              <a:rPr lang="it-IT" sz="1050" dirty="0" err="1"/>
              <a:t>has</a:t>
            </a:r>
            <a:r>
              <a:rPr lang="it-IT" sz="1050" dirty="0"/>
              <a:t> </a:t>
            </a:r>
            <a:r>
              <a:rPr lang="it-IT" sz="1050" dirty="0" err="1"/>
              <a:t>risen</a:t>
            </a:r>
            <a:r>
              <a:rPr lang="it-IT" sz="1050" dirty="0"/>
              <a:t> to an </a:t>
            </a:r>
            <a:r>
              <a:rPr lang="it-IT" sz="1050" b="1" dirty="0" err="1"/>
              <a:t>approximate</a:t>
            </a:r>
            <a:r>
              <a:rPr lang="it-IT" sz="1050" b="1" dirty="0"/>
              <a:t> 62 </a:t>
            </a:r>
            <a:r>
              <a:rPr lang="it-IT" sz="1050" b="1" dirty="0" err="1"/>
              <a:t>million</a:t>
            </a:r>
            <a:r>
              <a:rPr lang="it-IT" sz="1050" b="1" dirty="0"/>
              <a:t> </a:t>
            </a:r>
            <a:r>
              <a:rPr lang="it-IT" sz="1050" b="1" dirty="0" err="1"/>
              <a:t>tonnes</a:t>
            </a:r>
            <a:r>
              <a:rPr lang="it-IT" sz="1050" b="1" dirty="0"/>
              <a:t> per </a:t>
            </a:r>
            <a:r>
              <a:rPr lang="it-IT" sz="1050" b="1" dirty="0" err="1"/>
              <a:t>year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2A159C-57F9-79BC-3D7B-84BF85458875}"/>
              </a:ext>
            </a:extLst>
          </p:cNvPr>
          <p:cNvSpPr txBox="1">
            <a:spLocks/>
          </p:cNvSpPr>
          <p:nvPr/>
        </p:nvSpPr>
        <p:spPr>
          <a:xfrm>
            <a:off x="5907411" y="2474618"/>
            <a:ext cx="200103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62m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tonnes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/y</a:t>
            </a: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A187E3-2C00-064C-2889-3785BBB858C3}"/>
              </a:ext>
            </a:extLst>
          </p:cNvPr>
          <p:cNvCxnSpPr>
            <a:cxnSpLocks/>
          </p:cNvCxnSpPr>
          <p:nvPr/>
        </p:nvCxnSpPr>
        <p:spPr>
          <a:xfrm flipV="1">
            <a:off x="8092321" y="3923376"/>
            <a:ext cx="1127238" cy="1"/>
          </a:xfrm>
          <a:prstGeom prst="line">
            <a:avLst/>
          </a:prstGeom>
          <a:ln w="444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5626A5-204B-8DB7-098E-9D29C5EE1C36}"/>
              </a:ext>
            </a:extLst>
          </p:cNvPr>
          <p:cNvSpPr txBox="1">
            <a:spLocks/>
          </p:cNvSpPr>
          <p:nvPr/>
        </p:nvSpPr>
        <p:spPr>
          <a:xfrm>
            <a:off x="10464394" y="449450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rgbClr val="4655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Companies</a:t>
            </a:r>
            <a:r>
              <a:rPr lang="it-IT" sz="1100" b="0" i="0" dirty="0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100" b="0" i="0" dirty="0" err="1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offers</a:t>
            </a:r>
            <a:r>
              <a:rPr lang="it-IT" sz="1100" b="0" i="0" dirty="0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100" b="1" i="0" dirty="0" err="1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</a:t>
            </a:r>
            <a:r>
              <a:rPr lang="it-IT" sz="1100" b="1" i="0" dirty="0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100" b="1" i="0" dirty="0" err="1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it-IT" sz="1100" b="1" i="0" dirty="0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10% </a:t>
            </a:r>
            <a:r>
              <a:rPr lang="it-IT" sz="1100" b="0" i="0" dirty="0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second-hand </a:t>
            </a:r>
            <a:r>
              <a:rPr lang="it-IT" sz="1100" b="0" i="0" dirty="0" err="1">
                <a:solidFill>
                  <a:srgbClr val="4655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purchases</a:t>
            </a:r>
            <a:endParaRPr lang="en-US" sz="1050" dirty="0">
              <a:solidFill>
                <a:srgbClr val="46556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715751-038F-A168-2CC4-22120F5D8B63}"/>
              </a:ext>
            </a:extLst>
          </p:cNvPr>
          <p:cNvSpPr txBox="1">
            <a:spLocks/>
          </p:cNvSpPr>
          <p:nvPr/>
        </p:nvSpPr>
        <p:spPr>
          <a:xfrm>
            <a:off x="8075871" y="4072721"/>
            <a:ext cx="22133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35% microplastics</a:t>
            </a:r>
          </a:p>
        </p:txBody>
      </p: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6F6477-6A62-A982-7A6D-72E02A6B93AA}"/>
              </a:ext>
            </a:extLst>
          </p:cNvPr>
          <p:cNvCxnSpPr>
            <a:cxnSpLocks/>
          </p:cNvCxnSpPr>
          <p:nvPr/>
        </p:nvCxnSpPr>
        <p:spPr>
          <a:xfrm flipV="1">
            <a:off x="8092321" y="2388491"/>
            <a:ext cx="1127238" cy="1"/>
          </a:xfrm>
          <a:prstGeom prst="line">
            <a:avLst/>
          </a:prstGeom>
          <a:ln w="444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5C91C6-A807-7D02-496C-7CB09B39F0E3}"/>
              </a:ext>
            </a:extLst>
          </p:cNvPr>
          <p:cNvSpPr txBox="1">
            <a:spLocks/>
          </p:cNvSpPr>
          <p:nvPr/>
        </p:nvSpPr>
        <p:spPr>
          <a:xfrm>
            <a:off x="8075871" y="2944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 err="1"/>
              <a:t>is</a:t>
            </a:r>
            <a:r>
              <a:rPr lang="it-IT" sz="1050" dirty="0"/>
              <a:t> </a:t>
            </a:r>
            <a:r>
              <a:rPr lang="it-IT" sz="1050" dirty="0" err="1"/>
              <a:t>projected</a:t>
            </a:r>
            <a:r>
              <a:rPr lang="it-IT" sz="1050" dirty="0"/>
              <a:t> to </a:t>
            </a:r>
            <a:r>
              <a:rPr lang="it-IT" sz="1050" dirty="0" err="1"/>
              <a:t>further</a:t>
            </a:r>
            <a:r>
              <a:rPr lang="it-IT" sz="1050" dirty="0"/>
              <a:t> </a:t>
            </a:r>
            <a:r>
              <a:rPr lang="it-IT" sz="1050" dirty="0" err="1"/>
              <a:t>reach</a:t>
            </a:r>
            <a:r>
              <a:rPr lang="it-IT" sz="1050" dirty="0"/>
              <a:t> </a:t>
            </a:r>
            <a:r>
              <a:rPr lang="it-IT" sz="1050" b="1" dirty="0"/>
              <a:t>102 </a:t>
            </a:r>
            <a:r>
              <a:rPr lang="it-IT" sz="1050" b="1" dirty="0" err="1"/>
              <a:t>million</a:t>
            </a:r>
            <a:r>
              <a:rPr lang="it-IT" sz="1050" b="1" dirty="0"/>
              <a:t> </a:t>
            </a:r>
            <a:r>
              <a:rPr lang="it-IT" sz="1050" b="1" dirty="0" err="1"/>
              <a:t>tonnes</a:t>
            </a:r>
            <a:r>
              <a:rPr lang="it-IT" sz="1050" b="1" dirty="0"/>
              <a:t> by the </a:t>
            </a:r>
            <a:r>
              <a:rPr lang="it-IT" sz="1050" b="1" dirty="0" err="1"/>
              <a:t>year</a:t>
            </a:r>
            <a:r>
              <a:rPr lang="it-IT" sz="1050" b="1" dirty="0"/>
              <a:t> 2030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C17030-11B8-8D3F-AC96-C6E2A63F805B}"/>
              </a:ext>
            </a:extLst>
          </p:cNvPr>
          <p:cNvSpPr txBox="1">
            <a:spLocks/>
          </p:cNvSpPr>
          <p:nvPr/>
        </p:nvSpPr>
        <p:spPr>
          <a:xfrm>
            <a:off x="8436866" y="2464559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4" name="Straight Connecto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B0E580-DB9D-5DE7-61FC-454EF5728135}"/>
              </a:ext>
            </a:extLst>
          </p:cNvPr>
          <p:cNvCxnSpPr>
            <a:cxnSpLocks/>
          </p:cNvCxnSpPr>
          <p:nvPr/>
        </p:nvCxnSpPr>
        <p:spPr>
          <a:xfrm flipV="1">
            <a:off x="10298450" y="2387054"/>
            <a:ext cx="1127238" cy="1"/>
          </a:xfrm>
          <a:prstGeom prst="line">
            <a:avLst/>
          </a:prstGeom>
          <a:ln w="444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09DA94-BBE9-6A1C-27E7-A8EDCBE3F4B7}"/>
              </a:ext>
            </a:extLst>
          </p:cNvPr>
          <p:cNvSpPr txBox="1">
            <a:spLocks/>
          </p:cNvSpPr>
          <p:nvPr/>
        </p:nvSpPr>
        <p:spPr>
          <a:xfrm>
            <a:off x="10216881" y="2917543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15% of </a:t>
            </a:r>
            <a:r>
              <a:rPr lang="it-IT" sz="1050" dirty="0" err="1"/>
              <a:t>fabric</a:t>
            </a:r>
            <a:r>
              <a:rPr lang="it-IT" sz="1050" dirty="0"/>
              <a:t> </a:t>
            </a:r>
            <a:r>
              <a:rPr lang="it-IT" sz="1050" dirty="0" err="1"/>
              <a:t>used</a:t>
            </a:r>
            <a:r>
              <a:rPr lang="it-IT" sz="1050" dirty="0"/>
              <a:t> in </a:t>
            </a:r>
            <a:r>
              <a:rPr lang="it-IT" sz="1050" dirty="0" err="1"/>
              <a:t>garment</a:t>
            </a:r>
            <a:r>
              <a:rPr lang="it-IT" sz="1050" dirty="0"/>
              <a:t> manufacturing </a:t>
            </a:r>
            <a:r>
              <a:rPr lang="it-IT" sz="1050" b="1" dirty="0" err="1"/>
              <a:t>is</a:t>
            </a:r>
            <a:r>
              <a:rPr lang="it-IT" sz="1050" b="1" dirty="0"/>
              <a:t> </a:t>
            </a:r>
            <a:r>
              <a:rPr lang="it-IT" sz="1050" b="1" dirty="0" err="1"/>
              <a:t>wasted</a:t>
            </a:r>
            <a:endParaRPr lang="en-US" sz="105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46F523-C724-380D-2585-057FD2BBD3F5}"/>
              </a:ext>
            </a:extLst>
          </p:cNvPr>
          <p:cNvSpPr txBox="1">
            <a:spLocks/>
          </p:cNvSpPr>
          <p:nvPr/>
        </p:nvSpPr>
        <p:spPr>
          <a:xfrm>
            <a:off x="10149531" y="2499804"/>
            <a:ext cx="1425076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15% waste</a:t>
            </a:r>
          </a:p>
        </p:txBody>
      </p:sp>
      <p:cxnSp>
        <p:nvCxnSpPr>
          <p:cNvPr id="27" name="Straight Connector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2E08EF-5E60-16B1-A79D-2BE4E6C6FF4F}"/>
              </a:ext>
            </a:extLst>
          </p:cNvPr>
          <p:cNvCxnSpPr>
            <a:cxnSpLocks/>
          </p:cNvCxnSpPr>
          <p:nvPr/>
        </p:nvCxnSpPr>
        <p:spPr>
          <a:xfrm flipV="1">
            <a:off x="10298450" y="3914592"/>
            <a:ext cx="1127238" cy="1"/>
          </a:xfrm>
          <a:prstGeom prst="line">
            <a:avLst/>
          </a:prstGeom>
          <a:ln w="44450" cmpd="sng">
            <a:solidFill>
              <a:schemeClr val="accent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E98ED9-505A-D8FF-6FE9-17FB2AA7BDF4}"/>
              </a:ext>
            </a:extLst>
          </p:cNvPr>
          <p:cNvSpPr txBox="1">
            <a:spLocks/>
          </p:cNvSpPr>
          <p:nvPr/>
        </p:nvSpPr>
        <p:spPr>
          <a:xfrm>
            <a:off x="8092320" y="4494502"/>
            <a:ext cx="1880646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rgbClr val="4655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synthetic materials used are the primary reason for microplastics entering the oceans, </a:t>
            </a:r>
            <a:r>
              <a:rPr lang="en-US" sz="1050" b="1" dirty="0">
                <a:solidFill>
                  <a:srgbClr val="4655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 for 35% of all microplastics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2D4853-F79D-7D64-C368-9821178082C3}"/>
              </a:ext>
            </a:extLst>
          </p:cNvPr>
          <p:cNvSpPr txBox="1">
            <a:spLocks/>
          </p:cNvSpPr>
          <p:nvPr/>
        </p:nvSpPr>
        <p:spPr>
          <a:xfrm>
            <a:off x="10405087" y="4028238"/>
            <a:ext cx="165996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less than 10%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C3E62-10EC-C8ED-8504-34FCEBAC96D0}"/>
              </a:ext>
            </a:extLst>
          </p:cNvPr>
          <p:cNvSpPr txBox="1">
            <a:spLocks/>
          </p:cNvSpPr>
          <p:nvPr/>
        </p:nvSpPr>
        <p:spPr>
          <a:xfrm>
            <a:off x="7963302" y="2500536"/>
            <a:ext cx="200103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102m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tonnes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8237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627AA5-C6FB-44A5-628A-6D558BEA1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7" r="13372"/>
          <a:stretch/>
        </p:blipFill>
        <p:spPr>
          <a:xfrm>
            <a:off x="2301108" y="1703540"/>
            <a:ext cx="9577193" cy="39832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9820E-0200-7FD3-144C-F31673D0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9" y="2763982"/>
            <a:ext cx="4908550" cy="464602"/>
          </a:xfrm>
        </p:spPr>
        <p:txBody>
          <a:bodyPr/>
          <a:lstStyle/>
          <a:p>
            <a:r>
              <a:rPr lang="it-IT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0006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E40C9C-2CDF-D332-5CAD-A668358F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" r="16839"/>
          <a:stretch/>
        </p:blipFill>
        <p:spPr>
          <a:xfrm>
            <a:off x="3799269" y="0"/>
            <a:ext cx="5605738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07AADE-D806-C42E-DDE3-2C38AF76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Evolve </a:t>
            </a:r>
            <a:r>
              <a:rPr lang="it-IT" dirty="0" err="1"/>
              <a:t>your</a:t>
            </a:r>
            <a:r>
              <a:rPr lang="it-IT" dirty="0"/>
              <a:t> Wow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69DAA7-6A08-4829-12DC-094685A447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4203" y="2327378"/>
            <a:ext cx="4908549" cy="2737928"/>
          </a:xfrm>
        </p:spPr>
        <p:txBody>
          <a:bodyPr/>
          <a:lstStyle/>
          <a:p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The Evolve Way of Working (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WoW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)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process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goal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provides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options for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identifying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and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evolving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how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we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will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work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together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</a:t>
            </a:r>
            <a:r>
              <a:rPr lang="it-IT" b="0" i="0" dirty="0" err="1">
                <a:solidFill>
                  <a:srgbClr val="575757"/>
                </a:solidFill>
                <a:effectLst/>
                <a:latin typeface="Helvetica" pitchFamily="2" charset="0"/>
              </a:rPr>
              <a:t>as</a:t>
            </a:r>
            <a:r>
              <a:rPr lang="it-IT" b="0" i="0" dirty="0">
                <a:solidFill>
                  <a:srgbClr val="575757"/>
                </a:solidFill>
                <a:effectLst/>
                <a:latin typeface="Helvetica" pitchFamily="2" charset="0"/>
              </a:rPr>
              <a:t> a team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911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910542-86F5-E37E-D9BD-2256984C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E4028F-C305-9862-72FB-6FC22F1897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748AE1-A40D-CD0A-FF3D-79F1A8A2A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5245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8FD21B-9D99-DE1B-8DF2-B9ED21D0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158" y="377483"/>
            <a:ext cx="4908550" cy="464602"/>
          </a:xfrm>
        </p:spPr>
        <p:txBody>
          <a:bodyPr/>
          <a:lstStyle/>
          <a:p>
            <a:r>
              <a:rPr lang="it-IT" dirty="0"/>
              <a:t>Title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E7C358-CC80-E900-8B44-4AFAE72B5288}"/>
              </a:ext>
            </a:extLst>
          </p:cNvPr>
          <p:cNvSpPr/>
          <p:nvPr/>
        </p:nvSpPr>
        <p:spPr bwMode="gray">
          <a:xfrm>
            <a:off x="948690" y="2007364"/>
            <a:ext cx="4313308" cy="4313308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336EAF-EAFA-4FF0-E8EF-90C8812AC926}"/>
              </a:ext>
            </a:extLst>
          </p:cNvPr>
          <p:cNvSpPr/>
          <p:nvPr/>
        </p:nvSpPr>
        <p:spPr>
          <a:xfrm>
            <a:off x="1726148" y="3428980"/>
            <a:ext cx="2710325" cy="2923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837F2C-F6D2-E2E7-E8AB-2349EA3AB775}"/>
              </a:ext>
            </a:extLst>
          </p:cNvPr>
          <p:cNvSpPr/>
          <p:nvPr/>
        </p:nvSpPr>
        <p:spPr bwMode="gray">
          <a:xfrm>
            <a:off x="6023973" y="1957633"/>
            <a:ext cx="693281" cy="693281"/>
          </a:xfrm>
          <a:prstGeom prst="ellips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26E396-F053-6195-BCC3-4ECFDA074DC2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 flipV="1">
            <a:off x="4264263" y="2304274"/>
            <a:ext cx="1759710" cy="2218"/>
          </a:xfrm>
          <a:prstGeom prst="lin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</p:cxnSp>
      <p:sp>
        <p:nvSpPr>
          <p:cNvPr id="10" name="Oval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E6D1AD-1C9C-7805-9F7C-3B2222D69684}"/>
              </a:ext>
            </a:extLst>
          </p:cNvPr>
          <p:cNvSpPr/>
          <p:nvPr/>
        </p:nvSpPr>
        <p:spPr bwMode="gray">
          <a:xfrm>
            <a:off x="4100630" y="2224675"/>
            <a:ext cx="163633" cy="163633"/>
          </a:xfrm>
          <a:prstGeom prst="ellipse">
            <a:avLst/>
          </a:prstGeom>
          <a:solidFill>
            <a:schemeClr val="bg1"/>
          </a:solidFill>
          <a:ln w="34925" algn="ctr">
            <a:solidFill>
              <a:srgbClr val="272F48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5CF01-1C34-9C0B-9D8A-D94A9605E38D}"/>
              </a:ext>
            </a:extLst>
          </p:cNvPr>
          <p:cNvSpPr/>
          <p:nvPr/>
        </p:nvSpPr>
        <p:spPr>
          <a:xfrm>
            <a:off x="6906934" y="2004747"/>
            <a:ext cx="366422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400" spc="300" dirty="0">
                <a:ea typeface="Calibri"/>
                <a:cs typeface="Calibri"/>
              </a:rPr>
              <a:t>TITLE</a:t>
            </a:r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6F48F2-8CA8-28E0-F344-841F95E27DCF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 flipV="1">
            <a:off x="5261998" y="3508035"/>
            <a:ext cx="757414" cy="2159"/>
          </a:xfrm>
          <a:prstGeom prst="lin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</p:cxnSp>
      <p:sp>
        <p:nvSpPr>
          <p:cNvPr id="13" name="Oval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42FB82-E7FF-AADD-BEDB-96A8DB01C87D}"/>
              </a:ext>
            </a:extLst>
          </p:cNvPr>
          <p:cNvSpPr/>
          <p:nvPr/>
        </p:nvSpPr>
        <p:spPr bwMode="gray">
          <a:xfrm>
            <a:off x="5098365" y="3428377"/>
            <a:ext cx="163633" cy="163633"/>
          </a:xfrm>
          <a:prstGeom prst="ellipse">
            <a:avLst/>
          </a:prstGeom>
          <a:solidFill>
            <a:schemeClr val="bg1"/>
          </a:solidFill>
          <a:ln w="34925" algn="ctr">
            <a:solidFill>
              <a:srgbClr val="272F48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E88393-5CB0-D712-E6D0-FDE522AED612}"/>
              </a:ext>
            </a:extLst>
          </p:cNvPr>
          <p:cNvSpPr/>
          <p:nvPr/>
        </p:nvSpPr>
        <p:spPr bwMode="gray">
          <a:xfrm>
            <a:off x="6019412" y="3158359"/>
            <a:ext cx="699352" cy="699352"/>
          </a:xfrm>
          <a:prstGeom prst="ellips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C97B3C-EDF4-D987-0580-0A710DBAE3F4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5234196" y="4713631"/>
            <a:ext cx="791248" cy="268"/>
          </a:xfrm>
          <a:prstGeom prst="lin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</p:cxnSp>
      <p:sp>
        <p:nvSpPr>
          <p:cNvPr id="17" name="Oval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4C544C-6606-1B72-DF42-4FF4EF2C0C85}"/>
              </a:ext>
            </a:extLst>
          </p:cNvPr>
          <p:cNvSpPr/>
          <p:nvPr/>
        </p:nvSpPr>
        <p:spPr bwMode="gray">
          <a:xfrm>
            <a:off x="6025444" y="4365158"/>
            <a:ext cx="696946" cy="696946"/>
          </a:xfrm>
          <a:prstGeom prst="ellips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Oval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5145A3-EAA8-22B7-959E-B5C3527AB102}"/>
              </a:ext>
            </a:extLst>
          </p:cNvPr>
          <p:cNvSpPr/>
          <p:nvPr/>
        </p:nvSpPr>
        <p:spPr bwMode="gray">
          <a:xfrm>
            <a:off x="5101340" y="4629516"/>
            <a:ext cx="163633" cy="163634"/>
          </a:xfrm>
          <a:prstGeom prst="ellipse">
            <a:avLst/>
          </a:prstGeom>
          <a:solidFill>
            <a:schemeClr val="bg1"/>
          </a:solidFill>
          <a:ln w="34925" algn="ctr">
            <a:solidFill>
              <a:srgbClr val="272F48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20FEED-BB1D-B84F-795E-6E7EBD740D61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4343808" y="5917334"/>
            <a:ext cx="1675604" cy="1527"/>
          </a:xfrm>
          <a:prstGeom prst="lin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</p:cxnSp>
      <p:sp>
        <p:nvSpPr>
          <p:cNvPr id="21" name="Oval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E74351-81F8-1845-4374-20C3A94C15F7}"/>
              </a:ext>
            </a:extLst>
          </p:cNvPr>
          <p:cNvSpPr/>
          <p:nvPr/>
        </p:nvSpPr>
        <p:spPr bwMode="gray">
          <a:xfrm>
            <a:off x="4280452" y="5840562"/>
            <a:ext cx="163633" cy="163633"/>
          </a:xfrm>
          <a:prstGeom prst="ellipse">
            <a:avLst/>
          </a:prstGeom>
          <a:solidFill>
            <a:schemeClr val="bg1"/>
          </a:solidFill>
          <a:ln w="34925" algn="ctr">
            <a:solidFill>
              <a:srgbClr val="272F48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Oval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C2EADD-5D39-3DF6-D772-94708EDAF22F}"/>
              </a:ext>
            </a:extLst>
          </p:cNvPr>
          <p:cNvSpPr/>
          <p:nvPr/>
        </p:nvSpPr>
        <p:spPr bwMode="gray">
          <a:xfrm>
            <a:off x="6019412" y="5569552"/>
            <a:ext cx="698618" cy="698618"/>
          </a:xfrm>
          <a:prstGeom prst="ellipse">
            <a:avLst/>
          </a:prstGeom>
          <a:noFill/>
          <a:ln w="9525" algn="ctr">
            <a:solidFill>
              <a:srgbClr val="272F48"/>
            </a:solidFill>
            <a:prstDash val="solid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272F4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2C0338-A7F1-2AFF-E79C-1A2466C2407A}"/>
              </a:ext>
            </a:extLst>
          </p:cNvPr>
          <p:cNvSpPr txBox="1"/>
          <p:nvPr/>
        </p:nvSpPr>
        <p:spPr>
          <a:xfrm>
            <a:off x="6853192" y="3240082"/>
            <a:ext cx="668773" cy="33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9E09C7-34A7-DD5A-CA62-CB406ABC8F4C}"/>
              </a:ext>
            </a:extLst>
          </p:cNvPr>
          <p:cNvSpPr txBox="1"/>
          <p:nvPr/>
        </p:nvSpPr>
        <p:spPr>
          <a:xfrm>
            <a:off x="6880446" y="4502732"/>
            <a:ext cx="668773" cy="33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220F0B-2FCD-696C-5C71-971BC28759C0}"/>
              </a:ext>
            </a:extLst>
          </p:cNvPr>
          <p:cNvSpPr txBox="1"/>
          <p:nvPr/>
        </p:nvSpPr>
        <p:spPr>
          <a:xfrm>
            <a:off x="6838126" y="5722142"/>
            <a:ext cx="668773" cy="33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324296-EED1-9939-455C-21D0F969B270}"/>
              </a:ext>
            </a:extLst>
          </p:cNvPr>
          <p:cNvSpPr txBox="1"/>
          <p:nvPr/>
        </p:nvSpPr>
        <p:spPr>
          <a:xfrm>
            <a:off x="6906934" y="2396587"/>
            <a:ext cx="729687" cy="313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05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Subtest</a:t>
            </a:r>
            <a:endParaRPr lang="it-IT" sz="1050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E9F672-9C60-468E-537A-BEF45ABC4951}"/>
              </a:ext>
            </a:extLst>
          </p:cNvPr>
          <p:cNvSpPr txBox="1"/>
          <p:nvPr/>
        </p:nvSpPr>
        <p:spPr>
          <a:xfrm>
            <a:off x="6906934" y="3476527"/>
            <a:ext cx="6136782" cy="304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050" spc="1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Subtest</a:t>
            </a:r>
            <a:endParaRPr lang="it-IT" sz="105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54DBE5-DE5E-FADC-3E51-AB8DE46BDE9C}"/>
              </a:ext>
            </a:extLst>
          </p:cNvPr>
          <p:cNvSpPr txBox="1"/>
          <p:nvPr/>
        </p:nvSpPr>
        <p:spPr>
          <a:xfrm>
            <a:off x="6879895" y="4794584"/>
            <a:ext cx="729687" cy="313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05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Subtest</a:t>
            </a:r>
            <a:endParaRPr lang="it-IT" sz="1050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9CE455-8319-B6D5-95D9-D53AEDD4C658}"/>
              </a:ext>
            </a:extLst>
          </p:cNvPr>
          <p:cNvSpPr txBox="1"/>
          <p:nvPr/>
        </p:nvSpPr>
        <p:spPr>
          <a:xfrm>
            <a:off x="6876745" y="5995469"/>
            <a:ext cx="729687" cy="313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05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Subtest</a:t>
            </a:r>
            <a:endParaRPr lang="it-IT" sz="1050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725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45;p28"/>
          <p:cNvSpPr txBox="1">
            <a:spLocks/>
          </p:cNvSpPr>
          <p:nvPr/>
        </p:nvSpPr>
        <p:spPr>
          <a:xfrm rot="5400000">
            <a:off x="8259429" y="2311020"/>
            <a:ext cx="4126445" cy="81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Font typeface="Livvic"/>
              <a:buNone/>
              <a:tabLst/>
              <a:defRPr/>
            </a:pPr>
            <a:r>
              <a:rPr kumimoji="0" lang="it-IT" sz="27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sym typeface="Livvic"/>
              </a:rPr>
              <a:t>AGENDA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Meet the Team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Our Understanding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Google Shape;149;p28"/>
          <p:cNvSpPr txBox="1">
            <a:spLocks/>
          </p:cNvSpPr>
          <p:nvPr/>
        </p:nvSpPr>
        <p:spPr>
          <a:xfrm>
            <a:off x="3533527" y="3075713"/>
            <a:ext cx="1573500" cy="770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03</a:t>
            </a:r>
          </a:p>
        </p:txBody>
      </p:sp>
      <p:sp>
        <p:nvSpPr>
          <p:cNvPr id="13" name="Google Shape;152;p28"/>
          <p:cNvSpPr txBox="1">
            <a:spLocks/>
          </p:cNvSpPr>
          <p:nvPr/>
        </p:nvSpPr>
        <p:spPr>
          <a:xfrm>
            <a:off x="3533527" y="604700"/>
            <a:ext cx="1739100" cy="770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01</a:t>
            </a:r>
          </a:p>
        </p:txBody>
      </p:sp>
      <p:sp>
        <p:nvSpPr>
          <p:cNvPr id="14" name="Google Shape;155;p28"/>
          <p:cNvSpPr txBox="1">
            <a:spLocks/>
          </p:cNvSpPr>
          <p:nvPr/>
        </p:nvSpPr>
        <p:spPr>
          <a:xfrm>
            <a:off x="3512677" y="1840207"/>
            <a:ext cx="1615200" cy="770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02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F39B87-A352-12CA-5024-46A3FC21BCD2}"/>
              </a:ext>
            </a:extLst>
          </p:cNvPr>
          <p:cNvSpPr txBox="1">
            <a:spLocks/>
          </p:cNvSpPr>
          <p:nvPr/>
        </p:nvSpPr>
        <p:spPr>
          <a:xfrm>
            <a:off x="4948994" y="3069791"/>
            <a:ext cx="4271962" cy="684212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Our Solution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ADE5C3-F9AD-1F26-E703-5A0B49E30652}"/>
              </a:ext>
            </a:extLst>
          </p:cNvPr>
          <p:cNvSpPr txBox="1">
            <a:spLocks/>
          </p:cNvSpPr>
          <p:nvPr/>
        </p:nvSpPr>
        <p:spPr>
          <a:xfrm>
            <a:off x="4948994" y="5407178"/>
            <a:ext cx="4271962" cy="684212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Q&amp;A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88F8E7-BEA5-B2DF-1A53-7A0094B0DF6D}"/>
              </a:ext>
            </a:extLst>
          </p:cNvPr>
          <p:cNvSpPr txBox="1">
            <a:spLocks/>
          </p:cNvSpPr>
          <p:nvPr/>
        </p:nvSpPr>
        <p:spPr>
          <a:xfrm>
            <a:off x="4807605" y="4212782"/>
            <a:ext cx="4271962" cy="684212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Innovative Proposal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2C739D-637E-0793-7C61-54D46BF4625B}"/>
              </a:ext>
            </a:extLst>
          </p:cNvPr>
          <p:cNvSpPr txBox="1"/>
          <p:nvPr/>
        </p:nvSpPr>
        <p:spPr>
          <a:xfrm>
            <a:off x="3533527" y="4143041"/>
            <a:ext cx="10384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04</a:t>
            </a:r>
            <a:endParaRPr lang="it-IT" sz="6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792FF3-D162-AFAF-CC87-09EE6EBC7835}"/>
              </a:ext>
            </a:extLst>
          </p:cNvPr>
          <p:cNvSpPr txBox="1"/>
          <p:nvPr/>
        </p:nvSpPr>
        <p:spPr>
          <a:xfrm>
            <a:off x="3512677" y="5231534"/>
            <a:ext cx="10384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05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453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venir Book" panose="02000503020000020003" pitchFamily="2" charset="0"/>
              </a:rPr>
              <a:t>Meet the team 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9E3068-CFF0-814B-B36B-2EFECD8FA32C}"/>
              </a:ext>
            </a:extLst>
          </p:cNvPr>
          <p:cNvSpPr txBox="1">
            <a:spLocks/>
          </p:cNvSpPr>
          <p:nvPr/>
        </p:nvSpPr>
        <p:spPr>
          <a:xfrm>
            <a:off x="2415987" y="210500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B2E1E4-7A6D-304F-BB56-DDB510E95F26}"/>
              </a:ext>
            </a:extLst>
          </p:cNvPr>
          <p:cNvCxnSpPr>
            <a:cxnSpLocks/>
          </p:cNvCxnSpPr>
          <p:nvPr/>
        </p:nvCxnSpPr>
        <p:spPr>
          <a:xfrm>
            <a:off x="914400" y="143883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47ACF0-9D5B-6E49-9B4E-BBC4508B9B21}"/>
              </a:ext>
            </a:extLst>
          </p:cNvPr>
          <p:cNvSpPr txBox="1">
            <a:spLocks/>
          </p:cNvSpPr>
          <p:nvPr/>
        </p:nvSpPr>
        <p:spPr>
          <a:xfrm>
            <a:off x="2415987" y="37961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/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Role or title  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                    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 email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D93FEB-1C30-9442-801A-7788E1577624}"/>
              </a:ext>
            </a:extLst>
          </p:cNvPr>
          <p:cNvCxnSpPr/>
          <p:nvPr/>
        </p:nvCxnSpPr>
        <p:spPr>
          <a:xfrm>
            <a:off x="914400" y="31299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413959-F355-F54B-A975-0A4BA15D68B3}"/>
              </a:ext>
            </a:extLst>
          </p:cNvPr>
          <p:cNvSpPr txBox="1">
            <a:spLocks/>
          </p:cNvSpPr>
          <p:nvPr/>
        </p:nvSpPr>
        <p:spPr>
          <a:xfrm>
            <a:off x="2415987" y="54725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846C15-E1AA-3040-A026-9601FDAC5DF1}"/>
              </a:ext>
            </a:extLst>
          </p:cNvPr>
          <p:cNvCxnSpPr/>
          <p:nvPr/>
        </p:nvCxnSpPr>
        <p:spPr>
          <a:xfrm>
            <a:off x="914400" y="48063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6DDED3-B0FC-0748-8AEA-C894674F0325}"/>
              </a:ext>
            </a:extLst>
          </p:cNvPr>
          <p:cNvSpPr txBox="1">
            <a:spLocks/>
          </p:cNvSpPr>
          <p:nvPr/>
        </p:nvSpPr>
        <p:spPr>
          <a:xfrm>
            <a:off x="6019800" y="210500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B6C042-8D8A-FC42-B787-9D101A4707AC}"/>
              </a:ext>
            </a:extLst>
          </p:cNvPr>
          <p:cNvCxnSpPr>
            <a:cxnSpLocks/>
          </p:cNvCxnSpPr>
          <p:nvPr/>
        </p:nvCxnSpPr>
        <p:spPr>
          <a:xfrm>
            <a:off x="4518213" y="143883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79302-D6C5-AF45-A170-7E4CD8C8EDDC}"/>
              </a:ext>
            </a:extLst>
          </p:cNvPr>
          <p:cNvSpPr txBox="1">
            <a:spLocks/>
          </p:cNvSpPr>
          <p:nvPr/>
        </p:nvSpPr>
        <p:spPr>
          <a:xfrm>
            <a:off x="6019800" y="37961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D8D1EE-3EE2-F44F-B6F5-3ABD54634D11}"/>
              </a:ext>
            </a:extLst>
          </p:cNvPr>
          <p:cNvCxnSpPr/>
          <p:nvPr/>
        </p:nvCxnSpPr>
        <p:spPr>
          <a:xfrm>
            <a:off x="4518213" y="31299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F6E7B4-39CD-3840-9406-0068CB81E3B9}"/>
              </a:ext>
            </a:extLst>
          </p:cNvPr>
          <p:cNvSpPr txBox="1">
            <a:spLocks/>
          </p:cNvSpPr>
          <p:nvPr/>
        </p:nvSpPr>
        <p:spPr>
          <a:xfrm>
            <a:off x="6019800" y="54725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A20858-560E-1D42-8483-A85CAFEDB8BC}"/>
              </a:ext>
            </a:extLst>
          </p:cNvPr>
          <p:cNvCxnSpPr/>
          <p:nvPr/>
        </p:nvCxnSpPr>
        <p:spPr>
          <a:xfrm>
            <a:off x="4518213" y="48063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9AA8C0-4B75-4943-848D-1C8B0F2F840C}"/>
              </a:ext>
            </a:extLst>
          </p:cNvPr>
          <p:cNvSpPr txBox="1">
            <a:spLocks/>
          </p:cNvSpPr>
          <p:nvPr/>
        </p:nvSpPr>
        <p:spPr>
          <a:xfrm>
            <a:off x="9583270" y="210500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9FCF45-AC2F-0C4C-8DDC-08F43E0F917C}"/>
              </a:ext>
            </a:extLst>
          </p:cNvPr>
          <p:cNvCxnSpPr>
            <a:cxnSpLocks/>
          </p:cNvCxnSpPr>
          <p:nvPr/>
        </p:nvCxnSpPr>
        <p:spPr>
          <a:xfrm>
            <a:off x="8081683" y="143883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D47816-5BD6-1D49-9251-D60E6D5F2D87}"/>
              </a:ext>
            </a:extLst>
          </p:cNvPr>
          <p:cNvSpPr txBox="1">
            <a:spLocks/>
          </p:cNvSpPr>
          <p:nvPr/>
        </p:nvSpPr>
        <p:spPr>
          <a:xfrm>
            <a:off x="9583270" y="37961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AFEB9C-373C-7843-AD3F-24B02C7D9A89}"/>
              </a:ext>
            </a:extLst>
          </p:cNvPr>
          <p:cNvCxnSpPr/>
          <p:nvPr/>
        </p:nvCxnSpPr>
        <p:spPr>
          <a:xfrm>
            <a:off x="8081683" y="31299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76595D-2B7E-9D46-A7C3-15D1A5DC5A7F}"/>
              </a:ext>
            </a:extLst>
          </p:cNvPr>
          <p:cNvSpPr txBox="1">
            <a:spLocks/>
          </p:cNvSpPr>
          <p:nvPr/>
        </p:nvSpPr>
        <p:spPr>
          <a:xfrm>
            <a:off x="9583270" y="5472545"/>
            <a:ext cx="1660714" cy="6315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300" b="0" i="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Calibri Light" panose="020F0302020204030204" pitchFamily="34" charset="0"/>
              </a:defRPr>
            </a:lvl2pPr>
            <a:lvl3pPr marL="17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56400" indent="-176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532800" indent="-176400" algn="l" defTabSz="79851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050" b="1" dirty="0">
                <a:solidFill>
                  <a:prstClr val="black"/>
                </a:solidFill>
                <a:latin typeface="Avenir Boo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First, Last Name </a:t>
            </a: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Book" panose="02000503020000020003" pitchFamily="2" charset="0"/>
              </a:rPr>
              <a:t>Role or title                         email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23BA8F-E51D-3E4E-81A2-6BB26A806865}"/>
              </a:ext>
            </a:extLst>
          </p:cNvPr>
          <p:cNvCxnSpPr/>
          <p:nvPr/>
        </p:nvCxnSpPr>
        <p:spPr>
          <a:xfrm>
            <a:off x="8081683" y="4806375"/>
            <a:ext cx="0" cy="12618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363D57-9175-9D48-B0E6-5FB9A494301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1062317" y="1437574"/>
            <a:ext cx="1261872" cy="126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D575C9-6820-1148-ADC9-D06C35C839A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4666129" y="1437573"/>
            <a:ext cx="1261871" cy="1261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967202-7A54-314E-8107-24ADF7B545F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8232841" y="1437581"/>
            <a:ext cx="1261863" cy="1261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B3E0CB-5BEA-774A-BAF6-07039883876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2195" b="12195"/>
          <a:stretch/>
        </p:blipFill>
        <p:spPr bwMode="auto">
          <a:xfrm>
            <a:off x="1062316" y="3129976"/>
            <a:ext cx="1261871" cy="1261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475145-D828-FA48-B9C0-867152A2678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4666127" y="3129975"/>
            <a:ext cx="1261872" cy="126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5FE623-27F9-2C4D-B362-B29AF36D757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8232841" y="3129974"/>
            <a:ext cx="1261871" cy="1261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14BF7F-C06D-9D41-8E53-D55B8515AFD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1062316" y="4799339"/>
            <a:ext cx="1261863" cy="1261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C2B371-2A9A-8242-B78E-9DE89F5003D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2195" b="12195"/>
          <a:stretch/>
        </p:blipFill>
        <p:spPr bwMode="auto">
          <a:xfrm>
            <a:off x="4666127" y="4799331"/>
            <a:ext cx="1261871" cy="1261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CB4693-A79B-0047-BA3C-0244E0C36B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8232841" y="4806375"/>
            <a:ext cx="1261872" cy="126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4901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6FFF98-86A6-1C71-53FB-8E9F885C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725" y="423730"/>
            <a:ext cx="4908550" cy="464602"/>
          </a:xfrm>
        </p:spPr>
        <p:txBody>
          <a:bodyPr/>
          <a:lstStyle/>
          <a:p>
            <a:r>
              <a:rPr lang="it-IT" dirty="0"/>
              <a:t>Title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B32988-FC82-EBF4-A63B-3DE1DB925F48}"/>
              </a:ext>
            </a:extLst>
          </p:cNvPr>
          <p:cNvCxnSpPr/>
          <p:nvPr/>
        </p:nvCxnSpPr>
        <p:spPr>
          <a:xfrm flipV="1">
            <a:off x="3975215" y="3645568"/>
            <a:ext cx="605705" cy="2212"/>
          </a:xfrm>
          <a:prstGeom prst="line">
            <a:avLst/>
          </a:prstGeom>
          <a:ln w="10668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F8ACDF-3528-20D6-F1C7-63B75860ECF6}"/>
              </a:ext>
            </a:extLst>
          </p:cNvPr>
          <p:cNvSpPr txBox="1">
            <a:spLocks/>
          </p:cNvSpPr>
          <p:nvPr/>
        </p:nvSpPr>
        <p:spPr>
          <a:xfrm>
            <a:off x="3719168" y="3714554"/>
            <a:ext cx="1060815" cy="485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Section </a:t>
            </a:r>
            <a:b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B648C8-48ED-2390-5B83-EE2C99241B68}"/>
              </a:ext>
            </a:extLst>
          </p:cNvPr>
          <p:cNvSpPr txBox="1">
            <a:spLocks/>
          </p:cNvSpPr>
          <p:nvPr/>
        </p:nvSpPr>
        <p:spPr>
          <a:xfrm>
            <a:off x="3956004" y="3391903"/>
            <a:ext cx="673953" cy="313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ea typeface="Chronicle Display Black" charset="0"/>
                <a:cs typeface="Arial" panose="020B0604020202020204" pitchFamily="34" charset="0"/>
              </a:rPr>
              <a:t>72%</a:t>
            </a:r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7F68D7-B900-9CA2-5D3D-E9A9AD80194D}"/>
              </a:ext>
            </a:extLst>
          </p:cNvPr>
          <p:cNvCxnSpPr/>
          <p:nvPr/>
        </p:nvCxnSpPr>
        <p:spPr>
          <a:xfrm flipV="1">
            <a:off x="6754057" y="3645568"/>
            <a:ext cx="605705" cy="2212"/>
          </a:xfrm>
          <a:prstGeom prst="line">
            <a:avLst/>
          </a:prstGeom>
          <a:ln w="10668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F30C35-0A61-58BB-CD21-C0C2CFD51991}"/>
              </a:ext>
            </a:extLst>
          </p:cNvPr>
          <p:cNvSpPr txBox="1">
            <a:spLocks/>
          </p:cNvSpPr>
          <p:nvPr/>
        </p:nvSpPr>
        <p:spPr>
          <a:xfrm>
            <a:off x="6498009" y="3714554"/>
            <a:ext cx="1060815" cy="485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Section </a:t>
            </a:r>
            <a:b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1910E6-EB54-6922-B351-8501CB52C3C2}"/>
              </a:ext>
            </a:extLst>
          </p:cNvPr>
          <p:cNvSpPr txBox="1">
            <a:spLocks/>
          </p:cNvSpPr>
          <p:nvPr/>
        </p:nvSpPr>
        <p:spPr>
          <a:xfrm>
            <a:off x="6734845" y="3391903"/>
            <a:ext cx="673953" cy="313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ea typeface="Chronicle Display Black" charset="0"/>
                <a:cs typeface="Arial" panose="020B0604020202020204" pitchFamily="34" charset="0"/>
              </a:rPr>
              <a:t>90%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61B310-6891-0121-28DB-47E554B5E0E0}"/>
              </a:ext>
            </a:extLst>
          </p:cNvPr>
          <p:cNvCxnSpPr/>
          <p:nvPr/>
        </p:nvCxnSpPr>
        <p:spPr>
          <a:xfrm flipV="1">
            <a:off x="9452898" y="3645568"/>
            <a:ext cx="605705" cy="2212"/>
          </a:xfrm>
          <a:prstGeom prst="line">
            <a:avLst/>
          </a:prstGeom>
          <a:ln w="10668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D9CB4F-67D1-6FB2-D868-DC540D6BC77C}"/>
              </a:ext>
            </a:extLst>
          </p:cNvPr>
          <p:cNvSpPr txBox="1">
            <a:spLocks/>
          </p:cNvSpPr>
          <p:nvPr/>
        </p:nvSpPr>
        <p:spPr>
          <a:xfrm>
            <a:off x="9196851" y="3714554"/>
            <a:ext cx="1060815" cy="485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Section </a:t>
            </a:r>
            <a:b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8B08D3-07B7-0C62-E732-34AB4B96245D}"/>
              </a:ext>
            </a:extLst>
          </p:cNvPr>
          <p:cNvSpPr txBox="1">
            <a:spLocks/>
          </p:cNvSpPr>
          <p:nvPr/>
        </p:nvSpPr>
        <p:spPr>
          <a:xfrm>
            <a:off x="9433686" y="3391903"/>
            <a:ext cx="673953" cy="313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ea typeface="Chronicle Display Black" charset="0"/>
                <a:cs typeface="Arial" panose="020B0604020202020204" pitchFamily="34" charset="0"/>
              </a:rPr>
              <a:t>95%</a:t>
            </a:r>
          </a:p>
        </p:txBody>
      </p:sp>
      <p:graphicFrame>
        <p:nvGraphicFramePr>
          <p:cNvPr id="18" name="Chart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4FB6CB-B36E-0C90-59F7-75C9B7F43D9A}"/>
              </a:ext>
            </a:extLst>
          </p:cNvPr>
          <p:cNvGraphicFramePr/>
          <p:nvPr/>
        </p:nvGraphicFramePr>
        <p:xfrm>
          <a:off x="3195669" y="2418097"/>
          <a:ext cx="2194622" cy="236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089E69-DC99-62B9-9364-E17676511043}"/>
              </a:ext>
            </a:extLst>
          </p:cNvPr>
          <p:cNvGraphicFramePr/>
          <p:nvPr/>
        </p:nvGraphicFramePr>
        <p:xfrm>
          <a:off x="5974510" y="2418097"/>
          <a:ext cx="2194622" cy="236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1E864B-94AF-1A71-8A8B-38432D0D8950}"/>
              </a:ext>
            </a:extLst>
          </p:cNvPr>
          <p:cNvGraphicFramePr/>
          <p:nvPr/>
        </p:nvGraphicFramePr>
        <p:xfrm>
          <a:off x="8692631" y="2418097"/>
          <a:ext cx="2194622" cy="236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7C0DCC-0CAA-8A99-9A8A-277D09111A82}"/>
              </a:ext>
            </a:extLst>
          </p:cNvPr>
          <p:cNvSpPr txBox="1"/>
          <p:nvPr/>
        </p:nvSpPr>
        <p:spPr>
          <a:xfrm>
            <a:off x="457200" y="5303303"/>
            <a:ext cx="613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A11A36"/>
                </a:solidFill>
              </a:rPr>
              <a:t>MAIN POINT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480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14DFE6-5040-C7BD-7993-EC3C5901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7" y="423730"/>
            <a:ext cx="4908550" cy="464602"/>
          </a:xfrm>
        </p:spPr>
        <p:txBody>
          <a:bodyPr/>
          <a:lstStyle/>
          <a:p>
            <a:r>
              <a:rPr lang="it-IT" dirty="0"/>
              <a:t>Title</a:t>
            </a:r>
          </a:p>
        </p:txBody>
      </p:sp>
      <p:graphicFrame>
        <p:nvGraphicFramePr>
          <p:cNvPr id="5" name="Char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D4DDD8-956B-6079-3C48-1427BFF05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0256762"/>
              </p:ext>
            </p:extLst>
          </p:nvPr>
        </p:nvGraphicFramePr>
        <p:xfrm>
          <a:off x="762132" y="1961307"/>
          <a:ext cx="3436109" cy="3517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1EADA1-45D6-0F7F-39FC-FF50638E22C6}"/>
              </a:ext>
            </a:extLst>
          </p:cNvPr>
          <p:cNvCxnSpPr>
            <a:cxnSpLocks/>
          </p:cNvCxnSpPr>
          <p:nvPr/>
        </p:nvCxnSpPr>
        <p:spPr>
          <a:xfrm flipV="1">
            <a:off x="4920748" y="2377603"/>
            <a:ext cx="1127238" cy="1"/>
          </a:xfrm>
          <a:prstGeom prst="line">
            <a:avLst/>
          </a:prstGeom>
          <a:ln w="444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6C42E7-B02F-BA52-67A4-136F23CF66B2}"/>
              </a:ext>
            </a:extLst>
          </p:cNvPr>
          <p:cNvSpPr txBox="1">
            <a:spLocks/>
          </p:cNvSpPr>
          <p:nvPr/>
        </p:nvSpPr>
        <p:spPr>
          <a:xfrm>
            <a:off x="4904298" y="2933489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4D8CD0-8E95-89C6-89B8-79586BED7612}"/>
              </a:ext>
            </a:extLst>
          </p:cNvPr>
          <p:cNvSpPr txBox="1">
            <a:spLocks/>
          </p:cNvSpPr>
          <p:nvPr/>
        </p:nvSpPr>
        <p:spPr>
          <a:xfrm>
            <a:off x="4893642" y="2501762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2%</a:t>
            </a: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790AE4-92E7-697B-8322-FCFD83677A7B}"/>
              </a:ext>
            </a:extLst>
          </p:cNvPr>
          <p:cNvCxnSpPr>
            <a:cxnSpLocks/>
          </p:cNvCxnSpPr>
          <p:nvPr/>
        </p:nvCxnSpPr>
        <p:spPr>
          <a:xfrm flipV="1">
            <a:off x="4920748" y="3923376"/>
            <a:ext cx="1127238" cy="1"/>
          </a:xfrm>
          <a:prstGeom prst="line">
            <a:avLst/>
          </a:prstGeom>
          <a:ln w="444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D6F0C9-9652-0067-6A12-2F012671D1C9}"/>
              </a:ext>
            </a:extLst>
          </p:cNvPr>
          <p:cNvSpPr txBox="1">
            <a:spLocks/>
          </p:cNvSpPr>
          <p:nvPr/>
        </p:nvSpPr>
        <p:spPr>
          <a:xfrm>
            <a:off x="4904298" y="447926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74ACA8-DF22-3E22-446E-208A93F53084}"/>
              </a:ext>
            </a:extLst>
          </p:cNvPr>
          <p:cNvSpPr txBox="1">
            <a:spLocks/>
          </p:cNvSpPr>
          <p:nvPr/>
        </p:nvSpPr>
        <p:spPr>
          <a:xfrm>
            <a:off x="4893642" y="4047535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14%</a:t>
            </a: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6B79D5-AEE3-0D40-ADA5-BAFC4BFCC219}"/>
              </a:ext>
            </a:extLst>
          </p:cNvPr>
          <p:cNvCxnSpPr>
            <a:cxnSpLocks/>
          </p:cNvCxnSpPr>
          <p:nvPr/>
        </p:nvCxnSpPr>
        <p:spPr>
          <a:xfrm flipV="1">
            <a:off x="6575375" y="3923376"/>
            <a:ext cx="1127238" cy="1"/>
          </a:xfrm>
          <a:prstGeom prst="line">
            <a:avLst/>
          </a:prstGeom>
          <a:ln w="444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B622DB-8542-5718-66F4-A92BA82EAE6E}"/>
              </a:ext>
            </a:extLst>
          </p:cNvPr>
          <p:cNvSpPr txBox="1">
            <a:spLocks/>
          </p:cNvSpPr>
          <p:nvPr/>
        </p:nvSpPr>
        <p:spPr>
          <a:xfrm>
            <a:off x="6558925" y="447926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405A2B-993E-9F76-8AB6-63C75B14FFE5}"/>
              </a:ext>
            </a:extLst>
          </p:cNvPr>
          <p:cNvSpPr txBox="1">
            <a:spLocks/>
          </p:cNvSpPr>
          <p:nvPr/>
        </p:nvSpPr>
        <p:spPr>
          <a:xfrm>
            <a:off x="6548269" y="4047535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16%</a:t>
            </a:r>
          </a:p>
        </p:txBody>
      </p: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556E4A-F3A8-5331-7833-B614C861937E}"/>
              </a:ext>
            </a:extLst>
          </p:cNvPr>
          <p:cNvCxnSpPr>
            <a:cxnSpLocks/>
          </p:cNvCxnSpPr>
          <p:nvPr/>
        </p:nvCxnSpPr>
        <p:spPr>
          <a:xfrm flipV="1">
            <a:off x="6575375" y="2388491"/>
            <a:ext cx="1127238" cy="1"/>
          </a:xfrm>
          <a:prstGeom prst="line">
            <a:avLst/>
          </a:prstGeom>
          <a:ln w="444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1B63C1-2711-9E7D-EC86-DD6E8855B0D5}"/>
              </a:ext>
            </a:extLst>
          </p:cNvPr>
          <p:cNvSpPr txBox="1">
            <a:spLocks/>
          </p:cNvSpPr>
          <p:nvPr/>
        </p:nvSpPr>
        <p:spPr>
          <a:xfrm>
            <a:off x="6558925" y="2944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2A159C-57F9-79BC-3D7B-84BF85458875}"/>
              </a:ext>
            </a:extLst>
          </p:cNvPr>
          <p:cNvSpPr txBox="1">
            <a:spLocks/>
          </p:cNvSpPr>
          <p:nvPr/>
        </p:nvSpPr>
        <p:spPr>
          <a:xfrm>
            <a:off x="6548269" y="2512650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4%</a:t>
            </a: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A187E3-2C00-064C-2889-3785BBB858C3}"/>
              </a:ext>
            </a:extLst>
          </p:cNvPr>
          <p:cNvCxnSpPr>
            <a:cxnSpLocks/>
          </p:cNvCxnSpPr>
          <p:nvPr/>
        </p:nvCxnSpPr>
        <p:spPr>
          <a:xfrm flipV="1">
            <a:off x="8208232" y="3923376"/>
            <a:ext cx="1127238" cy="1"/>
          </a:xfrm>
          <a:prstGeom prst="line">
            <a:avLst/>
          </a:prstGeom>
          <a:ln w="444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5626A5-204B-8DB7-098E-9D29C5EE1C36}"/>
              </a:ext>
            </a:extLst>
          </p:cNvPr>
          <p:cNvSpPr txBox="1">
            <a:spLocks/>
          </p:cNvSpPr>
          <p:nvPr/>
        </p:nvSpPr>
        <p:spPr>
          <a:xfrm>
            <a:off x="8191782" y="4479262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715751-038F-A168-2CC4-22120F5D8B63}"/>
              </a:ext>
            </a:extLst>
          </p:cNvPr>
          <p:cNvSpPr txBox="1">
            <a:spLocks/>
          </p:cNvSpPr>
          <p:nvPr/>
        </p:nvSpPr>
        <p:spPr>
          <a:xfrm>
            <a:off x="8181126" y="4047535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20%</a:t>
            </a:r>
          </a:p>
        </p:txBody>
      </p: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6F6477-6A62-A982-7A6D-72E02A6B93AA}"/>
              </a:ext>
            </a:extLst>
          </p:cNvPr>
          <p:cNvCxnSpPr>
            <a:cxnSpLocks/>
          </p:cNvCxnSpPr>
          <p:nvPr/>
        </p:nvCxnSpPr>
        <p:spPr>
          <a:xfrm flipV="1">
            <a:off x="8208232" y="2388491"/>
            <a:ext cx="1127238" cy="1"/>
          </a:xfrm>
          <a:prstGeom prst="line">
            <a:avLst/>
          </a:prstGeom>
          <a:ln w="444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5C91C6-A807-7D02-496C-7CB09B39F0E3}"/>
              </a:ext>
            </a:extLst>
          </p:cNvPr>
          <p:cNvSpPr txBox="1">
            <a:spLocks/>
          </p:cNvSpPr>
          <p:nvPr/>
        </p:nvSpPr>
        <p:spPr>
          <a:xfrm>
            <a:off x="8191782" y="2944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C17030-11B8-8D3F-AC96-C6E2A63F805B}"/>
              </a:ext>
            </a:extLst>
          </p:cNvPr>
          <p:cNvSpPr txBox="1">
            <a:spLocks/>
          </p:cNvSpPr>
          <p:nvPr/>
        </p:nvSpPr>
        <p:spPr>
          <a:xfrm>
            <a:off x="8181126" y="2512650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7%</a:t>
            </a:r>
          </a:p>
        </p:txBody>
      </p:sp>
      <p:cxnSp>
        <p:nvCxnSpPr>
          <p:cNvPr id="24" name="Straight Connector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B0E580-DB9D-5DE7-61FC-454EF5728135}"/>
              </a:ext>
            </a:extLst>
          </p:cNvPr>
          <p:cNvCxnSpPr>
            <a:cxnSpLocks/>
          </p:cNvCxnSpPr>
          <p:nvPr/>
        </p:nvCxnSpPr>
        <p:spPr>
          <a:xfrm flipV="1">
            <a:off x="9851975" y="2388491"/>
            <a:ext cx="1127238" cy="1"/>
          </a:xfrm>
          <a:prstGeom prst="line">
            <a:avLst/>
          </a:prstGeom>
          <a:ln w="444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09DA94-BBE9-6A1C-27E7-A8EDCBE3F4B7}"/>
              </a:ext>
            </a:extLst>
          </p:cNvPr>
          <p:cNvSpPr txBox="1">
            <a:spLocks/>
          </p:cNvSpPr>
          <p:nvPr/>
        </p:nvSpPr>
        <p:spPr>
          <a:xfrm>
            <a:off x="9835525" y="2944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46F523-C724-380D-2585-057FD2BBD3F5}"/>
              </a:ext>
            </a:extLst>
          </p:cNvPr>
          <p:cNvSpPr txBox="1">
            <a:spLocks/>
          </p:cNvSpPr>
          <p:nvPr/>
        </p:nvSpPr>
        <p:spPr>
          <a:xfrm>
            <a:off x="9824869" y="2512650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13%</a:t>
            </a:r>
          </a:p>
        </p:txBody>
      </p:sp>
      <p:cxnSp>
        <p:nvCxnSpPr>
          <p:cNvPr id="27" name="Straight Connector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2E08EF-5E60-16B1-A79D-2BE4E6C6FF4F}"/>
              </a:ext>
            </a:extLst>
          </p:cNvPr>
          <p:cNvCxnSpPr>
            <a:cxnSpLocks/>
          </p:cNvCxnSpPr>
          <p:nvPr/>
        </p:nvCxnSpPr>
        <p:spPr>
          <a:xfrm flipV="1">
            <a:off x="9851975" y="3912491"/>
            <a:ext cx="1127238" cy="1"/>
          </a:xfrm>
          <a:prstGeom prst="line">
            <a:avLst/>
          </a:prstGeom>
          <a:ln w="44450" cmpd="sng">
            <a:solidFill>
              <a:schemeClr val="accent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E98ED9-505A-D8FF-6FE9-17FB2AA7BDF4}"/>
              </a:ext>
            </a:extLst>
          </p:cNvPr>
          <p:cNvSpPr txBox="1">
            <a:spLocks/>
          </p:cNvSpPr>
          <p:nvPr/>
        </p:nvSpPr>
        <p:spPr>
          <a:xfrm>
            <a:off x="9835525" y="4468377"/>
            <a:ext cx="1414420" cy="647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/>
                </a:solidFill>
                <a:latin typeface="+mn-lt"/>
              </a:rPr>
              <a:t>Section </a:t>
            </a:r>
            <a:br>
              <a:rPr lang="en-US" sz="1050">
                <a:solidFill>
                  <a:schemeClr val="tx1"/>
                </a:solidFill>
                <a:latin typeface="+mn-lt"/>
              </a:rPr>
            </a:br>
            <a:r>
              <a:rPr lang="en-US" sz="1050">
                <a:solidFill>
                  <a:schemeClr val="tx1"/>
                </a:solidFill>
                <a:latin typeface="+mn-lt"/>
              </a:rPr>
              <a:t>Description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2D4853-F79D-7D64-C368-9821178082C3}"/>
              </a:ext>
            </a:extLst>
          </p:cNvPr>
          <p:cNvSpPr txBox="1">
            <a:spLocks/>
          </p:cNvSpPr>
          <p:nvPr/>
        </p:nvSpPr>
        <p:spPr>
          <a:xfrm>
            <a:off x="9824869" y="4036650"/>
            <a:ext cx="898604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0516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655C42-87F1-2230-8516-7564F8B9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45" y="1158212"/>
            <a:ext cx="4908550" cy="464602"/>
          </a:xfrm>
        </p:spPr>
        <p:txBody>
          <a:bodyPr/>
          <a:lstStyle/>
          <a:p>
            <a:r>
              <a:rPr lang="it-IT" dirty="0"/>
              <a:t>Title</a:t>
            </a:r>
          </a:p>
        </p:txBody>
      </p:sp>
      <p:sp>
        <p:nvSpPr>
          <p:cNvPr id="5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E2BFA-07FE-0095-8318-0577458904E8}"/>
              </a:ext>
            </a:extLst>
          </p:cNvPr>
          <p:cNvSpPr txBox="1">
            <a:spLocks/>
          </p:cNvSpPr>
          <p:nvPr/>
        </p:nvSpPr>
        <p:spPr>
          <a:xfrm>
            <a:off x="3171254" y="3111366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  <p:sp>
        <p:nvSpPr>
          <p:cNvPr id="6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7C39FD-BD2C-C825-8BCC-495D726713B3}"/>
              </a:ext>
            </a:extLst>
          </p:cNvPr>
          <p:cNvSpPr txBox="1">
            <a:spLocks/>
          </p:cNvSpPr>
          <p:nvPr/>
        </p:nvSpPr>
        <p:spPr>
          <a:xfrm>
            <a:off x="3171251" y="260638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sp>
        <p:nvSpPr>
          <p:cNvPr id="7" name="Google Shape;265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2FE690-186E-EF56-1926-058200BD635C}"/>
              </a:ext>
            </a:extLst>
          </p:cNvPr>
          <p:cNvSpPr/>
          <p:nvPr/>
        </p:nvSpPr>
        <p:spPr>
          <a:xfrm>
            <a:off x="3257392" y="1744061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66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B7AD30-2F18-53E0-A164-B23F9582F9F0}"/>
              </a:ext>
            </a:extLst>
          </p:cNvPr>
          <p:cNvSpPr/>
          <p:nvPr/>
        </p:nvSpPr>
        <p:spPr>
          <a:xfrm>
            <a:off x="5674285" y="1743091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67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9D1CBA-FFE9-B3D6-2349-7D0575C7F6C0}"/>
              </a:ext>
            </a:extLst>
          </p:cNvPr>
          <p:cNvSpPr/>
          <p:nvPr/>
        </p:nvSpPr>
        <p:spPr>
          <a:xfrm>
            <a:off x="8092945" y="1743091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65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1EF634-135D-B19D-2B3C-4CB56A3C2E3C}"/>
              </a:ext>
            </a:extLst>
          </p:cNvPr>
          <p:cNvSpPr/>
          <p:nvPr/>
        </p:nvSpPr>
        <p:spPr>
          <a:xfrm>
            <a:off x="3257392" y="4094693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66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D9B065-77EA-D240-9921-1285E3429E21}"/>
              </a:ext>
            </a:extLst>
          </p:cNvPr>
          <p:cNvSpPr/>
          <p:nvPr/>
        </p:nvSpPr>
        <p:spPr>
          <a:xfrm>
            <a:off x="5674285" y="4094693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67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E3FE44-025E-AAA5-777B-B538C74D1B8D}"/>
              </a:ext>
            </a:extLst>
          </p:cNvPr>
          <p:cNvSpPr/>
          <p:nvPr/>
        </p:nvSpPr>
        <p:spPr>
          <a:xfrm>
            <a:off x="8092945" y="4094693"/>
            <a:ext cx="1152000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E3E2D3-B728-08ED-EB49-EE8B1C056E11}"/>
              </a:ext>
            </a:extLst>
          </p:cNvPr>
          <p:cNvSpPr txBox="1">
            <a:spLocks/>
          </p:cNvSpPr>
          <p:nvPr/>
        </p:nvSpPr>
        <p:spPr>
          <a:xfrm>
            <a:off x="5637893" y="260638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sp>
        <p:nvSpPr>
          <p:cNvPr id="14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1BA7A3-6E64-93E7-07CF-07109E4322FF}"/>
              </a:ext>
            </a:extLst>
          </p:cNvPr>
          <p:cNvSpPr txBox="1">
            <a:spLocks/>
          </p:cNvSpPr>
          <p:nvPr/>
        </p:nvSpPr>
        <p:spPr>
          <a:xfrm>
            <a:off x="8002133" y="260638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sp>
        <p:nvSpPr>
          <p:cNvPr id="15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B0B1FB-3E5C-C8B2-B17F-AB65A39533F0}"/>
              </a:ext>
            </a:extLst>
          </p:cNvPr>
          <p:cNvSpPr txBox="1">
            <a:spLocks/>
          </p:cNvSpPr>
          <p:nvPr/>
        </p:nvSpPr>
        <p:spPr>
          <a:xfrm>
            <a:off x="5479931" y="3111366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  <p:sp>
        <p:nvSpPr>
          <p:cNvPr id="16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54F4E1-5145-84B9-786D-333F93A8B763}"/>
              </a:ext>
            </a:extLst>
          </p:cNvPr>
          <p:cNvSpPr txBox="1">
            <a:spLocks/>
          </p:cNvSpPr>
          <p:nvPr/>
        </p:nvSpPr>
        <p:spPr>
          <a:xfrm>
            <a:off x="8002133" y="3111366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  <p:sp>
        <p:nvSpPr>
          <p:cNvPr id="17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ED0A05-17AA-425E-9121-7DA7AAE33931}"/>
              </a:ext>
            </a:extLst>
          </p:cNvPr>
          <p:cNvSpPr txBox="1">
            <a:spLocks/>
          </p:cNvSpPr>
          <p:nvPr/>
        </p:nvSpPr>
        <p:spPr>
          <a:xfrm>
            <a:off x="3171251" y="494986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sp>
        <p:nvSpPr>
          <p:cNvPr id="18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89451-1C69-8756-B8FB-3CB990DF3526}"/>
              </a:ext>
            </a:extLst>
          </p:cNvPr>
          <p:cNvSpPr txBox="1">
            <a:spLocks/>
          </p:cNvSpPr>
          <p:nvPr/>
        </p:nvSpPr>
        <p:spPr>
          <a:xfrm>
            <a:off x="5637893" y="494986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sp>
        <p:nvSpPr>
          <p:cNvPr id="19" name="Google Shape;264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A7CA3C-EEAC-261A-0C60-3586F569262C}"/>
              </a:ext>
            </a:extLst>
          </p:cNvPr>
          <p:cNvSpPr txBox="1">
            <a:spLocks/>
          </p:cNvSpPr>
          <p:nvPr/>
        </p:nvSpPr>
        <p:spPr>
          <a:xfrm>
            <a:off x="8002133" y="4949863"/>
            <a:ext cx="1881300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kern="1200" spc="-75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dirty="0">
                <a:latin typeface="Avenir Book" panose="02000503020000020003" pitchFamily="2" charset="0"/>
              </a:rPr>
              <a:t>TITLE</a:t>
            </a:r>
          </a:p>
        </p:txBody>
      </p:sp>
      <p:grpSp>
        <p:nvGrpSpPr>
          <p:cNvPr id="20" name="Google Shape;271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9B05ED-D9FF-8033-F888-982C21A33A34}"/>
              </a:ext>
            </a:extLst>
          </p:cNvPr>
          <p:cNvGrpSpPr/>
          <p:nvPr/>
        </p:nvGrpSpPr>
        <p:grpSpPr>
          <a:xfrm>
            <a:off x="3447156" y="1949152"/>
            <a:ext cx="854320" cy="699007"/>
            <a:chOff x="2903337" y="4279032"/>
            <a:chExt cx="382519" cy="350682"/>
          </a:xfrm>
          <a:solidFill>
            <a:schemeClr val="accent5"/>
          </a:solidFill>
        </p:grpSpPr>
        <p:sp>
          <p:nvSpPr>
            <p:cNvPr id="21" name="Google Shape;272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937AAB-C012-18A7-9E03-E49A963B8CA5}"/>
                </a:ext>
              </a:extLst>
            </p:cNvPr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3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49687E-F6AC-F72D-16E1-C5A537FCAEEA}"/>
                </a:ext>
              </a:extLst>
            </p:cNvPr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4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40957F-3D26-8096-CDEF-17CB1C06BDC7}"/>
                </a:ext>
              </a:extLst>
            </p:cNvPr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5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FA112F-5BC0-1DA8-5BB4-6227265BEF4C}"/>
                </a:ext>
              </a:extLst>
            </p:cNvPr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0FE74F-0544-8952-2A4F-627BF6A3FBC4}"/>
                </a:ext>
              </a:extLst>
            </p:cNvPr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7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B11D8D-805E-E50A-536D-A09FAB75DC33}"/>
                </a:ext>
              </a:extLst>
            </p:cNvPr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8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003061-9445-F200-025F-5B02F71B07D9}"/>
                </a:ext>
              </a:extLst>
            </p:cNvPr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9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7727FB-339A-40C7-8696-00A7EE3FFD6A}"/>
                </a:ext>
              </a:extLst>
            </p:cNvPr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0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D4EC28-38C1-66B2-A2BF-0982BA471357}"/>
                </a:ext>
              </a:extLst>
            </p:cNvPr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DCAF6F-632A-8C47-2BBC-FDF38575A416}"/>
                </a:ext>
              </a:extLst>
            </p:cNvPr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2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326428-A12F-7AD5-E519-8E8B14D84EF1}"/>
                </a:ext>
              </a:extLst>
            </p:cNvPr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3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87307-54FC-9756-FCC0-B891FD6B5A0F}"/>
                </a:ext>
              </a:extLst>
            </p:cNvPr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4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E2294D-A067-F492-7E0C-78FF98324560}"/>
                </a:ext>
              </a:extLst>
            </p:cNvPr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5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81CB99-E711-EFB8-F3E0-F5E05E549B05}"/>
                </a:ext>
              </a:extLst>
            </p:cNvPr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6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749FD9-9439-47EE-C9FD-A70750AC7650}"/>
                </a:ext>
              </a:extLst>
            </p:cNvPr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287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4C422D-5080-00AE-BBFB-7AFB3860D3E3}"/>
              </a:ext>
            </a:extLst>
          </p:cNvPr>
          <p:cNvSpPr/>
          <p:nvPr/>
        </p:nvSpPr>
        <p:spPr>
          <a:xfrm>
            <a:off x="5844540" y="1937722"/>
            <a:ext cx="811530" cy="657231"/>
          </a:xfrm>
          <a:custGeom>
            <a:avLst/>
            <a:gdLst/>
            <a:ahLst/>
            <a:cxnLst/>
            <a:rect l="l" t="t" r="r" b="b"/>
            <a:pathLst>
              <a:path w="11288" h="11270" extrusionOk="0">
                <a:moveTo>
                  <a:pt x="6049" y="351"/>
                </a:moveTo>
                <a:lnTo>
                  <a:pt x="6049" y="1149"/>
                </a:lnTo>
                <a:lnTo>
                  <a:pt x="5239" y="1149"/>
                </a:lnTo>
                <a:lnTo>
                  <a:pt x="5239" y="351"/>
                </a:lnTo>
                <a:close/>
                <a:moveTo>
                  <a:pt x="1167" y="5828"/>
                </a:moveTo>
                <a:lnTo>
                  <a:pt x="1167" y="6650"/>
                </a:lnTo>
                <a:lnTo>
                  <a:pt x="345" y="6650"/>
                </a:lnTo>
                <a:lnTo>
                  <a:pt x="345" y="5828"/>
                </a:lnTo>
                <a:close/>
                <a:moveTo>
                  <a:pt x="10954" y="5828"/>
                </a:moveTo>
                <a:lnTo>
                  <a:pt x="10954" y="6650"/>
                </a:lnTo>
                <a:lnTo>
                  <a:pt x="10132" y="6650"/>
                </a:lnTo>
                <a:lnTo>
                  <a:pt x="10132" y="5828"/>
                </a:lnTo>
                <a:close/>
                <a:moveTo>
                  <a:pt x="1442" y="0"/>
                </a:moveTo>
                <a:cubicBezTo>
                  <a:pt x="1273" y="0"/>
                  <a:pt x="1100" y="58"/>
                  <a:pt x="953" y="185"/>
                </a:cubicBezTo>
                <a:cubicBezTo>
                  <a:pt x="726" y="375"/>
                  <a:pt x="643" y="709"/>
                  <a:pt x="726" y="971"/>
                </a:cubicBezTo>
                <a:cubicBezTo>
                  <a:pt x="755" y="1047"/>
                  <a:pt x="814" y="1085"/>
                  <a:pt x="885" y="1085"/>
                </a:cubicBezTo>
                <a:cubicBezTo>
                  <a:pt x="903" y="1085"/>
                  <a:pt x="922" y="1082"/>
                  <a:pt x="941" y="1078"/>
                </a:cubicBezTo>
                <a:cubicBezTo>
                  <a:pt x="1024" y="1042"/>
                  <a:pt x="1072" y="959"/>
                  <a:pt x="1036" y="863"/>
                </a:cubicBezTo>
                <a:cubicBezTo>
                  <a:pt x="953" y="601"/>
                  <a:pt x="1143" y="328"/>
                  <a:pt x="1429" y="328"/>
                </a:cubicBezTo>
                <a:cubicBezTo>
                  <a:pt x="1798" y="328"/>
                  <a:pt x="1977" y="792"/>
                  <a:pt x="1691" y="1042"/>
                </a:cubicBezTo>
                <a:cubicBezTo>
                  <a:pt x="1631" y="1112"/>
                  <a:pt x="1545" y="1140"/>
                  <a:pt x="1463" y="1140"/>
                </a:cubicBezTo>
                <a:cubicBezTo>
                  <a:pt x="1447" y="1140"/>
                  <a:pt x="1432" y="1139"/>
                  <a:pt x="1417" y="1137"/>
                </a:cubicBezTo>
                <a:cubicBezTo>
                  <a:pt x="1322" y="1137"/>
                  <a:pt x="1238" y="1197"/>
                  <a:pt x="1238" y="1280"/>
                </a:cubicBezTo>
                <a:cubicBezTo>
                  <a:pt x="1238" y="1375"/>
                  <a:pt x="1298" y="1459"/>
                  <a:pt x="1381" y="1459"/>
                </a:cubicBezTo>
                <a:cubicBezTo>
                  <a:pt x="1409" y="1462"/>
                  <a:pt x="1436" y="1464"/>
                  <a:pt x="1463" y="1464"/>
                </a:cubicBezTo>
                <a:cubicBezTo>
                  <a:pt x="1628" y="1464"/>
                  <a:pt x="1795" y="1403"/>
                  <a:pt x="1917" y="1280"/>
                </a:cubicBezTo>
                <a:cubicBezTo>
                  <a:pt x="2036" y="1185"/>
                  <a:pt x="2131" y="1042"/>
                  <a:pt x="2155" y="899"/>
                </a:cubicBezTo>
                <a:lnTo>
                  <a:pt x="3822" y="899"/>
                </a:lnTo>
                <a:cubicBezTo>
                  <a:pt x="3167" y="1149"/>
                  <a:pt x="2572" y="1542"/>
                  <a:pt x="2072" y="2042"/>
                </a:cubicBezTo>
                <a:cubicBezTo>
                  <a:pt x="1143" y="2971"/>
                  <a:pt x="619" y="4173"/>
                  <a:pt x="595" y="5471"/>
                </a:cubicBezTo>
                <a:lnTo>
                  <a:pt x="167" y="5471"/>
                </a:lnTo>
                <a:cubicBezTo>
                  <a:pt x="72" y="5471"/>
                  <a:pt x="0" y="5543"/>
                  <a:pt x="0" y="5626"/>
                </a:cubicBezTo>
                <a:lnTo>
                  <a:pt x="0" y="6793"/>
                </a:lnTo>
                <a:cubicBezTo>
                  <a:pt x="0" y="6876"/>
                  <a:pt x="72" y="6959"/>
                  <a:pt x="167" y="6959"/>
                </a:cubicBezTo>
                <a:lnTo>
                  <a:pt x="1322" y="6959"/>
                </a:lnTo>
                <a:cubicBezTo>
                  <a:pt x="1417" y="6959"/>
                  <a:pt x="1488" y="6876"/>
                  <a:pt x="1488" y="6793"/>
                </a:cubicBezTo>
                <a:lnTo>
                  <a:pt x="1488" y="5626"/>
                </a:lnTo>
                <a:cubicBezTo>
                  <a:pt x="1488" y="5543"/>
                  <a:pt x="1417" y="5471"/>
                  <a:pt x="1322" y="5471"/>
                </a:cubicBezTo>
                <a:lnTo>
                  <a:pt x="941" y="5471"/>
                </a:lnTo>
                <a:cubicBezTo>
                  <a:pt x="1012" y="3185"/>
                  <a:pt x="2703" y="1304"/>
                  <a:pt x="4906" y="959"/>
                </a:cubicBezTo>
                <a:lnTo>
                  <a:pt x="4906" y="1304"/>
                </a:lnTo>
                <a:cubicBezTo>
                  <a:pt x="4906" y="1387"/>
                  <a:pt x="4989" y="1459"/>
                  <a:pt x="5072" y="1459"/>
                </a:cubicBezTo>
                <a:lnTo>
                  <a:pt x="5406" y="1459"/>
                </a:lnTo>
                <a:cubicBezTo>
                  <a:pt x="5227" y="1518"/>
                  <a:pt x="5072" y="1661"/>
                  <a:pt x="5001" y="1852"/>
                </a:cubicBezTo>
                <a:lnTo>
                  <a:pt x="3513" y="5269"/>
                </a:lnTo>
                <a:cubicBezTo>
                  <a:pt x="3382" y="5566"/>
                  <a:pt x="3322" y="5888"/>
                  <a:pt x="3322" y="6197"/>
                </a:cubicBezTo>
                <a:cubicBezTo>
                  <a:pt x="3322" y="6793"/>
                  <a:pt x="3548" y="7340"/>
                  <a:pt x="3941" y="7793"/>
                </a:cubicBezTo>
                <a:cubicBezTo>
                  <a:pt x="3977" y="7817"/>
                  <a:pt x="4001" y="7852"/>
                  <a:pt x="4036" y="7900"/>
                </a:cubicBezTo>
                <a:lnTo>
                  <a:pt x="3643" y="7900"/>
                </a:lnTo>
                <a:cubicBezTo>
                  <a:pt x="3429" y="7900"/>
                  <a:pt x="3215" y="8031"/>
                  <a:pt x="3132" y="8233"/>
                </a:cubicBezTo>
                <a:cubicBezTo>
                  <a:pt x="3096" y="8329"/>
                  <a:pt x="3132" y="8412"/>
                  <a:pt x="3215" y="8460"/>
                </a:cubicBezTo>
                <a:cubicBezTo>
                  <a:pt x="3240" y="8469"/>
                  <a:pt x="3264" y="8473"/>
                  <a:pt x="3287" y="8473"/>
                </a:cubicBezTo>
                <a:cubicBezTo>
                  <a:pt x="3351" y="8473"/>
                  <a:pt x="3406" y="8438"/>
                  <a:pt x="3441" y="8376"/>
                </a:cubicBezTo>
                <a:cubicBezTo>
                  <a:pt x="3465" y="8281"/>
                  <a:pt x="3560" y="8221"/>
                  <a:pt x="3667" y="8221"/>
                </a:cubicBezTo>
                <a:lnTo>
                  <a:pt x="7632" y="8221"/>
                </a:lnTo>
                <a:cubicBezTo>
                  <a:pt x="7775" y="8221"/>
                  <a:pt x="7870" y="8329"/>
                  <a:pt x="7870" y="8460"/>
                </a:cubicBezTo>
                <a:lnTo>
                  <a:pt x="7870" y="9043"/>
                </a:lnTo>
                <a:cubicBezTo>
                  <a:pt x="7870" y="9174"/>
                  <a:pt x="7775" y="9281"/>
                  <a:pt x="7632" y="9281"/>
                </a:cubicBezTo>
                <a:lnTo>
                  <a:pt x="3632" y="9281"/>
                </a:lnTo>
                <a:cubicBezTo>
                  <a:pt x="3501" y="9281"/>
                  <a:pt x="3393" y="9174"/>
                  <a:pt x="3393" y="9043"/>
                </a:cubicBezTo>
                <a:lnTo>
                  <a:pt x="3393" y="8972"/>
                </a:lnTo>
                <a:cubicBezTo>
                  <a:pt x="3393" y="8876"/>
                  <a:pt x="3322" y="8805"/>
                  <a:pt x="3227" y="8805"/>
                </a:cubicBezTo>
                <a:cubicBezTo>
                  <a:pt x="3143" y="8805"/>
                  <a:pt x="3072" y="8876"/>
                  <a:pt x="3072" y="8972"/>
                </a:cubicBezTo>
                <a:lnTo>
                  <a:pt x="3072" y="9043"/>
                </a:lnTo>
                <a:cubicBezTo>
                  <a:pt x="3072" y="9353"/>
                  <a:pt x="3322" y="9603"/>
                  <a:pt x="3632" y="9603"/>
                </a:cubicBezTo>
                <a:lnTo>
                  <a:pt x="3691" y="9603"/>
                </a:lnTo>
                <a:lnTo>
                  <a:pt x="3691" y="11103"/>
                </a:lnTo>
                <a:cubicBezTo>
                  <a:pt x="3691" y="11198"/>
                  <a:pt x="3763" y="11269"/>
                  <a:pt x="3858" y="11269"/>
                </a:cubicBezTo>
                <a:lnTo>
                  <a:pt x="7382" y="11269"/>
                </a:lnTo>
                <a:cubicBezTo>
                  <a:pt x="7477" y="11269"/>
                  <a:pt x="7549" y="11198"/>
                  <a:pt x="7549" y="11103"/>
                </a:cubicBezTo>
                <a:lnTo>
                  <a:pt x="7549" y="10710"/>
                </a:lnTo>
                <a:cubicBezTo>
                  <a:pt x="7549" y="10615"/>
                  <a:pt x="7477" y="10543"/>
                  <a:pt x="7382" y="10543"/>
                </a:cubicBezTo>
                <a:cubicBezTo>
                  <a:pt x="7299" y="10543"/>
                  <a:pt x="7215" y="10615"/>
                  <a:pt x="7215" y="10710"/>
                </a:cubicBezTo>
                <a:lnTo>
                  <a:pt x="7215" y="10948"/>
                </a:lnTo>
                <a:lnTo>
                  <a:pt x="4024" y="10948"/>
                </a:lnTo>
                <a:lnTo>
                  <a:pt x="4024" y="9603"/>
                </a:lnTo>
                <a:lnTo>
                  <a:pt x="7215" y="9603"/>
                </a:lnTo>
                <a:lnTo>
                  <a:pt x="7215" y="10031"/>
                </a:lnTo>
                <a:cubicBezTo>
                  <a:pt x="7215" y="10126"/>
                  <a:pt x="7299" y="10198"/>
                  <a:pt x="7382" y="10198"/>
                </a:cubicBezTo>
                <a:cubicBezTo>
                  <a:pt x="7477" y="10198"/>
                  <a:pt x="7549" y="10126"/>
                  <a:pt x="7549" y="10031"/>
                </a:cubicBezTo>
                <a:lnTo>
                  <a:pt x="7549" y="9603"/>
                </a:lnTo>
                <a:lnTo>
                  <a:pt x="7608" y="9603"/>
                </a:lnTo>
                <a:cubicBezTo>
                  <a:pt x="7918" y="9603"/>
                  <a:pt x="8168" y="9353"/>
                  <a:pt x="8168" y="9043"/>
                </a:cubicBezTo>
                <a:lnTo>
                  <a:pt x="8168" y="8460"/>
                </a:lnTo>
                <a:cubicBezTo>
                  <a:pt x="8168" y="8150"/>
                  <a:pt x="7918" y="7900"/>
                  <a:pt x="7608" y="7900"/>
                </a:cubicBezTo>
                <a:lnTo>
                  <a:pt x="7239" y="7900"/>
                </a:lnTo>
                <a:cubicBezTo>
                  <a:pt x="7453" y="7686"/>
                  <a:pt x="7632" y="7436"/>
                  <a:pt x="7751" y="7150"/>
                </a:cubicBezTo>
                <a:cubicBezTo>
                  <a:pt x="7799" y="7067"/>
                  <a:pt x="7751" y="6971"/>
                  <a:pt x="7668" y="6924"/>
                </a:cubicBezTo>
                <a:cubicBezTo>
                  <a:pt x="7643" y="6915"/>
                  <a:pt x="7620" y="6910"/>
                  <a:pt x="7598" y="6910"/>
                </a:cubicBezTo>
                <a:cubicBezTo>
                  <a:pt x="7532" y="6910"/>
                  <a:pt x="7477" y="6948"/>
                  <a:pt x="7442" y="7019"/>
                </a:cubicBezTo>
                <a:cubicBezTo>
                  <a:pt x="7275" y="7388"/>
                  <a:pt x="7013" y="7686"/>
                  <a:pt x="6680" y="7900"/>
                </a:cubicBezTo>
                <a:lnTo>
                  <a:pt x="4572" y="7900"/>
                </a:lnTo>
                <a:cubicBezTo>
                  <a:pt x="4001" y="7555"/>
                  <a:pt x="3632" y="6912"/>
                  <a:pt x="3632" y="6209"/>
                </a:cubicBezTo>
                <a:cubicBezTo>
                  <a:pt x="3632" y="5947"/>
                  <a:pt x="3691" y="5674"/>
                  <a:pt x="3798" y="5423"/>
                </a:cubicBezTo>
                <a:lnTo>
                  <a:pt x="5287" y="2006"/>
                </a:lnTo>
                <a:cubicBezTo>
                  <a:pt x="5310" y="1911"/>
                  <a:pt x="5370" y="1852"/>
                  <a:pt x="5453" y="1828"/>
                </a:cubicBezTo>
                <a:lnTo>
                  <a:pt x="5453" y="5114"/>
                </a:lnTo>
                <a:cubicBezTo>
                  <a:pt x="5072" y="5173"/>
                  <a:pt x="4775" y="5423"/>
                  <a:pt x="4656" y="5781"/>
                </a:cubicBezTo>
                <a:cubicBezTo>
                  <a:pt x="4632" y="5876"/>
                  <a:pt x="4679" y="5959"/>
                  <a:pt x="4763" y="5995"/>
                </a:cubicBezTo>
                <a:cubicBezTo>
                  <a:pt x="4779" y="5999"/>
                  <a:pt x="4795" y="6001"/>
                  <a:pt x="4811" y="6001"/>
                </a:cubicBezTo>
                <a:cubicBezTo>
                  <a:pt x="4886" y="6001"/>
                  <a:pt x="4947" y="5957"/>
                  <a:pt x="4977" y="5888"/>
                </a:cubicBezTo>
                <a:cubicBezTo>
                  <a:pt x="5085" y="5573"/>
                  <a:pt x="5349" y="5427"/>
                  <a:pt x="5614" y="5427"/>
                </a:cubicBezTo>
                <a:cubicBezTo>
                  <a:pt x="5930" y="5427"/>
                  <a:pt x="6247" y="5636"/>
                  <a:pt x="6299" y="6019"/>
                </a:cubicBezTo>
                <a:lnTo>
                  <a:pt x="6299" y="6114"/>
                </a:lnTo>
                <a:cubicBezTo>
                  <a:pt x="6299" y="6537"/>
                  <a:pt x="5951" y="6795"/>
                  <a:pt x="5605" y="6795"/>
                </a:cubicBezTo>
                <a:cubicBezTo>
                  <a:pt x="5356" y="6795"/>
                  <a:pt x="5108" y="6662"/>
                  <a:pt x="4989" y="6364"/>
                </a:cubicBezTo>
                <a:cubicBezTo>
                  <a:pt x="4962" y="6293"/>
                  <a:pt x="4903" y="6255"/>
                  <a:pt x="4835" y="6255"/>
                </a:cubicBezTo>
                <a:cubicBezTo>
                  <a:pt x="4811" y="6255"/>
                  <a:pt x="4787" y="6260"/>
                  <a:pt x="4763" y="6269"/>
                </a:cubicBezTo>
                <a:cubicBezTo>
                  <a:pt x="4679" y="6305"/>
                  <a:pt x="4632" y="6412"/>
                  <a:pt x="4679" y="6495"/>
                </a:cubicBezTo>
                <a:cubicBezTo>
                  <a:pt x="4810" y="6805"/>
                  <a:pt x="5072" y="7043"/>
                  <a:pt x="5418" y="7126"/>
                </a:cubicBezTo>
                <a:cubicBezTo>
                  <a:pt x="5483" y="7138"/>
                  <a:pt x="5548" y="7144"/>
                  <a:pt x="5612" y="7144"/>
                </a:cubicBezTo>
                <a:cubicBezTo>
                  <a:pt x="6166" y="7144"/>
                  <a:pt x="6644" y="6702"/>
                  <a:pt x="6644" y="6126"/>
                </a:cubicBezTo>
                <a:cubicBezTo>
                  <a:pt x="6644" y="5590"/>
                  <a:pt x="6239" y="5197"/>
                  <a:pt x="5787" y="5126"/>
                </a:cubicBezTo>
                <a:lnTo>
                  <a:pt x="5787" y="1840"/>
                </a:lnTo>
                <a:cubicBezTo>
                  <a:pt x="5870" y="1864"/>
                  <a:pt x="5929" y="1947"/>
                  <a:pt x="5953" y="2018"/>
                </a:cubicBezTo>
                <a:lnTo>
                  <a:pt x="7442" y="5459"/>
                </a:lnTo>
                <a:cubicBezTo>
                  <a:pt x="7573" y="5769"/>
                  <a:pt x="7632" y="6114"/>
                  <a:pt x="7596" y="6447"/>
                </a:cubicBezTo>
                <a:cubicBezTo>
                  <a:pt x="7573" y="6543"/>
                  <a:pt x="7656" y="6626"/>
                  <a:pt x="7739" y="6626"/>
                </a:cubicBezTo>
                <a:cubicBezTo>
                  <a:pt x="7750" y="6629"/>
                  <a:pt x="7762" y="6630"/>
                  <a:pt x="7772" y="6630"/>
                </a:cubicBezTo>
                <a:cubicBezTo>
                  <a:pt x="7853" y="6630"/>
                  <a:pt x="7918" y="6557"/>
                  <a:pt x="7918" y="6483"/>
                </a:cubicBezTo>
                <a:cubicBezTo>
                  <a:pt x="7965" y="6090"/>
                  <a:pt x="7906" y="5697"/>
                  <a:pt x="7739" y="5316"/>
                </a:cubicBezTo>
                <a:lnTo>
                  <a:pt x="6251" y="1887"/>
                </a:lnTo>
                <a:cubicBezTo>
                  <a:pt x="6180" y="1709"/>
                  <a:pt x="6025" y="1566"/>
                  <a:pt x="5846" y="1494"/>
                </a:cubicBezTo>
                <a:lnTo>
                  <a:pt x="6180" y="1494"/>
                </a:lnTo>
                <a:cubicBezTo>
                  <a:pt x="6263" y="1494"/>
                  <a:pt x="6346" y="1423"/>
                  <a:pt x="6346" y="1328"/>
                </a:cubicBezTo>
                <a:lnTo>
                  <a:pt x="6346" y="994"/>
                </a:lnTo>
                <a:cubicBezTo>
                  <a:pt x="8549" y="1328"/>
                  <a:pt x="10240" y="3221"/>
                  <a:pt x="10311" y="5495"/>
                </a:cubicBezTo>
                <a:lnTo>
                  <a:pt x="9930" y="5495"/>
                </a:lnTo>
                <a:cubicBezTo>
                  <a:pt x="9835" y="5495"/>
                  <a:pt x="9763" y="5578"/>
                  <a:pt x="9763" y="5662"/>
                </a:cubicBezTo>
                <a:lnTo>
                  <a:pt x="9763" y="6828"/>
                </a:lnTo>
                <a:cubicBezTo>
                  <a:pt x="9763" y="6912"/>
                  <a:pt x="9835" y="6983"/>
                  <a:pt x="9930" y="6983"/>
                </a:cubicBezTo>
                <a:lnTo>
                  <a:pt x="11085" y="6983"/>
                </a:lnTo>
                <a:cubicBezTo>
                  <a:pt x="11180" y="6983"/>
                  <a:pt x="11252" y="6912"/>
                  <a:pt x="11252" y="6828"/>
                </a:cubicBezTo>
                <a:lnTo>
                  <a:pt x="11252" y="5662"/>
                </a:lnTo>
                <a:cubicBezTo>
                  <a:pt x="11287" y="5554"/>
                  <a:pt x="11204" y="5483"/>
                  <a:pt x="11121" y="5483"/>
                </a:cubicBezTo>
                <a:lnTo>
                  <a:pt x="10692" y="5483"/>
                </a:lnTo>
                <a:cubicBezTo>
                  <a:pt x="10656" y="4185"/>
                  <a:pt x="10132" y="2983"/>
                  <a:pt x="9216" y="2054"/>
                </a:cubicBezTo>
                <a:cubicBezTo>
                  <a:pt x="8704" y="1554"/>
                  <a:pt x="8108" y="1161"/>
                  <a:pt x="7453" y="911"/>
                </a:cubicBezTo>
                <a:lnTo>
                  <a:pt x="9120" y="911"/>
                </a:lnTo>
                <a:cubicBezTo>
                  <a:pt x="9204" y="1244"/>
                  <a:pt x="9501" y="1483"/>
                  <a:pt x="9835" y="1483"/>
                </a:cubicBezTo>
                <a:cubicBezTo>
                  <a:pt x="10240" y="1483"/>
                  <a:pt x="10585" y="1149"/>
                  <a:pt x="10585" y="732"/>
                </a:cubicBezTo>
                <a:cubicBezTo>
                  <a:pt x="10585" y="447"/>
                  <a:pt x="10418" y="197"/>
                  <a:pt x="10180" y="78"/>
                </a:cubicBezTo>
                <a:cubicBezTo>
                  <a:pt x="10155" y="63"/>
                  <a:pt x="10128" y="56"/>
                  <a:pt x="10102" y="56"/>
                </a:cubicBezTo>
                <a:cubicBezTo>
                  <a:pt x="10043" y="56"/>
                  <a:pt x="9987" y="91"/>
                  <a:pt x="9954" y="149"/>
                </a:cubicBezTo>
                <a:cubicBezTo>
                  <a:pt x="9918" y="244"/>
                  <a:pt x="9942" y="328"/>
                  <a:pt x="10037" y="375"/>
                </a:cubicBezTo>
                <a:cubicBezTo>
                  <a:pt x="10168" y="447"/>
                  <a:pt x="10251" y="590"/>
                  <a:pt x="10251" y="732"/>
                </a:cubicBezTo>
                <a:cubicBezTo>
                  <a:pt x="10251" y="959"/>
                  <a:pt x="10073" y="1137"/>
                  <a:pt x="9859" y="1137"/>
                </a:cubicBezTo>
                <a:cubicBezTo>
                  <a:pt x="9632" y="1137"/>
                  <a:pt x="9454" y="959"/>
                  <a:pt x="9454" y="732"/>
                </a:cubicBezTo>
                <a:cubicBezTo>
                  <a:pt x="9454" y="613"/>
                  <a:pt x="9489" y="506"/>
                  <a:pt x="9585" y="435"/>
                </a:cubicBezTo>
                <a:cubicBezTo>
                  <a:pt x="9656" y="375"/>
                  <a:pt x="9656" y="268"/>
                  <a:pt x="9597" y="197"/>
                </a:cubicBezTo>
                <a:cubicBezTo>
                  <a:pt x="9565" y="159"/>
                  <a:pt x="9521" y="141"/>
                  <a:pt x="9476" y="141"/>
                </a:cubicBezTo>
                <a:cubicBezTo>
                  <a:pt x="9435" y="141"/>
                  <a:pt x="9393" y="156"/>
                  <a:pt x="9358" y="185"/>
                </a:cubicBezTo>
                <a:cubicBezTo>
                  <a:pt x="9239" y="292"/>
                  <a:pt x="9168" y="423"/>
                  <a:pt x="9120" y="566"/>
                </a:cubicBezTo>
                <a:lnTo>
                  <a:pt x="6370" y="566"/>
                </a:lnTo>
                <a:lnTo>
                  <a:pt x="6370" y="173"/>
                </a:lnTo>
                <a:cubicBezTo>
                  <a:pt x="6370" y="78"/>
                  <a:pt x="6299" y="6"/>
                  <a:pt x="6203" y="6"/>
                </a:cubicBezTo>
                <a:lnTo>
                  <a:pt x="5072" y="6"/>
                </a:lnTo>
                <a:cubicBezTo>
                  <a:pt x="4989" y="6"/>
                  <a:pt x="4906" y="78"/>
                  <a:pt x="4906" y="173"/>
                </a:cubicBezTo>
                <a:lnTo>
                  <a:pt x="4906" y="566"/>
                </a:lnTo>
                <a:lnTo>
                  <a:pt x="2155" y="566"/>
                </a:lnTo>
                <a:cubicBezTo>
                  <a:pt x="2077" y="214"/>
                  <a:pt x="1767" y="0"/>
                  <a:pt x="1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88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9085B6-E8AE-F21E-5E11-F45CD04E0F16}"/>
              </a:ext>
            </a:extLst>
          </p:cNvPr>
          <p:cNvGrpSpPr/>
          <p:nvPr/>
        </p:nvGrpSpPr>
        <p:grpSpPr>
          <a:xfrm>
            <a:off x="8318402" y="1989176"/>
            <a:ext cx="701085" cy="513863"/>
            <a:chOff x="3933342" y="4315767"/>
            <a:chExt cx="383632" cy="276449"/>
          </a:xfrm>
          <a:solidFill>
            <a:schemeClr val="accent5"/>
          </a:solidFill>
        </p:grpSpPr>
        <p:sp>
          <p:nvSpPr>
            <p:cNvPr id="38" name="Google Shape;289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0784F6-11CD-9675-6A31-2A3BE55F5E3C}"/>
                </a:ext>
              </a:extLst>
            </p:cNvPr>
            <p:cNvSpPr/>
            <p:nvPr/>
          </p:nvSpPr>
          <p:spPr>
            <a:xfrm>
              <a:off x="3933342" y="4315767"/>
              <a:ext cx="383632" cy="276449"/>
            </a:xfrm>
            <a:custGeom>
              <a:avLst/>
              <a:gdLst/>
              <a:ahLst/>
              <a:cxnLst/>
              <a:rect l="l" t="t" r="r" b="b"/>
              <a:pathLst>
                <a:path w="12062" h="8692" extrusionOk="0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0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8BE731-CC17-7B81-8867-7998EA913020}"/>
                </a:ext>
              </a:extLst>
            </p:cNvPr>
            <p:cNvSpPr/>
            <p:nvPr/>
          </p:nvSpPr>
          <p:spPr>
            <a:xfrm>
              <a:off x="4035214" y="4410037"/>
              <a:ext cx="11386" cy="140896"/>
            </a:xfrm>
            <a:custGeom>
              <a:avLst/>
              <a:gdLst/>
              <a:ahLst/>
              <a:cxnLst/>
              <a:rect l="l" t="t" r="r" b="b"/>
              <a:pathLst>
                <a:path w="358" h="4430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1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D9F078-416F-E9F6-962D-F257BA5F8DD8}"/>
                </a:ext>
              </a:extLst>
            </p:cNvPr>
            <p:cNvSpPr/>
            <p:nvPr/>
          </p:nvSpPr>
          <p:spPr>
            <a:xfrm>
              <a:off x="4221146" y="4390827"/>
              <a:ext cx="42460" cy="32886"/>
            </a:xfrm>
            <a:custGeom>
              <a:avLst/>
              <a:gdLst/>
              <a:ahLst/>
              <a:cxnLst/>
              <a:rect l="l" t="t" r="r" b="b"/>
              <a:pathLst>
                <a:path w="1335" h="1034" extrusionOk="0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2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DE9E1A-EEDB-96F6-0CE5-A4E7FADA2120}"/>
                </a:ext>
              </a:extLst>
            </p:cNvPr>
            <p:cNvSpPr/>
            <p:nvPr/>
          </p:nvSpPr>
          <p:spPr>
            <a:xfrm>
              <a:off x="4054519" y="4384561"/>
              <a:ext cx="192961" cy="192516"/>
            </a:xfrm>
            <a:custGeom>
              <a:avLst/>
              <a:gdLst/>
              <a:ahLst/>
              <a:cxnLst/>
              <a:rect l="l" t="t" r="r" b="b"/>
              <a:pathLst>
                <a:path w="6067" h="6053" extrusionOk="0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3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C8B846-ABD2-5986-A775-308C97F4BB9A}"/>
                </a:ext>
              </a:extLst>
            </p:cNvPr>
            <p:cNvSpPr/>
            <p:nvPr/>
          </p:nvSpPr>
          <p:spPr>
            <a:xfrm>
              <a:off x="4085593" y="4420278"/>
              <a:ext cx="145826" cy="120923"/>
            </a:xfrm>
            <a:custGeom>
              <a:avLst/>
              <a:gdLst/>
              <a:ahLst/>
              <a:cxnLst/>
              <a:rect l="l" t="t" r="r" b="b"/>
              <a:pathLst>
                <a:path w="4585" h="3802" extrusionOk="0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4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A0AAFD-73BA-3D0B-E6E9-5F5D72954539}"/>
                </a:ext>
              </a:extLst>
            </p:cNvPr>
            <p:cNvSpPr/>
            <p:nvPr/>
          </p:nvSpPr>
          <p:spPr>
            <a:xfrm>
              <a:off x="4131392" y="4449507"/>
              <a:ext cx="54577" cy="45767"/>
            </a:xfrm>
            <a:custGeom>
              <a:avLst/>
              <a:gdLst/>
              <a:ahLst/>
              <a:cxnLst/>
              <a:rect l="l" t="t" r="r" b="b"/>
              <a:pathLst>
                <a:path w="1716" h="1439" extrusionOk="0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295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6DB843-6FC3-7A76-6663-39FDB3DBDD61}"/>
              </a:ext>
            </a:extLst>
          </p:cNvPr>
          <p:cNvGrpSpPr/>
          <p:nvPr/>
        </p:nvGrpSpPr>
        <p:grpSpPr>
          <a:xfrm>
            <a:off x="3443620" y="4318387"/>
            <a:ext cx="741632" cy="558646"/>
            <a:chOff x="3441065" y="4302505"/>
            <a:chExt cx="337069" cy="302593"/>
          </a:xfrm>
          <a:solidFill>
            <a:schemeClr val="accent5"/>
          </a:solidFill>
        </p:grpSpPr>
        <p:sp>
          <p:nvSpPr>
            <p:cNvPr id="45" name="Google Shape;296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1389DF-7B19-DE62-62EB-497E5972E9BE}"/>
                </a:ext>
              </a:extLst>
            </p:cNvPr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7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75672A-FF86-D729-76FB-37D6E9CFDCCC}"/>
                </a:ext>
              </a:extLst>
            </p:cNvPr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8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00FF84-B547-6ABC-4024-D6B5CA14D3D9}"/>
                </a:ext>
              </a:extLst>
            </p:cNvPr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9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028735-D0DA-574A-7B1D-EF1B550EF392}"/>
                </a:ext>
              </a:extLst>
            </p:cNvPr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0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558807-F138-06FD-4264-508F1BD69741}"/>
                </a:ext>
              </a:extLst>
            </p:cNvPr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1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6B4A9A-291A-20C7-78E2-9758654B4173}"/>
                </a:ext>
              </a:extLst>
            </p:cNvPr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2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151B91-CA76-6D01-1DFC-79C01E2CD508}"/>
                </a:ext>
              </a:extLst>
            </p:cNvPr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3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F0AF84-BAA4-2893-651F-1531A50AD6E8}"/>
                </a:ext>
              </a:extLst>
            </p:cNvPr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673F43-475E-C7CB-A8AE-D8D14FAB5F82}"/>
                </a:ext>
              </a:extLst>
            </p:cNvPr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5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5837F0-4E45-6350-3872-EAFE5CFDBEE8}"/>
                </a:ext>
              </a:extLst>
            </p:cNvPr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6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1055B4-C583-EB85-0042-6F1B85D1D262}"/>
                </a:ext>
              </a:extLst>
            </p:cNvPr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7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FF4173-DB2D-86CF-40B4-E07A2A1F01F7}"/>
                </a:ext>
              </a:extLst>
            </p:cNvPr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8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F02A13-8525-C3DB-A043-00BBD159941D}"/>
                </a:ext>
              </a:extLst>
            </p:cNvPr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30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085DBF-3C3D-B17B-7340-DA490876DD78}"/>
              </a:ext>
            </a:extLst>
          </p:cNvPr>
          <p:cNvSpPr/>
          <p:nvPr/>
        </p:nvSpPr>
        <p:spPr>
          <a:xfrm>
            <a:off x="5842108" y="4289678"/>
            <a:ext cx="799332" cy="638800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310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0C01D4-399E-E169-814B-B38844830697}"/>
              </a:ext>
            </a:extLst>
          </p:cNvPr>
          <p:cNvGrpSpPr/>
          <p:nvPr/>
        </p:nvGrpSpPr>
        <p:grpSpPr>
          <a:xfrm>
            <a:off x="8391686" y="4235958"/>
            <a:ext cx="640388" cy="686181"/>
            <a:chOff x="1305327" y="2894211"/>
            <a:chExt cx="357520" cy="357488"/>
          </a:xfrm>
          <a:solidFill>
            <a:schemeClr val="accent5"/>
          </a:solidFill>
        </p:grpSpPr>
        <p:sp>
          <p:nvSpPr>
            <p:cNvPr id="60" name="Google Shape;311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073148-C7C5-0C4A-5CF0-3AADD67C8C8F}"/>
                </a:ext>
              </a:extLst>
            </p:cNvPr>
            <p:cNvSpPr/>
            <p:nvPr/>
          </p:nvSpPr>
          <p:spPr>
            <a:xfrm>
              <a:off x="1305709" y="2975600"/>
              <a:ext cx="281379" cy="275336"/>
            </a:xfrm>
            <a:custGeom>
              <a:avLst/>
              <a:gdLst/>
              <a:ahLst/>
              <a:cxnLst/>
              <a:rect l="l" t="t" r="r" b="b"/>
              <a:pathLst>
                <a:path w="8847" h="8657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2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902440-B0DB-E9D7-411C-615FA5A186BB}"/>
                </a:ext>
              </a:extLst>
            </p:cNvPr>
            <p:cNvSpPr/>
            <p:nvPr/>
          </p:nvSpPr>
          <p:spPr>
            <a:xfrm>
              <a:off x="1305327" y="2894211"/>
              <a:ext cx="357520" cy="357488"/>
            </a:xfrm>
            <a:custGeom>
              <a:avLst/>
              <a:gdLst/>
              <a:ahLst/>
              <a:cxnLst/>
              <a:rect l="l" t="t" r="r" b="b"/>
              <a:pathLst>
                <a:path w="11241" h="11240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3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487ADB-9D05-0276-2A6A-868A8D16E7C0}"/>
                </a:ext>
              </a:extLst>
            </p:cNvPr>
            <p:cNvSpPr/>
            <p:nvPr/>
          </p:nvSpPr>
          <p:spPr>
            <a:xfrm>
              <a:off x="1366679" y="3029191"/>
              <a:ext cx="57981" cy="70289"/>
            </a:xfrm>
            <a:custGeom>
              <a:avLst/>
              <a:gdLst/>
              <a:ahLst/>
              <a:cxnLst/>
              <a:rect l="l" t="t" r="r" b="b"/>
              <a:pathLst>
                <a:path w="1823" h="2210" extrusionOk="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4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8A9D9E-F32B-54F2-C09B-CCFF6152E0A3}"/>
                </a:ext>
              </a:extLst>
            </p:cNvPr>
            <p:cNvSpPr/>
            <p:nvPr/>
          </p:nvSpPr>
          <p:spPr>
            <a:xfrm>
              <a:off x="1428031" y="3091211"/>
              <a:ext cx="100377" cy="99518"/>
            </a:xfrm>
            <a:custGeom>
              <a:avLst/>
              <a:gdLst/>
              <a:ahLst/>
              <a:cxnLst/>
              <a:rect l="l" t="t" r="r" b="b"/>
              <a:pathLst>
                <a:path w="3156" h="3129" extrusionOk="0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5;p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E2A7CB-0887-B073-2ECB-8A5D99E253E9}"/>
                </a:ext>
              </a:extLst>
            </p:cNvPr>
            <p:cNvSpPr/>
            <p:nvPr/>
          </p:nvSpPr>
          <p:spPr>
            <a:xfrm>
              <a:off x="1366297" y="3110040"/>
              <a:ext cx="66663" cy="80689"/>
            </a:xfrm>
            <a:custGeom>
              <a:avLst/>
              <a:gdLst/>
              <a:ahLst/>
              <a:cxnLst/>
              <a:rect l="l" t="t" r="r" b="b"/>
              <a:pathLst>
                <a:path w="2096" h="2537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D8180A-B2AA-35FD-B33E-CF1C392804B0}"/>
              </a:ext>
            </a:extLst>
          </p:cNvPr>
          <p:cNvSpPr txBox="1">
            <a:spLocks/>
          </p:cNvSpPr>
          <p:nvPr/>
        </p:nvSpPr>
        <p:spPr>
          <a:xfrm>
            <a:off x="3178439" y="5515437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  <p:sp>
        <p:nvSpPr>
          <p:cNvPr id="66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72506A-91B2-FDC4-9F55-89335D06F6F7}"/>
              </a:ext>
            </a:extLst>
          </p:cNvPr>
          <p:cNvSpPr txBox="1">
            <a:spLocks/>
          </p:cNvSpPr>
          <p:nvPr/>
        </p:nvSpPr>
        <p:spPr>
          <a:xfrm>
            <a:off x="5487116" y="5515437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  <p:sp>
        <p:nvSpPr>
          <p:cNvPr id="67" name="Google Shape;259;p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5CB6BE-398F-BF7A-5EE9-630AABC2DC15}"/>
              </a:ext>
            </a:extLst>
          </p:cNvPr>
          <p:cNvSpPr txBox="1">
            <a:spLocks/>
          </p:cNvSpPr>
          <p:nvPr/>
        </p:nvSpPr>
        <p:spPr>
          <a:xfrm>
            <a:off x="8009318" y="5515437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venir Book" panose="02000503020000020003" pitchFamily="2" charset="0"/>
              </a:rPr>
              <a:t>Despite being red, Mars is a cold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5759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46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C7C37E-7D40-BA2F-D77A-AC4835ED6B9B}"/>
              </a:ext>
            </a:extLst>
          </p:cNvPr>
          <p:cNvSpPr/>
          <p:nvPr/>
        </p:nvSpPr>
        <p:spPr>
          <a:xfrm>
            <a:off x="140839" y="842962"/>
            <a:ext cx="1797341" cy="5295777"/>
          </a:xfrm>
          <a:prstGeom prst="rect">
            <a:avLst/>
          </a:prstGeom>
          <a:solidFill>
            <a:srgbClr val="3375BA">
              <a:alpha val="9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5CB56F-5E27-252D-31E8-E5110E57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096" y="295439"/>
            <a:ext cx="4908550" cy="464602"/>
          </a:xfrm>
        </p:spPr>
        <p:txBody>
          <a:bodyPr/>
          <a:lstStyle/>
          <a:p>
            <a:r>
              <a:rPr lang="it-IT" dirty="0"/>
              <a:t>Title</a:t>
            </a:r>
          </a:p>
        </p:txBody>
      </p:sp>
      <p:sp>
        <p:nvSpPr>
          <p:cNvPr id="5" name="Google Shape;545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9CDAB7-3626-309B-47D1-F9AC78ADF9AB}"/>
              </a:ext>
            </a:extLst>
          </p:cNvPr>
          <p:cNvSpPr/>
          <p:nvPr/>
        </p:nvSpPr>
        <p:spPr>
          <a:xfrm>
            <a:off x="1022498" y="981868"/>
            <a:ext cx="3099807" cy="1627744"/>
          </a:xfrm>
          <a:prstGeom prst="rect">
            <a:avLst/>
          </a:prstGeom>
          <a:solidFill>
            <a:srgbClr val="272F48">
              <a:alpha val="780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4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698DCF-26F1-E4FB-741B-670DE747663F}"/>
              </a:ext>
            </a:extLst>
          </p:cNvPr>
          <p:cNvSpPr/>
          <p:nvPr/>
        </p:nvSpPr>
        <p:spPr>
          <a:xfrm>
            <a:off x="10279322" y="979383"/>
            <a:ext cx="1816988" cy="5390256"/>
          </a:xfrm>
          <a:prstGeom prst="rect">
            <a:avLst/>
          </a:prstGeom>
          <a:solidFill>
            <a:srgbClr val="2775B6">
              <a:alpha val="912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600364-B922-F40E-5F0B-E9F7625E2892}"/>
              </a:ext>
            </a:extLst>
          </p:cNvPr>
          <p:cNvSpPr/>
          <p:nvPr/>
        </p:nvSpPr>
        <p:spPr>
          <a:xfrm>
            <a:off x="8415817" y="979383"/>
            <a:ext cx="3099807" cy="1627744"/>
          </a:xfrm>
          <a:prstGeom prst="rect">
            <a:avLst/>
          </a:prstGeom>
          <a:solidFill>
            <a:srgbClr val="272F48">
              <a:alpha val="7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549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76130A-FB45-63C6-C1EA-A060F2D9C081}"/>
              </a:ext>
            </a:extLst>
          </p:cNvPr>
          <p:cNvGrpSpPr/>
          <p:nvPr/>
        </p:nvGrpSpPr>
        <p:grpSpPr>
          <a:xfrm>
            <a:off x="1147544" y="1452176"/>
            <a:ext cx="894486" cy="973289"/>
            <a:chOff x="4017435" y="1499912"/>
            <a:chExt cx="315092" cy="359397"/>
          </a:xfrm>
        </p:grpSpPr>
        <p:sp>
          <p:nvSpPr>
            <p:cNvPr id="9" name="Google Shape;550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E3352D-0078-2C97-69DD-2858CC7F8642}"/>
                </a:ext>
              </a:extLst>
            </p:cNvPr>
            <p:cNvSpPr/>
            <p:nvPr/>
          </p:nvSpPr>
          <p:spPr>
            <a:xfrm>
              <a:off x="4017816" y="1499912"/>
              <a:ext cx="314710" cy="359397"/>
            </a:xfrm>
            <a:custGeom>
              <a:avLst/>
              <a:gdLst/>
              <a:ahLst/>
              <a:cxnLst/>
              <a:rect l="l" t="t" r="r" b="b"/>
              <a:pathLst>
                <a:path w="9895" h="11300" extrusionOk="0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51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8A6EB0-7330-4FF4-8E33-2DD5A61B8739}"/>
                </a:ext>
              </a:extLst>
            </p:cNvPr>
            <p:cNvSpPr/>
            <p:nvPr/>
          </p:nvSpPr>
          <p:spPr>
            <a:xfrm>
              <a:off x="4017435" y="1522302"/>
              <a:ext cx="121591" cy="207114"/>
            </a:xfrm>
            <a:custGeom>
              <a:avLst/>
              <a:gdLst/>
              <a:ahLst/>
              <a:cxnLst/>
              <a:rect l="l" t="t" r="r" b="b"/>
              <a:pathLst>
                <a:path w="3823" h="6512" extrusionOk="0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552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979E50-DD2F-563E-4B38-D465E3BCB27D}"/>
              </a:ext>
            </a:extLst>
          </p:cNvPr>
          <p:cNvGrpSpPr/>
          <p:nvPr/>
        </p:nvGrpSpPr>
        <p:grpSpPr>
          <a:xfrm>
            <a:off x="8467284" y="1418067"/>
            <a:ext cx="812544" cy="875712"/>
            <a:chOff x="3122257" y="1508594"/>
            <a:chExt cx="294850" cy="349434"/>
          </a:xfrm>
        </p:grpSpPr>
        <p:sp>
          <p:nvSpPr>
            <p:cNvPr id="12" name="Google Shape;553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383BC2-ACD6-3E19-5802-2DF26460FED5}"/>
                </a:ext>
              </a:extLst>
            </p:cNvPr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4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41EA7E-730F-6F2A-E8B8-9988DEB0815E}"/>
                </a:ext>
              </a:extLst>
            </p:cNvPr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55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471551-C4F5-E896-D6BC-612F21B0EC26}"/>
                </a:ext>
              </a:extLst>
            </p:cNvPr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6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E0824A-5BDB-E1AC-8584-566195EC1E77}"/>
                </a:ext>
              </a:extLst>
            </p:cNvPr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;p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E0F0FB-3C82-396F-FE6F-0933900998CC}"/>
                </a:ext>
              </a:extLst>
            </p:cNvPr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58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48FA6D-6DBC-3B72-7A54-173A8730C04B}"/>
              </a:ext>
            </a:extLst>
          </p:cNvPr>
          <p:cNvSpPr txBox="1">
            <a:spLocks/>
          </p:cNvSpPr>
          <p:nvPr/>
        </p:nvSpPr>
        <p:spPr>
          <a:xfrm>
            <a:off x="879571" y="2841567"/>
            <a:ext cx="3413181" cy="1562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8" name="Google Shape;559;p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ADBDD6-C572-EB66-CF82-C215538DA696}"/>
              </a:ext>
            </a:extLst>
          </p:cNvPr>
          <p:cNvSpPr txBox="1">
            <a:spLocks/>
          </p:cNvSpPr>
          <p:nvPr/>
        </p:nvSpPr>
        <p:spPr>
          <a:xfrm>
            <a:off x="5927406" y="2784355"/>
            <a:ext cx="3413181" cy="1562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6BBA5C-53CD-CC30-693C-EE8DA07FAFCF}"/>
              </a:ext>
            </a:extLst>
          </p:cNvPr>
          <p:cNvSpPr txBox="1"/>
          <p:nvPr/>
        </p:nvSpPr>
        <p:spPr>
          <a:xfrm>
            <a:off x="2154248" y="2609612"/>
            <a:ext cx="3891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b="0" i="0" dirty="0" err="1">
                <a:solidFill>
                  <a:schemeClr val="bg2">
                    <a:lumMod val="25000"/>
                  </a:schemeClr>
                </a:solidFill>
                <a:effectLst/>
              </a:rPr>
              <a:t>Lorem</a:t>
            </a:r>
            <a:r>
              <a:rPr lang="it-IT" sz="16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25000"/>
                  </a:schemeClr>
                </a:solidFill>
                <a:effectLst/>
              </a:rPr>
              <a:t>Ipsus</a:t>
            </a:r>
            <a:endParaRPr lang="it-IT" sz="1600" b="0" i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4F4B39-862F-DDBE-3350-33837D298C16}"/>
              </a:ext>
            </a:extLst>
          </p:cNvPr>
          <p:cNvSpPr txBox="1"/>
          <p:nvPr/>
        </p:nvSpPr>
        <p:spPr>
          <a:xfrm>
            <a:off x="6642594" y="2607127"/>
            <a:ext cx="3450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0" dirty="0" err="1">
                <a:solidFill>
                  <a:schemeClr val="bg2">
                    <a:lumMod val="25000"/>
                  </a:schemeClr>
                </a:solidFill>
                <a:effectLst/>
              </a:rPr>
              <a:t>Lorem</a:t>
            </a:r>
            <a:r>
              <a:rPr lang="it-IT" sz="16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it-IT" sz="1600" b="1" i="0" dirty="0" err="1">
                <a:solidFill>
                  <a:schemeClr val="bg2">
                    <a:lumMod val="25000"/>
                  </a:schemeClr>
                </a:solidFill>
                <a:effectLst/>
              </a:rPr>
              <a:t>ipsus</a:t>
            </a:r>
            <a:endParaRPr lang="it-IT" sz="1600" b="1" i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999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6699F0-39E7-4C10-A770-1F60C7AD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links</a:t>
            </a:r>
            <a:r>
              <a:rPr lang="it-IT" dirty="0"/>
              <a:t>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E4D175-E7DD-4D8A-A62C-836F2B7D8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985" y="2060036"/>
            <a:ext cx="11064480" cy="2737928"/>
          </a:xfrm>
        </p:spPr>
        <p:txBody>
          <a:bodyPr/>
          <a:lstStyle/>
          <a:p>
            <a:r>
              <a:rPr lang="it-IT" sz="2400" dirty="0">
                <a:hlinkClick r:id="rId2" tooltip="https://www.pmi.org/disciplined-agile/construction-goals/improve-quality"/>
              </a:rPr>
              <a:t>https://www.pmi.org/disciplined-agile/construction-goals/improve-quality</a:t>
            </a:r>
            <a:r>
              <a:rPr lang="it-IT" sz="2400" dirty="0"/>
              <a:t> -&gt; TO CHECK THE PROCESS GOALS</a:t>
            </a:r>
          </a:p>
          <a:p>
            <a:r>
              <a:rPr lang="en-US" sz="2400" dirty="0">
                <a:hlinkClick r:id="rId3"/>
              </a:rPr>
              <a:t>Vector Icons and Stickers - PNG, SVG, EPS, PSD and CSS (flaticon.com)</a:t>
            </a:r>
            <a:r>
              <a:rPr lang="en-US" sz="2400" dirty="0"/>
              <a:t> -&gt; ICON AND STICKERS</a:t>
            </a:r>
          </a:p>
          <a:p>
            <a:r>
              <a:rPr lang="en-US" sz="2400" dirty="0">
                <a:hlinkClick r:id="rId4"/>
              </a:rPr>
              <a:t>Way of Working (WoW) (pmi.org)</a:t>
            </a:r>
            <a:r>
              <a:rPr lang="en-US" sz="2400" dirty="0"/>
              <a:t> -&gt; WoW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For any other info and need:                                      ASK ME!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285B74-24AF-4973-B026-0AB3742F2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264" y="4217684"/>
            <a:ext cx="2313038" cy="23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7350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14231D-00A7-C5A3-3D95-5DF9CE0A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Title</a:t>
            </a:r>
          </a:p>
        </p:txBody>
      </p:sp>
      <p:pic>
        <p:nvPicPr>
          <p:cNvPr id="5" name="Picture 7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B15ABE-701B-502C-7BB3-F3FF8C40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046" y="1441340"/>
            <a:ext cx="548688" cy="548688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30E235-1C06-9BA4-BCFA-A319E013E1AF}"/>
              </a:ext>
            </a:extLst>
          </p:cNvPr>
          <p:cNvCxnSpPr>
            <a:cxnSpLocks/>
          </p:cNvCxnSpPr>
          <p:nvPr/>
        </p:nvCxnSpPr>
        <p:spPr>
          <a:xfrm>
            <a:off x="7815427" y="3036185"/>
            <a:ext cx="2139142" cy="0"/>
          </a:xfrm>
          <a:prstGeom prst="line">
            <a:avLst/>
          </a:prstGeom>
          <a:ln w="19050">
            <a:solidFill>
              <a:srgbClr val="A11A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776F6D-4D55-2512-20E6-6A244A4103F6}"/>
              </a:ext>
            </a:extLst>
          </p:cNvPr>
          <p:cNvCxnSpPr>
            <a:cxnSpLocks/>
          </p:cNvCxnSpPr>
          <p:nvPr/>
        </p:nvCxnSpPr>
        <p:spPr>
          <a:xfrm flipV="1">
            <a:off x="5632554" y="4320039"/>
            <a:ext cx="2162995" cy="88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5287AA-3672-8B37-A81F-1AFF5C536E2E}"/>
              </a:ext>
            </a:extLst>
          </p:cNvPr>
          <p:cNvSpPr txBox="1">
            <a:spLocks/>
          </p:cNvSpPr>
          <p:nvPr/>
        </p:nvSpPr>
        <p:spPr>
          <a:xfrm>
            <a:off x="5792663" y="1888839"/>
            <a:ext cx="1807598" cy="200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en-US" sz="1800" spc="300" dirty="0">
                <a:solidFill>
                  <a:schemeClr val="accent3"/>
                </a:solidFill>
                <a:latin typeface="Avenir Book" panose="02000503020000020003" pitchFamily="2" charset="0"/>
                <a:ea typeface="Chronicle Display Black" charset="0"/>
                <a:cs typeface="Chronicle Display Black" charset="0"/>
              </a:rPr>
              <a:t>First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Integer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elementum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ex id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tempus.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eget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dolor ex.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suscipit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enim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semper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orci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Nullam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ullamcorper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dui, sit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tellus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7204EF-4FC9-9C58-BC2C-A255050E3822}"/>
              </a:ext>
            </a:extLst>
          </p:cNvPr>
          <p:cNvSpPr txBox="1">
            <a:spLocks/>
          </p:cNvSpPr>
          <p:nvPr/>
        </p:nvSpPr>
        <p:spPr>
          <a:xfrm>
            <a:off x="5792663" y="4462827"/>
            <a:ext cx="1807598" cy="200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en-US" sz="1800" spc="0" dirty="0">
                <a:solidFill>
                  <a:schemeClr val="accent5"/>
                </a:solidFill>
                <a:latin typeface="Avenir Book" panose="02000503020000020003" pitchFamily="2" charset="0"/>
                <a:ea typeface="Chronicle Display Black" charset="0"/>
                <a:cs typeface="Chronicle Display Black" charset="0"/>
              </a:rPr>
              <a:t>Third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Integer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elementum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ex id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tempus.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eget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dolor ex.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suscipit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enim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semper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orci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Nullam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ullamcorper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182A4E-A89F-3D21-DC55-1E50CA8D8B61}"/>
              </a:ext>
            </a:extLst>
          </p:cNvPr>
          <p:cNvSpPr txBox="1">
            <a:spLocks/>
          </p:cNvSpPr>
          <p:nvPr/>
        </p:nvSpPr>
        <p:spPr>
          <a:xfrm>
            <a:off x="8082639" y="3185683"/>
            <a:ext cx="1807598" cy="200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400"/>
              </a:spcBef>
            </a:pPr>
            <a:r>
              <a:rPr lang="en-US" sz="1800" spc="300" dirty="0">
                <a:solidFill>
                  <a:schemeClr val="accent4"/>
                </a:solidFill>
                <a:latin typeface="Avenir Book" panose="02000503020000020003" pitchFamily="2" charset="0"/>
                <a:ea typeface="Chronicle Display Black" charset="0"/>
                <a:cs typeface="Chronicle Display Black" charset="0"/>
              </a:rPr>
              <a:t>Second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Integer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elementum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ex id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tempus.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eget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dolor ex.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suscipit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enim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, semper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orci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Nullam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ullamcorper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dui, sit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venir Book" panose="02000503020000020003" pitchFamily="2" charset="0"/>
              </a:rPr>
              <a:t>tellus</a:t>
            </a:r>
            <a:r>
              <a:rPr lang="en-US" sz="11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DBAFA0-B3BB-2ECD-EE0F-2AEC3C4E43BA}"/>
              </a:ext>
            </a:extLst>
          </p:cNvPr>
          <p:cNvSpPr/>
          <p:nvPr/>
        </p:nvSpPr>
        <p:spPr>
          <a:xfrm>
            <a:off x="7756298" y="1674728"/>
            <a:ext cx="118260" cy="1182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D81C44-032C-6A11-DAF7-CB18765ADD3B}"/>
              </a:ext>
            </a:extLst>
          </p:cNvPr>
          <p:cNvSpPr/>
          <p:nvPr/>
        </p:nvSpPr>
        <p:spPr>
          <a:xfrm>
            <a:off x="7756298" y="2977055"/>
            <a:ext cx="118260" cy="1182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11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A11A36"/>
              </a:solidFill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842EBD-2089-82C3-CBC2-CF817583C9B1}"/>
              </a:ext>
            </a:extLst>
          </p:cNvPr>
          <p:cNvSpPr/>
          <p:nvPr/>
        </p:nvSpPr>
        <p:spPr>
          <a:xfrm>
            <a:off x="7756298" y="4269775"/>
            <a:ext cx="118260" cy="1182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0355E6-769E-4376-3C7C-A3BE7AEECBA1}"/>
              </a:ext>
            </a:extLst>
          </p:cNvPr>
          <p:cNvCxnSpPr>
            <a:cxnSpLocks/>
          </p:cNvCxnSpPr>
          <p:nvPr/>
        </p:nvCxnSpPr>
        <p:spPr>
          <a:xfrm>
            <a:off x="5575842" y="1715684"/>
            <a:ext cx="2161082" cy="609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4764;p6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5F749B-D43D-E12E-E5C3-63B5AC022CAB}"/>
              </a:ext>
            </a:extLst>
          </p:cNvPr>
          <p:cNvSpPr/>
          <p:nvPr/>
        </p:nvSpPr>
        <p:spPr>
          <a:xfrm>
            <a:off x="5127303" y="1467136"/>
            <a:ext cx="448563" cy="461629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7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E74304-D34B-5339-AD76-3598F11B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95" y="4051761"/>
            <a:ext cx="542591" cy="548688"/>
          </a:xfrm>
          <a:prstGeom prst="rect">
            <a:avLst/>
          </a:prstGeom>
        </p:spPr>
      </p:pic>
      <p:grpSp>
        <p:nvGrpSpPr>
          <p:cNvPr id="17" name="Google Shape;4587;p6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E00300-412D-C8C5-14DC-04DCB9B8CB85}"/>
              </a:ext>
            </a:extLst>
          </p:cNvPr>
          <p:cNvGrpSpPr/>
          <p:nvPr/>
        </p:nvGrpSpPr>
        <p:grpSpPr>
          <a:xfrm>
            <a:off x="5107424" y="4074911"/>
            <a:ext cx="482509" cy="468381"/>
            <a:chOff x="3541011" y="1508594"/>
            <a:chExt cx="350166" cy="349434"/>
          </a:xfrm>
          <a:solidFill>
            <a:schemeClr val="bg1"/>
          </a:solidFill>
        </p:grpSpPr>
        <p:sp>
          <p:nvSpPr>
            <p:cNvPr id="18" name="Google Shape;4588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51027B-135E-BD34-EBBD-DFDB8EF43AC7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89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C25A6C-CEBB-2D75-7664-BA0B022AC89B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90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C9D62C-BF36-8E77-FA8D-2E36B028FD50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91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A1942E-035B-5063-DBB8-B3E4A9D4AF45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92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D49331-B924-907D-54AE-6004D175E446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93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9C3840-1B91-51BC-7ABC-74450F2CB4BF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94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5A47A7-A5DB-E7B1-0CAC-AB496FFB2B71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95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CA30C7-FB0A-2A6F-CDF4-D1404E88950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96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B0C99B-427F-B2FB-A60E-290C35FDCFF3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97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B93D2A-BCB9-8AF9-1192-AFE374EC74AA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98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3F59E1-4ABD-CC94-0807-8D64C5702A9B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99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2C82E3-F2FF-4362-3BCC-7AC5D9815557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00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56321F-7412-1DBD-BCA3-B8D58ED9D504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8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41D2EF-9C09-7008-7711-21DC618EA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569" y="2741963"/>
            <a:ext cx="548688" cy="548688"/>
          </a:xfrm>
          <a:prstGeom prst="rect">
            <a:avLst/>
          </a:prstGeom>
        </p:spPr>
      </p:pic>
      <p:grpSp>
        <p:nvGrpSpPr>
          <p:cNvPr id="32" name="Google Shape;4858;p6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621A7D-76A8-C801-D0F0-2EED2186CC4C}"/>
              </a:ext>
            </a:extLst>
          </p:cNvPr>
          <p:cNvGrpSpPr/>
          <p:nvPr/>
        </p:nvGrpSpPr>
        <p:grpSpPr>
          <a:xfrm>
            <a:off x="10039373" y="2822713"/>
            <a:ext cx="387879" cy="416062"/>
            <a:chOff x="3097241" y="2433564"/>
            <a:chExt cx="344883" cy="343387"/>
          </a:xfrm>
          <a:solidFill>
            <a:schemeClr val="bg1"/>
          </a:solidFill>
        </p:grpSpPr>
        <p:sp>
          <p:nvSpPr>
            <p:cNvPr id="33" name="Google Shape;4859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247688-ED73-57E6-CE64-CDCDAAEADA32}"/>
                </a:ext>
              </a:extLst>
            </p:cNvPr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860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95A709-BA60-39C6-A3C7-1E4BDD837EFD}"/>
                </a:ext>
              </a:extLst>
            </p:cNvPr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861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29A064-BF46-71DF-5DB1-604D67B9AF60}"/>
                </a:ext>
              </a:extLst>
            </p:cNvPr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862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D42E4D-086A-DCBD-245D-611590F6B1DF}"/>
                </a:ext>
              </a:extLst>
            </p:cNvPr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863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386D3C-7541-D799-75A5-C6BFE58E7D05}"/>
                </a:ext>
              </a:extLst>
            </p:cNvPr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864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B6B789-274B-F6B4-52B7-37B694A682E1}"/>
                </a:ext>
              </a:extLst>
            </p:cNvPr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865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35259B-39DD-F93C-825C-4DD0C693CDBE}"/>
                </a:ext>
              </a:extLst>
            </p:cNvPr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866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1AE129-B703-2179-9837-90FDCCB7877D}"/>
                </a:ext>
              </a:extLst>
            </p:cNvPr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867;p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25296C-6C51-BDD1-4ADD-455703F38BC8}"/>
                </a:ext>
              </a:extLst>
            </p:cNvPr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2" name="Straight Connecto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BFE387-B5D8-374E-AF0E-B183D7632F95}"/>
              </a:ext>
            </a:extLst>
          </p:cNvPr>
          <p:cNvCxnSpPr/>
          <p:nvPr/>
        </p:nvCxnSpPr>
        <p:spPr>
          <a:xfrm flipV="1">
            <a:off x="7967827" y="-316515"/>
            <a:ext cx="0" cy="686261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2239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2;p36"/>
          <p:cNvSpPr/>
          <p:nvPr/>
        </p:nvSpPr>
        <p:spPr>
          <a:xfrm rot="-5400000" flipH="1">
            <a:off x="5502394" y="-981268"/>
            <a:ext cx="2314238" cy="5760998"/>
          </a:xfrm>
          <a:prstGeom prst="rect">
            <a:avLst/>
          </a:prstGeom>
          <a:gradFill>
            <a:gsLst>
              <a:gs pos="98000">
                <a:srgbClr val="2C3A58">
                  <a:alpha val="31162"/>
                </a:srgbClr>
              </a:gs>
              <a:gs pos="0">
                <a:srgbClr val="A11A36">
                  <a:alpha val="67219"/>
                </a:srgbClr>
              </a:gs>
              <a:gs pos="81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44;p36"/>
          <p:cNvSpPr/>
          <p:nvPr/>
        </p:nvSpPr>
        <p:spPr>
          <a:xfrm rot="-5400000" flipH="1">
            <a:off x="1145856" y="4744452"/>
            <a:ext cx="1243263" cy="2983833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311" y="1540360"/>
            <a:ext cx="6112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-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</a:t>
            </a:r>
            <a:r>
              <a:rPr kumimoji="0" lang="it-IT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Solution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panose="02000503020000020003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5889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2DAE03-0387-4642-ADBA-70E440F19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x-none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D0998-23CE-A241-8F7C-5282C99D9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x-none" dirty="0"/>
              <a:t>MASTER MEIM 2021-2022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8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7E862F-E8DB-7F61-46A1-91FDA9CA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377" y="423730"/>
            <a:ext cx="4908550" cy="464602"/>
          </a:xfrm>
        </p:spPr>
        <p:txBody>
          <a:bodyPr/>
          <a:lstStyle/>
          <a:p>
            <a:r>
              <a:rPr lang="it-IT" dirty="0"/>
              <a:t>CASE STUDY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5C30BF-559F-25F1-3A72-A2EC8D36A5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0709" y="5479988"/>
            <a:ext cx="9601886" cy="3027574"/>
          </a:xfrm>
        </p:spPr>
        <p:txBody>
          <a:bodyPr/>
          <a:lstStyle/>
          <a:p>
            <a:r>
              <a:rPr lang="it-IT" sz="4000" dirty="0"/>
              <a:t>SUIT UP! HELP THE WORLD WITH STYLE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0F91C6-ACBE-8405-10C6-9A196133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498" y="127516"/>
            <a:ext cx="6995003" cy="6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137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630E30-87AE-4FB0-7EEB-336964DB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648" y="302304"/>
            <a:ext cx="4908550" cy="464602"/>
          </a:xfrm>
        </p:spPr>
        <p:txBody>
          <a:bodyPr/>
          <a:lstStyle/>
          <a:p>
            <a:r>
              <a:rPr lang="it-IT" dirty="0" err="1"/>
              <a:t>Clothes</a:t>
            </a:r>
            <a:r>
              <a:rPr lang="it-IT" dirty="0"/>
              <a:t> </a:t>
            </a:r>
            <a:r>
              <a:rPr lang="it-IT" dirty="0" err="1"/>
              <a:t>Enough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664A34-A888-0FE3-1BA3-BDFF0CEDF7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672" y="1573160"/>
            <a:ext cx="4908549" cy="2737928"/>
          </a:xfrm>
        </p:spPr>
        <p:txBody>
          <a:bodyPr/>
          <a:lstStyle/>
          <a:p>
            <a:r>
              <a:rPr lang="it-IT" sz="2000" dirty="0" err="1"/>
              <a:t>Clothes</a:t>
            </a:r>
            <a:r>
              <a:rPr lang="it-IT" sz="2000" dirty="0"/>
              <a:t> </a:t>
            </a:r>
            <a:r>
              <a:rPr lang="it-IT" sz="2000" dirty="0" err="1"/>
              <a:t>enough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social </a:t>
            </a:r>
            <a:r>
              <a:rPr lang="it-IT" sz="2000" dirty="0" err="1"/>
              <a:t>platform</a:t>
            </a:r>
            <a:r>
              <a:rPr lang="it-IT" sz="2000" dirty="0"/>
              <a:t> </a:t>
            </a:r>
            <a:r>
              <a:rPr lang="it-IT" sz="2000" dirty="0" err="1"/>
              <a:t>designed</a:t>
            </a:r>
            <a:r>
              <a:rPr lang="it-IT" sz="2000" dirty="0"/>
              <a:t> to </a:t>
            </a:r>
            <a:r>
              <a:rPr lang="it-IT" sz="2000" dirty="0" err="1"/>
              <a:t>encourage</a:t>
            </a:r>
            <a:r>
              <a:rPr lang="it-IT" sz="2000" dirty="0"/>
              <a:t> </a:t>
            </a:r>
            <a:r>
              <a:rPr lang="it-IT" sz="2000" dirty="0" err="1"/>
              <a:t>responsible</a:t>
            </a:r>
            <a:r>
              <a:rPr lang="it-IT" sz="2000" dirty="0"/>
              <a:t> and </a:t>
            </a:r>
            <a:r>
              <a:rPr lang="it-IT" sz="2000" dirty="0" err="1"/>
              <a:t>sustainable</a:t>
            </a:r>
            <a:r>
              <a:rPr lang="it-IT" sz="2000" dirty="0"/>
              <a:t> use of </a:t>
            </a:r>
            <a:r>
              <a:rPr lang="it-IT" sz="2000" dirty="0" err="1"/>
              <a:t>clothes</a:t>
            </a:r>
            <a:r>
              <a:rPr lang="it-IT" sz="2000" dirty="0"/>
              <a:t> </a:t>
            </a:r>
          </a:p>
          <a:p>
            <a:endParaRPr lang="it-IT" sz="2000" dirty="0"/>
          </a:p>
          <a:p>
            <a:r>
              <a:rPr lang="it-IT" sz="2000" dirty="0" err="1"/>
              <a:t>Now</a:t>
            </a:r>
            <a:r>
              <a:rPr lang="it-IT" sz="2000" dirty="0"/>
              <a:t>, </a:t>
            </a:r>
            <a:r>
              <a:rPr lang="it-IT" sz="2000" dirty="0" err="1"/>
              <a:t>avoiding</a:t>
            </a:r>
            <a:r>
              <a:rPr lang="it-IT" sz="2000" dirty="0"/>
              <a:t> </a:t>
            </a:r>
            <a:r>
              <a:rPr lang="it-IT" sz="2000" dirty="0" err="1"/>
              <a:t>throwing</a:t>
            </a:r>
            <a:r>
              <a:rPr lang="it-IT" sz="2000" dirty="0"/>
              <a:t> </a:t>
            </a:r>
            <a:r>
              <a:rPr lang="it-IT" sz="2000" dirty="0" err="1"/>
              <a:t>away</a:t>
            </a:r>
            <a:r>
              <a:rPr lang="it-IT" sz="2000" dirty="0"/>
              <a:t> </a:t>
            </a:r>
            <a:r>
              <a:rPr lang="it-IT" sz="2000" dirty="0" err="1"/>
              <a:t>old</a:t>
            </a:r>
            <a:r>
              <a:rPr lang="it-IT" sz="2000" dirty="0"/>
              <a:t> or </a:t>
            </a:r>
            <a:r>
              <a:rPr lang="it-IT" sz="2000" dirty="0" err="1"/>
              <a:t>used</a:t>
            </a:r>
            <a:r>
              <a:rPr lang="it-IT" sz="2000" dirty="0"/>
              <a:t> </a:t>
            </a:r>
            <a:r>
              <a:rPr lang="it-IT" sz="2000" dirty="0" err="1"/>
              <a:t>clothes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simple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</a:t>
            </a:r>
            <a:r>
              <a:rPr lang="it-IT" sz="2000" dirty="0" err="1"/>
              <a:t>ever</a:t>
            </a:r>
            <a:r>
              <a:rPr lang="it-IT" sz="2000" dirty="0"/>
              <a:t>, </a:t>
            </a:r>
            <a:r>
              <a:rPr lang="it-IT" sz="2000" dirty="0" err="1"/>
              <a:t>helping</a:t>
            </a:r>
            <a:r>
              <a:rPr lang="it-IT" sz="2000" dirty="0"/>
              <a:t> people in </a:t>
            </a:r>
            <a:r>
              <a:rPr lang="it-IT" sz="2000" dirty="0" err="1"/>
              <a:t>difficulty</a:t>
            </a:r>
            <a:r>
              <a:rPr lang="it-IT" sz="2000" dirty="0"/>
              <a:t> thanks to a </a:t>
            </a:r>
            <a:r>
              <a:rPr lang="it-IT" sz="2000" dirty="0" err="1"/>
              <a:t>direct</a:t>
            </a:r>
            <a:r>
              <a:rPr lang="it-IT" sz="2000" dirty="0"/>
              <a:t> </a:t>
            </a:r>
            <a:r>
              <a:rPr lang="it-IT" sz="2000" dirty="0" err="1"/>
              <a:t>relationship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clothes</a:t>
            </a:r>
            <a:r>
              <a:rPr lang="it-IT" sz="2000" dirty="0"/>
              <a:t> shops and </a:t>
            </a:r>
            <a:r>
              <a:rPr lang="it-IT" sz="2000" dirty="0" err="1"/>
              <a:t>voluntary</a:t>
            </a:r>
            <a:r>
              <a:rPr lang="it-IT" sz="2000" dirty="0"/>
              <a:t> </a:t>
            </a:r>
            <a:r>
              <a:rPr lang="it-IT" sz="2000" dirty="0" err="1"/>
              <a:t>associations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045BCE-97DE-11DA-F08A-9CB56F89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57859"/>
            <a:ext cx="5999967" cy="5999967"/>
          </a:xfrm>
          <a:prstGeom prst="rect">
            <a:avLst/>
          </a:prstGeom>
        </p:spPr>
      </p:pic>
      <p:pic>
        <p:nvPicPr>
          <p:cNvPr id="9218" name="Picture 2" descr="Shopping cart 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98734-C675-60B9-9595-40EC78EE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9661" y="4652175"/>
            <a:ext cx="1289933" cy="12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5A5476-7627-D178-B94E-F2F672AF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8195" y="4447894"/>
            <a:ext cx="1494213" cy="14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79C0C9-55B3-825B-6EE1-8451A330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8876" y="4447893"/>
            <a:ext cx="1494214" cy="14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C61C44-FD46-D03C-6BC4-C4C9C8270767}"/>
              </a:ext>
            </a:extLst>
          </p:cNvPr>
          <p:cNvSpPr txBox="1"/>
          <p:nvPr/>
        </p:nvSpPr>
        <p:spPr>
          <a:xfrm>
            <a:off x="4044114" y="5968284"/>
            <a:ext cx="788806" cy="335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C380F8-56C8-6EB8-AB90-BD7B22733209}"/>
              </a:ext>
            </a:extLst>
          </p:cNvPr>
          <p:cNvSpPr txBox="1"/>
          <p:nvPr/>
        </p:nvSpPr>
        <p:spPr>
          <a:xfrm>
            <a:off x="6051765" y="5968284"/>
            <a:ext cx="1239442" cy="335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VOLUNTEER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6A658C-A816-1314-0CD0-8CBA785DF30A}"/>
              </a:ext>
            </a:extLst>
          </p:cNvPr>
          <p:cNvSpPr txBox="1"/>
          <p:nvPr/>
        </p:nvSpPr>
        <p:spPr>
          <a:xfrm>
            <a:off x="8707094" y="5968284"/>
            <a:ext cx="777777" cy="335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NEEDY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628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F9C332-02CC-3DDD-6640-46E32340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476" y="423730"/>
            <a:ext cx="4908550" cy="464602"/>
          </a:xfrm>
        </p:spPr>
        <p:txBody>
          <a:bodyPr/>
          <a:lstStyle/>
          <a:p>
            <a:r>
              <a:rPr lang="it-IT" dirty="0"/>
              <a:t>Vision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525710-CF03-88E9-E5D2-F553D122C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1725" y="1120633"/>
            <a:ext cx="4908550" cy="406115"/>
          </a:xfrm>
        </p:spPr>
        <p:txBody>
          <a:bodyPr/>
          <a:lstStyle/>
          <a:p>
            <a:r>
              <a:rPr lang="it-IT" sz="1600" dirty="0"/>
              <a:t>SUIT UP! HELP THE WORLD WITH STYLE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18907C-B7D3-E20C-B8EC-425B4DE0BD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40075" y="3126311"/>
            <a:ext cx="6220399" cy="702500"/>
          </a:xfrm>
        </p:spPr>
        <p:txBody>
          <a:bodyPr/>
          <a:lstStyle/>
          <a:p>
            <a:pPr algn="l"/>
            <a:r>
              <a:rPr lang="it-IT" sz="1400" dirty="0"/>
              <a:t>	</a:t>
            </a:r>
            <a:r>
              <a:rPr lang="it-IT" sz="1400" b="1" dirty="0"/>
              <a:t>A </a:t>
            </a:r>
            <a:r>
              <a:rPr lang="it-IT" sz="1400" b="1" dirty="0" err="1"/>
              <a:t>SecondHand</a:t>
            </a:r>
            <a:r>
              <a:rPr lang="it-IT" sz="1400" b="1" dirty="0"/>
              <a:t> </a:t>
            </a:r>
            <a:r>
              <a:rPr lang="it-IT" sz="1400" b="1" dirty="0" err="1"/>
              <a:t>Bag</a:t>
            </a:r>
            <a:r>
              <a:rPr lang="it-IT" sz="1400" b="1" dirty="0"/>
              <a:t> </a:t>
            </a:r>
            <a:r>
              <a:rPr lang="it-IT" sz="1400" dirty="0" err="1"/>
              <a:t>represents</a:t>
            </a:r>
            <a:r>
              <a:rPr lang="it-IT" sz="1400" dirty="0"/>
              <a:t> the set of products </a:t>
            </a:r>
            <a:r>
              <a:rPr lang="it-IT" sz="1400" dirty="0" err="1"/>
              <a:t>that</a:t>
            </a:r>
            <a:r>
              <a:rPr lang="it-IT" sz="1400" dirty="0"/>
              <a:t>, from time to time, the retail distributor </a:t>
            </a:r>
            <a:r>
              <a:rPr lang="it-IT" sz="1400" b="1" dirty="0"/>
              <a:t>makes </a:t>
            </a:r>
            <a:r>
              <a:rPr lang="it-IT" sz="1400" b="1" dirty="0" err="1"/>
              <a:t>available</a:t>
            </a:r>
            <a:r>
              <a:rPr lang="it-IT" sz="1400" b="1" dirty="0"/>
              <a:t> to </a:t>
            </a:r>
            <a:r>
              <a:rPr lang="it-IT" sz="1400" b="1" dirty="0" err="1"/>
              <a:t>accredited</a:t>
            </a:r>
            <a:r>
              <a:rPr lang="it-IT" sz="1400" b="1" dirty="0"/>
              <a:t> </a:t>
            </a:r>
            <a:r>
              <a:rPr lang="it-IT" sz="1400" b="1" dirty="0" err="1"/>
              <a:t>associations</a:t>
            </a:r>
            <a:endParaRPr lang="it-IT" sz="1400" b="1" dirty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49AE2C-8206-1C02-24C6-3F0D4774A2B0}"/>
              </a:ext>
            </a:extLst>
          </p:cNvPr>
          <p:cNvSpPr txBox="1">
            <a:spLocks/>
          </p:cNvSpPr>
          <p:nvPr/>
        </p:nvSpPr>
        <p:spPr>
          <a:xfrm>
            <a:off x="351159" y="1671020"/>
            <a:ext cx="11664829" cy="1213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To </a:t>
            </a:r>
            <a:r>
              <a:rPr lang="it-IT" sz="1600" dirty="0" err="1"/>
              <a:t>realize</a:t>
            </a:r>
            <a:r>
              <a:rPr lang="it-IT" sz="1600" dirty="0"/>
              <a:t> </a:t>
            </a:r>
            <a:r>
              <a:rPr lang="it-IT" sz="1600" dirty="0" err="1"/>
              <a:t>its</a:t>
            </a:r>
            <a:r>
              <a:rPr lang="it-IT" sz="1600" dirty="0"/>
              <a:t> Vision, </a:t>
            </a:r>
            <a:r>
              <a:rPr lang="it-IT" sz="1600" b="1" dirty="0" err="1"/>
              <a:t>ClothesEnough</a:t>
            </a:r>
            <a:r>
              <a:rPr lang="it-IT" sz="1600" dirty="0"/>
              <a:t>, for the first </a:t>
            </a:r>
            <a:r>
              <a:rPr lang="it-IT" sz="1600" dirty="0" err="1"/>
              <a:t>year</a:t>
            </a:r>
            <a:r>
              <a:rPr lang="it-IT" sz="1600" dirty="0"/>
              <a:t>, </a:t>
            </a:r>
            <a:r>
              <a:rPr lang="it-IT" sz="1600" dirty="0" err="1"/>
              <a:t>want</a:t>
            </a:r>
            <a:r>
              <a:rPr lang="it-IT" sz="1600" dirty="0"/>
              <a:t> reduce the </a:t>
            </a:r>
            <a:r>
              <a:rPr lang="it-IT" sz="1600" dirty="0" err="1"/>
              <a:t>distribution</a:t>
            </a:r>
            <a:r>
              <a:rPr lang="it-IT" sz="1600" dirty="0"/>
              <a:t> </a:t>
            </a:r>
            <a:r>
              <a:rPr lang="it-IT" sz="1600" dirty="0" err="1"/>
              <a:t>waste</a:t>
            </a:r>
            <a:r>
              <a:rPr lang="it-IT" sz="1600" dirty="0"/>
              <a:t> by 30% </a:t>
            </a:r>
            <a:r>
              <a:rPr lang="it-IT" sz="1600" dirty="0" err="1"/>
              <a:t>aiming</a:t>
            </a:r>
            <a:r>
              <a:rPr lang="it-IT" sz="1600" dirty="0"/>
              <a:t> to </a:t>
            </a:r>
            <a:r>
              <a:rPr lang="it-IT" sz="1600" dirty="0" err="1"/>
              <a:t>directly</a:t>
            </a:r>
            <a:r>
              <a:rPr lang="it-IT" sz="1600" dirty="0"/>
              <a:t> involve retail </a:t>
            </a:r>
            <a:r>
              <a:rPr lang="it-IT" sz="1600" dirty="0" err="1"/>
              <a:t>distributors</a:t>
            </a:r>
            <a:r>
              <a:rPr lang="it-IT" sz="1600" dirty="0"/>
              <a:t> and </a:t>
            </a:r>
            <a:r>
              <a:rPr lang="it-IT" sz="1600" dirty="0" err="1"/>
              <a:t>accredit</a:t>
            </a:r>
            <a:r>
              <a:rPr lang="it-IT" sz="1600" dirty="0"/>
              <a:t> a set of </a:t>
            </a:r>
            <a:r>
              <a:rPr lang="it-IT" sz="1600" dirty="0" err="1"/>
              <a:t>trusted</a:t>
            </a:r>
            <a:r>
              <a:rPr lang="it-IT" sz="1600" dirty="0"/>
              <a:t> </a:t>
            </a:r>
            <a:r>
              <a:rPr lang="it-IT" sz="1600" dirty="0" err="1"/>
              <a:t>associations</a:t>
            </a:r>
            <a:endParaRPr lang="it-IT" sz="1600" dirty="0"/>
          </a:p>
          <a:p>
            <a:r>
              <a:rPr lang="it-IT" sz="1600" dirty="0"/>
              <a:t>The </a:t>
            </a:r>
            <a:r>
              <a:rPr lang="it-IT" sz="1600" dirty="0" err="1"/>
              <a:t>connecting</a:t>
            </a:r>
            <a:r>
              <a:rPr lang="it-IT" sz="1600" dirty="0"/>
              <a:t> </a:t>
            </a:r>
            <a:r>
              <a:rPr lang="it-IT" sz="1600" dirty="0" err="1"/>
              <a:t>element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retail </a:t>
            </a:r>
            <a:r>
              <a:rPr lang="it-IT" sz="1600" dirty="0" err="1"/>
              <a:t>distributors</a:t>
            </a:r>
            <a:r>
              <a:rPr lang="it-IT" sz="1600" dirty="0"/>
              <a:t> and </a:t>
            </a:r>
            <a:r>
              <a:rPr lang="it-IT" sz="1600" dirty="0" err="1"/>
              <a:t>trusted</a:t>
            </a:r>
            <a:r>
              <a:rPr lang="it-IT" sz="1600" dirty="0"/>
              <a:t> </a:t>
            </a:r>
            <a:r>
              <a:rPr lang="it-IT" sz="1600" dirty="0" err="1"/>
              <a:t>associations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b="1" dirty="0" err="1"/>
              <a:t>SecondHand</a:t>
            </a:r>
            <a:r>
              <a:rPr lang="it-IT" sz="1600" b="1" dirty="0"/>
              <a:t> </a:t>
            </a:r>
            <a:r>
              <a:rPr lang="it-IT" sz="1600" b="1" dirty="0" err="1"/>
              <a:t>Bag</a:t>
            </a:r>
            <a:endParaRPr lang="it-IT" sz="1600" b="1" dirty="0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F48EE9-4D50-FA2F-8B76-D4DC3B91504D}"/>
              </a:ext>
            </a:extLst>
          </p:cNvPr>
          <p:cNvSpPr txBox="1">
            <a:spLocks/>
          </p:cNvSpPr>
          <p:nvPr/>
        </p:nvSpPr>
        <p:spPr>
          <a:xfrm>
            <a:off x="233567" y="4214710"/>
            <a:ext cx="7714054" cy="702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	The </a:t>
            </a:r>
            <a:r>
              <a:rPr lang="it-IT" sz="1400" dirty="0" err="1"/>
              <a:t>SecondHand</a:t>
            </a:r>
            <a:r>
              <a:rPr lang="it-IT" sz="1400" dirty="0"/>
              <a:t> </a:t>
            </a:r>
            <a:r>
              <a:rPr lang="it-IT" sz="1400" dirty="0" err="1"/>
              <a:t>Bag</a:t>
            </a:r>
            <a:r>
              <a:rPr lang="it-IT" sz="1400" dirty="0"/>
              <a:t> </a:t>
            </a:r>
            <a:r>
              <a:rPr lang="it-IT" sz="1400" dirty="0" err="1"/>
              <a:t>managing</a:t>
            </a:r>
            <a:r>
              <a:rPr lang="it-IT" sz="1400" dirty="0"/>
              <a:t> </a:t>
            </a:r>
            <a:r>
              <a:rPr lang="it-IT" sz="1400" dirty="0" err="1"/>
              <a:t>process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developed</a:t>
            </a:r>
            <a:r>
              <a:rPr lang="it-IT" sz="1400" dirty="0"/>
              <a:t> </a:t>
            </a:r>
            <a:r>
              <a:rPr lang="it-IT" sz="1400" dirty="0" err="1"/>
              <a:t>through</a:t>
            </a:r>
            <a:r>
              <a:rPr lang="it-IT" sz="1400" dirty="0"/>
              <a:t> the following steps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i="1" dirty="0"/>
              <a:t>The retails distributor </a:t>
            </a:r>
            <a:r>
              <a:rPr lang="it-IT" sz="1400" i="1" dirty="0" err="1"/>
              <a:t>prepares</a:t>
            </a:r>
            <a:r>
              <a:rPr lang="it-IT" sz="1400" i="1" dirty="0"/>
              <a:t> a </a:t>
            </a:r>
            <a:r>
              <a:rPr lang="it-IT" sz="1400" i="1" dirty="0" err="1"/>
              <a:t>SecondHand</a:t>
            </a:r>
            <a:r>
              <a:rPr lang="it-IT" sz="1400" i="1" dirty="0"/>
              <a:t> </a:t>
            </a:r>
            <a:r>
              <a:rPr lang="it-IT" sz="1400" i="1" dirty="0" err="1"/>
              <a:t>Bag</a:t>
            </a:r>
            <a:r>
              <a:rPr lang="it-IT" sz="1400" i="1" dirty="0"/>
              <a:t> by </a:t>
            </a:r>
            <a:r>
              <a:rPr lang="it-IT" sz="1400" b="1" i="1" dirty="0" err="1"/>
              <a:t>registering</a:t>
            </a:r>
            <a:r>
              <a:rPr lang="it-IT" sz="1400" b="1" i="1" dirty="0"/>
              <a:t> </a:t>
            </a:r>
            <a:r>
              <a:rPr lang="it-IT" sz="1400" b="1" i="1" dirty="0" err="1"/>
              <a:t>it</a:t>
            </a:r>
            <a:r>
              <a:rPr lang="it-IT" sz="1400" b="1" i="1" dirty="0"/>
              <a:t> on the </a:t>
            </a:r>
            <a:r>
              <a:rPr lang="it-IT" sz="1400" b="1" i="1" dirty="0" err="1"/>
              <a:t>platform</a:t>
            </a:r>
            <a:r>
              <a:rPr lang="it-IT" sz="1400" b="1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i="1" dirty="0" err="1"/>
              <a:t>Associations</a:t>
            </a:r>
            <a:r>
              <a:rPr lang="it-IT" sz="1400" i="1" dirty="0"/>
              <a:t> </a:t>
            </a:r>
            <a:r>
              <a:rPr lang="it-IT" sz="1400" i="1" dirty="0" err="1"/>
              <a:t>that</a:t>
            </a:r>
            <a:r>
              <a:rPr lang="it-IT" sz="1400" i="1" dirty="0"/>
              <a:t> </a:t>
            </a:r>
            <a:r>
              <a:rPr lang="it-IT" sz="1400" i="1" dirty="0" err="1"/>
              <a:t>have</a:t>
            </a:r>
            <a:r>
              <a:rPr lang="it-IT" sz="1400" i="1" dirty="0"/>
              <a:t> </a:t>
            </a:r>
            <a:r>
              <a:rPr lang="it-IT" sz="1400" i="1" dirty="0" err="1"/>
              <a:t>shown</a:t>
            </a:r>
            <a:r>
              <a:rPr lang="it-IT" sz="1400" i="1" dirty="0"/>
              <a:t> </a:t>
            </a:r>
            <a:r>
              <a:rPr lang="it-IT" sz="1400" i="1" dirty="0" err="1"/>
              <a:t>their</a:t>
            </a:r>
            <a:r>
              <a:rPr lang="it-IT" sz="1400" i="1" dirty="0"/>
              <a:t> </a:t>
            </a:r>
            <a:r>
              <a:rPr lang="it-IT" sz="1400" i="1" dirty="0" err="1"/>
              <a:t>interest</a:t>
            </a:r>
            <a:r>
              <a:rPr lang="it-IT" sz="1400" i="1" dirty="0"/>
              <a:t> in the area in </a:t>
            </a:r>
            <a:r>
              <a:rPr lang="it-IT" sz="1400" i="1" dirty="0" err="1"/>
              <a:t>which</a:t>
            </a:r>
            <a:r>
              <a:rPr lang="it-IT" sz="1400" i="1" dirty="0"/>
              <a:t> the retails distributor </a:t>
            </a:r>
            <a:r>
              <a:rPr lang="it-IT" sz="1400" i="1" dirty="0" err="1"/>
              <a:t>operates</a:t>
            </a:r>
            <a:r>
              <a:rPr lang="it-IT" sz="1400" i="1" dirty="0"/>
              <a:t>, </a:t>
            </a:r>
            <a:r>
              <a:rPr lang="it-IT" sz="1400" b="1" i="1" dirty="0"/>
              <a:t>are </a:t>
            </a:r>
            <a:r>
              <a:rPr lang="it-IT" sz="1400" b="1" i="1" dirty="0" err="1"/>
              <a:t>notified</a:t>
            </a:r>
            <a:r>
              <a:rPr lang="it-IT" sz="1400" b="1" i="1" dirty="0"/>
              <a:t> of the </a:t>
            </a:r>
            <a:r>
              <a:rPr lang="it-IT" sz="1400" b="1" i="1" dirty="0" err="1"/>
              <a:t>availability</a:t>
            </a:r>
            <a:r>
              <a:rPr lang="it-IT" sz="1400" b="1" i="1" dirty="0"/>
              <a:t> </a:t>
            </a:r>
            <a:r>
              <a:rPr lang="it-IT" sz="1400" i="1" dirty="0"/>
              <a:t>of the new </a:t>
            </a:r>
            <a:r>
              <a:rPr lang="it-IT" sz="1400" i="1" dirty="0" err="1"/>
              <a:t>SecondHand</a:t>
            </a:r>
            <a:r>
              <a:rPr lang="it-IT" sz="1400" i="1" dirty="0"/>
              <a:t> </a:t>
            </a:r>
            <a:r>
              <a:rPr lang="it-IT" sz="1400" i="1" dirty="0" err="1"/>
              <a:t>Bag</a:t>
            </a:r>
            <a:endParaRPr lang="it-IT" sz="14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i="1" dirty="0" err="1"/>
              <a:t>Interested</a:t>
            </a:r>
            <a:r>
              <a:rPr lang="it-IT" sz="1400" i="1" dirty="0"/>
              <a:t> </a:t>
            </a:r>
            <a:r>
              <a:rPr lang="it-IT" sz="1400" i="1" dirty="0" err="1"/>
              <a:t>associations</a:t>
            </a:r>
            <a:r>
              <a:rPr lang="it-IT" sz="1400" i="1" dirty="0"/>
              <a:t> </a:t>
            </a:r>
            <a:r>
              <a:rPr lang="it-IT" sz="1400" i="1" dirty="0" err="1"/>
              <a:t>see</a:t>
            </a:r>
            <a:r>
              <a:rPr lang="it-IT" sz="1400" i="1" dirty="0"/>
              <a:t> the </a:t>
            </a:r>
            <a:r>
              <a:rPr lang="it-IT" sz="1400" i="1" dirty="0" err="1"/>
              <a:t>SecondHand</a:t>
            </a:r>
            <a:r>
              <a:rPr lang="it-IT" sz="1400" i="1" dirty="0"/>
              <a:t> </a:t>
            </a:r>
            <a:r>
              <a:rPr lang="it-IT" sz="1400" i="1" dirty="0" err="1"/>
              <a:t>Bag</a:t>
            </a:r>
            <a:r>
              <a:rPr lang="it-IT" sz="1400" i="1" dirty="0"/>
              <a:t> and </a:t>
            </a:r>
            <a:r>
              <a:rPr lang="it-IT" sz="1400" b="1" i="1" dirty="0"/>
              <a:t>book </a:t>
            </a:r>
            <a:r>
              <a:rPr lang="it-IT" sz="1400" b="1" i="1" dirty="0" err="1"/>
              <a:t>it</a:t>
            </a:r>
            <a:r>
              <a:rPr lang="it-IT" sz="1400" b="1" i="1" dirty="0"/>
              <a:t>. </a:t>
            </a:r>
            <a:r>
              <a:rPr lang="it-IT" sz="1400" i="1" dirty="0" err="1"/>
              <a:t>Priority</a:t>
            </a:r>
            <a:r>
              <a:rPr lang="it-IT" sz="1400" i="1" dirty="0"/>
              <a:t> in booking </a:t>
            </a:r>
            <a:r>
              <a:rPr lang="it-IT" sz="1400" i="1" dirty="0" err="1"/>
              <a:t>is</a:t>
            </a:r>
            <a:r>
              <a:rPr lang="it-IT" sz="1400" i="1" dirty="0"/>
              <a:t> on a time </a:t>
            </a:r>
            <a:r>
              <a:rPr lang="it-IT" sz="1400" i="1" dirty="0" err="1"/>
              <a:t>basis</a:t>
            </a:r>
            <a:endParaRPr lang="it-IT" sz="1400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C407FB-C4D4-C2C0-398D-5ACE5752956C}"/>
              </a:ext>
            </a:extLst>
          </p:cNvPr>
          <p:cNvSpPr txBox="1"/>
          <p:nvPr/>
        </p:nvSpPr>
        <p:spPr>
          <a:xfrm>
            <a:off x="266782" y="6102649"/>
            <a:ext cx="8699305" cy="387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In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this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way, </a:t>
            </a:r>
            <a:r>
              <a:rPr lang="it-IT" sz="1400" b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 </a:t>
            </a:r>
            <a:r>
              <a:rPr lang="it-IT" sz="1400" b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trusted</a:t>
            </a:r>
            <a:r>
              <a:rPr lang="it-IT" sz="1400" b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b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process</a:t>
            </a:r>
            <a:r>
              <a:rPr lang="it-IT" sz="1400" b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created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between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retails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distributors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and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trusted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associations</a:t>
            </a:r>
            <a:endParaRPr lang="it-IT" sz="1400" i="1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use 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B847D6-BFFC-2F01-31DA-3C86FDD2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0594" y="2713322"/>
            <a:ext cx="1115489" cy="11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441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966AB7-5BE8-84F7-22C2-3CEB15A7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331" y="552825"/>
            <a:ext cx="4908550" cy="464602"/>
          </a:xfrm>
        </p:spPr>
        <p:txBody>
          <a:bodyPr/>
          <a:lstStyle/>
          <a:p>
            <a:r>
              <a:rPr lang="it-IT" dirty="0"/>
              <a:t>Business &amp; </a:t>
            </a:r>
            <a:r>
              <a:rPr lang="it-IT" dirty="0" err="1"/>
              <a:t>Growth</a:t>
            </a:r>
            <a:r>
              <a:rPr lang="it-IT" dirty="0"/>
              <a:t> Model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85A272-9936-E75B-A3C8-D77B609DBC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sz="2000" dirty="0"/>
              <a:t>Business Model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F684F1-76C5-FD0D-8BFC-CC2274E087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3314" y="3040305"/>
            <a:ext cx="4908549" cy="2737928"/>
          </a:xfrm>
        </p:spPr>
        <p:txBody>
          <a:bodyPr/>
          <a:lstStyle/>
          <a:p>
            <a:r>
              <a:rPr lang="it-IT" sz="1400" dirty="0"/>
              <a:t>	</a:t>
            </a:r>
            <a:r>
              <a:rPr lang="it-IT" sz="1400" dirty="0" err="1"/>
              <a:t>Clothes</a:t>
            </a:r>
            <a:r>
              <a:rPr lang="it-IT" sz="1400" dirty="0"/>
              <a:t> </a:t>
            </a:r>
            <a:r>
              <a:rPr lang="it-IT" sz="1400" dirty="0" err="1"/>
              <a:t>enough</a:t>
            </a:r>
            <a:r>
              <a:rPr lang="it-IT" sz="1400" dirty="0"/>
              <a:t> </a:t>
            </a:r>
            <a:r>
              <a:rPr lang="it-IT" sz="1400" dirty="0" err="1"/>
              <a:t>uses</a:t>
            </a:r>
            <a:r>
              <a:rPr lang="it-IT" sz="1400" dirty="0"/>
              <a:t> systems for advertising </a:t>
            </a:r>
            <a:r>
              <a:rPr lang="it-IT" sz="1400" dirty="0" err="1"/>
              <a:t>collection</a:t>
            </a:r>
            <a:r>
              <a:rPr lang="it-IT" sz="1400" dirty="0"/>
              <a:t> </a:t>
            </a:r>
            <a:br>
              <a:rPr lang="it-IT" sz="1400" dirty="0"/>
            </a:br>
            <a:r>
              <a:rPr lang="it-IT" sz="1400" dirty="0"/>
              <a:t>( e.g. on the </a:t>
            </a:r>
            <a:r>
              <a:rPr lang="it-IT" sz="1400" b="1" dirty="0" err="1"/>
              <a:t>SecondHand</a:t>
            </a:r>
            <a:r>
              <a:rPr lang="it-IT" sz="1400" b="1" dirty="0"/>
              <a:t> </a:t>
            </a:r>
            <a:r>
              <a:rPr lang="it-IT" sz="1400" b="1" dirty="0" err="1"/>
              <a:t>Bag</a:t>
            </a:r>
            <a:r>
              <a:rPr lang="it-IT" sz="1400" dirty="0"/>
              <a:t>) and </a:t>
            </a:r>
            <a:r>
              <a:rPr lang="it-IT" sz="1400" dirty="0" err="1"/>
              <a:t>requests</a:t>
            </a:r>
            <a:r>
              <a:rPr lang="it-IT" sz="1400" dirty="0"/>
              <a:t> a </a:t>
            </a:r>
            <a:r>
              <a:rPr lang="it-IT" sz="1400" dirty="0" err="1"/>
              <a:t>retailer’s</a:t>
            </a:r>
            <a:r>
              <a:rPr lang="it-IT" sz="1400" dirty="0"/>
              <a:t> </a:t>
            </a:r>
            <a:r>
              <a:rPr lang="it-IT" sz="1400" dirty="0" err="1"/>
              <a:t>contribution</a:t>
            </a:r>
            <a:r>
              <a:rPr lang="it-IT" sz="1400" dirty="0"/>
              <a:t> of 0.99$ for </a:t>
            </a: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withdrawal</a:t>
            </a:r>
            <a:r>
              <a:rPr lang="it-IT" sz="1400" dirty="0"/>
              <a:t> agreement </a:t>
            </a:r>
            <a:r>
              <a:rPr lang="it-IT" sz="1400" dirty="0" err="1"/>
              <a:t>concluded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	</a:t>
            </a:r>
            <a:r>
              <a:rPr lang="it-IT" sz="1400" dirty="0" err="1"/>
              <a:t>Consider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throwing</a:t>
            </a:r>
            <a:r>
              <a:rPr lang="it-IT" sz="1400" dirty="0"/>
              <a:t> </a:t>
            </a:r>
            <a:r>
              <a:rPr lang="it-IT" sz="1400" dirty="0" err="1"/>
              <a:t>away</a:t>
            </a:r>
            <a:r>
              <a:rPr lang="it-IT" sz="1400" dirty="0"/>
              <a:t> </a:t>
            </a:r>
            <a:r>
              <a:rPr lang="it-IT" sz="1400" dirty="0" err="1"/>
              <a:t>unsold</a:t>
            </a:r>
            <a:r>
              <a:rPr lang="it-IT" sz="1400" dirty="0"/>
              <a:t> </a:t>
            </a:r>
            <a:r>
              <a:rPr lang="it-IT" sz="1400" dirty="0" err="1"/>
              <a:t>clothes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a cost for the retailer, </a:t>
            </a:r>
            <a:r>
              <a:rPr lang="it-IT" sz="1400" dirty="0" err="1"/>
              <a:t>it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plausible</a:t>
            </a:r>
            <a:r>
              <a:rPr lang="it-IT" sz="1400" dirty="0"/>
              <a:t> to </a:t>
            </a:r>
            <a:r>
              <a:rPr lang="it-IT" sz="1400" dirty="0" err="1"/>
              <a:t>apply</a:t>
            </a:r>
            <a:r>
              <a:rPr lang="it-IT" sz="1400" dirty="0"/>
              <a:t> a cost to the </a:t>
            </a:r>
            <a:r>
              <a:rPr lang="it-IT" sz="1400" dirty="0" err="1"/>
              <a:t>operation</a:t>
            </a:r>
            <a:r>
              <a:rPr lang="it-IT" sz="1400" dirty="0"/>
              <a:t>. The </a:t>
            </a:r>
            <a:r>
              <a:rPr lang="it-IT" sz="1400" dirty="0" err="1"/>
              <a:t>involev</a:t>
            </a:r>
            <a:r>
              <a:rPr lang="it-IT" sz="1400" dirty="0"/>
              <a:t> </a:t>
            </a:r>
            <a:r>
              <a:rPr lang="it-IT" sz="1400" dirty="0" err="1"/>
              <a:t>trusted</a:t>
            </a:r>
            <a:r>
              <a:rPr lang="it-IT" sz="1400" dirty="0"/>
              <a:t> </a:t>
            </a:r>
            <a:r>
              <a:rPr lang="it-IT" sz="1400" dirty="0" err="1"/>
              <a:t>associations</a:t>
            </a:r>
            <a:r>
              <a:rPr lang="it-IT" sz="1400" dirty="0"/>
              <a:t> can </a:t>
            </a:r>
            <a:r>
              <a:rPr lang="it-IT" sz="1400" dirty="0" err="1"/>
              <a:t>also</a:t>
            </a:r>
            <a:r>
              <a:rPr lang="it-IT" sz="1400" dirty="0"/>
              <a:t> </a:t>
            </a:r>
            <a:r>
              <a:rPr lang="it-IT" sz="1400" dirty="0" err="1"/>
              <a:t>voluntarily</a:t>
            </a:r>
            <a:r>
              <a:rPr lang="it-IT" sz="1400" dirty="0"/>
              <a:t> </a:t>
            </a:r>
            <a:r>
              <a:rPr lang="it-IT" sz="1400" dirty="0" err="1"/>
              <a:t>contribute</a:t>
            </a:r>
            <a:r>
              <a:rPr lang="it-IT" sz="1400" dirty="0"/>
              <a:t> to the </a:t>
            </a:r>
            <a:r>
              <a:rPr lang="it-IT" sz="1400" dirty="0" err="1"/>
              <a:t>livehood</a:t>
            </a:r>
            <a:r>
              <a:rPr lang="it-IT" sz="1400" dirty="0"/>
              <a:t> of the </a:t>
            </a:r>
            <a:r>
              <a:rPr lang="it-IT" sz="1400" dirty="0" err="1"/>
              <a:t>platform</a:t>
            </a:r>
            <a:endParaRPr lang="it-IT" sz="1400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E6F088-0D29-D16E-DCCA-821185052266}"/>
              </a:ext>
            </a:extLst>
          </p:cNvPr>
          <p:cNvSpPr txBox="1">
            <a:spLocks/>
          </p:cNvSpPr>
          <p:nvPr/>
        </p:nvSpPr>
        <p:spPr>
          <a:xfrm>
            <a:off x="8450736" y="2634190"/>
            <a:ext cx="4908550" cy="406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C00000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Growth</a:t>
            </a:r>
            <a:r>
              <a:rPr lang="it-IT" sz="2000" dirty="0"/>
              <a:t> Model 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5A1C39-682C-DD2A-0FBA-F0DD3FE38E93}"/>
              </a:ext>
            </a:extLst>
          </p:cNvPr>
          <p:cNvSpPr txBox="1">
            <a:spLocks/>
          </p:cNvSpPr>
          <p:nvPr/>
        </p:nvSpPr>
        <p:spPr>
          <a:xfrm>
            <a:off x="8166026" y="3233703"/>
            <a:ext cx="3702660" cy="11679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	The </a:t>
            </a:r>
            <a:r>
              <a:rPr lang="it-IT" sz="1400" dirty="0" err="1"/>
              <a:t>growth</a:t>
            </a:r>
            <a:r>
              <a:rPr lang="it-IT" sz="1400" dirty="0"/>
              <a:t> model </a:t>
            </a:r>
            <a:r>
              <a:rPr lang="it-IT" sz="1400" dirty="0" err="1"/>
              <a:t>is</a:t>
            </a:r>
            <a:r>
              <a:rPr lang="it-IT" sz="1400" b="1" dirty="0"/>
              <a:t> </a:t>
            </a:r>
            <a:r>
              <a:rPr lang="it-IT" sz="1400" b="1" dirty="0" err="1"/>
              <a:t>viral</a:t>
            </a:r>
            <a:r>
              <a:rPr lang="it-IT" sz="1400" b="1" dirty="0"/>
              <a:t> </a:t>
            </a:r>
            <a:r>
              <a:rPr lang="it-IT" sz="1400" dirty="0"/>
              <a:t>: </a:t>
            </a:r>
            <a:r>
              <a:rPr lang="it-IT" sz="1400" dirty="0" err="1"/>
              <a:t>each</a:t>
            </a:r>
            <a:r>
              <a:rPr lang="it-IT" sz="1400" dirty="0"/>
              <a:t> retailer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indirectly</a:t>
            </a:r>
            <a:r>
              <a:rPr lang="it-IT" sz="1400" dirty="0"/>
              <a:t> </a:t>
            </a:r>
            <a:r>
              <a:rPr lang="it-IT" sz="1400" dirty="0" err="1"/>
              <a:t>advertise</a:t>
            </a:r>
            <a:r>
              <a:rPr lang="it-IT" sz="1400" dirty="0"/>
              <a:t> the </a:t>
            </a:r>
            <a:r>
              <a:rPr lang="it-IT" sz="1400" dirty="0" err="1"/>
              <a:t>initiative</a:t>
            </a:r>
            <a:r>
              <a:rPr lang="it-IT" sz="1400" dirty="0"/>
              <a:t> </a:t>
            </a:r>
            <a:r>
              <a:rPr lang="it-IT" sz="1400" dirty="0" err="1"/>
              <a:t>through</a:t>
            </a:r>
            <a:r>
              <a:rPr lang="it-IT" sz="1400" dirty="0"/>
              <a:t> word of </a:t>
            </a:r>
            <a:r>
              <a:rPr lang="it-IT" sz="1400" dirty="0" err="1"/>
              <a:t>mouth</a:t>
            </a:r>
            <a:r>
              <a:rPr lang="it-IT" sz="1400" dirty="0"/>
              <a:t>,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the managers and the </a:t>
            </a:r>
            <a:r>
              <a:rPr lang="it-IT" sz="1400" dirty="0" err="1"/>
              <a:t>operators</a:t>
            </a:r>
            <a:r>
              <a:rPr lang="it-IT" sz="1400" dirty="0"/>
              <a:t> of the </a:t>
            </a:r>
            <a:r>
              <a:rPr lang="it-IT" sz="1400" dirty="0" err="1"/>
              <a:t>trusted</a:t>
            </a:r>
            <a:r>
              <a:rPr lang="it-IT" sz="1400" dirty="0"/>
              <a:t> </a:t>
            </a:r>
            <a:r>
              <a:rPr lang="it-IT" sz="1400" dirty="0" err="1"/>
              <a:t>associations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6FCBA6-FEA3-036B-9375-39D9560A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45" y="2072479"/>
            <a:ext cx="3897189" cy="3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095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FF9599-6BB7-CAF8-3162-A1D92DB8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92" r="13695" b="1"/>
          <a:stretch/>
        </p:blipFill>
        <p:spPr>
          <a:xfrm>
            <a:off x="6441480" y="951978"/>
            <a:ext cx="5750520" cy="53454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F1597D-C52A-79DD-914F-2A7389BF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96" y="264726"/>
            <a:ext cx="4908550" cy="464602"/>
          </a:xfrm>
        </p:spPr>
        <p:txBody>
          <a:bodyPr/>
          <a:lstStyle/>
          <a:p>
            <a:r>
              <a:rPr lang="it-IT" dirty="0"/>
              <a:t>Reference Market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C459E3-DCEA-DE1D-D8EB-536644169C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5542" y="1407236"/>
            <a:ext cx="4908549" cy="2737928"/>
          </a:xfrm>
        </p:spPr>
        <p:txBody>
          <a:bodyPr/>
          <a:lstStyle/>
          <a:p>
            <a:pPr algn="l"/>
            <a:r>
              <a:rPr lang="it-IT" sz="1800" b="1" i="0" dirty="0">
                <a:solidFill>
                  <a:srgbClr val="202124"/>
                </a:solidFill>
                <a:effectLst/>
              </a:rPr>
              <a:t>92 Million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Tonnes</a:t>
            </a:r>
            <a:r>
              <a:rPr lang="it-IT" sz="1800" b="1" i="0" dirty="0">
                <a:solidFill>
                  <a:srgbClr val="202124"/>
                </a:solidFill>
                <a:effectLst/>
              </a:rPr>
              <a:t> of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Textiles</a:t>
            </a:r>
            <a:r>
              <a:rPr lang="it-IT" sz="1800" b="1" i="0" dirty="0">
                <a:solidFill>
                  <a:srgbClr val="202124"/>
                </a:solidFill>
                <a:effectLst/>
              </a:rPr>
              <a:t> Waste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is</a:t>
            </a:r>
            <a:r>
              <a:rPr lang="it-IT" sz="1800" b="1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Produced</a:t>
            </a:r>
            <a:r>
              <a:rPr lang="it-IT" sz="1800" b="1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Every</a:t>
            </a:r>
            <a:r>
              <a:rPr lang="it-IT" sz="1800" b="1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800" b="1" i="0" dirty="0" err="1">
                <a:solidFill>
                  <a:srgbClr val="202124"/>
                </a:solidFill>
                <a:effectLst/>
              </a:rPr>
              <a:t>Year</a:t>
            </a:r>
            <a:endParaRPr lang="it-IT" sz="1800" b="0" i="0" dirty="0">
              <a:solidFill>
                <a:srgbClr val="202124"/>
              </a:solidFill>
              <a:effectLst/>
            </a:endParaRPr>
          </a:p>
          <a:p>
            <a:r>
              <a:rPr lang="it-IT" sz="1400" b="0" i="0" dirty="0">
                <a:solidFill>
                  <a:srgbClr val="202124"/>
                </a:solidFill>
                <a:effectLst/>
              </a:rPr>
              <a:t>	Of the 100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billion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garments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produced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each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year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, 92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million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tonnes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end up in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landfills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. To put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things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in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perspective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,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this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means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that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the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equivalent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of a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rubbish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truck full of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clothes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ends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up on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landfill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sites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</a:t>
            </a:r>
            <a:r>
              <a:rPr lang="it-IT" sz="1400" b="0" i="0" dirty="0" err="1">
                <a:solidFill>
                  <a:srgbClr val="202124"/>
                </a:solidFill>
                <a:effectLst/>
              </a:rPr>
              <a:t>every</a:t>
            </a:r>
            <a:r>
              <a:rPr lang="it-IT" sz="1400" b="0" i="0" dirty="0">
                <a:solidFill>
                  <a:srgbClr val="202124"/>
                </a:solidFill>
                <a:effectLst/>
              </a:rPr>
              <a:t> second</a:t>
            </a:r>
            <a:endParaRPr lang="it-IT" sz="1400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5CECAF-A767-3EDE-A665-04A96C10CC06}"/>
              </a:ext>
            </a:extLst>
          </p:cNvPr>
          <p:cNvSpPr txBox="1"/>
          <p:nvPr/>
        </p:nvSpPr>
        <p:spPr>
          <a:xfrm>
            <a:off x="85190" y="3545000"/>
            <a:ext cx="389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i="0" dirty="0" err="1">
                <a:effectLst/>
                <a:latin typeface="Avenir Book" panose="02000503020000020003" pitchFamily="2" charset="0"/>
              </a:rPr>
              <a:t>Fashion’s</a:t>
            </a:r>
            <a:r>
              <a:rPr lang="it-IT" sz="1600" b="1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600" b="1" i="0" dirty="0" err="1">
                <a:effectLst/>
                <a:latin typeface="Avenir Book" panose="02000503020000020003" pitchFamily="2" charset="0"/>
              </a:rPr>
              <a:t>Environmental</a:t>
            </a:r>
            <a:r>
              <a:rPr lang="it-IT" sz="1600" b="1" i="0" dirty="0">
                <a:effectLst/>
                <a:latin typeface="Avenir Book" panose="02000503020000020003" pitchFamily="2" charset="0"/>
              </a:rPr>
              <a:t> Impacts</a:t>
            </a:r>
            <a:endParaRPr lang="it-IT" sz="1600" b="0" i="0" dirty="0">
              <a:effectLst/>
              <a:latin typeface="Avenir Book" panose="02000503020000020003" pitchFamily="2" charset="0"/>
            </a:endParaRPr>
          </a:p>
          <a:p>
            <a:pPr algn="l"/>
            <a:r>
              <a:rPr lang="it-IT" sz="1400" b="0" i="0" dirty="0">
                <a:effectLst/>
                <a:latin typeface="Avenir Book" panose="02000503020000020003" pitchFamily="2" charset="0"/>
              </a:rPr>
              <a:t>The fashion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industry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is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the second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largest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polluter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in the world just after the oil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industry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. And the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environmental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damage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is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increasing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as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the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industry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 </a:t>
            </a:r>
            <a:r>
              <a:rPr lang="it-IT" sz="1400" b="0" i="0" dirty="0" err="1">
                <a:effectLst/>
                <a:latin typeface="Avenir Book" panose="02000503020000020003" pitchFamily="2" charset="0"/>
              </a:rPr>
              <a:t>grows</a:t>
            </a:r>
            <a:r>
              <a:rPr lang="it-IT" sz="1400" b="0" i="0" dirty="0">
                <a:effectLst/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9679C9-D756-B78B-A0F5-34901390FFB4}"/>
              </a:ext>
            </a:extLst>
          </p:cNvPr>
          <p:cNvSpPr txBox="1"/>
          <p:nvPr/>
        </p:nvSpPr>
        <p:spPr>
          <a:xfrm>
            <a:off x="1520973" y="4925890"/>
            <a:ext cx="4377689" cy="135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From a social and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ethical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point of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view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textile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waste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represents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an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intorelable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contradiction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in the face of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growing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probles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of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climate</a:t>
            </a:r>
            <a:r>
              <a:rPr lang="it-IT" sz="14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change</a:t>
            </a:r>
            <a:endParaRPr lang="it-IT" sz="1400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543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1B5366-769F-948A-C75B-7EE18CE6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49" y="423730"/>
            <a:ext cx="7559615" cy="464602"/>
          </a:xfrm>
        </p:spPr>
        <p:txBody>
          <a:bodyPr/>
          <a:lstStyle/>
          <a:p>
            <a:r>
              <a:rPr lang="it-IT" dirty="0" err="1"/>
              <a:t>ClothesEnough</a:t>
            </a:r>
            <a:r>
              <a:rPr lang="it-IT" dirty="0"/>
              <a:t> Today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A0A9D8-895D-FD86-F132-F542CC593D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990" y="1252628"/>
            <a:ext cx="11760010" cy="464602"/>
          </a:xfrm>
        </p:spPr>
        <p:txBody>
          <a:bodyPr/>
          <a:lstStyle/>
          <a:p>
            <a:r>
              <a:rPr lang="it-IT" sz="1800" b="1" dirty="0" err="1"/>
              <a:t>Actual</a:t>
            </a:r>
            <a:r>
              <a:rPr lang="it-IT" sz="1800" b="1" dirty="0"/>
              <a:t> Situation :</a:t>
            </a:r>
            <a:r>
              <a:rPr lang="it-IT" sz="1400" b="1" dirty="0"/>
              <a:t> </a:t>
            </a:r>
          </a:p>
          <a:p>
            <a:r>
              <a:rPr lang="it-IT" sz="1400" dirty="0"/>
              <a:t>After the first 6 </a:t>
            </a:r>
            <a:r>
              <a:rPr lang="it-IT" sz="1400" dirty="0" err="1"/>
              <a:t>months</a:t>
            </a:r>
            <a:r>
              <a:rPr lang="it-IT" sz="1400" dirty="0"/>
              <a:t>, the company </a:t>
            </a:r>
            <a:r>
              <a:rPr lang="it-IT" sz="1400" dirty="0" err="1"/>
              <a:t>has</a:t>
            </a:r>
            <a:r>
              <a:rPr lang="it-IT" sz="1400" dirty="0"/>
              <a:t> </a:t>
            </a:r>
            <a:r>
              <a:rPr lang="it-IT" sz="1400" dirty="0" err="1"/>
              <a:t>received</a:t>
            </a:r>
            <a:r>
              <a:rPr lang="it-IT" sz="1400" dirty="0"/>
              <a:t> </a:t>
            </a:r>
            <a:r>
              <a:rPr lang="it-IT" sz="1400" dirty="0" err="1"/>
              <a:t>widespread</a:t>
            </a:r>
            <a:r>
              <a:rPr lang="it-IT" sz="1400" dirty="0"/>
              <a:t> media </a:t>
            </a:r>
            <a:r>
              <a:rPr lang="it-IT" sz="1400" dirty="0" err="1"/>
              <a:t>attention</a:t>
            </a:r>
            <a:r>
              <a:rPr lang="it-IT" sz="1400" dirty="0"/>
              <a:t> and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preparing</a:t>
            </a:r>
            <a:r>
              <a:rPr lang="it-IT" sz="1400" dirty="0"/>
              <a:t> for the first official financing round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B28EDC-AB7B-5918-52C4-87C47F8129EE}"/>
              </a:ext>
            </a:extLst>
          </p:cNvPr>
          <p:cNvSpPr txBox="1">
            <a:spLocks/>
          </p:cNvSpPr>
          <p:nvPr/>
        </p:nvSpPr>
        <p:spPr>
          <a:xfrm>
            <a:off x="431990" y="3882077"/>
            <a:ext cx="4908549" cy="2737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6E6710-E137-B8C8-2F96-F2B63495F042}"/>
              </a:ext>
            </a:extLst>
          </p:cNvPr>
          <p:cNvSpPr txBox="1"/>
          <p:nvPr/>
        </p:nvSpPr>
        <p:spPr>
          <a:xfrm>
            <a:off x="4390866" y="2081526"/>
            <a:ext cx="61314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Avenir Book" panose="02000503020000020003" pitchFamily="2" charset="0"/>
              </a:rPr>
              <a:t>ClothesEnough</a:t>
            </a:r>
            <a:r>
              <a:rPr lang="it-IT" sz="1400" b="1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is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composed</a:t>
            </a:r>
            <a:r>
              <a:rPr lang="it-IT" sz="1400" dirty="0">
                <a:latin typeface="Avenir Book" panose="02000503020000020003" pitchFamily="2" charset="0"/>
              </a:rPr>
              <a:t> by :</a:t>
            </a:r>
          </a:p>
          <a:p>
            <a:r>
              <a:rPr lang="it-IT" sz="1400" dirty="0">
                <a:latin typeface="Avenir Book" panose="02000503020000020003" pitchFamily="2" charset="0"/>
              </a:rPr>
              <a:t>Co-founders ( YOU)</a:t>
            </a:r>
          </a:p>
          <a:p>
            <a:r>
              <a:rPr lang="it-IT" sz="1400" dirty="0">
                <a:latin typeface="Avenir Book" panose="02000503020000020003" pitchFamily="2" charset="0"/>
              </a:rPr>
              <a:t>5 </a:t>
            </a:r>
            <a:r>
              <a:rPr lang="it-IT" sz="1400" dirty="0" err="1">
                <a:latin typeface="Avenir Book" panose="02000503020000020003" pitchFamily="2" charset="0"/>
              </a:rPr>
              <a:t>platform</a:t>
            </a:r>
            <a:r>
              <a:rPr lang="it-IT" sz="1400" dirty="0">
                <a:latin typeface="Avenir Book" panose="02000503020000020003" pitchFamily="2" charset="0"/>
              </a:rPr>
              <a:t> developer ( Web &amp; App)</a:t>
            </a:r>
          </a:p>
          <a:p>
            <a:r>
              <a:rPr lang="it-IT" sz="1400" dirty="0">
                <a:latin typeface="Avenir Book" panose="02000503020000020003" pitchFamily="2" charset="0"/>
              </a:rPr>
              <a:t>1 customer care </a:t>
            </a:r>
            <a:r>
              <a:rPr lang="it-IT" sz="1400" dirty="0" err="1">
                <a:latin typeface="Avenir Book" panose="02000503020000020003" pitchFamily="2" charset="0"/>
              </a:rPr>
              <a:t>specialist</a:t>
            </a:r>
            <a:endParaRPr lang="it-IT" sz="1400" dirty="0">
              <a:latin typeface="Avenir Book" panose="02000503020000020003" pitchFamily="2" charset="0"/>
            </a:endParaRPr>
          </a:p>
          <a:p>
            <a:r>
              <a:rPr lang="it-IT" sz="1400" dirty="0">
                <a:latin typeface="Avenir Book" panose="02000503020000020003" pitchFamily="2" charset="0"/>
              </a:rPr>
              <a:t>1 marketing </a:t>
            </a:r>
            <a:r>
              <a:rPr lang="it-IT" sz="1400" dirty="0" err="1">
                <a:latin typeface="Avenir Book" panose="02000503020000020003" pitchFamily="2" charset="0"/>
              </a:rPr>
              <a:t>specialist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83ED28-7224-2B2A-FA82-1B9FB41A8637}"/>
              </a:ext>
            </a:extLst>
          </p:cNvPr>
          <p:cNvSpPr txBox="1"/>
          <p:nvPr/>
        </p:nvSpPr>
        <p:spPr>
          <a:xfrm>
            <a:off x="283242" y="3382245"/>
            <a:ext cx="1235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atin typeface="Avenir Book" panose="02000503020000020003" pitchFamily="2" charset="0"/>
              </a:rPr>
              <a:t>All</a:t>
            </a:r>
            <a:r>
              <a:rPr lang="it-IT" sz="1400" dirty="0">
                <a:latin typeface="Avenir Book" panose="02000503020000020003" pitchFamily="2" charset="0"/>
              </a:rPr>
              <a:t> of </a:t>
            </a:r>
            <a:r>
              <a:rPr lang="it-IT" sz="1400" dirty="0" err="1">
                <a:latin typeface="Avenir Book" panose="02000503020000020003" pitchFamily="2" charset="0"/>
              </a:rPr>
              <a:t>this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has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increased</a:t>
            </a:r>
            <a:r>
              <a:rPr lang="it-IT" sz="1400" dirty="0">
                <a:latin typeface="Avenir Book" panose="02000503020000020003" pitchFamily="2" charset="0"/>
              </a:rPr>
              <a:t> the work </a:t>
            </a:r>
            <a:r>
              <a:rPr lang="it-IT" sz="1400" dirty="0" err="1">
                <a:latin typeface="Avenir Book" panose="02000503020000020003" pitchFamily="2" charset="0"/>
              </a:rPr>
              <a:t>amount</a:t>
            </a:r>
            <a:r>
              <a:rPr lang="it-IT" sz="1400" dirty="0">
                <a:latin typeface="Avenir Book" panose="02000503020000020003" pitchFamily="2" charset="0"/>
              </a:rPr>
              <a:t> and </a:t>
            </a:r>
            <a:r>
              <a:rPr lang="it-IT" sz="1400" dirty="0" err="1">
                <a:latin typeface="Avenir Book" panose="02000503020000020003" pitchFamily="2" charset="0"/>
              </a:rPr>
              <a:t>creating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huge</a:t>
            </a:r>
            <a:r>
              <a:rPr lang="it-IT" sz="1400" dirty="0">
                <a:latin typeface="Avenir Book" panose="02000503020000020003" pitchFamily="2" charset="0"/>
              </a:rPr>
              <a:t> stress: </a:t>
            </a:r>
            <a:r>
              <a:rPr lang="it-IT" sz="1400" dirty="0" err="1">
                <a:latin typeface="Avenir Book" panose="02000503020000020003" pitchFamily="2" charset="0"/>
              </a:rPr>
              <a:t>problems</a:t>
            </a:r>
            <a:r>
              <a:rPr lang="it-IT" sz="1400" dirty="0">
                <a:latin typeface="Avenir Book" panose="02000503020000020003" pitchFamily="2" charset="0"/>
              </a:rPr>
              <a:t> are </a:t>
            </a:r>
            <a:r>
              <a:rPr lang="it-IT" sz="1400" dirty="0" err="1">
                <a:latin typeface="Avenir Book" panose="02000503020000020003" pitchFamily="2" charset="0"/>
              </a:rPr>
              <a:t>chasing</a:t>
            </a:r>
            <a:r>
              <a:rPr lang="it-IT" sz="1400" dirty="0">
                <a:latin typeface="Avenir Book" panose="02000503020000020003" pitchFamily="2" charset="0"/>
              </a:rPr>
              <a:t> and </a:t>
            </a:r>
            <a:r>
              <a:rPr lang="it-IT" sz="1400" dirty="0" err="1">
                <a:latin typeface="Avenir Book" panose="02000503020000020003" pitchFamily="2" charset="0"/>
              </a:rPr>
              <a:t>things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seem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not</a:t>
            </a:r>
            <a:r>
              <a:rPr lang="it-IT" sz="1400" dirty="0">
                <a:latin typeface="Avenir Book" panose="02000503020000020003" pitchFamily="2" charset="0"/>
              </a:rPr>
              <a:t> to </a:t>
            </a:r>
            <a:r>
              <a:rPr lang="it-IT" sz="1400" dirty="0" err="1">
                <a:latin typeface="Avenir Book" panose="02000503020000020003" pitchFamily="2" charset="0"/>
              </a:rPr>
              <a:t>improve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57C6AB-B255-9442-AFC7-A7537458861F}"/>
              </a:ext>
            </a:extLst>
          </p:cNvPr>
          <p:cNvSpPr txBox="1"/>
          <p:nvPr/>
        </p:nvSpPr>
        <p:spPr>
          <a:xfrm>
            <a:off x="3685510" y="3728188"/>
            <a:ext cx="6331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Avenir Book" panose="02000503020000020003" pitchFamily="2" charset="0"/>
              </a:rPr>
              <a:t>The </a:t>
            </a:r>
            <a:r>
              <a:rPr lang="it-IT" sz="1400" b="1" dirty="0" err="1">
                <a:latin typeface="Avenir Book" panose="02000503020000020003" pitchFamily="2" charset="0"/>
              </a:rPr>
              <a:t>most</a:t>
            </a:r>
            <a:r>
              <a:rPr lang="it-IT" sz="1400" b="1" dirty="0">
                <a:latin typeface="Avenir Book" panose="02000503020000020003" pitchFamily="2" charset="0"/>
              </a:rPr>
              <a:t> </a:t>
            </a:r>
            <a:r>
              <a:rPr lang="it-IT" sz="1400" b="1" dirty="0" err="1">
                <a:latin typeface="Avenir Book" panose="02000503020000020003" pitchFamily="2" charset="0"/>
              </a:rPr>
              <a:t>evident</a:t>
            </a:r>
            <a:r>
              <a:rPr lang="it-IT" sz="1400" b="1" dirty="0">
                <a:latin typeface="Avenir Book" panose="02000503020000020003" pitchFamily="2" charset="0"/>
              </a:rPr>
              <a:t> </a:t>
            </a:r>
            <a:r>
              <a:rPr lang="it-IT" sz="1400" b="1" dirty="0" err="1">
                <a:latin typeface="Avenir Book" panose="02000503020000020003" pitchFamily="2" charset="0"/>
              </a:rPr>
              <a:t>problems</a:t>
            </a:r>
            <a:r>
              <a:rPr lang="it-IT" sz="1400" b="1" dirty="0">
                <a:latin typeface="Avenir Book" panose="02000503020000020003" pitchFamily="2" charset="0"/>
              </a:rPr>
              <a:t> </a:t>
            </a:r>
            <a:r>
              <a:rPr lang="it-IT" sz="1400" dirty="0">
                <a:latin typeface="Avenir Book" panose="02000503020000020003" pitchFamily="2" charset="0"/>
              </a:rPr>
              <a:t>are 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3887D8-8D11-6150-63C9-D9FA692F8369}"/>
              </a:ext>
            </a:extLst>
          </p:cNvPr>
          <p:cNvSpPr txBox="1"/>
          <p:nvPr/>
        </p:nvSpPr>
        <p:spPr>
          <a:xfrm>
            <a:off x="2612810" y="4075990"/>
            <a:ext cx="6996490" cy="1680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 high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conflict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has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arisen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between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colleagues</a:t>
            </a:r>
            <a:endParaRPr lang="it-IT" sz="1400" i="1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Customer care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insufficient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to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respond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to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all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requests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for support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Problems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with the management of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ClothesEnough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, with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its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traceability</a:t>
            </a:r>
            <a:endParaRPr lang="it-IT" sz="1400" b="1" i="1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High times 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cause of the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reach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for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various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clothes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/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fabrics</a:t>
            </a:r>
            <a:endParaRPr lang="it-IT" sz="1400" i="1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Complain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about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new </a:t>
            </a:r>
            <a:r>
              <a:rPr lang="it-IT" sz="1400" b="1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feautures</a:t>
            </a:r>
            <a:r>
              <a:rPr lang="it-IT" sz="1400" b="1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400" i="1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on the </a:t>
            </a:r>
            <a:r>
              <a:rPr lang="it-IT" sz="1400" i="1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platform</a:t>
            </a:r>
            <a:endParaRPr lang="it-IT" sz="1400" i="1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8172FD-3613-3E56-ACC4-FEB44FA37E38}"/>
              </a:ext>
            </a:extLst>
          </p:cNvPr>
          <p:cNvSpPr txBox="1"/>
          <p:nvPr/>
        </p:nvSpPr>
        <p:spPr>
          <a:xfrm>
            <a:off x="283242" y="5900729"/>
            <a:ext cx="11655627" cy="62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Overall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there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an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increasing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complexity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of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problems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and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it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vital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to introduce Agile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Continous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Improvement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practices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to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effectively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and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efficiently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deal with the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probloem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that</a:t>
            </a:r>
            <a:r>
              <a:rPr lang="it-IT" sz="1200" spc="100" dirty="0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1200" spc="100" dirty="0" err="1">
                <a:latin typeface="Avenir Book" panose="02000503020000020003" pitchFamily="2" charset="0"/>
                <a:ea typeface="Open Sans" panose="020B0606030504020204" pitchFamily="34" charset="0"/>
                <a:cs typeface="Arial" panose="020B0604020202020204" pitchFamily="34" charset="0"/>
              </a:rPr>
              <a:t>emergers</a:t>
            </a:r>
            <a:endParaRPr lang="it-IT" sz="1200" spc="100" dirty="0">
              <a:latin typeface="Avenir Book" panose="02000503020000020003" pitchFamily="2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316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200" spc="100" dirty="0"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:a="http://schemas.openxmlformats.org/drawingml/2006/main" xmlns="" name="Presentazione standard1" id="{7ED010E2-75C0-6A46-A3A7-23127AAC8894}" vid="{CB180AE7-B54F-F34B-B2B3-130DFE485E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3613</TotalTime>
  <Words>1525</Words>
  <Application>Microsoft Macintosh PowerPoint</Application>
  <PresentationFormat>Personalizzato</PresentationFormat>
  <Paragraphs>197</Paragraphs>
  <Slides>32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Climate Change vs Fast Fashion</vt:lpstr>
      <vt:lpstr>Useful links:</vt:lpstr>
      <vt:lpstr>CASE STUDY</vt:lpstr>
      <vt:lpstr>Clothes Enough</vt:lpstr>
      <vt:lpstr>Vision</vt:lpstr>
      <vt:lpstr>Business &amp; Growth Model</vt:lpstr>
      <vt:lpstr>Reference Market</vt:lpstr>
      <vt:lpstr>ClothesEnough Today</vt:lpstr>
      <vt:lpstr>PHASE 1. </vt:lpstr>
      <vt:lpstr>PHASE 2.</vt:lpstr>
      <vt:lpstr>PHASE 3.</vt:lpstr>
      <vt:lpstr>The raDAr</vt:lpstr>
      <vt:lpstr>WoW Process diagram</vt:lpstr>
      <vt:lpstr>PEOPLE</vt:lpstr>
      <vt:lpstr>NEEDS</vt:lpstr>
      <vt:lpstr>QUALITY</vt:lpstr>
      <vt:lpstr>TEAM</vt:lpstr>
      <vt:lpstr>SCOPE</vt:lpstr>
      <vt:lpstr>FUNDING</vt:lpstr>
      <vt:lpstr>Evolve your Wow</vt:lpstr>
      <vt:lpstr>Diapositiva 22</vt:lpstr>
      <vt:lpstr>Title</vt:lpstr>
      <vt:lpstr>Diapositiva 24</vt:lpstr>
      <vt:lpstr>Meet the team </vt:lpstr>
      <vt:lpstr>Title</vt:lpstr>
      <vt:lpstr>Title</vt:lpstr>
      <vt:lpstr>Title</vt:lpstr>
      <vt:lpstr>Title</vt:lpstr>
      <vt:lpstr>Title</vt:lpstr>
      <vt:lpstr>Diapositiva 31</vt:lpstr>
      <vt:lpstr>Diapositiva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Ivana Quinto</cp:lastModifiedBy>
  <cp:revision>15</cp:revision>
  <dcterms:created xsi:type="dcterms:W3CDTF">2023-06-22T20:45:08Z</dcterms:created>
  <dcterms:modified xsi:type="dcterms:W3CDTF">2023-06-23T11:10:35Z</dcterms:modified>
</cp:coreProperties>
</file>