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5143500" cx="9144000"/>
  <p:notesSz cx="6858000" cy="9144000"/>
  <p:embeddedFontLst>
    <p:embeddedFont>
      <p:font typeface="Corsiva"/>
      <p:regular r:id="rId44"/>
      <p:bold r:id="rId45"/>
      <p:italic r:id="rId46"/>
      <p:boldItalic r:id="rId47"/>
    </p:embeddedFont>
    <p:embeddedFont>
      <p:font typeface="Tahoma"/>
      <p:regular r:id="rId48"/>
      <p:bold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Corsiva-regular.fntdata"/><Relationship Id="rId43" Type="http://schemas.openxmlformats.org/officeDocument/2006/relationships/slide" Target="slides/slide38.xml"/><Relationship Id="rId46" Type="http://schemas.openxmlformats.org/officeDocument/2006/relationships/font" Target="fonts/Corsiva-italic.fntdata"/><Relationship Id="rId45" Type="http://schemas.openxmlformats.org/officeDocument/2006/relationships/font" Target="fonts/Corsiva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Tahoma-regular.fntdata"/><Relationship Id="rId47" Type="http://schemas.openxmlformats.org/officeDocument/2006/relationships/font" Target="fonts/Corsiva-boldItalic.fntdata"/><Relationship Id="rId49" Type="http://schemas.openxmlformats.org/officeDocument/2006/relationships/font" Target="fonts/Tahoma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d7e7e85e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d7e7e85e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ad7e7e88d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ad7e7e88d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a87d08e2b0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a87d08e2b0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a87d08e2b0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a87d08e2b0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a87d08e2b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a87d08e2b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a87d08e2b0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a87d08e2b0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a87d08e2b0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a87d08e2b0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a6dc2a1a6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a6dc2a1a6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a6dc2a1a6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a6dc2a1a6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a6dc2a1a64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a6dc2a1a6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adb4c23b8f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adb4c23b8f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d7e7e85e2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d7e7e85e2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87d4502b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a87d4502b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adb4c23b8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adb4c23b8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db4c23b8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db4c23b8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adb4c23b8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adb4c23b8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adb4c23b8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adb4c23b8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adb4c23b8f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adb4c23b8f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adb4c23b8f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adb4c23b8f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adb4c23b8f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adb4c23b8f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adb4c23b8f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adb4c23b8f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adb4c23b8f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adb4c23b8f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adb4c23b8f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adb4c23b8f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adb4c23b8f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adb4c23b8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db4c23b8f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db4c23b8f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adb4c23b8f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adb4c23b8f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adb4c23b8f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adb4c23b8f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db4c23b8f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db4c23b8f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adb4c23b8f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adb4c23b8f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a6dc2a1a6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a6dc2a1a6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adb4c23b8f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adb4c23b8f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adb4c23b8f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adb4c23b8f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a87d08e2b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a87d08e2b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87d08e2b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87d08e2b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a87d08e2b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a87d08e2b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a87d08e2b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a87d08e2b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a87d08e2b0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a87d08e2b0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87d08e2b0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a87d08e2b0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raffaelemontella.it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unidata.ucar.edu/software/netcdf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unidata.ucar.edu/software/netcdf/docs/index.html" TargetMode="External"/><Relationship Id="rId4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doi.org/10.1007/978-1-4419-6524-0_26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Relationship Id="rId4" Type="http://schemas.openxmlformats.org/officeDocument/2006/relationships/image" Target="../media/image19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6.png"/><Relationship Id="rId7" Type="http://schemas.openxmlformats.org/officeDocument/2006/relationships/image" Target="../media/image1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maptiler.com/google-maps-coordinates-tile-bounds-projection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unidata.ucar.edu/software/netcdf/conventions.html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cfconventions.org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arrayofthings.github.io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0" y="353075"/>
            <a:ext cx="9144000" cy="24441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73763"/>
                </a:solidFill>
              </a:rPr>
              <a:t>Cloud Computing:</a:t>
            </a:r>
            <a:br>
              <a:rPr b="1" lang="en">
                <a:solidFill>
                  <a:srgbClr val="073763"/>
                </a:solidFill>
              </a:rPr>
            </a:br>
            <a:r>
              <a:rPr b="1" lang="en">
                <a:solidFill>
                  <a:srgbClr val="073763"/>
                </a:solidFill>
              </a:rPr>
              <a:t>Managing Data - Environmental Data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0" y="3215125"/>
            <a:ext cx="9144000" cy="9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/>
              <a:t>Prof. </a:t>
            </a:r>
            <a:r>
              <a:rPr i="1" lang="en" sz="1800"/>
              <a:t>Raffaele Montella, Ph.D.</a:t>
            </a:r>
            <a:endParaRPr i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http://raffaelemontella.it</a:t>
            </a:r>
            <a:r>
              <a:rPr i="1" lang="en" sz="1800"/>
              <a:t> raffaele.montella@uniparthenope.it</a:t>
            </a:r>
            <a:endParaRPr b="1" sz="2400">
              <a:solidFill>
                <a:srgbClr val="333333"/>
              </a:solidFill>
              <a:highlight>
                <a:srgbClr val="FFFFFF"/>
              </a:highlight>
              <a:latin typeface="Corsiva"/>
              <a:ea typeface="Corsiva"/>
              <a:cs typeface="Corsiva"/>
              <a:sym typeface="Corsiv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</a:rPr>
              <a:t>Use Cases: Managing Environmental Data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132" name="Google Shape;132;p22"/>
          <p:cNvSpPr txBox="1"/>
          <p:nvPr>
            <p:ph idx="1" type="body"/>
          </p:nvPr>
        </p:nvSpPr>
        <p:spPr>
          <a:xfrm>
            <a:off x="311700" y="847675"/>
            <a:ext cx="85206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" sz="2000"/>
              <a:t>UC1 “from models”:</a:t>
            </a:r>
            <a:r>
              <a:rPr lang="en" sz="2000"/>
              <a:t> meteo@uniparthenope produces monthly about 5 TB of Network Common Data Form (NetCDF) that have to be stored for 3 years and be accessible using a portal.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000"/>
              <a:buChar char="●"/>
            </a:pPr>
            <a:r>
              <a:rPr b="1" lang="en" sz="2000">
                <a:solidFill>
                  <a:srgbClr val="B7B7B7"/>
                </a:solidFill>
              </a:rPr>
              <a:t>UC2 “from sensors”:</a:t>
            </a:r>
            <a:r>
              <a:rPr lang="en" sz="2000">
                <a:solidFill>
                  <a:srgbClr val="B7B7B7"/>
                </a:solidFill>
              </a:rPr>
              <a:t> due to monitoring the Vesuvio activity, a seismic observatory collects 100 TB per measurement campaign of Comma Separated Values data.</a:t>
            </a:r>
            <a:br>
              <a:rPr lang="en" sz="2000">
                <a:solidFill>
                  <a:srgbClr val="B7B7B7"/>
                </a:solidFill>
              </a:rPr>
            </a:br>
            <a:endParaRPr sz="2000">
              <a:solidFill>
                <a:srgbClr val="B7B7B7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000"/>
              <a:buChar char="●"/>
            </a:pPr>
            <a:r>
              <a:rPr b="1" lang="en" sz="2000">
                <a:solidFill>
                  <a:srgbClr val="B7B7B7"/>
                </a:solidFill>
              </a:rPr>
              <a:t>UC3 “crowdsourced”:</a:t>
            </a:r>
            <a:r>
              <a:rPr lang="en" sz="2000">
                <a:solidFill>
                  <a:srgbClr val="B7B7B7"/>
                </a:solidFill>
              </a:rPr>
              <a:t> in a data crowdsourcing scenario DYNAMO users collect (totally) several thousands of records per seconds. While each record is small, the full collection management is challenging.</a:t>
            </a:r>
            <a:endParaRPr sz="20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</a:rPr>
              <a:t>Multidimensional georeferenced data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138" name="Google Shape;138;p23"/>
          <p:cNvSpPr txBox="1"/>
          <p:nvPr>
            <p:ph idx="1" type="body"/>
          </p:nvPr>
        </p:nvSpPr>
        <p:spPr>
          <a:xfrm>
            <a:off x="311700" y="847675"/>
            <a:ext cx="85206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Data point dimensions: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Ensemble (different set of values for the same data point).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Time reference (gregorian, julian, epoch based).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Level (depth/height, pressure, </a:t>
            </a:r>
            <a:r>
              <a:rPr i="1" lang="en" sz="2000"/>
              <a:t>sigma</a:t>
            </a:r>
            <a:r>
              <a:rPr lang="en" sz="2000"/>
              <a:t>).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Latitude (any north/south reference).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Longitude (any west/east reference).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Data point variables: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The values measured/calculated in the data point.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Have one, few or all data point dimensions (1D, 2D, …).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Attributes.</a:t>
            </a:r>
            <a:endParaRPr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</a:rPr>
              <a:t>Multidimensional georeferenced data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144" name="Google Shape;144;p24"/>
          <p:cNvSpPr txBox="1"/>
          <p:nvPr>
            <p:ph idx="1" type="body"/>
          </p:nvPr>
        </p:nvSpPr>
        <p:spPr>
          <a:xfrm>
            <a:off x="311700" y="847675"/>
            <a:ext cx="85206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Data distribution: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Regular grids.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Not regular grids.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Geographical projections: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None.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Projected.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EPSG4326.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Null values: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Handled by custom labels.</a:t>
            </a:r>
            <a:endParaRPr sz="2000"/>
          </a:p>
        </p:txBody>
      </p:sp>
      <p:pic>
        <p:nvPicPr>
          <p:cNvPr id="145" name="Google Shape;1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0050" y="709700"/>
            <a:ext cx="4515425" cy="322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</a:rPr>
              <a:t>NetCDF: Network Common Data Form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151" name="Google Shape;151;p25"/>
          <p:cNvSpPr txBox="1"/>
          <p:nvPr>
            <p:ph idx="1" type="body"/>
          </p:nvPr>
        </p:nvSpPr>
        <p:spPr>
          <a:xfrm>
            <a:off x="311700" y="2532625"/>
            <a:ext cx="8264100" cy="23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Hosted by the Unidata program at the University Corporation for Atmospheric Research (UCAR).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The format is an open standard.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NetCDF Classic and 64-bit Offset Format are an international standard of the Open Geospatial Consortium.</a:t>
            </a:r>
            <a:endParaRPr sz="2000"/>
          </a:p>
        </p:txBody>
      </p:sp>
      <p:sp>
        <p:nvSpPr>
          <p:cNvPr id="152" name="Google Shape;152;p25"/>
          <p:cNvSpPr txBox="1"/>
          <p:nvPr>
            <p:ph idx="1" type="body"/>
          </p:nvPr>
        </p:nvSpPr>
        <p:spPr>
          <a:xfrm>
            <a:off x="311700" y="856225"/>
            <a:ext cx="8264100" cy="16764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/>
              <a:t>Definition:</a:t>
            </a:r>
            <a:br>
              <a:rPr lang="en" sz="2000"/>
            </a:br>
            <a:r>
              <a:rPr lang="en" sz="2000"/>
              <a:t>“</a:t>
            </a:r>
            <a:r>
              <a:rPr i="1" lang="en" sz="2000"/>
              <a:t>NetCDF (Network Common Data Form) is a set of software libraries and self-describing, machine-independent data formats that support the creation, access, and sharing of array-oriented scientific data</a:t>
            </a:r>
            <a:r>
              <a:rPr lang="en" sz="2000"/>
              <a:t>”.</a:t>
            </a:r>
            <a:endParaRPr sz="2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</a:rPr>
              <a:t>NetCDF: Network Common Data Form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158" name="Google Shape;158;p26"/>
          <p:cNvSpPr txBox="1"/>
          <p:nvPr>
            <p:ph idx="1" type="body"/>
          </p:nvPr>
        </p:nvSpPr>
        <p:spPr>
          <a:xfrm>
            <a:off x="311700" y="847675"/>
            <a:ext cx="41373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Widespread file format for multidimensional environmental data.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Supports unstructured, regular and curvilinear grids.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Dimensions, variables and attributes.</a:t>
            </a:r>
            <a:endParaRPr sz="2000"/>
          </a:p>
        </p:txBody>
      </p:sp>
      <p:pic>
        <p:nvPicPr>
          <p:cNvPr id="159" name="Google Shape;15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5808" y="2605893"/>
            <a:ext cx="2868300" cy="22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50650" y="572700"/>
            <a:ext cx="4093500" cy="19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</a:rPr>
              <a:t>NetCDF: Network Common Data Form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166" name="Google Shape;166;p27"/>
          <p:cNvSpPr txBox="1"/>
          <p:nvPr>
            <p:ph idx="1" type="body"/>
          </p:nvPr>
        </p:nvSpPr>
        <p:spPr>
          <a:xfrm>
            <a:off x="311700" y="847675"/>
            <a:ext cx="57510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Self descriptive and conventions.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Huge amount of data sources,</a:t>
            </a:r>
            <a:br>
              <a:rPr lang="en" sz="2000"/>
            </a:br>
            <a:r>
              <a:rPr lang="en" sz="2000"/>
              <a:t>libraries, and tools.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Array oriented data format: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Multidimensional array variables.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Variables are typed (int, float, etc.).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Coordinates for the dimensions (time,lat,lon,height,etc.).</a:t>
            </a:r>
            <a:endParaRPr sz="2000"/>
          </a:p>
        </p:txBody>
      </p:sp>
      <p:pic>
        <p:nvPicPr>
          <p:cNvPr id="167" name="Google Shape;16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50650" y="572700"/>
            <a:ext cx="4093500" cy="19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75808" y="2605893"/>
            <a:ext cx="2868300" cy="2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73763"/>
                </a:solidFill>
              </a:rPr>
              <a:t>NetCDF: Network Common Data Form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174" name="Google Shape;174;p28"/>
          <p:cNvSpPr txBox="1"/>
          <p:nvPr>
            <p:ph idx="1" type="body"/>
          </p:nvPr>
        </p:nvSpPr>
        <p:spPr>
          <a:xfrm>
            <a:off x="311700" y="847675"/>
            <a:ext cx="85206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Meta data for the variables (typed, including string).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Global metadata.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Can take a “slice” (subdomain) from an array.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https://www.unidata.ucar.edu/software/netcdf/</a:t>
            </a:r>
            <a:r>
              <a:rPr lang="en" sz="2400"/>
              <a:t>  </a:t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</a:rPr>
              <a:t>NetCDF Structure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180" name="Google Shape;180;p29"/>
          <p:cNvSpPr txBox="1"/>
          <p:nvPr>
            <p:ph idx="1" type="body"/>
          </p:nvPr>
        </p:nvSpPr>
        <p:spPr>
          <a:xfrm>
            <a:off x="0" y="4627200"/>
            <a:ext cx="9144000" cy="51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u="sng">
                <a:solidFill>
                  <a:schemeClr val="hlink"/>
                </a:solidFill>
                <a:hlinkClick r:id="rId3"/>
              </a:rPr>
              <a:t>https://www.unidata.ucar.edu/software/netcdf/docs/index.html</a:t>
            </a:r>
            <a:r>
              <a:rPr lang="en" sz="1600"/>
              <a:t>  </a:t>
            </a:r>
            <a:endParaRPr sz="1600"/>
          </a:p>
        </p:txBody>
      </p:sp>
      <p:pic>
        <p:nvPicPr>
          <p:cNvPr id="181" name="Google Shape;18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4500" y="696900"/>
            <a:ext cx="5185520" cy="374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</a:rPr>
              <a:t>NetCDF Structure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187" name="Google Shape;187;p30"/>
          <p:cNvSpPr txBox="1"/>
          <p:nvPr>
            <p:ph idx="1" type="body"/>
          </p:nvPr>
        </p:nvSpPr>
        <p:spPr>
          <a:xfrm>
            <a:off x="0" y="4627200"/>
            <a:ext cx="9144000" cy="51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ncdump -h &lt;filename&gt;</a:t>
            </a:r>
            <a:endParaRPr sz="1600"/>
          </a:p>
        </p:txBody>
      </p:sp>
      <p:pic>
        <p:nvPicPr>
          <p:cNvPr id="188" name="Google Shape;18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275" y="637425"/>
            <a:ext cx="7517456" cy="374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73763"/>
                </a:solidFill>
              </a:rPr>
              <a:t>NetCDF: Data Hosting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194" name="Google Shape;194;p31"/>
          <p:cNvSpPr txBox="1"/>
          <p:nvPr>
            <p:ph idx="1" type="body"/>
          </p:nvPr>
        </p:nvSpPr>
        <p:spPr>
          <a:xfrm>
            <a:off x="311700" y="847675"/>
            <a:ext cx="85206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NetCDF file format is a standard way to store and exchange environmental data.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Storing this kind of data in the cloud in an effective and efficient fashion is a challenge. 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</a:rPr>
              <a:t>Outline - Managing Environmental Data in the Cloud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Introduction.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Multidimensional georeferenced data.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NetCDF - Network common data form.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Using Object store for NetCDF.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Data semantic.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Metadata cloud storage.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Conclusions.</a:t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73763"/>
                </a:solidFill>
              </a:rPr>
              <a:t>NetCDF: Data Hosting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200" name="Google Shape;200;p32"/>
          <p:cNvSpPr txBox="1"/>
          <p:nvPr>
            <p:ph idx="1" type="body"/>
          </p:nvPr>
        </p:nvSpPr>
        <p:spPr>
          <a:xfrm>
            <a:off x="311700" y="771475"/>
            <a:ext cx="85206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Local storage (1990, File System, GlusterFS).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Data files are accessed locally.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NetCDF Libraries optimize disk access.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The file is randomly accessed.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Metadata are manually managed.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OPEnDAP Server (Version 4.3, 2010).</a:t>
            </a:r>
            <a:r>
              <a:rPr lang="en" sz="2000"/>
              <a:t> 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Data files are accessed using an OPEnDAP Client.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Data slices (variable[dimension_range] are </a:t>
            </a:r>
            <a:r>
              <a:rPr lang="en" sz="2000"/>
              <a:t>downloaded</a:t>
            </a:r>
            <a:r>
              <a:rPr lang="en" sz="2000"/>
              <a:t> from the server.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" sz="2000"/>
              <a:t>S3 Objects (Version 4.7, 2019).</a:t>
            </a:r>
            <a:endParaRPr b="1" sz="2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73763"/>
                </a:solidFill>
              </a:rPr>
              <a:t>NetCDF in the Cloud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206" name="Google Shape;206;p33"/>
          <p:cNvSpPr txBox="1"/>
          <p:nvPr>
            <p:ph idx="1" type="body"/>
          </p:nvPr>
        </p:nvSpPr>
        <p:spPr>
          <a:xfrm>
            <a:off x="311700" y="771475"/>
            <a:ext cx="85206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S3 Objects (Version 4.7, 2019).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Montella R., Foster I. (</a:t>
            </a:r>
            <a:r>
              <a:rPr b="1" lang="en" sz="2000"/>
              <a:t>2010</a:t>
            </a:r>
            <a:r>
              <a:rPr lang="en" sz="2000"/>
              <a:t>) </a:t>
            </a:r>
            <a:r>
              <a:rPr i="1" lang="en" sz="2000"/>
              <a:t>Using Hybrid Grid/Cloud Computing Technologies for Environmental Data Elastic Storage, Processing, and Provisioning.</a:t>
            </a:r>
            <a:r>
              <a:rPr lang="en" sz="2000"/>
              <a:t> In: Furht B., Escalante A. (eds) Handbook of Cloud Computing. Springer, Boston, MA. </a:t>
            </a:r>
            <a:r>
              <a:rPr lang="en" sz="2000" u="sng">
                <a:solidFill>
                  <a:schemeClr val="hlink"/>
                </a:solidFill>
                <a:hlinkClick r:id="rId3"/>
              </a:rPr>
              <a:t>https://doi.org/10.1007/978-1-4419-6524-0_26</a:t>
            </a:r>
            <a:r>
              <a:rPr lang="en" sz="2000"/>
              <a:t>:</a:t>
            </a:r>
            <a:br>
              <a:rPr lang="en" sz="2000"/>
            </a:b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Enhancing the S3 APIs.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Enabling the NetCDF Java Interface to S3.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000"/>
              <a:buChar char="○"/>
            </a:pPr>
            <a:r>
              <a:rPr lang="en" sz="2000">
                <a:solidFill>
                  <a:srgbClr val="B7B7B7"/>
                </a:solidFill>
              </a:rPr>
              <a:t>Cloud and Grid Hybridization: The NetCDF Service.</a:t>
            </a:r>
            <a:endParaRPr sz="20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73763"/>
                </a:solidFill>
              </a:rPr>
              <a:t>NetCDF in the Cloud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212" name="Google Shape;212;p34"/>
          <p:cNvSpPr txBox="1"/>
          <p:nvPr>
            <p:ph idx="1" type="body"/>
          </p:nvPr>
        </p:nvSpPr>
        <p:spPr>
          <a:xfrm>
            <a:off x="311700" y="771475"/>
            <a:ext cx="85206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Enhancing the S3 APIs.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S3 is binary large object (BLOb) based.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Each object: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Is uniquely identified by an URL.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The maximum size of an object is limited.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The read/write operations are atomic.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Pros: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High reliability.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High availability.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High performance concurrent access.</a:t>
            </a:r>
            <a:endParaRPr sz="2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73763"/>
                </a:solidFill>
              </a:rPr>
              <a:t>NetCDF in the Cloud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218" name="Google Shape;218;p35"/>
          <p:cNvSpPr txBox="1"/>
          <p:nvPr>
            <p:ph idx="1" type="body"/>
          </p:nvPr>
        </p:nvSpPr>
        <p:spPr>
          <a:xfrm>
            <a:off x="311700" y="771475"/>
            <a:ext cx="85206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The most basic operation performed on multidimensional environmental datasets is subsetting:</a:t>
            </a:r>
            <a:br>
              <a:rPr lang="en" sz="2000"/>
            </a:b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Extraction of scalars.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Arrays.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Matrices along one or more dimensions.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This operation requires random access to stored objects.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Storing each NetCDF file as an S3 object is inefficient.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Infeasible for files larger than the object size limitation.</a:t>
            </a:r>
            <a:endParaRPr sz="2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73763"/>
                </a:solidFill>
              </a:rPr>
              <a:t>Data Partitioning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224" name="Google Shape;224;p36"/>
          <p:cNvSpPr txBox="1"/>
          <p:nvPr>
            <p:ph idx="1" type="body"/>
          </p:nvPr>
        </p:nvSpPr>
        <p:spPr>
          <a:xfrm>
            <a:off x="0" y="829925"/>
            <a:ext cx="44082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b="1" lang="en" sz="2000"/>
              <a:t>Divide</a:t>
            </a:r>
            <a:r>
              <a:rPr lang="en" sz="2000"/>
              <a:t> the NetCDF file in variables.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b="1" lang="en" sz="2000"/>
              <a:t>Separate</a:t>
            </a:r>
            <a:r>
              <a:rPr lang="en" sz="2000"/>
              <a:t> the dimensions except the latitude and longitude.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b="1" lang="en" sz="2000"/>
              <a:t>Divide</a:t>
            </a:r>
            <a:r>
              <a:rPr lang="en" sz="2000"/>
              <a:t> each variable </a:t>
            </a:r>
            <a:r>
              <a:rPr b="1" lang="en" sz="2000"/>
              <a:t>on latitude</a:t>
            </a:r>
            <a:r>
              <a:rPr lang="en" sz="2000"/>
              <a:t> and </a:t>
            </a:r>
            <a:r>
              <a:rPr b="1" lang="en" sz="2000"/>
              <a:t>longitude</a:t>
            </a:r>
            <a:r>
              <a:rPr lang="en" sz="2000"/>
              <a:t> in partitions.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b="1" lang="en" sz="2000"/>
              <a:t>Encode</a:t>
            </a:r>
            <a:r>
              <a:rPr lang="en" sz="2000"/>
              <a:t> the name of partitions in S3 bucket URL.</a:t>
            </a:r>
            <a:endParaRPr sz="2000"/>
          </a:p>
        </p:txBody>
      </p:sp>
      <p:pic>
        <p:nvPicPr>
          <p:cNvPr id="225" name="Google Shape;22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0850" y="982325"/>
            <a:ext cx="4278876" cy="1272450"/>
          </a:xfrm>
          <a:prstGeom prst="rect">
            <a:avLst/>
          </a:prstGeom>
          <a:noFill/>
          <a:ln cap="flat" cmpd="sng" w="1905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6" name="Google Shape;22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8450" y="829925"/>
            <a:ext cx="4278876" cy="1272450"/>
          </a:xfrm>
          <a:prstGeom prst="rect">
            <a:avLst/>
          </a:prstGeom>
          <a:noFill/>
          <a:ln cap="flat" cmpd="sng" w="1905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7" name="Google Shape;22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8450" y="2359600"/>
            <a:ext cx="4278876" cy="1272450"/>
          </a:xfrm>
          <a:prstGeom prst="rect">
            <a:avLst/>
          </a:prstGeom>
          <a:noFill/>
          <a:ln cap="flat" cmpd="sng" w="1905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8" name="Google Shape;22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1466" y="4505878"/>
            <a:ext cx="2089410" cy="550202"/>
          </a:xfrm>
          <a:prstGeom prst="rect">
            <a:avLst/>
          </a:prstGeom>
          <a:noFill/>
          <a:ln cap="flat" cmpd="sng" w="1905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9" name="Google Shape;22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4525500"/>
            <a:ext cx="2089399" cy="550200"/>
          </a:xfrm>
          <a:prstGeom prst="rect">
            <a:avLst/>
          </a:prstGeom>
          <a:noFill/>
          <a:ln cap="flat" cmpd="sng" w="1905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0" name="Google Shape;230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61466" y="3778281"/>
            <a:ext cx="2089398" cy="661381"/>
          </a:xfrm>
          <a:prstGeom prst="rect">
            <a:avLst/>
          </a:prstGeom>
          <a:noFill/>
          <a:ln cap="flat" cmpd="sng" w="1905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1" name="Google Shape;231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3763778"/>
            <a:ext cx="2089409" cy="675881"/>
          </a:xfrm>
          <a:prstGeom prst="rect">
            <a:avLst/>
          </a:prstGeom>
          <a:noFill/>
          <a:ln cap="flat" cmpd="sng" w="1905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2" name="Google Shape;23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8150" y="619075"/>
            <a:ext cx="4278876" cy="1272450"/>
          </a:xfrm>
          <a:prstGeom prst="rect">
            <a:avLst/>
          </a:prstGeom>
          <a:noFill/>
          <a:ln cap="flat" cmpd="sng" w="1905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73763"/>
                </a:solidFill>
              </a:rPr>
              <a:t>Data Partitioning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238" name="Google Shape;238;p37"/>
          <p:cNvSpPr txBox="1"/>
          <p:nvPr>
            <p:ph idx="1" type="body"/>
          </p:nvPr>
        </p:nvSpPr>
        <p:spPr>
          <a:xfrm>
            <a:off x="0" y="829925"/>
            <a:ext cx="44082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" sz="2000"/>
              <a:t>Store</a:t>
            </a:r>
            <a:r>
              <a:rPr lang="en" sz="2000"/>
              <a:t> the partition as a compressed NetCDF file </a:t>
            </a:r>
            <a:r>
              <a:rPr b="1" lang="en" sz="2000"/>
              <a:t>on S3</a:t>
            </a:r>
            <a:r>
              <a:rPr lang="en" sz="2000"/>
              <a:t>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Create a </a:t>
            </a:r>
            <a:r>
              <a:rPr b="1" lang="en" sz="2000"/>
              <a:t>dummy NetCDF</a:t>
            </a:r>
            <a:r>
              <a:rPr lang="en" sz="2000"/>
              <a:t> file containing: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The dimensions.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The metadata needed to access partitioned variables.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All not partitionable variables.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The global attributes.</a:t>
            </a:r>
            <a:endParaRPr sz="2000"/>
          </a:p>
        </p:txBody>
      </p:sp>
      <p:pic>
        <p:nvPicPr>
          <p:cNvPr id="239" name="Google Shape;23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1466" y="4505878"/>
            <a:ext cx="2089410" cy="550202"/>
          </a:xfrm>
          <a:prstGeom prst="rect">
            <a:avLst/>
          </a:prstGeom>
          <a:noFill/>
          <a:ln cap="flat" cmpd="sng" w="1905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0" name="Google Shape;24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4525500"/>
            <a:ext cx="2089399" cy="550200"/>
          </a:xfrm>
          <a:prstGeom prst="rect">
            <a:avLst/>
          </a:prstGeom>
          <a:noFill/>
          <a:ln cap="flat" cmpd="sng" w="1905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1" name="Google Shape;24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1466" y="3778281"/>
            <a:ext cx="2089398" cy="661381"/>
          </a:xfrm>
          <a:prstGeom prst="rect">
            <a:avLst/>
          </a:prstGeom>
          <a:noFill/>
          <a:ln cap="flat" cmpd="sng" w="1905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2" name="Google Shape;242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3763778"/>
            <a:ext cx="2089409" cy="675881"/>
          </a:xfrm>
          <a:prstGeom prst="rect">
            <a:avLst/>
          </a:prstGeom>
          <a:noFill/>
          <a:ln cap="flat" cmpd="sng" w="1905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3" name="Google Shape;24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60600" y="725100"/>
            <a:ext cx="2954836" cy="2886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8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73763"/>
                </a:solidFill>
              </a:rPr>
              <a:t>Data Partitioning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249" name="Google Shape;249;p38"/>
          <p:cNvSpPr txBox="1"/>
          <p:nvPr>
            <p:ph idx="1" type="body"/>
          </p:nvPr>
        </p:nvSpPr>
        <p:spPr>
          <a:xfrm>
            <a:off x="0" y="829925"/>
            <a:ext cx="44082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Partition criterion: </a:t>
            </a:r>
            <a:r>
              <a:rPr b="1" lang="en" sz="2000"/>
              <a:t>size</a:t>
            </a:r>
            <a:r>
              <a:rPr lang="en" sz="2000"/>
              <a:t>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Experiment setup: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Partitions stored on S3 US.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Accessed by EC2 in EU.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Partition sizes: 1, 2, 4, 8 MB.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Accessed by 1-64 concurrent threads.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Best results: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Partition size: 8MB.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Writing: 8/16 threads.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Reading: 64 threads </a:t>
            </a:r>
            <a:endParaRPr sz="2000"/>
          </a:p>
        </p:txBody>
      </p:sp>
      <p:pic>
        <p:nvPicPr>
          <p:cNvPr id="250" name="Google Shape;25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220900"/>
            <a:ext cx="4431001" cy="3260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9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</a:rPr>
              <a:t>ncdump -h wrf5_d01_20200416Z1200.nc (</a:t>
            </a:r>
            <a:r>
              <a:rPr b="1" lang="en">
                <a:solidFill>
                  <a:srgbClr val="1155CC"/>
                </a:solidFill>
              </a:rPr>
              <a:t>CF</a:t>
            </a:r>
            <a:r>
              <a:rPr b="1" lang="en">
                <a:solidFill>
                  <a:srgbClr val="073763"/>
                </a:solidFill>
              </a:rPr>
              <a:t>)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256" name="Google Shape;256;p39"/>
          <p:cNvSpPr txBox="1"/>
          <p:nvPr>
            <p:ph idx="1" type="body"/>
          </p:nvPr>
        </p:nvSpPr>
        <p:spPr>
          <a:xfrm>
            <a:off x="0" y="550500"/>
            <a:ext cx="4494600" cy="36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netcdf wrf5_d01_20200416Z1200 {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Dimensions: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time = 1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latitude = </a:t>
            </a:r>
            <a:r>
              <a:rPr b="1" lang="en" sz="800">
                <a:latin typeface="Courier New"/>
                <a:ea typeface="Courier New"/>
                <a:cs typeface="Courier New"/>
                <a:sym typeface="Courier New"/>
              </a:rPr>
              <a:t>273</a:t>
            </a: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longitude = </a:t>
            </a:r>
            <a:r>
              <a:rPr b="1" lang="en" sz="800">
                <a:latin typeface="Courier New"/>
                <a:ea typeface="Courier New"/>
                <a:cs typeface="Courier New"/>
                <a:sym typeface="Courier New"/>
              </a:rPr>
              <a:t>377</a:t>
            </a: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 ;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Variables: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int time(time)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time:description = "Time"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time:long_name = "time"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time:units = "hours since 1900-01-01 00:00:0.0" ;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float longitude(longitude)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longitude:description = "Longitude"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longitude:long_name = "latitude"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longitude:units = "degrees_east" ;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float latitude(latitude)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latitude:description = "Latitude"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latitude:long_name = "Latitude"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latitude:units = "degrees_north" ;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57" name="Google Shape;257;p39"/>
          <p:cNvSpPr txBox="1"/>
          <p:nvPr>
            <p:ph idx="1" type="body"/>
          </p:nvPr>
        </p:nvSpPr>
        <p:spPr>
          <a:xfrm>
            <a:off x="4446075" y="550500"/>
            <a:ext cx="4698000" cy="36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float T2C(time, latitude, longitude)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T2C:description = "Temperature at 2m in Celsius"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T2C:units = "C" ;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float RH2(time, latitude, longitude)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RH2:description = "Relative humidity at 2 meters"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RH2:units = "%" ;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float UH(time, latitude, longitude)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UH:description = "Updraft Helicity"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UH:units = "m2 s-2" ;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float U10M(time, latitude, longitude)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U10M:description = "grid rel. x-wind component"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U10M:standard_name = "u-component"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U10M:units = "m s-1" ;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float V10M(time, latitude, longitude)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V10M:description = "grid rel. y-wind component"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V10M:standard_name = "v-component" ;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58" name="Google Shape;258;p39"/>
          <p:cNvSpPr txBox="1"/>
          <p:nvPr/>
        </p:nvSpPr>
        <p:spPr>
          <a:xfrm>
            <a:off x="0" y="4166400"/>
            <a:ext cx="4446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/bucket/wrf5_d01_20200416Z1200/T2C/0/0/0.nc</a:t>
            </a:r>
            <a:br>
              <a:rPr lang="en"/>
            </a:br>
            <a:r>
              <a:rPr lang="en">
                <a:solidFill>
                  <a:schemeClr val="dk1"/>
                </a:solidFill>
              </a:rPr>
              <a:t>/bucket/wrf5_d01_20200416Z1200/T2C/0/1/0.nc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/bucket/wrf5_d01_20200416Z1200/T2C/0/2/0.nc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rgbClr val="FF0000"/>
                </a:solidFill>
              </a:rPr>
              <a:t>First files of every sub-directory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59" name="Google Shape;259;p39"/>
          <p:cNvSpPr txBox="1"/>
          <p:nvPr/>
        </p:nvSpPr>
        <p:spPr>
          <a:xfrm>
            <a:off x="4698000" y="3993450"/>
            <a:ext cx="4446000" cy="12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In our first sub-directory</a:t>
            </a:r>
            <a:endParaRPr>
              <a:solidFill>
                <a:srgbClr val="FF0000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/bucket/wrf5_d01_20200416Z1200/T2C/0/0/0.nc</a:t>
            </a:r>
            <a:br>
              <a:rPr lang="en"/>
            </a:br>
            <a:r>
              <a:rPr lang="en">
                <a:solidFill>
                  <a:schemeClr val="dk1"/>
                </a:solidFill>
              </a:rPr>
              <a:t>/bucket/wrf5_d01_20200416Z1200/T2C/0/0/1.nc</a:t>
            </a:r>
            <a:endParaRPr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...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/bucket/wrf5_d01_20200416Z1200/T2C/0/0/28.nc</a:t>
            </a:r>
            <a:endParaRPr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0" name="Google Shape;260;p39"/>
          <p:cNvSpPr txBox="1"/>
          <p:nvPr/>
        </p:nvSpPr>
        <p:spPr>
          <a:xfrm>
            <a:off x="1965325" y="3722050"/>
            <a:ext cx="55794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T2C: bestY=3, bestX=29	</a:t>
            </a:r>
            <a:r>
              <a:rPr lang="en">
                <a:solidFill>
                  <a:srgbClr val="FF0000"/>
                </a:solidFill>
              </a:rPr>
              <a:t>29x3 = 87 splitted files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</a:rPr>
              <a:t>wrf5_d01_20200416Z1200.nc (</a:t>
            </a:r>
            <a:r>
              <a:rPr b="1" lang="en">
                <a:solidFill>
                  <a:srgbClr val="1155CC"/>
                </a:solidFill>
              </a:rPr>
              <a:t>Cloud Objcet Store</a:t>
            </a:r>
            <a:r>
              <a:rPr b="1" lang="en">
                <a:solidFill>
                  <a:srgbClr val="073763"/>
                </a:solidFill>
              </a:rPr>
              <a:t>)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266" name="Google Shape;266;p40"/>
          <p:cNvSpPr txBox="1"/>
          <p:nvPr>
            <p:ph idx="1" type="body"/>
          </p:nvPr>
        </p:nvSpPr>
        <p:spPr>
          <a:xfrm>
            <a:off x="0" y="550500"/>
            <a:ext cx="4494600" cy="36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netcdf wrf5_d01_20200416Z1200 {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Dimensions: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time = 1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latitude = 273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longitude = 377 ;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Variables: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int time(time)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time:description = "Time"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time:long_name = "time"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time:units = "hours since 1900-01-01 00:00:0.0" ;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float longitude(longitude)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longitude:description = "Longitude"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longitude:long_name = "latitude"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longitude:units = "degrees_east" ;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float latitude(latitude)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latitude:description = "Latitude"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latitude:long_name = "Latitude"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latitude:units = "degrees_north" ;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67" name="Google Shape;267;p40"/>
          <p:cNvSpPr txBox="1"/>
          <p:nvPr>
            <p:ph idx="1" type="body"/>
          </p:nvPr>
        </p:nvSpPr>
        <p:spPr>
          <a:xfrm>
            <a:off x="4446075" y="550500"/>
            <a:ext cx="4698000" cy="36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float T2C(time, latitude, longitude)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T2C:description = "Temperature at 2m in Celsius"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T2C:units = "C"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</a:t>
            </a:r>
            <a:r>
              <a:rPr b="1" lang="en" sz="800">
                <a:latin typeface="Courier New"/>
                <a:ea typeface="Courier New"/>
                <a:cs typeface="Courier New"/>
                <a:sym typeface="Courier New"/>
              </a:rPr>
              <a:t>T2C:_cos_split_latitude=3;</a:t>
            </a:r>
            <a:br>
              <a:rPr b="1"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b="1" lang="en" sz="800">
                <a:latin typeface="Courier New"/>
                <a:ea typeface="Courier New"/>
                <a:cs typeface="Courier New"/>
                <a:sym typeface="Courier New"/>
              </a:rPr>
              <a:t>		T2C:_cos_split_longitude=29;</a:t>
            </a:r>
            <a:endParaRPr b="1"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float RH2(time, latitude, longitude)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RH2:description = "Relative humidity at 2 meters"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RH2:units = "%" ;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float UH(time, latitude, longitude)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UH:description = "Updraft Helicity"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UH:units = "m2 s-2" ;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float U10M(time, latitude, longitude)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U10M:description = "grid rel. x-wind component"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U10M:standard_name = "u-component"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U10M:units = "m s-1" ;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float V10M(time, latitude, longitude)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V10M:description = "grid rel. y-wind component" ;</a:t>
            </a:r>
            <a:br>
              <a:rPr lang="en" sz="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		V10M:standard_name = "v-component" ;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1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</a:rPr>
              <a:t>wrf5_d01_20200416Z1200/T2C/0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273" name="Google Shape;273;p41"/>
          <p:cNvSpPr/>
          <p:nvPr/>
        </p:nvSpPr>
        <p:spPr>
          <a:xfrm>
            <a:off x="370666" y="3429000"/>
            <a:ext cx="1084800" cy="117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0,0</a:t>
            </a:r>
            <a:endParaRPr/>
          </a:p>
        </p:txBody>
      </p:sp>
      <p:sp>
        <p:nvSpPr>
          <p:cNvPr id="274" name="Google Shape;274;p41"/>
          <p:cNvSpPr/>
          <p:nvPr/>
        </p:nvSpPr>
        <p:spPr>
          <a:xfrm>
            <a:off x="370666" y="2256900"/>
            <a:ext cx="1084800" cy="117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1,0</a:t>
            </a:r>
            <a:endParaRPr/>
          </a:p>
        </p:txBody>
      </p:sp>
      <p:sp>
        <p:nvSpPr>
          <p:cNvPr id="275" name="Google Shape;275;p41"/>
          <p:cNvSpPr/>
          <p:nvPr/>
        </p:nvSpPr>
        <p:spPr>
          <a:xfrm>
            <a:off x="370666" y="1084800"/>
            <a:ext cx="1084800" cy="117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2,0</a:t>
            </a:r>
            <a:endParaRPr/>
          </a:p>
        </p:txBody>
      </p:sp>
      <p:sp>
        <p:nvSpPr>
          <p:cNvPr id="276" name="Google Shape;276;p41"/>
          <p:cNvSpPr/>
          <p:nvPr/>
        </p:nvSpPr>
        <p:spPr>
          <a:xfrm>
            <a:off x="1455466" y="3429000"/>
            <a:ext cx="1084800" cy="117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0,1</a:t>
            </a:r>
            <a:endParaRPr/>
          </a:p>
        </p:txBody>
      </p:sp>
      <p:sp>
        <p:nvSpPr>
          <p:cNvPr id="277" name="Google Shape;277;p41"/>
          <p:cNvSpPr/>
          <p:nvPr/>
        </p:nvSpPr>
        <p:spPr>
          <a:xfrm>
            <a:off x="1455466" y="2256900"/>
            <a:ext cx="1084800" cy="117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1,1</a:t>
            </a:r>
            <a:endParaRPr/>
          </a:p>
        </p:txBody>
      </p:sp>
      <p:sp>
        <p:nvSpPr>
          <p:cNvPr id="278" name="Google Shape;278;p41"/>
          <p:cNvSpPr/>
          <p:nvPr/>
        </p:nvSpPr>
        <p:spPr>
          <a:xfrm>
            <a:off x="1455466" y="1084800"/>
            <a:ext cx="1084800" cy="117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2,1</a:t>
            </a:r>
            <a:endParaRPr/>
          </a:p>
        </p:txBody>
      </p:sp>
      <p:sp>
        <p:nvSpPr>
          <p:cNvPr id="279" name="Google Shape;279;p41"/>
          <p:cNvSpPr/>
          <p:nvPr/>
        </p:nvSpPr>
        <p:spPr>
          <a:xfrm>
            <a:off x="2540266" y="3429000"/>
            <a:ext cx="1084800" cy="11721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0,2</a:t>
            </a:r>
            <a:endParaRPr/>
          </a:p>
        </p:txBody>
      </p:sp>
      <p:sp>
        <p:nvSpPr>
          <p:cNvPr id="280" name="Google Shape;280;p41"/>
          <p:cNvSpPr/>
          <p:nvPr/>
        </p:nvSpPr>
        <p:spPr>
          <a:xfrm>
            <a:off x="2540266" y="2256900"/>
            <a:ext cx="1084800" cy="117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1,2</a:t>
            </a:r>
            <a:endParaRPr/>
          </a:p>
        </p:txBody>
      </p:sp>
      <p:sp>
        <p:nvSpPr>
          <p:cNvPr id="281" name="Google Shape;281;p41"/>
          <p:cNvSpPr/>
          <p:nvPr/>
        </p:nvSpPr>
        <p:spPr>
          <a:xfrm>
            <a:off x="2540266" y="1084800"/>
            <a:ext cx="1084800" cy="117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2,2</a:t>
            </a:r>
            <a:endParaRPr/>
          </a:p>
        </p:txBody>
      </p:sp>
      <p:sp>
        <p:nvSpPr>
          <p:cNvPr id="282" name="Google Shape;282;p41"/>
          <p:cNvSpPr/>
          <p:nvPr/>
        </p:nvSpPr>
        <p:spPr>
          <a:xfrm>
            <a:off x="4300616" y="3429000"/>
            <a:ext cx="1084800" cy="11721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0,8</a:t>
            </a:r>
            <a:endParaRPr/>
          </a:p>
        </p:txBody>
      </p:sp>
      <p:sp>
        <p:nvSpPr>
          <p:cNvPr id="283" name="Google Shape;283;p41"/>
          <p:cNvSpPr/>
          <p:nvPr/>
        </p:nvSpPr>
        <p:spPr>
          <a:xfrm>
            <a:off x="4300616" y="2256900"/>
            <a:ext cx="1084800" cy="117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1,8</a:t>
            </a:r>
            <a:endParaRPr/>
          </a:p>
        </p:txBody>
      </p:sp>
      <p:sp>
        <p:nvSpPr>
          <p:cNvPr id="284" name="Google Shape;284;p41"/>
          <p:cNvSpPr/>
          <p:nvPr/>
        </p:nvSpPr>
        <p:spPr>
          <a:xfrm>
            <a:off x="4300616" y="1084800"/>
            <a:ext cx="1084800" cy="117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2,8</a:t>
            </a:r>
            <a:endParaRPr/>
          </a:p>
        </p:txBody>
      </p:sp>
      <p:sp>
        <p:nvSpPr>
          <p:cNvPr id="285" name="Google Shape;285;p41"/>
          <p:cNvSpPr txBox="1"/>
          <p:nvPr/>
        </p:nvSpPr>
        <p:spPr>
          <a:xfrm>
            <a:off x="3710991" y="1496250"/>
            <a:ext cx="5037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</a:t>
            </a:r>
            <a:endParaRPr/>
          </a:p>
        </p:txBody>
      </p:sp>
      <p:sp>
        <p:nvSpPr>
          <p:cNvPr id="286" name="Google Shape;286;p41"/>
          <p:cNvSpPr txBox="1"/>
          <p:nvPr/>
        </p:nvSpPr>
        <p:spPr>
          <a:xfrm>
            <a:off x="3710991" y="2668350"/>
            <a:ext cx="5037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</a:t>
            </a:r>
            <a:endParaRPr/>
          </a:p>
        </p:txBody>
      </p:sp>
      <p:sp>
        <p:nvSpPr>
          <p:cNvPr id="287" name="Google Shape;287;p41"/>
          <p:cNvSpPr txBox="1"/>
          <p:nvPr/>
        </p:nvSpPr>
        <p:spPr>
          <a:xfrm>
            <a:off x="3710991" y="3840450"/>
            <a:ext cx="5037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</a:t>
            </a:r>
            <a:endParaRPr/>
          </a:p>
        </p:txBody>
      </p:sp>
      <p:sp>
        <p:nvSpPr>
          <p:cNvPr id="288" name="Google Shape;288;p41"/>
          <p:cNvSpPr txBox="1"/>
          <p:nvPr/>
        </p:nvSpPr>
        <p:spPr>
          <a:xfrm>
            <a:off x="370666" y="4601100"/>
            <a:ext cx="10848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0..12</a:t>
            </a:r>
            <a:endParaRPr/>
          </a:p>
        </p:txBody>
      </p:sp>
      <p:sp>
        <p:nvSpPr>
          <p:cNvPr id="289" name="Google Shape;289;p41"/>
          <p:cNvSpPr txBox="1"/>
          <p:nvPr/>
        </p:nvSpPr>
        <p:spPr>
          <a:xfrm rot="-5400000">
            <a:off x="-346334" y="3840450"/>
            <a:ext cx="10848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0..90</a:t>
            </a:r>
            <a:endParaRPr/>
          </a:p>
        </p:txBody>
      </p:sp>
      <p:sp>
        <p:nvSpPr>
          <p:cNvPr id="290" name="Google Shape;290;p41"/>
          <p:cNvSpPr txBox="1"/>
          <p:nvPr/>
        </p:nvSpPr>
        <p:spPr>
          <a:xfrm>
            <a:off x="7262025" y="2001450"/>
            <a:ext cx="1881900" cy="16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T2C [</a:t>
            </a:r>
            <a:br>
              <a:rPr lang="en"/>
            </a:b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0,12,30 :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0,25,105</a:t>
            </a:r>
            <a:br>
              <a:rPr lang="en"/>
            </a:b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]</a:t>
            </a:r>
            <a:endParaRPr/>
          </a:p>
        </p:txBody>
      </p:sp>
      <p:sp>
        <p:nvSpPr>
          <p:cNvPr id="291" name="Google Shape;291;p41"/>
          <p:cNvSpPr/>
          <p:nvPr/>
        </p:nvSpPr>
        <p:spPr>
          <a:xfrm>
            <a:off x="6177216" y="3429000"/>
            <a:ext cx="1084800" cy="117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0,28</a:t>
            </a:r>
            <a:endParaRPr/>
          </a:p>
        </p:txBody>
      </p:sp>
      <p:sp>
        <p:nvSpPr>
          <p:cNvPr id="292" name="Google Shape;292;p41"/>
          <p:cNvSpPr/>
          <p:nvPr/>
        </p:nvSpPr>
        <p:spPr>
          <a:xfrm>
            <a:off x="6177216" y="2256900"/>
            <a:ext cx="1084800" cy="117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1,28</a:t>
            </a:r>
            <a:endParaRPr/>
          </a:p>
        </p:txBody>
      </p:sp>
      <p:sp>
        <p:nvSpPr>
          <p:cNvPr id="293" name="Google Shape;293;p41"/>
          <p:cNvSpPr/>
          <p:nvPr/>
        </p:nvSpPr>
        <p:spPr>
          <a:xfrm>
            <a:off x="6177216" y="1084800"/>
            <a:ext cx="1084800" cy="117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2,28</a:t>
            </a:r>
            <a:endParaRPr/>
          </a:p>
        </p:txBody>
      </p:sp>
      <p:sp>
        <p:nvSpPr>
          <p:cNvPr id="294" name="Google Shape;294;p41"/>
          <p:cNvSpPr txBox="1"/>
          <p:nvPr/>
        </p:nvSpPr>
        <p:spPr>
          <a:xfrm>
            <a:off x="5587591" y="1496250"/>
            <a:ext cx="5037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</a:t>
            </a:r>
            <a:endParaRPr/>
          </a:p>
        </p:txBody>
      </p:sp>
      <p:sp>
        <p:nvSpPr>
          <p:cNvPr id="295" name="Google Shape;295;p41"/>
          <p:cNvSpPr txBox="1"/>
          <p:nvPr/>
        </p:nvSpPr>
        <p:spPr>
          <a:xfrm>
            <a:off x="5587591" y="2668350"/>
            <a:ext cx="5037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</a:t>
            </a:r>
            <a:endParaRPr/>
          </a:p>
        </p:txBody>
      </p:sp>
      <p:sp>
        <p:nvSpPr>
          <p:cNvPr id="296" name="Google Shape;296;p41"/>
          <p:cNvSpPr txBox="1"/>
          <p:nvPr/>
        </p:nvSpPr>
        <p:spPr>
          <a:xfrm>
            <a:off x="5587591" y="3840450"/>
            <a:ext cx="5037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</a:t>
            </a:r>
            <a:endParaRPr/>
          </a:p>
        </p:txBody>
      </p:sp>
      <p:sp>
        <p:nvSpPr>
          <p:cNvPr id="297" name="Google Shape;297;p41"/>
          <p:cNvSpPr/>
          <p:nvPr/>
        </p:nvSpPr>
        <p:spPr>
          <a:xfrm>
            <a:off x="2537850" y="4189650"/>
            <a:ext cx="2532900" cy="275700"/>
          </a:xfrm>
          <a:prstGeom prst="rect">
            <a:avLst/>
          </a:prstGeom>
          <a:solidFill>
            <a:srgbClr val="FF0000">
              <a:alpha val="530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41"/>
          <p:cNvSpPr txBox="1"/>
          <p:nvPr/>
        </p:nvSpPr>
        <p:spPr>
          <a:xfrm>
            <a:off x="2883475" y="4794300"/>
            <a:ext cx="62604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https://www.maptiler.com/google-maps-coordinates-tile-bounds-projection/</a:t>
            </a:r>
            <a:r>
              <a:rPr lang="en"/>
              <a:t> </a:t>
            </a:r>
            <a:endParaRPr/>
          </a:p>
        </p:txBody>
      </p:sp>
      <p:sp>
        <p:nvSpPr>
          <p:cNvPr id="299" name="Google Shape;299;p41"/>
          <p:cNvSpPr txBox="1"/>
          <p:nvPr/>
        </p:nvSpPr>
        <p:spPr>
          <a:xfrm>
            <a:off x="7413275" y="4296000"/>
            <a:ext cx="1730700" cy="4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math behind the data tiles.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</a:rPr>
              <a:t>Introduction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847675"/>
            <a:ext cx="85206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Monitoring and forecast the evolution of the environmental conditions (weather, hydrology, pollution, oceans) is a primary issue of decision making for mankind evolution and sustainability.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Computational environmental science applications are both compute and storage demanding.</a:t>
            </a:r>
            <a:endParaRPr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2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73763"/>
                </a:solidFill>
              </a:rPr>
              <a:t>Data Partitioning: evaluation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305" name="Google Shape;305;p42"/>
          <p:cNvSpPr txBox="1"/>
          <p:nvPr>
            <p:ph idx="1" type="body"/>
          </p:nvPr>
        </p:nvSpPr>
        <p:spPr>
          <a:xfrm>
            <a:off x="0" y="572700"/>
            <a:ext cx="4713000" cy="42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Reading a single 4D variable.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1h, 24h, 48h, 72h, 144h of data (5.5MB, …, 768MB).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 machine in EU with the data on S3 in the US.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EC2 virtual machine with the data on S3 in the same zone.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An EC2 virtual machine with data on an attached EBS volume and a server outside the cloud with the data on that machine local disk.</a:t>
            </a:r>
            <a:endParaRPr sz="2000"/>
          </a:p>
        </p:txBody>
      </p:sp>
      <p:pic>
        <p:nvPicPr>
          <p:cNvPr id="306" name="Google Shape;30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3000" y="1214025"/>
            <a:ext cx="4431001" cy="326654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2"/>
          <p:cNvSpPr txBox="1"/>
          <p:nvPr/>
        </p:nvSpPr>
        <p:spPr>
          <a:xfrm>
            <a:off x="5456400" y="4496100"/>
            <a:ext cx="35007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in Seconds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3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73763"/>
                </a:solidFill>
              </a:rPr>
              <a:t>Data Partitioning: example</a:t>
            </a:r>
            <a:endParaRPr b="1">
              <a:solidFill>
                <a:srgbClr val="073763"/>
              </a:solidFill>
            </a:endParaRPr>
          </a:p>
        </p:txBody>
      </p:sp>
      <p:pic>
        <p:nvPicPr>
          <p:cNvPr id="313" name="Google Shape;31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975" y="725088"/>
            <a:ext cx="4081676" cy="378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3912" y="725100"/>
            <a:ext cx="4081663" cy="378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4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73763"/>
                </a:solidFill>
              </a:rPr>
              <a:t>Data Semantic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320" name="Google Shape;320;p44"/>
          <p:cNvSpPr txBox="1"/>
          <p:nvPr>
            <p:ph idx="1" type="body"/>
          </p:nvPr>
        </p:nvSpPr>
        <p:spPr>
          <a:xfrm>
            <a:off x="311700" y="771475"/>
            <a:ext cx="85206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The availability of NetCDF data (downloadable files, OPEnDAP) is abundant but often chaotic.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Despite the fact NetCDF are self descriptive and metadata rich, there is no “</a:t>
            </a:r>
            <a:r>
              <a:rPr i="1" lang="en" sz="2000"/>
              <a:t>google for environmental data</a:t>
            </a:r>
            <a:r>
              <a:rPr lang="en" sz="2000"/>
              <a:t>”.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The variable names and attributes can follow a standard convention.</a:t>
            </a:r>
            <a:br>
              <a:rPr lang="en" sz="2000"/>
            </a:br>
            <a:r>
              <a:rPr lang="en" sz="2000" u="sng">
                <a:solidFill>
                  <a:schemeClr val="hlink"/>
                </a:solidFill>
                <a:hlinkClick r:id="rId3"/>
              </a:rPr>
              <a:t>https://www.unidata.ucar.edu/software/netcdf/conventions.html</a:t>
            </a:r>
            <a:r>
              <a:rPr lang="en" sz="2000"/>
              <a:t> </a:t>
            </a:r>
            <a:endParaRPr sz="20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73763"/>
                </a:solidFill>
              </a:rPr>
              <a:t>NetCDF Schema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326" name="Google Shape;326;p45"/>
          <p:cNvSpPr txBox="1"/>
          <p:nvPr>
            <p:ph idx="1" type="body"/>
          </p:nvPr>
        </p:nvSpPr>
        <p:spPr>
          <a:xfrm>
            <a:off x="0" y="847675"/>
            <a:ext cx="37296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 way to compare and match different NetCDF files.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Based on wide spread and stable technologies:</a:t>
            </a:r>
            <a:br>
              <a:rPr lang="en" sz="2000"/>
            </a:b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XML Schema.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NetCDF Markup Language.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Regular expressions.</a:t>
            </a:r>
            <a:endParaRPr sz="2000"/>
          </a:p>
        </p:txBody>
      </p:sp>
      <p:pic>
        <p:nvPicPr>
          <p:cNvPr id="327" name="Google Shape;32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9701" y="1011129"/>
            <a:ext cx="5278800" cy="139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5"/>
          <p:cNvSpPr/>
          <p:nvPr/>
        </p:nvSpPr>
        <p:spPr>
          <a:xfrm>
            <a:off x="4105784" y="2564812"/>
            <a:ext cx="1072800" cy="801600"/>
          </a:xfrm>
          <a:prstGeom prst="can">
            <a:avLst>
              <a:gd fmla="val 25000" name="adj"/>
            </a:avLst>
          </a:prstGeom>
          <a:solidFill>
            <a:srgbClr val="8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NetCDF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file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45"/>
          <p:cNvSpPr/>
          <p:nvPr/>
        </p:nvSpPr>
        <p:spPr>
          <a:xfrm>
            <a:off x="7010965" y="2231878"/>
            <a:ext cx="1997408" cy="974138"/>
          </a:xfrm>
          <a:prstGeom prst="flowChartPunchedTape">
            <a:avLst/>
          </a:prstGeom>
          <a:solidFill>
            <a:srgbClr val="FFDB4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.ncxsd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(NetCDF Schema)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5"/>
          <p:cNvSpPr/>
          <p:nvPr/>
        </p:nvSpPr>
        <p:spPr>
          <a:xfrm>
            <a:off x="5388071" y="3366317"/>
            <a:ext cx="1923300" cy="912600"/>
          </a:xfrm>
          <a:prstGeom prst="roundRect">
            <a:avLst>
              <a:gd fmla="val 16667" name="adj"/>
            </a:avLst>
          </a:prstGeom>
          <a:solidFill>
            <a:srgbClr val="3366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NetCDF Schema Library (Python)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45"/>
          <p:cNvSpPr/>
          <p:nvPr/>
        </p:nvSpPr>
        <p:spPr>
          <a:xfrm>
            <a:off x="4915262" y="4469928"/>
            <a:ext cx="505500" cy="3822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45"/>
          <p:cNvSpPr/>
          <p:nvPr/>
        </p:nvSpPr>
        <p:spPr>
          <a:xfrm>
            <a:off x="7524190" y="4451432"/>
            <a:ext cx="406800" cy="382200"/>
          </a:xfrm>
          <a:prstGeom prst="donut">
            <a:avLst>
              <a:gd fmla="val 25000" name="adj"/>
            </a:avLst>
          </a:prstGeom>
          <a:solidFill>
            <a:srgbClr val="008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3" name="Google Shape;333;p45"/>
          <p:cNvCxnSpPr>
            <a:stCxn id="328" idx="3"/>
            <a:endCxn id="330" idx="1"/>
          </p:cNvCxnSpPr>
          <p:nvPr/>
        </p:nvCxnSpPr>
        <p:spPr>
          <a:xfrm flipH="1" rot="-5400000">
            <a:off x="4786934" y="3221662"/>
            <a:ext cx="456300" cy="745800"/>
          </a:xfrm>
          <a:prstGeom prst="curvedConnector2">
            <a:avLst/>
          </a:prstGeom>
          <a:noFill/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334" name="Google Shape;334;p45"/>
          <p:cNvCxnSpPr>
            <a:stCxn id="329" idx="2"/>
            <a:endCxn id="330" idx="3"/>
          </p:cNvCxnSpPr>
          <p:nvPr/>
        </p:nvCxnSpPr>
        <p:spPr>
          <a:xfrm rot="5400000">
            <a:off x="7303469" y="3116402"/>
            <a:ext cx="714000" cy="698400"/>
          </a:xfrm>
          <a:prstGeom prst="curvedConnector2">
            <a:avLst/>
          </a:prstGeom>
          <a:noFill/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335" name="Google Shape;335;p45"/>
          <p:cNvCxnSpPr>
            <a:stCxn id="330" idx="2"/>
            <a:endCxn id="331" idx="2"/>
          </p:cNvCxnSpPr>
          <p:nvPr/>
        </p:nvCxnSpPr>
        <p:spPr>
          <a:xfrm rot="5400000">
            <a:off x="5583821" y="3994517"/>
            <a:ext cx="481500" cy="1050300"/>
          </a:xfrm>
          <a:prstGeom prst="curvedConnector2">
            <a:avLst/>
          </a:prstGeom>
          <a:noFill/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336" name="Google Shape;336;p45"/>
          <p:cNvCxnSpPr>
            <a:stCxn id="330" idx="2"/>
            <a:endCxn id="332" idx="2"/>
          </p:cNvCxnSpPr>
          <p:nvPr/>
        </p:nvCxnSpPr>
        <p:spPr>
          <a:xfrm flipH="1" rot="-5400000">
            <a:off x="6755171" y="3873467"/>
            <a:ext cx="363600" cy="1174500"/>
          </a:xfrm>
          <a:prstGeom prst="curvedConnector2">
            <a:avLst/>
          </a:prstGeom>
          <a:noFill/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6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73763"/>
                </a:solidFill>
              </a:rPr>
              <a:t>Data Semantic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342" name="Google Shape;342;p46"/>
          <p:cNvSpPr txBox="1"/>
          <p:nvPr>
            <p:ph idx="1" type="body"/>
          </p:nvPr>
        </p:nvSpPr>
        <p:spPr>
          <a:xfrm>
            <a:off x="311700" y="771475"/>
            <a:ext cx="85206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The CF Conventions and Metadata is the suggested standard.</a:t>
            </a:r>
            <a:br>
              <a:rPr lang="en" sz="2000"/>
            </a:br>
            <a:r>
              <a:rPr lang="en" sz="2000" u="sng">
                <a:solidFill>
                  <a:schemeClr val="hlink"/>
                </a:solidFill>
                <a:hlinkClick r:id="rId3"/>
              </a:rPr>
              <a:t>http://cfconventions.org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The conventions for CF (Climate and Forecast) metadata are designed to promote the processing and sharing NetCDF data.</a:t>
            </a:r>
            <a:endParaRPr sz="20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73763"/>
                </a:solidFill>
              </a:rPr>
              <a:t>Data Semantic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348" name="Google Shape;348;p47"/>
          <p:cNvSpPr txBox="1"/>
          <p:nvPr>
            <p:ph idx="1" type="body"/>
          </p:nvPr>
        </p:nvSpPr>
        <p:spPr>
          <a:xfrm>
            <a:off x="311700" y="771475"/>
            <a:ext cx="49980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Use </a:t>
            </a:r>
            <a:r>
              <a:rPr b="1" lang="en" sz="2000"/>
              <a:t>CF convention</a:t>
            </a:r>
            <a:r>
              <a:rPr lang="en" sz="2000"/>
              <a:t> to extract metadata from NetCDF files.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Convert </a:t>
            </a:r>
            <a:r>
              <a:rPr b="1" lang="en" sz="2000"/>
              <a:t>metadata in JSON</a:t>
            </a:r>
            <a:r>
              <a:rPr lang="en" sz="2000"/>
              <a:t> documents.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b="1" lang="en" sz="2000"/>
              <a:t>Store</a:t>
            </a:r>
            <a:r>
              <a:rPr lang="en" sz="2000"/>
              <a:t> JSON documents in AWS </a:t>
            </a:r>
            <a:r>
              <a:rPr b="1" lang="en" sz="2000"/>
              <a:t>DocumentDB</a:t>
            </a:r>
            <a:r>
              <a:rPr lang="en" sz="2000"/>
              <a:t>.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Perform </a:t>
            </a:r>
            <a:r>
              <a:rPr b="1" lang="en" sz="2000"/>
              <a:t>semantic queries</a:t>
            </a:r>
            <a:r>
              <a:rPr lang="en" sz="2000"/>
              <a:t> and extract NetCDF </a:t>
            </a:r>
            <a:r>
              <a:rPr b="1" lang="en" sz="2000"/>
              <a:t>URLs</a:t>
            </a:r>
            <a:r>
              <a:rPr lang="en" sz="2000"/>
              <a:t>.</a:t>
            </a:r>
            <a:endParaRPr sz="2000"/>
          </a:p>
        </p:txBody>
      </p:sp>
      <p:sp>
        <p:nvSpPr>
          <p:cNvPr id="349" name="Google Shape;349;p47"/>
          <p:cNvSpPr/>
          <p:nvPr/>
        </p:nvSpPr>
        <p:spPr>
          <a:xfrm>
            <a:off x="5789600" y="771475"/>
            <a:ext cx="1065852" cy="782298"/>
          </a:xfrm>
          <a:prstGeom prst="flowChartDocumen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NetCDF CF File</a:t>
            </a:r>
            <a:endParaRPr/>
          </a:p>
        </p:txBody>
      </p:sp>
      <p:sp>
        <p:nvSpPr>
          <p:cNvPr id="350" name="Google Shape;350;p47"/>
          <p:cNvSpPr/>
          <p:nvPr/>
        </p:nvSpPr>
        <p:spPr>
          <a:xfrm>
            <a:off x="4987775" y="909400"/>
            <a:ext cx="801600" cy="440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URL</a:t>
            </a:r>
            <a:endParaRPr/>
          </a:p>
        </p:txBody>
      </p:sp>
      <p:sp>
        <p:nvSpPr>
          <p:cNvPr id="351" name="Google Shape;351;p47"/>
          <p:cNvSpPr/>
          <p:nvPr/>
        </p:nvSpPr>
        <p:spPr>
          <a:xfrm>
            <a:off x="5789650" y="1838350"/>
            <a:ext cx="1065900" cy="733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NcML Extraction</a:t>
            </a:r>
            <a:endParaRPr/>
          </a:p>
        </p:txBody>
      </p:sp>
      <p:cxnSp>
        <p:nvCxnSpPr>
          <p:cNvPr id="352" name="Google Shape;352;p47"/>
          <p:cNvCxnSpPr>
            <a:endCxn id="351" idx="0"/>
          </p:cNvCxnSpPr>
          <p:nvPr/>
        </p:nvCxnSpPr>
        <p:spPr>
          <a:xfrm flipH="1" rot="-5400000">
            <a:off x="6154150" y="1669900"/>
            <a:ext cx="336300" cy="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3" name="Google Shape;353;p47"/>
          <p:cNvSpPr/>
          <p:nvPr/>
        </p:nvSpPr>
        <p:spPr>
          <a:xfrm>
            <a:off x="5789650" y="2856425"/>
            <a:ext cx="1065900" cy="733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JSON Encoding</a:t>
            </a:r>
            <a:endParaRPr/>
          </a:p>
        </p:txBody>
      </p:sp>
      <p:cxnSp>
        <p:nvCxnSpPr>
          <p:cNvPr id="354" name="Google Shape;354;p47"/>
          <p:cNvCxnSpPr>
            <a:stCxn id="351" idx="2"/>
            <a:endCxn id="353" idx="0"/>
          </p:cNvCxnSpPr>
          <p:nvPr/>
        </p:nvCxnSpPr>
        <p:spPr>
          <a:xfrm flipH="1" rot="-5400000">
            <a:off x="6180550" y="2713900"/>
            <a:ext cx="284700" cy="600"/>
          </a:xfrm>
          <a:prstGeom prst="curvedConnector3">
            <a:avLst>
              <a:gd fmla="val 4997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5" name="Google Shape;355;p47"/>
          <p:cNvSpPr/>
          <p:nvPr/>
        </p:nvSpPr>
        <p:spPr>
          <a:xfrm>
            <a:off x="5453086" y="3884364"/>
            <a:ext cx="1760130" cy="1100628"/>
          </a:xfrm>
          <a:prstGeom prst="flowChartDocumen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JSON Document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+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NetCDF URL</a:t>
            </a:r>
            <a:endParaRPr/>
          </a:p>
        </p:txBody>
      </p:sp>
      <p:cxnSp>
        <p:nvCxnSpPr>
          <p:cNvPr id="356" name="Google Shape;356;p47"/>
          <p:cNvCxnSpPr>
            <a:stCxn id="353" idx="2"/>
            <a:endCxn id="355" idx="0"/>
          </p:cNvCxnSpPr>
          <p:nvPr/>
        </p:nvCxnSpPr>
        <p:spPr>
          <a:xfrm flipH="1" rot="-5400000">
            <a:off x="6180700" y="3731825"/>
            <a:ext cx="294300" cy="10500"/>
          </a:xfrm>
          <a:prstGeom prst="curvedConnector3">
            <a:avLst>
              <a:gd fmla="val 5002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7" name="Google Shape;357;p47"/>
          <p:cNvSpPr/>
          <p:nvPr/>
        </p:nvSpPr>
        <p:spPr>
          <a:xfrm>
            <a:off x="7578350" y="1234850"/>
            <a:ext cx="1438200" cy="13200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AWS DocumentDB</a:t>
            </a:r>
            <a:endParaRPr/>
          </a:p>
        </p:txBody>
      </p:sp>
      <p:cxnSp>
        <p:nvCxnSpPr>
          <p:cNvPr id="358" name="Google Shape;358;p47"/>
          <p:cNvCxnSpPr>
            <a:stCxn id="355" idx="3"/>
            <a:endCxn id="357" idx="2"/>
          </p:cNvCxnSpPr>
          <p:nvPr/>
        </p:nvCxnSpPr>
        <p:spPr>
          <a:xfrm flipH="1" rot="10800000">
            <a:off x="7213216" y="1894878"/>
            <a:ext cx="365100" cy="2539800"/>
          </a:xfrm>
          <a:prstGeom prst="curvedConnector3">
            <a:avLst>
              <a:gd fmla="val 5000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9" name="Google Shape;359;p47"/>
          <p:cNvSpPr/>
          <p:nvPr/>
        </p:nvSpPr>
        <p:spPr>
          <a:xfrm>
            <a:off x="7769356" y="3076150"/>
            <a:ext cx="1065900" cy="733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Query</a:t>
            </a:r>
            <a:endParaRPr/>
          </a:p>
        </p:txBody>
      </p:sp>
      <p:cxnSp>
        <p:nvCxnSpPr>
          <p:cNvPr id="360" name="Google Shape;360;p47"/>
          <p:cNvCxnSpPr>
            <a:stCxn id="357" idx="3"/>
            <a:endCxn id="359" idx="0"/>
          </p:cNvCxnSpPr>
          <p:nvPr/>
        </p:nvCxnSpPr>
        <p:spPr>
          <a:xfrm flipH="1" rot="-5400000">
            <a:off x="8039150" y="2813150"/>
            <a:ext cx="521400" cy="4800"/>
          </a:xfrm>
          <a:prstGeom prst="curvedConnector3">
            <a:avLst>
              <a:gd fmla="val 4999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1" name="Google Shape;361;p47"/>
          <p:cNvSpPr/>
          <p:nvPr/>
        </p:nvSpPr>
        <p:spPr>
          <a:xfrm rot="5400000">
            <a:off x="7901806" y="3990400"/>
            <a:ext cx="801600" cy="440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URL</a:t>
            </a:r>
            <a:endParaRPr/>
          </a:p>
        </p:txBody>
      </p:sp>
      <p:cxnSp>
        <p:nvCxnSpPr>
          <p:cNvPr id="362" name="Google Shape;362;p47"/>
          <p:cNvCxnSpPr>
            <a:stCxn id="361" idx="3"/>
            <a:endCxn id="349" idx="3"/>
          </p:cNvCxnSpPr>
          <p:nvPr/>
        </p:nvCxnSpPr>
        <p:spPr>
          <a:xfrm flipH="1" rot="5400000">
            <a:off x="5854756" y="2163400"/>
            <a:ext cx="3448500" cy="1447200"/>
          </a:xfrm>
          <a:prstGeom prst="curvedConnector4">
            <a:avLst>
              <a:gd fmla="val -6905" name="adj1"/>
              <a:gd fmla="val 57601" name="adj2"/>
            </a:avLst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8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</a:rPr>
              <a:t>Conclusions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368" name="Google Shape;368;p48"/>
          <p:cNvSpPr txBox="1"/>
          <p:nvPr>
            <p:ph idx="1" type="body"/>
          </p:nvPr>
        </p:nvSpPr>
        <p:spPr>
          <a:xfrm>
            <a:off x="311700" y="847675"/>
            <a:ext cx="85206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Collecting, storing, processing and disseminating environmental data is one of the most common usage of cloud data store.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Environmental data fit diverse and different cloud storage models.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Numerical models (forecast/simulation) produce data usually suitable for the object store approach.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Nevertheless, data indexing and access is critical alongside the data size is continuously increasing.</a:t>
            </a:r>
            <a:endParaRPr sz="2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9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</a:rPr>
              <a:t>Conclusions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374" name="Google Shape;374;p49"/>
          <p:cNvSpPr txBox="1"/>
          <p:nvPr>
            <p:ph idx="1" type="body"/>
          </p:nvPr>
        </p:nvSpPr>
        <p:spPr>
          <a:xfrm>
            <a:off x="311700" y="847675"/>
            <a:ext cx="85206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Managing the environment with computational enforcement is a key issue for decision makers.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The quick response  to environmental or human generated disasters is fundamental in surviving on the planet.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The huge amount of environmental data and its augmentation using artificial intelligence tools is a gold coin in the current mankind scenario.</a:t>
            </a:r>
            <a:endParaRPr sz="2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0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</a:rPr>
              <a:t>Conclusions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380" name="Google Shape;380;p50"/>
          <p:cNvSpPr txBox="1"/>
          <p:nvPr>
            <p:ph idx="1" type="body"/>
          </p:nvPr>
        </p:nvSpPr>
        <p:spPr>
          <a:xfrm>
            <a:off x="311700" y="847675"/>
            <a:ext cx="85206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Storing NetCDF files on the cloud using a dynamical approach devoted to leverage on elasticity can be considered a cornerstone in the field of computational environmental science and earth sciences.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Processing selected data using a semantic approach enables the scientists (and the decision makers) to access a huge and distributed multidimensional data source in a effective way. </a:t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</a:rPr>
              <a:t>Introduction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42450" y="693850"/>
            <a:ext cx="49932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Environmental monitoring, simulations, forecasting, nowcasting and predictions are a strategic issue.</a:t>
            </a:r>
            <a:br>
              <a:rPr lang="en" sz="1900"/>
            </a:b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The amount of collecting or produced data is skyrocketing.</a:t>
            </a:r>
            <a:br>
              <a:rPr lang="en" sz="1900"/>
            </a:b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Reducing data dimension is needed for information extraction.</a:t>
            </a:r>
            <a:endParaRPr sz="1900"/>
          </a:p>
        </p:txBody>
      </p:sp>
      <p:sp>
        <p:nvSpPr>
          <p:cNvPr id="74" name="Google Shape;74;p16"/>
          <p:cNvSpPr txBox="1"/>
          <p:nvPr/>
        </p:nvSpPr>
        <p:spPr>
          <a:xfrm>
            <a:off x="70500" y="4014850"/>
            <a:ext cx="90030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</a:pPr>
            <a:r>
              <a:rPr lang="en" sz="1900">
                <a:solidFill>
                  <a:schemeClr val="dk2"/>
                </a:solidFill>
              </a:rPr>
              <a:t>Decision makers need for environmental data for natural hazard and accident responses, nature conservation and economic development. </a:t>
            </a:r>
            <a:endParaRPr sz="1900">
              <a:solidFill>
                <a:schemeClr val="dk2"/>
              </a:solidFill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8525" y="711000"/>
            <a:ext cx="4134975" cy="243552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5065313" y="3146525"/>
            <a:ext cx="3881400" cy="6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22222"/>
                </a:solidFill>
                <a:highlight>
                  <a:srgbClr val="FFFFFF"/>
                </a:highlight>
              </a:rPr>
              <a:t>Reis, Stefan, et al. "Integrating modelling and smart sensors for environmental and human health." </a:t>
            </a:r>
            <a:r>
              <a:rPr i="1" lang="en" sz="800">
                <a:solidFill>
                  <a:srgbClr val="222222"/>
                </a:solidFill>
              </a:rPr>
              <a:t>Environmental Modelling &amp; Software</a:t>
            </a:r>
            <a:r>
              <a:rPr lang="en" sz="800">
                <a:solidFill>
                  <a:srgbClr val="222222"/>
                </a:solidFill>
                <a:highlight>
                  <a:srgbClr val="FFFFFF"/>
                </a:highlight>
              </a:rPr>
              <a:t> 74 (2015): 238-246.</a:t>
            </a:r>
            <a:endParaRPr sz="1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</a:rPr>
              <a:t>Context definitions: “Monitoring”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-147675" y="551050"/>
            <a:ext cx="58110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Monitoring: data sampling with a given space and time frequency.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Sensors aggregated in Instruments.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Point sensors (weather stations, air quality data loggers, buoys)</a:t>
            </a:r>
            <a:endParaRPr sz="2000"/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" sz="2000"/>
              <a:t>Wild, rural and urban zones.</a:t>
            </a:r>
            <a:endParaRPr sz="2000"/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" sz="2000"/>
              <a:t>Example: </a:t>
            </a:r>
            <a:r>
              <a:rPr lang="en" sz="2000" u="sng">
                <a:solidFill>
                  <a:schemeClr val="hlink"/>
                </a:solidFill>
                <a:hlinkClick r:id="rId3"/>
              </a:rPr>
              <a:t>https://arrayofthings.github.io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Aerial sensors (satellites, airborne, shipborne, autonomous, radards).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Time series.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b="1" lang="en" sz="2000"/>
              <a:t>Multidimensional georeferenced data.</a:t>
            </a:r>
            <a:endParaRPr b="1" sz="2000"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3326" y="3708000"/>
            <a:ext cx="3403178" cy="120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7150" y="701075"/>
            <a:ext cx="2367827" cy="276050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 rot="-5400000">
            <a:off x="7494500" y="1889575"/>
            <a:ext cx="2847000" cy="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A3F7B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The National Tidegauge Network</a:t>
            </a:r>
            <a:endParaRPr/>
          </a:p>
        </p:txBody>
      </p:sp>
      <p:cxnSp>
        <p:nvCxnSpPr>
          <p:cNvPr id="87" name="Google Shape;87;p17"/>
          <p:cNvCxnSpPr>
            <a:stCxn id="88" idx="4"/>
          </p:cNvCxnSpPr>
          <p:nvPr/>
        </p:nvCxnSpPr>
        <p:spPr>
          <a:xfrm flipH="1">
            <a:off x="6076650" y="1353850"/>
            <a:ext cx="644400" cy="2384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8" name="Google Shape;88;p17"/>
          <p:cNvSpPr/>
          <p:nvPr/>
        </p:nvSpPr>
        <p:spPr>
          <a:xfrm>
            <a:off x="6634500" y="1180750"/>
            <a:ext cx="173100" cy="1731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7"/>
          <p:cNvSpPr/>
          <p:nvPr/>
        </p:nvSpPr>
        <p:spPr>
          <a:xfrm>
            <a:off x="6881000" y="1393675"/>
            <a:ext cx="173100" cy="1731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7"/>
          <p:cNvSpPr/>
          <p:nvPr/>
        </p:nvSpPr>
        <p:spPr>
          <a:xfrm>
            <a:off x="6881000" y="1599050"/>
            <a:ext cx="173100" cy="1731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1" name="Google Shape;91;p17"/>
          <p:cNvCxnSpPr>
            <a:stCxn id="89" idx="2"/>
          </p:cNvCxnSpPr>
          <p:nvPr/>
        </p:nvCxnSpPr>
        <p:spPr>
          <a:xfrm flipH="1">
            <a:off x="6094700" y="1480225"/>
            <a:ext cx="786300" cy="2258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" name="Google Shape;92;p17"/>
          <p:cNvCxnSpPr>
            <a:stCxn id="90" idx="3"/>
          </p:cNvCxnSpPr>
          <p:nvPr/>
        </p:nvCxnSpPr>
        <p:spPr>
          <a:xfrm flipH="1">
            <a:off x="6088550" y="1746800"/>
            <a:ext cx="817800" cy="1985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</a:rPr>
              <a:t>Context definitions: “Simulations”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42875" y="602750"/>
            <a:ext cx="57471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</a:t>
            </a:r>
            <a:r>
              <a:rPr lang="en" sz="2000"/>
              <a:t>ata produced by numerical models based on equations for physics, chemistry, …</a:t>
            </a:r>
            <a:br>
              <a:rPr lang="en" sz="2000"/>
            </a:b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The initial and boundary conditions are prepared from measured data from environmental monitoring.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Results affected by the initial and boundary conditions.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Compute intensive.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Wall clock time (usually) is not critical.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b="1" lang="en" sz="2000"/>
              <a:t>Multidimensional georeferenced data.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Simulation of scenarios (past, future).</a:t>
            </a:r>
            <a:endParaRPr sz="2000"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6400" y="695225"/>
            <a:ext cx="3049222" cy="1905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400" y="3043678"/>
            <a:ext cx="3049225" cy="1542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</a:rPr>
              <a:t>Context definitions: “Forecasting”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6900" y="572700"/>
            <a:ext cx="5597700" cy="39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Data produced by numerical models based on equations for physics, chemistry, …</a:t>
            </a:r>
            <a:br>
              <a:rPr lang="en" sz="2000"/>
            </a:br>
            <a:endParaRPr sz="1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The initial and boundary conditions are prepared from global/larger scale models.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Results strongly affected by the initial and boundary conditions.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Compute intensive.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Wall clock time is critical: the forecasts must be produced on time.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b="1" lang="en" sz="2000"/>
              <a:t>Multidimensional georeferenced data.</a:t>
            </a:r>
            <a:br>
              <a:rPr b="1"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Operational forecast (near future, days/weeks).</a:t>
            </a:r>
            <a:endParaRPr sz="2000"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8875" y="2839325"/>
            <a:ext cx="3049224" cy="228691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/>
        </p:nvSpPr>
        <p:spPr>
          <a:xfrm rot="-5400000">
            <a:off x="7568200" y="3851525"/>
            <a:ext cx="1922400" cy="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A3F7B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Weather Research and Forecasting (WRF) - Medicane NUMA</a:t>
            </a:r>
            <a:endParaRPr/>
          </a:p>
        </p:txBody>
      </p:sp>
      <p:sp>
        <p:nvSpPr>
          <p:cNvPr id="109" name="Google Shape;109;p19"/>
          <p:cNvSpPr txBox="1"/>
          <p:nvPr/>
        </p:nvSpPr>
        <p:spPr>
          <a:xfrm rot="-5400000">
            <a:off x="6880200" y="1476663"/>
            <a:ext cx="20841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A3F7B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MODIS image captured by NASA’s Terra satellite</a:t>
            </a:r>
            <a:endParaRPr b="1" sz="1200">
              <a:solidFill>
                <a:srgbClr val="0A3F7B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7600" y="662583"/>
            <a:ext cx="1565299" cy="2086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</a:rPr>
              <a:t>Context definitions: “Nowcasting”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116" name="Google Shape;116;p20"/>
          <p:cNvSpPr txBox="1"/>
          <p:nvPr>
            <p:ph idx="1" type="body"/>
          </p:nvPr>
        </p:nvSpPr>
        <p:spPr>
          <a:xfrm>
            <a:off x="6900" y="583926"/>
            <a:ext cx="55740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Data produced by geographically distributed sensor networks, …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It shares the technology with environmental monitoring.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Data is processed by humans/machine learning tools.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Data labelling is crucial.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Wall clock time is critical: data collection, processing, visualization.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b="1" lang="en" sz="1900"/>
              <a:t>Multidimensional georeferenced data.</a:t>
            </a:r>
            <a:br>
              <a:rPr b="1" lang="en" sz="1900"/>
            </a:br>
            <a:endParaRPr b="1"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Operational forecasting (really near future, hours)</a:t>
            </a:r>
            <a:endParaRPr sz="1900"/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0900" y="2812500"/>
            <a:ext cx="3388674" cy="14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/>
          <p:nvPr/>
        </p:nvSpPr>
        <p:spPr>
          <a:xfrm rot="-5400000">
            <a:off x="6600875" y="1461425"/>
            <a:ext cx="1939200" cy="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A3F7B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WR-10X Radar - meteo@uniparthenope</a:t>
            </a:r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0900" y="640250"/>
            <a:ext cx="1841075" cy="184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</a:rPr>
              <a:t>Context definitions: “Predictions”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125" name="Google Shape;125;p21"/>
          <p:cNvSpPr txBox="1"/>
          <p:nvPr>
            <p:ph idx="1" type="body"/>
          </p:nvPr>
        </p:nvSpPr>
        <p:spPr>
          <a:xfrm>
            <a:off x="0" y="596775"/>
            <a:ext cx="56943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produced by machine learning algorithms.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Data sources:</a:t>
            </a:r>
            <a:endParaRPr sz="1800"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Sensors and Instruments:</a:t>
            </a:r>
            <a:br>
              <a:rPr lang="en" sz="1800"/>
            </a:br>
            <a:r>
              <a:rPr lang="en" sz="1800"/>
              <a:t>→predictions from observed data.</a:t>
            </a:r>
            <a:endParaRPr sz="1800"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Numerical models:</a:t>
            </a:r>
            <a:br>
              <a:rPr lang="en" sz="1800"/>
            </a:br>
            <a:r>
              <a:rPr lang="en" sz="1800"/>
              <a:t>→predictions as numerical models improvement.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Dataset preparation and data labelling are crucial.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Diverse and different </a:t>
            </a:r>
            <a:r>
              <a:rPr lang="en" sz="1800"/>
              <a:t>techniques</a:t>
            </a:r>
            <a:r>
              <a:rPr lang="en" sz="1800"/>
              <a:t>.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Consume and produce </a:t>
            </a:r>
            <a:r>
              <a:rPr b="1" lang="en" sz="1800"/>
              <a:t>multidimensional georeferenced data.</a:t>
            </a:r>
            <a:br>
              <a:rPr b="1" lang="en" sz="1800"/>
            </a:b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Simulations and o</a:t>
            </a:r>
            <a:r>
              <a:rPr lang="en"/>
              <a:t>perational forecasting.</a:t>
            </a:r>
            <a:endParaRPr/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5726" y="1121050"/>
            <a:ext cx="3679899" cy="362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