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</p:sldIdLst>
  <p:sldSz cy="5143500" cx="9144000"/>
  <p:notesSz cx="6858000" cy="9144000"/>
  <p:embeddedFontLst>
    <p:embeddedFont>
      <p:font typeface="Corsiva"/>
      <p:regular r:id="rId35"/>
      <p:bold r:id="rId36"/>
      <p:italic r:id="rId37"/>
      <p:boldItalic r:id="rId3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DB848B40-14D8-458B-AB7D-85F96BBC6CBB}">
  <a:tblStyle styleId="{DB848B40-14D8-458B-AB7D-85F96BBC6CB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33" Type="http://schemas.openxmlformats.org/officeDocument/2006/relationships/slide" Target="slides/slide27.xml"/><Relationship Id="rId10" Type="http://schemas.openxmlformats.org/officeDocument/2006/relationships/slide" Target="slides/slide4.xml"/><Relationship Id="rId32" Type="http://schemas.openxmlformats.org/officeDocument/2006/relationships/slide" Target="slides/slide26.xml"/><Relationship Id="rId13" Type="http://schemas.openxmlformats.org/officeDocument/2006/relationships/slide" Target="slides/slide7.xml"/><Relationship Id="rId35" Type="http://schemas.openxmlformats.org/officeDocument/2006/relationships/font" Target="fonts/Corsiva-regular.fntdata"/><Relationship Id="rId12" Type="http://schemas.openxmlformats.org/officeDocument/2006/relationships/slide" Target="slides/slide6.xml"/><Relationship Id="rId34" Type="http://schemas.openxmlformats.org/officeDocument/2006/relationships/slide" Target="slides/slide28.xml"/><Relationship Id="rId15" Type="http://schemas.openxmlformats.org/officeDocument/2006/relationships/slide" Target="slides/slide9.xml"/><Relationship Id="rId37" Type="http://schemas.openxmlformats.org/officeDocument/2006/relationships/font" Target="fonts/Corsiva-italic.fntdata"/><Relationship Id="rId14" Type="http://schemas.openxmlformats.org/officeDocument/2006/relationships/slide" Target="slides/slide8.xml"/><Relationship Id="rId36" Type="http://schemas.openxmlformats.org/officeDocument/2006/relationships/font" Target="fonts/Corsiva-bold.fntdata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38" Type="http://schemas.openxmlformats.org/officeDocument/2006/relationships/font" Target="fonts/Corsiva-boldItalic.fntdata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7141e8b00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7141e8b00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7141e8b001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7141e8b001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72c7f9bf3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72c7f9bf3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72c7f9bf3f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72c7f9bf3f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72c7f9bf3f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72c7f9bf3f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72c7f9bf3f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72c7f9bf3f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72c7f9bf3f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72c7f9bf3f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72c7f9bf3f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72c7f9bf3f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72c7f9bf3f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72c7f9bf3f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72c7f9bf3f_0_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72c7f9bf3f_0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72c7f9bf3f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72c7f9bf3f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141e8b001_0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141e8b001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72c7f9bf3f_0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72c7f9bf3f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72c7f9bf3f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Google Shape;195;g72c7f9bf3f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72c7f9bf3f_0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Google Shape;201;g72c7f9bf3f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72c7f9bf3f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Google Shape;207;g72c7f9bf3f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72c7f9bf3f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3" name="Google Shape;213;g72c7f9bf3f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72c7f9bf3f_0_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72c7f9bf3f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72c7f9bf3f_0_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Google Shape;225;g72c7f9bf3f_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7141e8b001_0_1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Google Shape;231;g7141e8b001_0_1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72c7f9bf3f_0_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7" name="Google Shape;237;g72c7f9bf3f_0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7141e8b001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7141e8b001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7141e8b001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7141e8b001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72c9d91ed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72c9d91ed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7141e8b001_0_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7141e8b001_0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72c9d91ed6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72c9d91ed6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72c9d91ed6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72c9d91ed6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72c9d91ed6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72c9d91ed6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raffaelemontella.it" TargetMode="Externa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Relationship Id="rId3" Type="http://schemas.openxmlformats.org/officeDocument/2006/relationships/hyperlink" Target="https://www.globusgenomics.org" TargetMode="External"/><Relationship Id="rId4" Type="http://schemas.openxmlformats.org/officeDocument/2006/relationships/hyperlink" Target="https://onlinelibrary.wiley.com/doi/abs/10.1002/cpe.3540" TargetMode="External"/><Relationship Id="rId5" Type="http://schemas.openxmlformats.org/officeDocument/2006/relationships/hyperlink" Target="http://github.com/dagonstar" TargetMode="External"/><Relationship Id="rId6" Type="http://schemas.openxmlformats.org/officeDocument/2006/relationships/hyperlink" Target="https://github.com/meirwah/awesome-workflow-engines" TargetMode="Externa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0" y="353075"/>
            <a:ext cx="9144000" cy="2444100"/>
          </a:xfrm>
          <a:prstGeom prst="rect">
            <a:avLst/>
          </a:prstGeom>
          <a:solidFill>
            <a:schemeClr val="accent4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solidFill>
                  <a:srgbClr val="073763"/>
                </a:solidFill>
              </a:rPr>
              <a:t>Cloud Computing:</a:t>
            </a:r>
            <a:br>
              <a:rPr b="1" lang="en">
                <a:solidFill>
                  <a:srgbClr val="073763"/>
                </a:solidFill>
              </a:rPr>
            </a:br>
            <a:r>
              <a:rPr b="1" lang="en">
                <a:solidFill>
                  <a:srgbClr val="073763"/>
                </a:solidFill>
              </a:rPr>
              <a:t>Computing as a Service</a:t>
            </a:r>
            <a:endParaRPr b="1">
              <a:solidFill>
                <a:srgbClr val="073763"/>
              </a:solidFill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0" y="3215125"/>
            <a:ext cx="9144000" cy="9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/>
              <a:t>Prof. </a:t>
            </a:r>
            <a:r>
              <a:rPr i="1" lang="en" sz="1800"/>
              <a:t>Raffaele Montella, Ph.D.</a:t>
            </a:r>
            <a:endParaRPr i="1"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 u="sng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http://raffaelemontella.it</a:t>
            </a:r>
            <a:r>
              <a:rPr i="1" lang="en" sz="1800"/>
              <a:t> raffaele.montella@uniparthenope.it</a:t>
            </a:r>
            <a:endParaRPr b="1" sz="2400">
              <a:solidFill>
                <a:srgbClr val="333333"/>
              </a:solidFill>
              <a:highlight>
                <a:srgbClr val="FFFFFF"/>
              </a:highlight>
              <a:latin typeface="Corsiva"/>
              <a:ea typeface="Corsiva"/>
              <a:cs typeface="Corsiva"/>
              <a:sym typeface="Corsiv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chemeClr val="accent4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73763"/>
                </a:solidFill>
              </a:rPr>
              <a:t>Containers</a:t>
            </a:r>
            <a:endParaRPr b="1">
              <a:solidFill>
                <a:srgbClr val="073763"/>
              </a:solidFill>
            </a:endParaRPr>
          </a:p>
        </p:txBody>
      </p:sp>
      <p:sp>
        <p:nvSpPr>
          <p:cNvPr id="110" name="Google Shape;110;p22"/>
          <p:cNvSpPr txBox="1"/>
          <p:nvPr>
            <p:ph idx="1" type="body"/>
          </p:nvPr>
        </p:nvSpPr>
        <p:spPr>
          <a:xfrm>
            <a:off x="311700" y="847675"/>
            <a:ext cx="8520600" cy="404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Are similar to virtual machines.</a:t>
            </a:r>
            <a:br>
              <a:rPr lang="en" sz="2400"/>
            </a:b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Based on a different virtualization technology.</a:t>
            </a:r>
            <a:br>
              <a:rPr lang="en" sz="2400"/>
            </a:b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Layered on top of the host operating system.</a:t>
            </a:r>
            <a:br>
              <a:rPr lang="en" sz="2400"/>
            </a:b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Operating system level virtualization.</a:t>
            </a:r>
            <a:endParaRPr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3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chemeClr val="accent4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73763"/>
                </a:solidFill>
              </a:rPr>
              <a:t>Containers</a:t>
            </a:r>
            <a:endParaRPr b="1">
              <a:solidFill>
                <a:srgbClr val="073763"/>
              </a:solidFill>
            </a:endParaRPr>
          </a:p>
        </p:txBody>
      </p:sp>
      <p:sp>
        <p:nvSpPr>
          <p:cNvPr id="116" name="Google Shape;116;p23"/>
          <p:cNvSpPr txBox="1"/>
          <p:nvPr>
            <p:ph idx="1" type="body"/>
          </p:nvPr>
        </p:nvSpPr>
        <p:spPr>
          <a:xfrm>
            <a:off x="311700" y="847675"/>
            <a:ext cx="8520600" cy="404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More effective, instant deployment.</a:t>
            </a:r>
            <a:br>
              <a:rPr lang="en" sz="2400"/>
            </a:b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An application is packaged in a container.</a:t>
            </a:r>
            <a:br>
              <a:rPr lang="en" sz="2400"/>
            </a:b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All dependencies are packaged.</a:t>
            </a:r>
            <a:br>
              <a:rPr lang="en" sz="2400"/>
            </a:b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Atomic unit simple to manage.</a:t>
            </a:r>
            <a:endParaRPr sz="2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4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chemeClr val="accent4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73763"/>
                </a:solidFill>
              </a:rPr>
              <a:t>Containers</a:t>
            </a:r>
            <a:endParaRPr b="1">
              <a:solidFill>
                <a:srgbClr val="073763"/>
              </a:solidFill>
            </a:endParaRPr>
          </a:p>
        </p:txBody>
      </p:sp>
      <p:sp>
        <p:nvSpPr>
          <p:cNvPr id="122" name="Google Shape;122;p24"/>
          <p:cNvSpPr txBox="1"/>
          <p:nvPr>
            <p:ph idx="1" type="body"/>
          </p:nvPr>
        </p:nvSpPr>
        <p:spPr>
          <a:xfrm>
            <a:off x="311700" y="847675"/>
            <a:ext cx="8520600" cy="404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Example: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Container</a:t>
            </a:r>
            <a:r>
              <a:rPr lang="en" sz="2400"/>
              <a:t> 1: web server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Container 2: database server</a:t>
            </a:r>
            <a:br>
              <a:rPr lang="en" sz="2400"/>
            </a:b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Persistent disk can be hosted on the </a:t>
            </a:r>
            <a:r>
              <a:rPr lang="en" sz="2400"/>
              <a:t>physical</a:t>
            </a:r>
            <a:r>
              <a:rPr lang="en" sz="2400"/>
              <a:t> machine.</a:t>
            </a:r>
            <a:br>
              <a:rPr lang="en" sz="2400"/>
            </a:b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Example: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Package: Sweep parameters application.</a:t>
            </a:r>
            <a:br>
              <a:rPr lang="en" sz="2400"/>
            </a:b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Multiple containers’ instances with different parameters.</a:t>
            </a:r>
            <a:endParaRPr sz="2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5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chemeClr val="accent4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73763"/>
                </a:solidFill>
              </a:rPr>
              <a:t>Containers</a:t>
            </a:r>
            <a:endParaRPr b="1">
              <a:solidFill>
                <a:srgbClr val="073763"/>
              </a:solidFill>
            </a:endParaRPr>
          </a:p>
        </p:txBody>
      </p:sp>
      <p:sp>
        <p:nvSpPr>
          <p:cNvPr id="128" name="Google Shape;128;p25"/>
          <p:cNvSpPr txBox="1"/>
          <p:nvPr>
            <p:ph idx="1" type="body"/>
          </p:nvPr>
        </p:nvSpPr>
        <p:spPr>
          <a:xfrm>
            <a:off x="311700" y="847675"/>
            <a:ext cx="8520600" cy="404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Lightweight</a:t>
            </a:r>
            <a:r>
              <a:rPr lang="en" sz="2400"/>
              <a:t>.</a:t>
            </a:r>
            <a:br>
              <a:rPr lang="en" sz="2400"/>
            </a:b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Applications start in an instant.</a:t>
            </a:r>
            <a:br>
              <a:rPr lang="en" sz="2400"/>
            </a:b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A container shares libraries with other containers.</a:t>
            </a:r>
            <a:br>
              <a:rPr lang="en" sz="2400"/>
            </a:b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On a given compute server: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more containers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less virtual machine instances</a:t>
            </a:r>
            <a:endParaRPr sz="2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6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chemeClr val="accent4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73763"/>
                </a:solidFill>
              </a:rPr>
              <a:t>Containers</a:t>
            </a:r>
            <a:endParaRPr b="1">
              <a:solidFill>
                <a:srgbClr val="073763"/>
              </a:solidFill>
            </a:endParaRPr>
          </a:p>
        </p:txBody>
      </p:sp>
      <p:sp>
        <p:nvSpPr>
          <p:cNvPr id="134" name="Google Shape;134;p26"/>
          <p:cNvSpPr txBox="1"/>
          <p:nvPr>
            <p:ph idx="1" type="body"/>
          </p:nvPr>
        </p:nvSpPr>
        <p:spPr>
          <a:xfrm>
            <a:off x="311700" y="847675"/>
            <a:ext cx="8520600" cy="404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Packaging an application in a container is a simple task.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Container definition script language.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Requirements: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Libraries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Dependencies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Source files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Data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The script runs on a laptop for testing and on a remote cloud compute server for production.</a:t>
            </a:r>
            <a:endParaRPr sz="2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7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chemeClr val="accent4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73763"/>
                </a:solidFill>
              </a:rPr>
              <a:t>Containers</a:t>
            </a:r>
            <a:endParaRPr b="1">
              <a:solidFill>
                <a:srgbClr val="073763"/>
              </a:solidFill>
            </a:endParaRPr>
          </a:p>
        </p:txBody>
      </p:sp>
      <p:sp>
        <p:nvSpPr>
          <p:cNvPr id="140" name="Google Shape;140;p27"/>
          <p:cNvSpPr txBox="1"/>
          <p:nvPr>
            <p:ph idx="1" type="body"/>
          </p:nvPr>
        </p:nvSpPr>
        <p:spPr>
          <a:xfrm>
            <a:off x="311700" y="847675"/>
            <a:ext cx="8520600" cy="404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Containers are portable between different clouds.</a:t>
            </a:r>
            <a:br>
              <a:rPr lang="en" sz="2400"/>
            </a:b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It is possible, but not really easy move virtual machine images from one cloud to another.</a:t>
            </a:r>
            <a:br>
              <a:rPr lang="en" sz="2400"/>
            </a:b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Virtual machines take minutes to be up and running.</a:t>
            </a:r>
            <a:br>
              <a:rPr lang="en" sz="2400"/>
            </a:b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Virtual machines are more isolated.</a:t>
            </a:r>
            <a:endParaRPr sz="2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8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chemeClr val="accent4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73763"/>
                </a:solidFill>
              </a:rPr>
              <a:t>Containers</a:t>
            </a:r>
            <a:endParaRPr b="1">
              <a:solidFill>
                <a:srgbClr val="073763"/>
              </a:solidFill>
            </a:endParaRPr>
          </a:p>
        </p:txBody>
      </p:sp>
      <p:sp>
        <p:nvSpPr>
          <p:cNvPr id="146" name="Google Shape;146;p28"/>
          <p:cNvSpPr txBox="1"/>
          <p:nvPr>
            <p:ph idx="1" type="body"/>
          </p:nvPr>
        </p:nvSpPr>
        <p:spPr>
          <a:xfrm>
            <a:off x="311700" y="847675"/>
            <a:ext cx="8520600" cy="404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Managing networking in containers is tricky.</a:t>
            </a:r>
            <a:br>
              <a:rPr lang="en" sz="2400"/>
            </a:b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Security in containers could be an issue.</a:t>
            </a:r>
            <a:br>
              <a:rPr lang="en" sz="2400"/>
            </a:b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More containers share the same host OS instance.</a:t>
            </a:r>
            <a:endParaRPr sz="24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9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chemeClr val="accent4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73763"/>
                </a:solidFill>
              </a:rPr>
              <a:t>Virtual Machines vs </a:t>
            </a:r>
            <a:r>
              <a:rPr b="1" lang="en">
                <a:solidFill>
                  <a:srgbClr val="073763"/>
                </a:solidFill>
              </a:rPr>
              <a:t>Containers</a:t>
            </a:r>
            <a:endParaRPr b="1">
              <a:solidFill>
                <a:srgbClr val="073763"/>
              </a:solidFill>
            </a:endParaRPr>
          </a:p>
        </p:txBody>
      </p:sp>
      <p:sp>
        <p:nvSpPr>
          <p:cNvPr id="152" name="Google Shape;152;p29"/>
          <p:cNvSpPr txBox="1"/>
          <p:nvPr>
            <p:ph idx="1" type="body"/>
          </p:nvPr>
        </p:nvSpPr>
        <p:spPr>
          <a:xfrm>
            <a:off x="0" y="4269600"/>
            <a:ext cx="9144000" cy="87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Containers are more cloud-native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Virtual Machines are more secure.</a:t>
            </a:r>
            <a:endParaRPr sz="2400"/>
          </a:p>
        </p:txBody>
      </p:sp>
      <p:sp>
        <p:nvSpPr>
          <p:cNvPr id="153" name="Google Shape;153;p29"/>
          <p:cNvSpPr/>
          <p:nvPr/>
        </p:nvSpPr>
        <p:spPr>
          <a:xfrm>
            <a:off x="761550" y="3696900"/>
            <a:ext cx="3270900" cy="572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Server</a:t>
            </a:r>
            <a:endParaRPr b="1"/>
          </a:p>
        </p:txBody>
      </p:sp>
      <p:sp>
        <p:nvSpPr>
          <p:cNvPr id="154" name="Google Shape;154;p29"/>
          <p:cNvSpPr/>
          <p:nvPr/>
        </p:nvSpPr>
        <p:spPr>
          <a:xfrm>
            <a:off x="761550" y="3333275"/>
            <a:ext cx="3270900" cy="363600"/>
          </a:xfrm>
          <a:prstGeom prst="rect">
            <a:avLst/>
          </a:prstGeom>
          <a:solidFill>
            <a:srgbClr val="F9CB9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Hypervisor</a:t>
            </a:r>
            <a:endParaRPr b="1"/>
          </a:p>
        </p:txBody>
      </p:sp>
      <p:sp>
        <p:nvSpPr>
          <p:cNvPr id="155" name="Google Shape;155;p29"/>
          <p:cNvSpPr/>
          <p:nvPr/>
        </p:nvSpPr>
        <p:spPr>
          <a:xfrm>
            <a:off x="913950" y="2099925"/>
            <a:ext cx="1108500" cy="1233300"/>
          </a:xfrm>
          <a:prstGeom prst="rect">
            <a:avLst/>
          </a:prstGeom>
          <a:solidFill>
            <a:srgbClr val="A4C2F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Guest OS</a:t>
            </a:r>
            <a:endParaRPr b="1"/>
          </a:p>
        </p:txBody>
      </p:sp>
      <p:sp>
        <p:nvSpPr>
          <p:cNvPr id="156" name="Google Shape;156;p29"/>
          <p:cNvSpPr/>
          <p:nvPr/>
        </p:nvSpPr>
        <p:spPr>
          <a:xfrm>
            <a:off x="913950" y="1527175"/>
            <a:ext cx="1108500" cy="572700"/>
          </a:xfrm>
          <a:prstGeom prst="rect">
            <a:avLst/>
          </a:prstGeom>
          <a:solidFill>
            <a:srgbClr val="D9EAD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Bins &amp; Libs</a:t>
            </a:r>
            <a:endParaRPr b="1"/>
          </a:p>
        </p:txBody>
      </p:sp>
      <p:sp>
        <p:nvSpPr>
          <p:cNvPr id="157" name="Google Shape;157;p29"/>
          <p:cNvSpPr/>
          <p:nvPr/>
        </p:nvSpPr>
        <p:spPr>
          <a:xfrm>
            <a:off x="913950" y="954475"/>
            <a:ext cx="1108500" cy="572700"/>
          </a:xfrm>
          <a:prstGeom prst="rect">
            <a:avLst/>
          </a:prstGeom>
          <a:solidFill>
            <a:srgbClr val="FFE5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App</a:t>
            </a:r>
            <a:endParaRPr b="1"/>
          </a:p>
        </p:txBody>
      </p:sp>
      <p:sp>
        <p:nvSpPr>
          <p:cNvPr id="158" name="Google Shape;158;p29"/>
          <p:cNvSpPr/>
          <p:nvPr/>
        </p:nvSpPr>
        <p:spPr>
          <a:xfrm rot="-5400000">
            <a:off x="2639700" y="1940500"/>
            <a:ext cx="2421900" cy="363600"/>
          </a:xfrm>
          <a:prstGeom prst="rect">
            <a:avLst/>
          </a:prstGeom>
          <a:solidFill>
            <a:srgbClr val="EAD1D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Cloud Fabric Controller</a:t>
            </a:r>
            <a:endParaRPr b="1"/>
          </a:p>
        </p:txBody>
      </p:sp>
      <p:sp>
        <p:nvSpPr>
          <p:cNvPr id="159" name="Google Shape;159;p29"/>
          <p:cNvSpPr/>
          <p:nvPr/>
        </p:nvSpPr>
        <p:spPr>
          <a:xfrm>
            <a:off x="2399575" y="2090875"/>
            <a:ext cx="1108500" cy="1233300"/>
          </a:xfrm>
          <a:prstGeom prst="rect">
            <a:avLst/>
          </a:prstGeom>
          <a:solidFill>
            <a:srgbClr val="A4C2F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Guest OS</a:t>
            </a:r>
            <a:endParaRPr b="1"/>
          </a:p>
        </p:txBody>
      </p:sp>
      <p:sp>
        <p:nvSpPr>
          <p:cNvPr id="160" name="Google Shape;160;p29"/>
          <p:cNvSpPr/>
          <p:nvPr/>
        </p:nvSpPr>
        <p:spPr>
          <a:xfrm>
            <a:off x="2399575" y="1518125"/>
            <a:ext cx="1108500" cy="572700"/>
          </a:xfrm>
          <a:prstGeom prst="rect">
            <a:avLst/>
          </a:prstGeom>
          <a:solidFill>
            <a:srgbClr val="D9EAD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Bins &amp; Libs</a:t>
            </a:r>
            <a:endParaRPr b="1"/>
          </a:p>
        </p:txBody>
      </p:sp>
      <p:sp>
        <p:nvSpPr>
          <p:cNvPr id="161" name="Google Shape;161;p29"/>
          <p:cNvSpPr/>
          <p:nvPr/>
        </p:nvSpPr>
        <p:spPr>
          <a:xfrm>
            <a:off x="2399575" y="945425"/>
            <a:ext cx="1108500" cy="572700"/>
          </a:xfrm>
          <a:prstGeom prst="rect">
            <a:avLst/>
          </a:prstGeom>
          <a:solidFill>
            <a:srgbClr val="FFE5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App</a:t>
            </a:r>
            <a:endParaRPr b="1"/>
          </a:p>
        </p:txBody>
      </p:sp>
      <p:sp>
        <p:nvSpPr>
          <p:cNvPr id="162" name="Google Shape;162;p29"/>
          <p:cNvSpPr/>
          <p:nvPr/>
        </p:nvSpPr>
        <p:spPr>
          <a:xfrm>
            <a:off x="5433225" y="3687788"/>
            <a:ext cx="3270900" cy="572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Server</a:t>
            </a:r>
            <a:endParaRPr b="1"/>
          </a:p>
        </p:txBody>
      </p:sp>
      <p:sp>
        <p:nvSpPr>
          <p:cNvPr id="163" name="Google Shape;163;p29"/>
          <p:cNvSpPr/>
          <p:nvPr/>
        </p:nvSpPr>
        <p:spPr>
          <a:xfrm>
            <a:off x="5433225" y="3324163"/>
            <a:ext cx="3270900" cy="363600"/>
          </a:xfrm>
          <a:prstGeom prst="rect">
            <a:avLst/>
          </a:prstGeom>
          <a:solidFill>
            <a:srgbClr val="F9CB9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Hypervisor</a:t>
            </a:r>
            <a:endParaRPr b="1"/>
          </a:p>
        </p:txBody>
      </p:sp>
      <p:sp>
        <p:nvSpPr>
          <p:cNvPr id="164" name="Google Shape;164;p29"/>
          <p:cNvSpPr/>
          <p:nvPr/>
        </p:nvSpPr>
        <p:spPr>
          <a:xfrm rot="-5400000">
            <a:off x="7311375" y="1948450"/>
            <a:ext cx="2421900" cy="363600"/>
          </a:xfrm>
          <a:prstGeom prst="rect">
            <a:avLst/>
          </a:prstGeom>
          <a:solidFill>
            <a:srgbClr val="EAD1D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Cloud Fabric Controller</a:t>
            </a:r>
            <a:endParaRPr b="1"/>
          </a:p>
        </p:txBody>
      </p:sp>
      <p:sp>
        <p:nvSpPr>
          <p:cNvPr id="165" name="Google Shape;165;p29"/>
          <p:cNvSpPr/>
          <p:nvPr/>
        </p:nvSpPr>
        <p:spPr>
          <a:xfrm>
            <a:off x="5632275" y="2751475"/>
            <a:ext cx="2708400" cy="572700"/>
          </a:xfrm>
          <a:prstGeom prst="rect">
            <a:avLst/>
          </a:prstGeom>
          <a:solidFill>
            <a:srgbClr val="A4C2F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Guest OS</a:t>
            </a:r>
            <a:endParaRPr b="1"/>
          </a:p>
        </p:txBody>
      </p:sp>
      <p:sp>
        <p:nvSpPr>
          <p:cNvPr id="166" name="Google Shape;166;p29"/>
          <p:cNvSpPr/>
          <p:nvPr/>
        </p:nvSpPr>
        <p:spPr>
          <a:xfrm rot="-5400000">
            <a:off x="7586625" y="1988300"/>
            <a:ext cx="1144500" cy="363600"/>
          </a:xfrm>
          <a:prstGeom prst="rect">
            <a:avLst/>
          </a:prstGeom>
          <a:solidFill>
            <a:srgbClr val="D9D2E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Docker</a:t>
            </a:r>
            <a:endParaRPr b="1"/>
          </a:p>
        </p:txBody>
      </p:sp>
      <p:sp>
        <p:nvSpPr>
          <p:cNvPr id="167" name="Google Shape;167;p29"/>
          <p:cNvSpPr/>
          <p:nvPr/>
        </p:nvSpPr>
        <p:spPr>
          <a:xfrm>
            <a:off x="5772900" y="2169650"/>
            <a:ext cx="1108500" cy="572700"/>
          </a:xfrm>
          <a:prstGeom prst="rect">
            <a:avLst/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Bins &amp; Libs</a:t>
            </a:r>
            <a:endParaRPr b="1"/>
          </a:p>
        </p:txBody>
      </p:sp>
      <p:sp>
        <p:nvSpPr>
          <p:cNvPr id="168" name="Google Shape;168;p29"/>
          <p:cNvSpPr/>
          <p:nvPr/>
        </p:nvSpPr>
        <p:spPr>
          <a:xfrm>
            <a:off x="6881400" y="2169650"/>
            <a:ext cx="1108500" cy="572700"/>
          </a:xfrm>
          <a:prstGeom prst="rect">
            <a:avLst/>
          </a:prstGeom>
          <a:solidFill>
            <a:srgbClr val="D9EAD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Bins &amp; Libs</a:t>
            </a:r>
            <a:endParaRPr b="1"/>
          </a:p>
        </p:txBody>
      </p:sp>
      <p:sp>
        <p:nvSpPr>
          <p:cNvPr id="169" name="Google Shape;169;p29"/>
          <p:cNvSpPr/>
          <p:nvPr/>
        </p:nvSpPr>
        <p:spPr>
          <a:xfrm rot="-5400000">
            <a:off x="6302141" y="1277900"/>
            <a:ext cx="1508100" cy="275400"/>
          </a:xfrm>
          <a:prstGeom prst="rect">
            <a:avLst/>
          </a:prstGeom>
          <a:solidFill>
            <a:srgbClr val="FFE5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App</a:t>
            </a:r>
            <a:endParaRPr b="1"/>
          </a:p>
        </p:txBody>
      </p:sp>
      <p:sp>
        <p:nvSpPr>
          <p:cNvPr id="170" name="Google Shape;170;p29"/>
          <p:cNvSpPr/>
          <p:nvPr/>
        </p:nvSpPr>
        <p:spPr>
          <a:xfrm rot="-5400000">
            <a:off x="6662703" y="1277900"/>
            <a:ext cx="1508100" cy="275400"/>
          </a:xfrm>
          <a:prstGeom prst="rect">
            <a:avLst/>
          </a:prstGeom>
          <a:solidFill>
            <a:srgbClr val="FFE5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App</a:t>
            </a:r>
            <a:endParaRPr b="1"/>
          </a:p>
        </p:txBody>
      </p:sp>
      <p:sp>
        <p:nvSpPr>
          <p:cNvPr id="171" name="Google Shape;171;p29"/>
          <p:cNvSpPr/>
          <p:nvPr/>
        </p:nvSpPr>
        <p:spPr>
          <a:xfrm rot="-5400000">
            <a:off x="7043703" y="1277900"/>
            <a:ext cx="1508100" cy="275400"/>
          </a:xfrm>
          <a:prstGeom prst="rect">
            <a:avLst/>
          </a:prstGeom>
          <a:solidFill>
            <a:srgbClr val="FFE599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App</a:t>
            </a:r>
            <a:endParaRPr b="1"/>
          </a:p>
        </p:txBody>
      </p:sp>
      <p:sp>
        <p:nvSpPr>
          <p:cNvPr id="172" name="Google Shape;172;p29"/>
          <p:cNvSpPr/>
          <p:nvPr/>
        </p:nvSpPr>
        <p:spPr>
          <a:xfrm rot="-5400000">
            <a:off x="5551330" y="1277900"/>
            <a:ext cx="1508100" cy="275400"/>
          </a:xfrm>
          <a:prstGeom prst="rect">
            <a:avLst/>
          </a:prstGeom>
          <a:solidFill>
            <a:srgbClr val="FFD9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App</a:t>
            </a:r>
            <a:endParaRPr b="1"/>
          </a:p>
        </p:txBody>
      </p:sp>
      <p:sp>
        <p:nvSpPr>
          <p:cNvPr id="173" name="Google Shape;173;p29"/>
          <p:cNvSpPr/>
          <p:nvPr/>
        </p:nvSpPr>
        <p:spPr>
          <a:xfrm rot="-5400000">
            <a:off x="5911893" y="1277900"/>
            <a:ext cx="1508100" cy="275400"/>
          </a:xfrm>
          <a:prstGeom prst="rect">
            <a:avLst/>
          </a:prstGeom>
          <a:solidFill>
            <a:srgbClr val="FFD9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App</a:t>
            </a:r>
            <a:endParaRPr b="1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0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chemeClr val="accent4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73763"/>
                </a:solidFill>
              </a:rPr>
              <a:t>Virtual Machines vs Containers</a:t>
            </a:r>
            <a:endParaRPr b="1">
              <a:solidFill>
                <a:srgbClr val="073763"/>
              </a:solidFill>
            </a:endParaRPr>
          </a:p>
        </p:txBody>
      </p:sp>
      <p:sp>
        <p:nvSpPr>
          <p:cNvPr id="179" name="Google Shape;179;p30"/>
          <p:cNvSpPr txBox="1"/>
          <p:nvPr>
            <p:ph idx="1" type="body"/>
          </p:nvPr>
        </p:nvSpPr>
        <p:spPr>
          <a:xfrm>
            <a:off x="0" y="4269600"/>
            <a:ext cx="9144000" cy="87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Containers are more cloud-native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Virtual Machines are more secure.</a:t>
            </a:r>
            <a:endParaRPr sz="2400"/>
          </a:p>
        </p:txBody>
      </p:sp>
      <p:graphicFrame>
        <p:nvGraphicFramePr>
          <p:cNvPr id="180" name="Google Shape;180;p30"/>
          <p:cNvGraphicFramePr/>
          <p:nvPr/>
        </p:nvGraphicFramePr>
        <p:xfrm>
          <a:off x="0" y="5727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{DB848B40-14D8-458B-AB7D-85F96BBC6CBB}</a:tableStyleId>
              </a:tblPr>
              <a:tblGrid>
                <a:gridCol w="4572000"/>
                <a:gridCol w="45720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400">
                          <a:solidFill>
                            <a:schemeClr val="dk2"/>
                          </a:solidFill>
                        </a:rPr>
                        <a:t>Virtual Machine</a:t>
                      </a:r>
                      <a:endParaRPr b="1" sz="2400"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400">
                          <a:solidFill>
                            <a:schemeClr val="dk2"/>
                          </a:solidFill>
                        </a:rPr>
                        <a:t>Containers</a:t>
                      </a:r>
                      <a:endParaRPr b="1" sz="2400"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chemeClr val="dk2"/>
                          </a:solidFill>
                        </a:rPr>
                        <a:t>Heavyweight</a:t>
                      </a:r>
                      <a:endParaRPr sz="2400"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chemeClr val="dk2"/>
                          </a:solidFill>
                        </a:rPr>
                        <a:t>Lightweight</a:t>
                      </a:r>
                      <a:endParaRPr sz="2400"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chemeClr val="dk2"/>
                          </a:solidFill>
                        </a:rPr>
                        <a:t>Fully isolated</a:t>
                      </a:r>
                      <a:endParaRPr sz="2400"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chemeClr val="dk2"/>
                          </a:solidFill>
                        </a:rPr>
                        <a:t>Process-level isolation</a:t>
                      </a:r>
                      <a:endParaRPr sz="2400"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chemeClr val="dk2"/>
                          </a:solidFill>
                        </a:rPr>
                        <a:t>No automation in configuration</a:t>
                      </a:r>
                      <a:endParaRPr sz="2400"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chemeClr val="dk2"/>
                          </a:solidFill>
                        </a:rPr>
                        <a:t>Automated configuration</a:t>
                      </a:r>
                      <a:endParaRPr sz="2400"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chemeClr val="dk2"/>
                          </a:solidFill>
                        </a:rPr>
                        <a:t>Slow deployment</a:t>
                      </a:r>
                      <a:endParaRPr sz="2400"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chemeClr val="dk2"/>
                          </a:solidFill>
                        </a:rPr>
                        <a:t>Fast deployment</a:t>
                      </a:r>
                      <a:endParaRPr sz="2400"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chemeClr val="dk2"/>
                          </a:solidFill>
                        </a:rPr>
                        <a:t>Easy networking</a:t>
                      </a:r>
                      <a:endParaRPr sz="2400"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chemeClr val="dk2"/>
                          </a:solidFill>
                        </a:rPr>
                        <a:t>Abstract networking</a:t>
                      </a:r>
                      <a:endParaRPr sz="2400"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chemeClr val="dk2"/>
                          </a:solidFill>
                        </a:rPr>
                        <a:t>Custom images</a:t>
                      </a:r>
                      <a:endParaRPr sz="2400"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chemeClr val="dk2"/>
                          </a:solidFill>
                        </a:rPr>
                        <a:t>Portable</a:t>
                      </a:r>
                      <a:endParaRPr sz="2400"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31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chemeClr val="accent4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73763"/>
                </a:solidFill>
              </a:rPr>
              <a:t>Advanced Computing Services</a:t>
            </a:r>
            <a:endParaRPr b="1">
              <a:solidFill>
                <a:srgbClr val="073763"/>
              </a:solidFill>
            </a:endParaRPr>
          </a:p>
        </p:txBody>
      </p:sp>
      <p:sp>
        <p:nvSpPr>
          <p:cNvPr id="186" name="Google Shape;186;p31"/>
          <p:cNvSpPr txBox="1"/>
          <p:nvPr>
            <p:ph idx="1" type="body"/>
          </p:nvPr>
        </p:nvSpPr>
        <p:spPr>
          <a:xfrm>
            <a:off x="311700" y="847675"/>
            <a:ext cx="8520600" cy="404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Infrastructure as a Service is just the foundation of the computing in the cloud</a:t>
            </a:r>
            <a:r>
              <a:rPr lang="en" sz="2400"/>
              <a:t>.</a:t>
            </a:r>
            <a:br>
              <a:rPr lang="en" sz="2400"/>
            </a:b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Cloud vendors (Amazon, Microsoft, Google) have dedicated services.</a:t>
            </a:r>
            <a:br>
              <a:rPr lang="en" sz="2400"/>
            </a:b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Data analysis clusters.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Tools for massive streams of events.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Machine learning tools.</a:t>
            </a:r>
            <a:endParaRPr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chemeClr val="accent4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73763"/>
                </a:solidFill>
              </a:rPr>
              <a:t>Outline - Computing in the Cloud</a:t>
            </a:r>
            <a:endParaRPr b="1">
              <a:solidFill>
                <a:srgbClr val="073763"/>
              </a:solidFill>
            </a:endParaRPr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0" y="661675"/>
            <a:ext cx="9144000" cy="448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Introduction</a:t>
            </a:r>
            <a:br>
              <a:rPr lang="en" sz="2400"/>
            </a:br>
            <a:endParaRPr sz="2400"/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Computing as a service</a:t>
            </a:r>
            <a:br>
              <a:rPr lang="en" sz="2400"/>
            </a:br>
            <a:endParaRPr sz="2400"/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Virtualization and Containerization</a:t>
            </a:r>
            <a:br>
              <a:rPr lang="en" sz="2400"/>
            </a:br>
            <a:endParaRPr sz="2400"/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Advanced services</a:t>
            </a:r>
            <a:br>
              <a:rPr lang="en" sz="2400"/>
            </a:br>
            <a:endParaRPr sz="2400"/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Serverless computing</a:t>
            </a:r>
            <a:br>
              <a:rPr lang="en" sz="2400"/>
            </a:br>
            <a:endParaRPr sz="2400"/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Conclusion</a:t>
            </a:r>
            <a:endParaRPr sz="24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32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chemeClr val="accent4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73763"/>
                </a:solidFill>
              </a:rPr>
              <a:t>Advanced Computing Services</a:t>
            </a:r>
            <a:endParaRPr b="1">
              <a:solidFill>
                <a:srgbClr val="073763"/>
              </a:solidFill>
            </a:endParaRPr>
          </a:p>
        </p:txBody>
      </p:sp>
      <p:sp>
        <p:nvSpPr>
          <p:cNvPr id="192" name="Google Shape;192;p32"/>
          <p:cNvSpPr txBox="1"/>
          <p:nvPr>
            <p:ph idx="1" type="body"/>
          </p:nvPr>
        </p:nvSpPr>
        <p:spPr>
          <a:xfrm>
            <a:off x="311700" y="847675"/>
            <a:ext cx="8520600" cy="404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The problem of computing is the scaling.</a:t>
            </a:r>
            <a:br>
              <a:rPr lang="en" sz="2400"/>
            </a:b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Virtual machines and containers make easy to virtualize a single machine image.</a:t>
            </a:r>
            <a:br>
              <a:rPr lang="en" sz="2400"/>
            </a:b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The most part of today applications are data massive.</a:t>
            </a:r>
            <a:br>
              <a:rPr lang="en" sz="2400"/>
            </a:b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Run parallel tools is not the exception, but the regular way.</a:t>
            </a:r>
            <a:endParaRPr sz="24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33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chemeClr val="accent4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73763"/>
                </a:solidFill>
              </a:rPr>
              <a:t>Advanced Computing Services</a:t>
            </a:r>
            <a:endParaRPr b="1">
              <a:solidFill>
                <a:srgbClr val="073763"/>
              </a:solidFill>
            </a:endParaRPr>
          </a:p>
        </p:txBody>
      </p:sp>
      <p:sp>
        <p:nvSpPr>
          <p:cNvPr id="198" name="Google Shape;198;p33"/>
          <p:cNvSpPr txBox="1"/>
          <p:nvPr>
            <p:ph idx="1" type="body"/>
          </p:nvPr>
        </p:nvSpPr>
        <p:spPr>
          <a:xfrm>
            <a:off x="311700" y="847675"/>
            <a:ext cx="8520600" cy="404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High performance computing using Message Passing Interface (MPI)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Virtual clusters (Amazon, Microsoft Azure)</a:t>
            </a:r>
            <a:br>
              <a:rPr lang="en" sz="2400"/>
            </a:b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Many task parallelism (MTP) : massive number of independent task to run in a embarassing parallel way.</a:t>
            </a:r>
            <a:endParaRPr sz="24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34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chemeClr val="accent4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73763"/>
                </a:solidFill>
              </a:rPr>
              <a:t>Advanced Computing Services</a:t>
            </a:r>
            <a:endParaRPr b="1">
              <a:solidFill>
                <a:srgbClr val="073763"/>
              </a:solidFill>
            </a:endParaRPr>
          </a:p>
        </p:txBody>
      </p:sp>
      <p:sp>
        <p:nvSpPr>
          <p:cNvPr id="204" name="Google Shape;204;p34"/>
          <p:cNvSpPr txBox="1"/>
          <p:nvPr>
            <p:ph idx="1" type="body"/>
          </p:nvPr>
        </p:nvSpPr>
        <p:spPr>
          <a:xfrm>
            <a:off x="311700" y="847675"/>
            <a:ext cx="8520600" cy="404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Bulk synchronous parallelism (BSP)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MapReduce (Apache Hadoop)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Spark (interactive using Jupyter)</a:t>
            </a:r>
            <a:br>
              <a:rPr lang="en" sz="2400"/>
            </a:b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Cloud Datalab (Google) - based on Jupyter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Cloud Business Intelligence (Microsoft Azure)</a:t>
            </a:r>
            <a:endParaRPr sz="24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35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chemeClr val="accent4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73763"/>
                </a:solidFill>
              </a:rPr>
              <a:t>Advanced Computing Services</a:t>
            </a:r>
            <a:endParaRPr b="1">
              <a:solidFill>
                <a:srgbClr val="073763"/>
              </a:solidFill>
            </a:endParaRPr>
          </a:p>
        </p:txBody>
      </p:sp>
      <p:sp>
        <p:nvSpPr>
          <p:cNvPr id="210" name="Google Shape;210;p35"/>
          <p:cNvSpPr txBox="1"/>
          <p:nvPr>
            <p:ph idx="1" type="body"/>
          </p:nvPr>
        </p:nvSpPr>
        <p:spPr>
          <a:xfrm>
            <a:off x="311700" y="847675"/>
            <a:ext cx="8520600" cy="404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Scaling containers: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Docker Swarm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Kubernetes </a:t>
            </a:r>
            <a:r>
              <a:rPr lang="en" sz="2400"/>
              <a:t>container</a:t>
            </a:r>
            <a:r>
              <a:rPr lang="en" sz="2400"/>
              <a:t> management (Google)</a:t>
            </a:r>
            <a:br>
              <a:rPr lang="en" sz="2400"/>
            </a:b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High Throughput Condor (1985… still widely used, and developed)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Class-AD - Resource specification language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Used in European grid computing for decades alongside Globus 2 and GridFTP</a:t>
            </a:r>
            <a:endParaRPr sz="24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36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chemeClr val="accent4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73763"/>
                </a:solidFill>
              </a:rPr>
              <a:t>Advanced Computing Services</a:t>
            </a:r>
            <a:endParaRPr b="1">
              <a:solidFill>
                <a:srgbClr val="073763"/>
              </a:solidFill>
            </a:endParaRPr>
          </a:p>
        </p:txBody>
      </p:sp>
      <p:sp>
        <p:nvSpPr>
          <p:cNvPr id="216" name="Google Shape;216;p36"/>
          <p:cNvSpPr txBox="1"/>
          <p:nvPr>
            <p:ph idx="1" type="body"/>
          </p:nvPr>
        </p:nvSpPr>
        <p:spPr>
          <a:xfrm>
            <a:off x="311700" y="847675"/>
            <a:ext cx="8520600" cy="404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MesOS: distributed operating system with web interface.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Dataflow and workflows: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Galaxy / Globus Galaxy: bioinformatics</a:t>
            </a:r>
            <a:br>
              <a:rPr lang="en" sz="2400"/>
            </a:br>
            <a:r>
              <a:rPr lang="en" sz="2400" u="sng">
                <a:solidFill>
                  <a:schemeClr val="hlink"/>
                </a:solidFill>
                <a:hlinkClick r:id="rId3"/>
              </a:rPr>
              <a:t>https://www.globusgenomics.org</a:t>
            </a:r>
            <a:r>
              <a:rPr lang="en" sz="2400"/>
              <a:t> 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Galaxy / Globus Galaxy-ES: earth science</a:t>
            </a:r>
            <a:br>
              <a:rPr lang="en" sz="2400"/>
            </a:br>
            <a:r>
              <a:rPr lang="en" sz="2400" u="sng">
                <a:solidFill>
                  <a:schemeClr val="hlink"/>
                </a:solidFill>
                <a:hlinkClick r:id="rId4"/>
              </a:rPr>
              <a:t>https://onlinelibrary.wiley.com/doi/abs/10.1002/cpe.3540</a:t>
            </a:r>
            <a:r>
              <a:rPr lang="en" sz="2400"/>
              <a:t> 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DagOn*: </a:t>
            </a:r>
            <a:r>
              <a:rPr lang="en" sz="2400" u="sng">
                <a:solidFill>
                  <a:schemeClr val="hlink"/>
                </a:solidFill>
                <a:hlinkClick r:id="rId5"/>
              </a:rPr>
              <a:t>http://github.com/dagonstar</a:t>
            </a:r>
            <a:r>
              <a:rPr lang="en" sz="2400"/>
              <a:t> 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More:</a:t>
            </a:r>
            <a:br>
              <a:rPr lang="en" sz="2400"/>
            </a:br>
            <a:r>
              <a:rPr lang="en" sz="2400" u="sng">
                <a:solidFill>
                  <a:schemeClr val="hlink"/>
                </a:solidFill>
                <a:hlinkClick r:id="rId6"/>
              </a:rPr>
              <a:t>https://github.com/meirwah/awesome-workflow-engines</a:t>
            </a:r>
            <a:r>
              <a:rPr lang="en" sz="2400"/>
              <a:t> </a:t>
            </a:r>
            <a:endParaRPr sz="24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37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chemeClr val="accent4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73763"/>
                </a:solidFill>
              </a:rPr>
              <a:t>Serverless Computing</a:t>
            </a:r>
            <a:endParaRPr b="1">
              <a:solidFill>
                <a:srgbClr val="073763"/>
              </a:solidFill>
            </a:endParaRPr>
          </a:p>
        </p:txBody>
      </p:sp>
      <p:sp>
        <p:nvSpPr>
          <p:cNvPr id="222" name="Google Shape;222;p37"/>
          <p:cNvSpPr txBox="1"/>
          <p:nvPr>
            <p:ph idx="1" type="body"/>
          </p:nvPr>
        </p:nvSpPr>
        <p:spPr>
          <a:xfrm>
            <a:off x="311700" y="847675"/>
            <a:ext cx="8520600" cy="404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Having up and running a virtual machine instance on the cloud could be costly if the most part of the time is in idle.</a:t>
            </a:r>
            <a:br>
              <a:rPr lang="en" sz="2400"/>
            </a:b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The effort needed to configure a service is not trivial.</a:t>
            </a:r>
            <a:br>
              <a:rPr lang="en" sz="2400"/>
            </a:b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The </a:t>
            </a:r>
            <a:r>
              <a:rPr lang="en" sz="2400"/>
              <a:t>security</a:t>
            </a:r>
            <a:r>
              <a:rPr lang="en" sz="2400"/>
              <a:t> have to be enforced.</a:t>
            </a:r>
            <a:br>
              <a:rPr lang="en" sz="2400"/>
            </a:b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The scalability is an issue.</a:t>
            </a:r>
            <a:endParaRPr sz="24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38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chemeClr val="accent4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73763"/>
                </a:solidFill>
              </a:rPr>
              <a:t>Serverless Computing</a:t>
            </a:r>
            <a:endParaRPr b="1">
              <a:solidFill>
                <a:srgbClr val="073763"/>
              </a:solidFill>
            </a:endParaRPr>
          </a:p>
        </p:txBody>
      </p:sp>
      <p:sp>
        <p:nvSpPr>
          <p:cNvPr id="228" name="Google Shape;228;p38"/>
          <p:cNvSpPr txBox="1"/>
          <p:nvPr>
            <p:ph idx="1" type="body"/>
          </p:nvPr>
        </p:nvSpPr>
        <p:spPr>
          <a:xfrm>
            <a:off x="311700" y="847675"/>
            <a:ext cx="8520600" cy="404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A service can be deployed and bounded to a web route without the need to be hosted to a dedicated machine.</a:t>
            </a:r>
            <a:br>
              <a:rPr lang="en" sz="2400"/>
            </a:b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The service is billed for the amount of the resources for the time that are used.</a:t>
            </a:r>
            <a:br>
              <a:rPr lang="en" sz="2400"/>
            </a:b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The services are hosted in lightweight containers.</a:t>
            </a:r>
            <a:br>
              <a:rPr lang="en" sz="2400"/>
            </a:b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Serverless computing is cloud native/continuously upgraded.</a:t>
            </a:r>
            <a:endParaRPr sz="24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39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chemeClr val="accent4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73763"/>
                </a:solidFill>
              </a:rPr>
              <a:t>Conclusions</a:t>
            </a:r>
            <a:endParaRPr b="1">
              <a:solidFill>
                <a:srgbClr val="073763"/>
              </a:solidFill>
            </a:endParaRPr>
          </a:p>
        </p:txBody>
      </p:sp>
      <p:sp>
        <p:nvSpPr>
          <p:cNvPr id="234" name="Google Shape;234;p39"/>
          <p:cNvSpPr txBox="1"/>
          <p:nvPr>
            <p:ph idx="1" type="body"/>
          </p:nvPr>
        </p:nvSpPr>
        <p:spPr>
          <a:xfrm>
            <a:off x="311700" y="847675"/>
            <a:ext cx="8520600" cy="404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Good things about hosting computation in the cloud: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Cost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Scalability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Access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Configurability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Variety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Security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Upgradability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Semplicity</a:t>
            </a:r>
            <a:endParaRPr sz="24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40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chemeClr val="accent4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73763"/>
                </a:solidFill>
              </a:rPr>
              <a:t>Conclusions</a:t>
            </a:r>
            <a:endParaRPr b="1">
              <a:solidFill>
                <a:srgbClr val="073763"/>
              </a:solidFill>
            </a:endParaRPr>
          </a:p>
        </p:txBody>
      </p:sp>
      <p:sp>
        <p:nvSpPr>
          <p:cNvPr id="240" name="Google Shape;240;p40"/>
          <p:cNvSpPr txBox="1"/>
          <p:nvPr>
            <p:ph idx="1" type="body"/>
          </p:nvPr>
        </p:nvSpPr>
        <p:spPr>
          <a:xfrm>
            <a:off x="311700" y="847675"/>
            <a:ext cx="8520600" cy="404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Bad</a:t>
            </a:r>
            <a:r>
              <a:rPr lang="en" sz="2400"/>
              <a:t> things about hosting computation in the cloud: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Cost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Variety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Security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Dependence</a:t>
            </a:r>
            <a:br>
              <a:rPr lang="en" sz="2400"/>
            </a:b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Initial cost of </a:t>
            </a:r>
            <a:r>
              <a:rPr lang="en" sz="2400"/>
              <a:t>investment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Total cost of ownership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Time to marked</a:t>
            </a:r>
            <a:endParaRPr sz="2400"/>
          </a:p>
        </p:txBody>
      </p:sp>
      <p:sp>
        <p:nvSpPr>
          <p:cNvPr id="241" name="Google Shape;241;p40"/>
          <p:cNvSpPr/>
          <p:nvPr/>
        </p:nvSpPr>
        <p:spPr>
          <a:xfrm>
            <a:off x="4831400" y="3395700"/>
            <a:ext cx="699000" cy="11736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9900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2" name="Google Shape;242;p40"/>
          <p:cNvSpPr txBox="1"/>
          <p:nvPr>
            <p:ph idx="1" type="body"/>
          </p:nvPr>
        </p:nvSpPr>
        <p:spPr>
          <a:xfrm>
            <a:off x="5882250" y="3159150"/>
            <a:ext cx="2831700" cy="1646700"/>
          </a:xfrm>
          <a:prstGeom prst="rect">
            <a:avLst/>
          </a:prstGeom>
          <a:solidFill>
            <a:srgbClr val="FFE599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Private clouds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Hybrid clouds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Cloud burst</a:t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chemeClr val="accent4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73763"/>
                </a:solidFill>
              </a:rPr>
              <a:t>Introduction</a:t>
            </a:r>
            <a:endParaRPr b="1">
              <a:solidFill>
                <a:srgbClr val="073763"/>
              </a:solidFill>
            </a:endParaRPr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847675"/>
            <a:ext cx="8520600" cy="266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Infrastructure as a Service.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Instant deployable computing power.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There is no queue: the resources are allocated and consumed: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More CPUs than in the user availability.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Expensive high-end GPGPU devices.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Diverse and </a:t>
            </a:r>
            <a:r>
              <a:rPr lang="en" sz="2400"/>
              <a:t>different</a:t>
            </a:r>
            <a:r>
              <a:rPr lang="en" sz="2400"/>
              <a:t> </a:t>
            </a:r>
            <a:r>
              <a:rPr lang="en" sz="2400"/>
              <a:t>environments</a:t>
            </a:r>
            <a:r>
              <a:rPr lang="en" sz="2400"/>
              <a:t> for product </a:t>
            </a:r>
            <a:r>
              <a:rPr lang="en" sz="2400"/>
              <a:t>testing</a:t>
            </a:r>
            <a:r>
              <a:rPr lang="en" sz="2400"/>
              <a:t>.</a:t>
            </a:r>
            <a:endParaRPr sz="2400"/>
          </a:p>
        </p:txBody>
      </p:sp>
      <p:sp>
        <p:nvSpPr>
          <p:cNvPr id="68" name="Google Shape;68;p15"/>
          <p:cNvSpPr txBox="1"/>
          <p:nvPr/>
        </p:nvSpPr>
        <p:spPr>
          <a:xfrm>
            <a:off x="0" y="4294575"/>
            <a:ext cx="9144000" cy="8487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Access computing power from anywhere, anytime, any device.</a:t>
            </a: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chemeClr val="accent4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73763"/>
                </a:solidFill>
              </a:rPr>
              <a:t>Compute as a Service</a:t>
            </a:r>
            <a:endParaRPr b="1">
              <a:solidFill>
                <a:srgbClr val="073763"/>
              </a:solidFill>
            </a:endParaRPr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847675"/>
            <a:ext cx="8520600" cy="404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CPUs, RAM, storage, GPUs, FPGAs on demand</a:t>
            </a:r>
            <a:br>
              <a:rPr lang="en" sz="2400"/>
            </a:b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Elasticity</a:t>
            </a:r>
            <a:br>
              <a:rPr lang="en" sz="2400"/>
            </a:b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Scalability</a:t>
            </a:r>
            <a:br>
              <a:rPr lang="en" sz="2400"/>
            </a:b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Pay as you go</a:t>
            </a:r>
            <a:endParaRPr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chemeClr val="accent4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73763"/>
                </a:solidFill>
              </a:rPr>
              <a:t>Compute as a Service</a:t>
            </a:r>
            <a:endParaRPr b="1">
              <a:solidFill>
                <a:srgbClr val="073763"/>
              </a:solidFill>
            </a:endParaRPr>
          </a:p>
        </p:txBody>
      </p:sp>
      <p:sp>
        <p:nvSpPr>
          <p:cNvPr id="80" name="Google Shape;80;p17"/>
          <p:cNvSpPr txBox="1"/>
          <p:nvPr>
            <p:ph idx="1" type="body"/>
          </p:nvPr>
        </p:nvSpPr>
        <p:spPr>
          <a:xfrm>
            <a:off x="311700" y="847675"/>
            <a:ext cx="8520600" cy="404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Pay how much you can: make a bid</a:t>
            </a:r>
            <a:br>
              <a:rPr lang="en" sz="2400"/>
            </a:b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Private clouds</a:t>
            </a:r>
            <a:br>
              <a:rPr lang="en" sz="2400"/>
            </a:b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Public clouds</a:t>
            </a:r>
            <a:br>
              <a:rPr lang="en" sz="2400"/>
            </a:b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Cloud burst</a:t>
            </a:r>
            <a:endParaRPr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chemeClr val="accent4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73763"/>
                </a:solidFill>
              </a:rPr>
              <a:t>Virtualization</a:t>
            </a:r>
            <a:endParaRPr b="1">
              <a:solidFill>
                <a:srgbClr val="073763"/>
              </a:solidFill>
            </a:endParaRPr>
          </a:p>
        </p:txBody>
      </p:sp>
      <p:sp>
        <p:nvSpPr>
          <p:cNvPr id="86" name="Google Shape;86;p18"/>
          <p:cNvSpPr txBox="1"/>
          <p:nvPr>
            <p:ph idx="1" type="body"/>
          </p:nvPr>
        </p:nvSpPr>
        <p:spPr>
          <a:xfrm>
            <a:off x="311700" y="847675"/>
            <a:ext cx="8520600" cy="404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Computing on the cloud means not using servers directly.</a:t>
            </a:r>
            <a:br>
              <a:rPr lang="en" sz="2400"/>
            </a:b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A virtual machine hosts an operating system.</a:t>
            </a:r>
            <a:br>
              <a:rPr lang="en" sz="2400"/>
            </a:b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The custom software runs on this machine.</a:t>
            </a:r>
            <a:br>
              <a:rPr lang="en" sz="2400"/>
            </a:b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A virtual machine is a software image of a complete machine that is loaded on the compute server.</a:t>
            </a:r>
            <a:endParaRPr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chemeClr val="accent4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73763"/>
                </a:solidFill>
              </a:rPr>
              <a:t>Virtualization</a:t>
            </a:r>
            <a:endParaRPr b="1">
              <a:solidFill>
                <a:srgbClr val="073763"/>
              </a:solidFill>
            </a:endParaRPr>
          </a:p>
        </p:txBody>
      </p:sp>
      <p:sp>
        <p:nvSpPr>
          <p:cNvPr id="92" name="Google Shape;92;p19"/>
          <p:cNvSpPr txBox="1"/>
          <p:nvPr>
            <p:ph idx="1" type="body"/>
          </p:nvPr>
        </p:nvSpPr>
        <p:spPr>
          <a:xfrm>
            <a:off x="311700" y="847675"/>
            <a:ext cx="8520600" cy="404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The compute server runs a software component called “</a:t>
            </a:r>
            <a:r>
              <a:rPr b="1" lang="en" sz="2400"/>
              <a:t>hypervisor”</a:t>
            </a:r>
            <a:r>
              <a:rPr lang="en" sz="2400"/>
              <a:t>.</a:t>
            </a:r>
            <a:br>
              <a:rPr lang="en" sz="2400"/>
            </a:b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The hypervisor grants the server resources to the virtual machines.</a:t>
            </a:r>
            <a:br>
              <a:rPr lang="en" sz="2400"/>
            </a:b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Different operating systems are packed of the hypervisor.</a:t>
            </a:r>
            <a:br>
              <a:rPr lang="en" sz="2400"/>
            </a:b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The computing servers are managed in a homogeneous way.</a:t>
            </a:r>
            <a:endParaRPr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chemeClr val="accent4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73763"/>
                </a:solidFill>
              </a:rPr>
              <a:t>Virtualization</a:t>
            </a:r>
            <a:endParaRPr b="1">
              <a:solidFill>
                <a:srgbClr val="073763"/>
              </a:solidFill>
            </a:endParaRPr>
          </a:p>
        </p:txBody>
      </p:sp>
      <p:sp>
        <p:nvSpPr>
          <p:cNvPr id="98" name="Google Shape;98;p20"/>
          <p:cNvSpPr txBox="1"/>
          <p:nvPr>
            <p:ph idx="1" type="body"/>
          </p:nvPr>
        </p:nvSpPr>
        <p:spPr>
          <a:xfrm>
            <a:off x="311700" y="847675"/>
            <a:ext cx="8520600" cy="404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Components: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Cloud Management System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Fabric Controller</a:t>
            </a:r>
            <a:endParaRPr sz="2400"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/>
              <a:t>Cloud Monitor</a:t>
            </a:r>
            <a:br>
              <a:rPr lang="en" sz="2400"/>
            </a:b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An instance of a virtual machine is a running virtual machine started from its image.</a:t>
            </a:r>
            <a:endParaRPr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1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  <a:solidFill>
            <a:schemeClr val="accent4"/>
          </a:solidFill>
          <a:ln cap="flat" cmpd="sng" w="9525">
            <a:solidFill>
              <a:srgbClr val="1C458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73763"/>
                </a:solidFill>
              </a:rPr>
              <a:t>Virtualization</a:t>
            </a:r>
            <a:endParaRPr b="1">
              <a:solidFill>
                <a:srgbClr val="073763"/>
              </a:solidFill>
            </a:endParaRPr>
          </a:p>
        </p:txBody>
      </p:sp>
      <p:sp>
        <p:nvSpPr>
          <p:cNvPr id="104" name="Google Shape;104;p21"/>
          <p:cNvSpPr txBox="1"/>
          <p:nvPr>
            <p:ph idx="1" type="body"/>
          </p:nvPr>
        </p:nvSpPr>
        <p:spPr>
          <a:xfrm>
            <a:off x="311700" y="847675"/>
            <a:ext cx="8520600" cy="404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Many instance of the same virtual machine on the same (or different server).</a:t>
            </a:r>
            <a:br>
              <a:rPr lang="en" sz="2400"/>
            </a:b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Instance recovery in case of crash.</a:t>
            </a:r>
            <a:br>
              <a:rPr lang="en" sz="2400"/>
            </a:b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Instance health.</a:t>
            </a:r>
            <a:br>
              <a:rPr lang="en" sz="2400"/>
            </a:b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Instance load.</a:t>
            </a:r>
            <a:br>
              <a:rPr lang="en" sz="2400"/>
            </a:b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Balance between costs and performance.</a:t>
            </a: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