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hmKIzKzS/qGEuY+wNXOnEe5N0l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" name="Google Shape;3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08ecc731c_0_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" name="Google Shape;91;g1208ecc731c_0_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08ecc731c_0_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g1208ecc731c_0_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08ecc731c_0_6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g1208ecc731c_0_6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08ecc731c_0_8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g1208ecc731c_0_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208ecc731c_0_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g1208ecc731c_0_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08ecc731c_0_6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g1208ecc731c_0_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08ecc731c_0_9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g1208ecc731c_0_9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208ecc731c_0_10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g1208ecc731c_0_10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208ecc731c_0_1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g1208ecc731c_0_1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08ecc731c_0_1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g1208ecc731c_0_1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208ecc731c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g1208ecc731c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" name="Google Shape;4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208ecc731c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5" name="Google Shape;55;g1208ecc731c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08ecc731c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" name="Google Shape;61;g1208ecc731c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208ecc731c_0_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g1208ecc731c_0_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08ecc731c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g1208ecc731c_0_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08ecc731c_0_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" name="Google Shape;79;g1208ecc731c_0_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08ecc731c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g1208ecc731c_0_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84308" y="6163835"/>
            <a:ext cx="12268199" cy="7413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5"/>
          <p:cNvSpPr txBox="1"/>
          <p:nvPr/>
        </p:nvSpPr>
        <p:spPr>
          <a:xfrm>
            <a:off x="3949027" y="6381656"/>
            <a:ext cx="4201530" cy="30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www.meim.uniparthenope.it</a:t>
            </a:r>
            <a:endParaRPr b="1" i="0" sz="10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557250" y="2317626"/>
            <a:ext cx="7780300" cy="132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2" type="body"/>
          </p:nvPr>
        </p:nvSpPr>
        <p:spPr>
          <a:xfrm>
            <a:off x="557250" y="1993402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5"/>
          <p:cNvSpPr txBox="1"/>
          <p:nvPr>
            <p:ph idx="3" type="body"/>
          </p:nvPr>
        </p:nvSpPr>
        <p:spPr>
          <a:xfrm>
            <a:off x="549262" y="3698649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4" type="body"/>
          </p:nvPr>
        </p:nvSpPr>
        <p:spPr>
          <a:xfrm>
            <a:off x="557250" y="5332121"/>
            <a:ext cx="6719887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501621"/>
            <a:ext cx="3595608" cy="474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58491" y="394896"/>
            <a:ext cx="3793268" cy="680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432770" y="459510"/>
            <a:ext cx="2074718" cy="444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459510"/>
            <a:ext cx="2787527" cy="367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4090" y="6550176"/>
            <a:ext cx="12260179" cy="33787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6"/>
          <p:cNvSpPr txBox="1"/>
          <p:nvPr>
            <p:ph type="title"/>
          </p:nvPr>
        </p:nvSpPr>
        <p:spPr>
          <a:xfrm>
            <a:off x="557251" y="1316913"/>
            <a:ext cx="4908550" cy="464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  <a:defRPr b="1" i="0" sz="4000" u="none" cap="none" strike="noStrike">
                <a:solidFill>
                  <a:srgbClr val="2E3C5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557251" y="2634191"/>
            <a:ext cx="4908550" cy="406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557250" y="3231740"/>
            <a:ext cx="4908549" cy="2737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76200" y="6163835"/>
            <a:ext cx="12409714" cy="7413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/>
          <p:nvPr/>
        </p:nvSpPr>
        <p:spPr>
          <a:xfrm>
            <a:off x="3949027" y="6381656"/>
            <a:ext cx="4201530" cy="30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it-IT" sz="1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www.meim.uniparthenope.it</a:t>
            </a:r>
            <a:endParaRPr b="1" i="0" sz="10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557250" y="2931239"/>
            <a:ext cx="7780300" cy="1323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2C3A5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557250" y="2607015"/>
            <a:ext cx="4908550" cy="406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C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51" y="501621"/>
            <a:ext cx="3595608" cy="474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58491" y="394896"/>
            <a:ext cx="3793268" cy="680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storageexplorer.com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/>
          <p:nvPr>
            <p:ph idx="1" type="body"/>
          </p:nvPr>
        </p:nvSpPr>
        <p:spPr>
          <a:xfrm>
            <a:off x="557250" y="2317625"/>
            <a:ext cx="110718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Cloud Computing: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Managing Data - Files and Binary Large Objects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None/>
            </a:pPr>
            <a:r>
              <a:t/>
            </a:r>
            <a:endParaRPr/>
          </a:p>
        </p:txBody>
      </p:sp>
      <p:sp>
        <p:nvSpPr>
          <p:cNvPr id="38" name="Google Shape;38;p1"/>
          <p:cNvSpPr txBox="1"/>
          <p:nvPr>
            <p:ph idx="2" type="body"/>
          </p:nvPr>
        </p:nvSpPr>
        <p:spPr>
          <a:xfrm>
            <a:off x="557250" y="1993402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MASTER MEIM 2021-2022</a:t>
            </a:r>
            <a:endParaRPr/>
          </a:p>
        </p:txBody>
      </p:sp>
      <p:sp>
        <p:nvSpPr>
          <p:cNvPr id="39" name="Google Shape;39;p1"/>
          <p:cNvSpPr txBox="1"/>
          <p:nvPr>
            <p:ph idx="3" type="body"/>
          </p:nvPr>
        </p:nvSpPr>
        <p:spPr>
          <a:xfrm>
            <a:off x="549262" y="3698649"/>
            <a:ext cx="4908550" cy="406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Digital Tech</a:t>
            </a:r>
            <a:endParaRPr/>
          </a:p>
        </p:txBody>
      </p:sp>
      <p:sp>
        <p:nvSpPr>
          <p:cNvPr id="40" name="Google Shape;40;p1"/>
          <p:cNvSpPr txBox="1"/>
          <p:nvPr>
            <p:ph idx="4" type="body"/>
          </p:nvPr>
        </p:nvSpPr>
        <p:spPr>
          <a:xfrm>
            <a:off x="557250" y="5332121"/>
            <a:ext cx="6719887" cy="566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3A58"/>
              </a:buClr>
              <a:buSzPts val="900"/>
              <a:buNone/>
            </a:pPr>
            <a:r>
              <a:rPr lang="it-IT"/>
              <a:t>Prof. Raffaele Montella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900"/>
              <a:buNone/>
            </a:pPr>
            <a:r>
              <a:rPr lang="it-IT"/>
              <a:t>Associate Professor in Computer Science - Università degli Studi di Napoli Parthenope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08ecc731c_0_57"/>
          <p:cNvSpPr txBox="1"/>
          <p:nvPr>
            <p:ph type="title"/>
          </p:nvPr>
        </p:nvSpPr>
        <p:spPr>
          <a:xfrm>
            <a:off x="557250" y="1316925"/>
            <a:ext cx="68637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Cloud Services: File Systems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94" name="Google Shape;94;g1208ecc731c_0_57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Virtual data drivers.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Amazon Block Storage.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Amazon Elastic File System (EFS).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08ecc731c_0_74"/>
          <p:cNvSpPr txBox="1"/>
          <p:nvPr>
            <p:ph type="title"/>
          </p:nvPr>
        </p:nvSpPr>
        <p:spPr>
          <a:xfrm>
            <a:off x="557250" y="1316925"/>
            <a:ext cx="68637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Cloud Services: File Systems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00" name="Google Shape;100;g1208ecc731c_0_74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Microsoft Azure File Storage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Attached FS using Samba (SMB) protocol.</a:t>
            </a:r>
            <a:br>
              <a:rPr lang="it-IT" sz="1800">
                <a:solidFill>
                  <a:srgbClr val="595959"/>
                </a:solidFill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Google Cloud attached File System: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Persistent Disks (64TB)  - based on object store.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Local SSD (max 3TB) - attached to an instance.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Ram Disk (max 208 GB) - attached to an instance.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08ecc731c_0_62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Object Store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06" name="Google Shape;106;g1208ecc731c_0_62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Unstructured data is stored as BLOB.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Different cloud providers use different names for BLOBs.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Technically it is simpler than a File System.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There is no hierarchy.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There is no updating, just versioning or deleting.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08ecc731c_0_82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Object Store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12" name="Google Shape;112;g1208ecc731c_0_82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BLOBs are identified by URLs.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BLOBs are accessed using HTTPS requests or API calls.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Easy to replicate: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Reliability.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Performance.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Security.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Resiliency.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08ecc731c_0_88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Object Store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18" name="Google Shape;118;g1208ecc731c_0_88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Limits: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 organization.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Search Tools. 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user needs to know the BLOBs’ URLs.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08ecc731c_0_67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Use Cases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24" name="Google Shape;124;g1208ecc731c_0_67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Object Store could work with the UC1 if NetCDF hierarchy is implemented as data partitioning.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BLOBs are not adequate for the UC2 for managing CSV files.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If we store all CSVs in an object, the user has to download the full BLOB.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As for UC2, for UC3 the Object Store model suffers about the same limitations.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08ecc731c_0_95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Use Cases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30" name="Google Shape;130;g1208ecc731c_0_95"/>
          <p:cNvSpPr txBox="1"/>
          <p:nvPr>
            <p:ph idx="2" type="body"/>
          </p:nvPr>
        </p:nvSpPr>
        <p:spPr>
          <a:xfrm>
            <a:off x="1371225" y="4556800"/>
            <a:ext cx="9201600" cy="19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One Object Store, many containers.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Each object has some metadata.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Different objects grouped matching the metadata.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1208ecc731c_0_95"/>
          <p:cNvSpPr/>
          <p:nvPr/>
        </p:nvSpPr>
        <p:spPr>
          <a:xfrm>
            <a:off x="2740388" y="1880192"/>
            <a:ext cx="2581475" cy="2425625"/>
          </a:xfrm>
          <a:custGeom>
            <a:rect b="b" l="l" r="r" t="t"/>
            <a:pathLst>
              <a:path extrusionOk="0" h="97025" w="103259">
                <a:moveTo>
                  <a:pt x="0" y="97025"/>
                </a:moveTo>
                <a:lnTo>
                  <a:pt x="0" y="389"/>
                </a:lnTo>
                <a:lnTo>
                  <a:pt x="22990" y="0"/>
                </a:lnTo>
                <a:lnTo>
                  <a:pt x="22990" y="82218"/>
                </a:lnTo>
                <a:lnTo>
                  <a:pt x="81438" y="82218"/>
                </a:lnTo>
                <a:lnTo>
                  <a:pt x="81049" y="1169"/>
                </a:lnTo>
                <a:lnTo>
                  <a:pt x="102870" y="1558"/>
                </a:lnTo>
                <a:lnTo>
                  <a:pt x="103259" y="97025"/>
                </a:lnTo>
                <a:close/>
              </a:path>
            </a:pathLst>
          </a:custGeom>
          <a:solidFill>
            <a:srgbClr val="F1C232"/>
          </a:solidFill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Google Shape;132;g1208ecc731c_0_95"/>
          <p:cNvSpPr/>
          <p:nvPr/>
        </p:nvSpPr>
        <p:spPr>
          <a:xfrm>
            <a:off x="3344425" y="3398855"/>
            <a:ext cx="1373400" cy="458700"/>
          </a:xfrm>
          <a:prstGeom prst="rect">
            <a:avLst/>
          </a:prstGeom>
          <a:solidFill>
            <a:srgbClr val="9FC5E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Object1.v1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Metadata:netcdf</a:t>
            </a:r>
            <a:endParaRPr sz="1100"/>
          </a:p>
        </p:txBody>
      </p:sp>
      <p:sp>
        <p:nvSpPr>
          <p:cNvPr id="133" name="Google Shape;133;g1208ecc731c_0_95"/>
          <p:cNvSpPr/>
          <p:nvPr/>
        </p:nvSpPr>
        <p:spPr>
          <a:xfrm>
            <a:off x="3344425" y="2883437"/>
            <a:ext cx="1373400" cy="4587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Object1.v2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Metadata:netcdf</a:t>
            </a:r>
            <a:endParaRPr sz="1100"/>
          </a:p>
        </p:txBody>
      </p:sp>
      <p:sp>
        <p:nvSpPr>
          <p:cNvPr id="134" name="Google Shape;134;g1208ecc731c_0_95"/>
          <p:cNvSpPr/>
          <p:nvPr/>
        </p:nvSpPr>
        <p:spPr>
          <a:xfrm>
            <a:off x="3344425" y="2368012"/>
            <a:ext cx="1373400" cy="458700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Object1.v3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Metadata:netcdf</a:t>
            </a:r>
            <a:endParaRPr sz="1100"/>
          </a:p>
        </p:txBody>
      </p:sp>
      <p:sp>
        <p:nvSpPr>
          <p:cNvPr id="135" name="Google Shape;135;g1208ecc731c_0_95"/>
          <p:cNvSpPr/>
          <p:nvPr/>
        </p:nvSpPr>
        <p:spPr>
          <a:xfrm>
            <a:off x="6565338" y="1880192"/>
            <a:ext cx="2581475" cy="2425625"/>
          </a:xfrm>
          <a:custGeom>
            <a:rect b="b" l="l" r="r" t="t"/>
            <a:pathLst>
              <a:path extrusionOk="0" h="97025" w="103259">
                <a:moveTo>
                  <a:pt x="0" y="97025"/>
                </a:moveTo>
                <a:lnTo>
                  <a:pt x="0" y="389"/>
                </a:lnTo>
                <a:lnTo>
                  <a:pt x="22990" y="0"/>
                </a:lnTo>
                <a:lnTo>
                  <a:pt x="22990" y="82218"/>
                </a:lnTo>
                <a:lnTo>
                  <a:pt x="81438" y="82218"/>
                </a:lnTo>
                <a:lnTo>
                  <a:pt x="81049" y="1169"/>
                </a:lnTo>
                <a:lnTo>
                  <a:pt x="102870" y="1558"/>
                </a:lnTo>
                <a:lnTo>
                  <a:pt x="103259" y="97025"/>
                </a:lnTo>
                <a:close/>
              </a:path>
            </a:pathLst>
          </a:custGeom>
          <a:solidFill>
            <a:srgbClr val="F1C232"/>
          </a:solidFill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Google Shape;136;g1208ecc731c_0_95"/>
          <p:cNvSpPr/>
          <p:nvPr/>
        </p:nvSpPr>
        <p:spPr>
          <a:xfrm>
            <a:off x="7169375" y="3398855"/>
            <a:ext cx="1373400" cy="458700"/>
          </a:xfrm>
          <a:prstGeom prst="rect">
            <a:avLst/>
          </a:prstGeom>
          <a:solidFill>
            <a:srgbClr val="9FC5E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Object2.v1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Metadata:jpeg</a:t>
            </a:r>
            <a:endParaRPr sz="11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08ecc731c_0_107"/>
          <p:cNvSpPr txBox="1"/>
          <p:nvPr>
            <p:ph type="title"/>
          </p:nvPr>
        </p:nvSpPr>
        <p:spPr>
          <a:xfrm>
            <a:off x="557250" y="1316925"/>
            <a:ext cx="76170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Cloud Services: Object Store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42" name="Google Shape;142;g1208ecc731c_0_107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Amazon Simple Storage Service (S3):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Trillions of objects.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Billions of containers.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containers are called Buckets.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Glacier: cheap and slow long persistence object store.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08ecc731c_0_114"/>
          <p:cNvSpPr txBox="1"/>
          <p:nvPr>
            <p:ph type="title"/>
          </p:nvPr>
        </p:nvSpPr>
        <p:spPr>
          <a:xfrm>
            <a:off x="557250" y="1316925"/>
            <a:ext cx="76170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Cloud Services: Object Store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48" name="Google Shape;148;g1208ecc731c_0_114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Azure Blob (basic object store, as S3)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Azure Storage Explorer </a:t>
            </a:r>
            <a:r>
              <a:rPr lang="it-IT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http://storageexplorer.com</a:t>
            </a:r>
            <a:br>
              <a:rPr lang="it-IT" sz="1800">
                <a:solidFill>
                  <a:srgbClr val="595959"/>
                </a:solidFill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Google Cloud Store (similar to S3):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Standard.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Regional.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Nearline.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Coldline (as Glacier).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OpenStack “Swift”.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08ecc731c_0_120"/>
          <p:cNvSpPr txBox="1"/>
          <p:nvPr>
            <p:ph type="title"/>
          </p:nvPr>
        </p:nvSpPr>
        <p:spPr>
          <a:xfrm>
            <a:off x="557250" y="1316925"/>
            <a:ext cx="76170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Conclusions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154" name="Google Shape;154;g1208ecc731c_0_120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 management is a key feature of any cloud system.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File Systems are a good solution for small amount of data that have to be accessed by regular software.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Object store is an affordable solution for unstructured data that can be flattered and accessed concurrently using HTTP or APIs.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208ecc731c_0_3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Introduction</a:t>
            </a:r>
            <a:endParaRPr/>
          </a:p>
        </p:txBody>
      </p:sp>
      <p:sp>
        <p:nvSpPr>
          <p:cNvPr id="46" name="Google Shape;46;g1208ecc731c_0_3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 storage was the first cloud service.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Amazon launched Simple Storage Service (S3) in 2006.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2008: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Dropbox: replaces USB drive exchange with the cloud.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Microsoft SkyDrive (OneDrive in 2014).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 2012 Google launched Google Drive.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Access data from anywhere, anytime, any device.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With the exception of S3, the others mimic a file system. 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/>
          <p:nvPr>
            <p:ph idx="1" type="body"/>
          </p:nvPr>
        </p:nvSpPr>
        <p:spPr>
          <a:xfrm>
            <a:off x="557250" y="2931239"/>
            <a:ext cx="77802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A58"/>
              </a:buClr>
              <a:buSzPts val="4000"/>
              <a:buNone/>
            </a:pPr>
            <a:r>
              <a:rPr lang="it-IT"/>
              <a:t>That’s all folks</a:t>
            </a:r>
            <a:endParaRPr/>
          </a:p>
        </p:txBody>
      </p:sp>
      <p:sp>
        <p:nvSpPr>
          <p:cNvPr id="160" name="Google Shape;160;p3"/>
          <p:cNvSpPr txBox="1"/>
          <p:nvPr>
            <p:ph idx="2" type="body"/>
          </p:nvPr>
        </p:nvSpPr>
        <p:spPr>
          <a:xfrm>
            <a:off x="557250" y="2607015"/>
            <a:ext cx="4908600" cy="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rPr lang="it-IT"/>
              <a:t>MASTER MEIM 2021-2022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"/>
          <p:cNvSpPr txBox="1"/>
          <p:nvPr>
            <p:ph type="title"/>
          </p:nvPr>
        </p:nvSpPr>
        <p:spPr>
          <a:xfrm>
            <a:off x="557251" y="1316913"/>
            <a:ext cx="4908550" cy="4646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rPr lang="it-IT"/>
              <a:t>Introduction</a:t>
            </a:r>
            <a:endParaRPr/>
          </a:p>
        </p:txBody>
      </p:sp>
      <p:sp>
        <p:nvSpPr>
          <p:cNvPr id="52" name="Google Shape;52;p2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File System storage: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Familiar to tech savvy people.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Is attached to the device as virtual drive.</a:t>
            </a:r>
            <a:endParaRPr sz="1800">
              <a:solidFill>
                <a:srgbClr val="595959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Needs for synchronization.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Blob storage:</a:t>
            </a:r>
            <a:endParaRPr b="1"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Binary Large Object.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Flat model of data.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Really scalable.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08ecc731c_0_9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Storage as a Service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58" name="Google Shape;58;g1208ecc731c_0_9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 is the “golden coin” of science and engineering realm.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Data storage, management (and processing) are one of the more remarkable services on the cloud.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08ecc731c_0_16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Storage as a Service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64" name="Google Shape;64;g1208ecc731c_0_16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UC1 “from models”: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meteo@uniparthenope produces monthly about 5 TB of Network Common Data Form (NetCDF) that have to be stored for 3 years and be accessible using a portal.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UC2 “from sensors”: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due to monitoring the Vesuvio activity, a seismic observatory collects 100 TB per measurement campaign of Comma Separated Values data.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UC3 “crowdsourced”: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in a data crowdsourcing scenario DYNAMO users collect (totally) several thousands of records per seconds. While each record is small, the full collection management is challenging.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08ecc731c_0_39"/>
          <p:cNvSpPr txBox="1"/>
          <p:nvPr>
            <p:ph type="title"/>
          </p:nvPr>
        </p:nvSpPr>
        <p:spPr>
          <a:xfrm>
            <a:off x="557250" y="1316925"/>
            <a:ext cx="102234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Use Cases: Managing Environmental Data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70" name="Google Shape;70;g1208ecc731c_0_39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Different cloud providers offer data service matching many storage models.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design of a cloud application is strictly related to the storage model (and costs).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08ecc731c_0_34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File System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76" name="Google Shape;76;g1208ecc731c_0_34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Familiar to every scientist or engineer.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Intuitive storage abstraction.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Portable Operating System Interface (POSIX APIs).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Works with Linux, MacOS, Windows.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Command Line, GUI, APIs.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08ecc731c_0_48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File System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82" name="Google Shape;82;g1208ecc731c_0_48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Hierarchically organized in directories and files.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Regular software doesn’t need for cloud customization.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Hierarchically could match data semantic organization.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Concurrent access by multiple readers.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Lustre (‘90s) is the first parallel file system.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08ecc731c_0_29"/>
          <p:cNvSpPr txBox="1"/>
          <p:nvPr>
            <p:ph type="title"/>
          </p:nvPr>
        </p:nvSpPr>
        <p:spPr>
          <a:xfrm>
            <a:off x="557251" y="1316913"/>
            <a:ext cx="4908600" cy="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Use Cases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3C5D"/>
              </a:buClr>
              <a:buSzPts val="4000"/>
              <a:buFont typeface="Avenir"/>
              <a:buNone/>
            </a:pPr>
            <a:r>
              <a:t/>
            </a:r>
            <a:endParaRPr/>
          </a:p>
        </p:txBody>
      </p:sp>
      <p:sp>
        <p:nvSpPr>
          <p:cNvPr id="88" name="Google Shape;88;g1208ecc731c_0_29"/>
          <p:cNvSpPr txBox="1"/>
          <p:nvPr>
            <p:ph idx="2" type="body"/>
          </p:nvPr>
        </p:nvSpPr>
        <p:spPr>
          <a:xfrm>
            <a:off x="1397175" y="2253275"/>
            <a:ext cx="9201600" cy="27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File System storage can be used for UC1, UC2 and UC3.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Leaks of data consistency tools.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 user/application has to know the data stored in each file.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Scalability:</a:t>
            </a:r>
            <a:b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Usually the cloud File Systems suffer in scaling when data increase in size.</a:t>
            </a:r>
            <a:b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</a:pP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For large data size, </a:t>
            </a:r>
            <a:r>
              <a:rPr b="1"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different </a:t>
            </a:r>
            <a:r>
              <a:rPr lang="it-IT"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models are used on the cloud.</a:t>
            </a: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2021-11-23T11:10:02Z</dcterms:created>
  <dc:creator>Microsoft Office User</dc:creator>
</cp:coreProperties>
</file>