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44" roundtripDataSignature="AMtx7miRcB43fQudkUuo44EsGAFpRLslo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slide" Target="slides/slide38.xml"/><Relationship Id="rId41" Type="http://schemas.openxmlformats.org/officeDocument/2006/relationships/slide" Target="slides/slide37.xml"/><Relationship Id="rId22" Type="http://schemas.openxmlformats.org/officeDocument/2006/relationships/slide" Target="slides/slide18.xml"/><Relationship Id="rId44" Type="http://customschemas.google.com/relationships/presentationmetadata" Target="metadata"/><Relationship Id="rId21" Type="http://schemas.openxmlformats.org/officeDocument/2006/relationships/slide" Target="slides/slide17.xml"/><Relationship Id="rId43" Type="http://schemas.openxmlformats.org/officeDocument/2006/relationships/slide" Target="slides/slide39.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it-I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 name="Shape 33"/>
        <p:cNvGrpSpPr/>
        <p:nvPr/>
      </p:nvGrpSpPr>
      <p:grpSpPr>
        <a:xfrm>
          <a:off x="0" y="0"/>
          <a:ext cx="0" cy="0"/>
          <a:chOff x="0" y="0"/>
          <a:chExt cx="0" cy="0"/>
        </a:xfrm>
      </p:grpSpPr>
      <p:sp>
        <p:nvSpPr>
          <p:cNvPr id="34" name="Google Shape;3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 name="Google Shape;3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3c4df329e8_3_4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g13c4df329e8_3_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3c4df329e8_3_5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g13c4df329e8_3_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3c4df329e8_3_6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g13c4df329e8_3_6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3c4df329e8_3_7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g13c4df329e8_3_7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3c4df329e8_3_13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g13c4df329e8_3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3c4df329e8_3_13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g13c4df329e8_3_1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13c4df329e8_3_15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g13c4df329e8_3_15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13c4df329e8_3_17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g13c4df329e8_3_17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13c4df329e8_3_18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g13c4df329e8_3_18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13c4df329e8_3_18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g13c4df329e8_3_1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 name="Shape 41"/>
        <p:cNvGrpSpPr/>
        <p:nvPr/>
      </p:nvGrpSpPr>
      <p:grpSpPr>
        <a:xfrm>
          <a:off x="0" y="0"/>
          <a:ext cx="0" cy="0"/>
          <a:chOff x="0" y="0"/>
          <a:chExt cx="0" cy="0"/>
        </a:xfrm>
      </p:grpSpPr>
      <p:sp>
        <p:nvSpPr>
          <p:cNvPr id="42" name="Google Shape;42;g13c4df329e8_1_1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 name="Google Shape;43;g13c4df329e8_1_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13c4df329e8_3_20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g13c4df329e8_3_20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13c4df329e8_3_21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8" name="Google Shape;218;g13c4df329e8_3_2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13c4df329e8_3_21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g13c4df329e8_3_2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13c4df329e8_3_23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g13c4df329e8_3_2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13c4df329e8_3_23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9" name="Google Shape;239;g13c4df329e8_3_2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13c4df329e8_3_24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7" name="Google Shape;247;g13c4df329e8_3_2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13c4df329e8_3_25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g13c4df329e8_3_2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13c4df329e8_3_26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2" name="Google Shape;262;g13c4df329e8_3_26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13c4df329e8_3_27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9" name="Google Shape;269;g13c4df329e8_3_27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13c4df329e8_3_27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6" name="Google Shape;276;g13c4df329e8_3_2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g13c4df329e8_1_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 name="Google Shape;50;g13c4df329e8_1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13c4df329e8_3_28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g13c4df329e8_3_2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13c4df329e8_3_29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g13c4df329e8_3_29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13c4df329e8_3_31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1" name="Google Shape;301;g13c4df329e8_3_3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g13c4df329e8_3_33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g13c4df329e8_3_3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13c4df329e8_3_32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8" name="Google Shape;318;g13c4df329e8_3_3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13c4df329e8_3_36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5" name="Google Shape;325;g13c4df329e8_3_36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13c4df329e8_3_37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3" name="Google Shape;333;g13c4df329e8_3_37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g13c4df329e8_6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2" name="Google Shape;342;g13c4df329e8_6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13c4df329e8_3_35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8" name="Google Shape;348;g13c4df329e8_3_35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5" name="Google Shape;35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3c4df329e8_1_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 name="Google Shape;57;g13c4df329e8_1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3c4df329e8_3_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4" name="Google Shape;64;g13c4df329e8_3_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3c4df329e8_3_1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1" name="Google Shape;71;g13c4df329e8_3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3c4df329e8_3_1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8" name="Google Shape;78;g13c4df329e8_3_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3c4df329e8_3_2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5" name="Google Shape;85;g13c4df329e8_3_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3c4df329e8_3_3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g13c4df329e8_3_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10.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0.png"/><Relationship Id="rId4"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10.pn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10" name="Shape 10"/>
        <p:cNvGrpSpPr/>
        <p:nvPr/>
      </p:nvGrpSpPr>
      <p:grpSpPr>
        <a:xfrm>
          <a:off x="0" y="0"/>
          <a:ext cx="0" cy="0"/>
          <a:chOff x="0" y="0"/>
          <a:chExt cx="0" cy="0"/>
        </a:xfrm>
      </p:grpSpPr>
      <p:pic>
        <p:nvPicPr>
          <p:cNvPr id="11" name="Google Shape;11;p5"/>
          <p:cNvPicPr preferRelativeResize="0"/>
          <p:nvPr/>
        </p:nvPicPr>
        <p:blipFill rotWithShape="1">
          <a:blip r:embed="rId2">
            <a:alphaModFix/>
          </a:blip>
          <a:srcRect b="0" l="0" r="0" t="0"/>
          <a:stretch/>
        </p:blipFill>
        <p:spPr>
          <a:xfrm>
            <a:off x="-84308" y="6163835"/>
            <a:ext cx="12268199" cy="741362"/>
          </a:xfrm>
          <a:prstGeom prst="rect">
            <a:avLst/>
          </a:prstGeom>
          <a:noFill/>
          <a:ln>
            <a:noFill/>
          </a:ln>
        </p:spPr>
      </p:pic>
      <p:sp>
        <p:nvSpPr>
          <p:cNvPr id="12" name="Google Shape;12;p5"/>
          <p:cNvSpPr txBox="1"/>
          <p:nvPr/>
        </p:nvSpPr>
        <p:spPr>
          <a:xfrm>
            <a:off x="3949027" y="6381656"/>
            <a:ext cx="4201530" cy="303929"/>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b="1" i="0" lang="it-IT" sz="1000" u="none" cap="none" strike="noStrike">
                <a:solidFill>
                  <a:schemeClr val="lt1"/>
                </a:solidFill>
                <a:latin typeface="Avenir"/>
                <a:ea typeface="Avenir"/>
                <a:cs typeface="Avenir"/>
                <a:sym typeface="Avenir"/>
              </a:rPr>
              <a:t>www.meim.uniparthenope.it</a:t>
            </a:r>
            <a:endParaRPr b="1" i="0" sz="1000" u="none" cap="none" strike="noStrike">
              <a:solidFill>
                <a:schemeClr val="lt1"/>
              </a:solidFill>
              <a:latin typeface="Avenir"/>
              <a:ea typeface="Avenir"/>
              <a:cs typeface="Avenir"/>
              <a:sym typeface="Avenir"/>
            </a:endParaRPr>
          </a:p>
        </p:txBody>
      </p:sp>
      <p:sp>
        <p:nvSpPr>
          <p:cNvPr id="13" name="Google Shape;13;p5"/>
          <p:cNvSpPr txBox="1"/>
          <p:nvPr>
            <p:ph idx="1" type="body"/>
          </p:nvPr>
        </p:nvSpPr>
        <p:spPr>
          <a:xfrm>
            <a:off x="557250" y="2317626"/>
            <a:ext cx="7780300" cy="132343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2C3A58"/>
              </a:buClr>
              <a:buSzPts val="4000"/>
              <a:buFont typeface="Arial"/>
              <a:buNone/>
              <a:defRPr b="1" i="0" sz="4000" u="none" cap="none" strike="noStrike">
                <a:solidFill>
                  <a:srgbClr val="2C3A58"/>
                </a:solidFill>
                <a:latin typeface="Avenir"/>
                <a:ea typeface="Avenir"/>
                <a:cs typeface="Avenir"/>
                <a:sym typeface="Avenir"/>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4" name="Google Shape;14;p5"/>
          <p:cNvSpPr txBox="1"/>
          <p:nvPr>
            <p:ph idx="2" type="body"/>
          </p:nvPr>
        </p:nvSpPr>
        <p:spPr>
          <a:xfrm>
            <a:off x="557250" y="1993402"/>
            <a:ext cx="4908550" cy="406114"/>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C00000"/>
              </a:buClr>
              <a:buSzPts val="1200"/>
              <a:buFont typeface="Arial"/>
              <a:buNone/>
              <a:defRPr b="0" i="0" sz="1200" u="none" cap="none" strike="noStrike">
                <a:solidFill>
                  <a:srgbClr val="C00000"/>
                </a:solidFill>
                <a:latin typeface="Avenir"/>
                <a:ea typeface="Avenir"/>
                <a:cs typeface="Avenir"/>
                <a:sym typeface="Avenir"/>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5" name="Google Shape;15;p5"/>
          <p:cNvSpPr txBox="1"/>
          <p:nvPr>
            <p:ph idx="3" type="body"/>
          </p:nvPr>
        </p:nvSpPr>
        <p:spPr>
          <a:xfrm>
            <a:off x="549262" y="3698649"/>
            <a:ext cx="4908550" cy="406114"/>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C00000"/>
              </a:buClr>
              <a:buSzPts val="1200"/>
              <a:buFont typeface="Arial"/>
              <a:buNone/>
              <a:defRPr b="0" i="0" sz="1200" u="none" cap="none" strike="noStrike">
                <a:solidFill>
                  <a:srgbClr val="C00000"/>
                </a:solidFill>
                <a:latin typeface="Avenir"/>
                <a:ea typeface="Avenir"/>
                <a:cs typeface="Avenir"/>
                <a:sym typeface="Avenir"/>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6" name="Google Shape;16;p5"/>
          <p:cNvSpPr txBox="1"/>
          <p:nvPr>
            <p:ph idx="4" type="body"/>
          </p:nvPr>
        </p:nvSpPr>
        <p:spPr>
          <a:xfrm>
            <a:off x="557250" y="5332121"/>
            <a:ext cx="6719887" cy="56673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2C3A58"/>
              </a:buClr>
              <a:buSzPts val="900"/>
              <a:buFont typeface="Arial"/>
              <a:buNone/>
              <a:defRPr b="0" i="0" sz="900" u="none" cap="none" strike="noStrike">
                <a:solidFill>
                  <a:srgbClr val="2C3A58"/>
                </a:solidFill>
                <a:latin typeface="Avenir"/>
                <a:ea typeface="Avenir"/>
                <a:cs typeface="Avenir"/>
                <a:sym typeface="Avenir"/>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17" name="Google Shape;17;p5"/>
          <p:cNvPicPr preferRelativeResize="0"/>
          <p:nvPr/>
        </p:nvPicPr>
        <p:blipFill rotWithShape="1">
          <a:blip r:embed="rId3">
            <a:alphaModFix/>
          </a:blip>
          <a:srcRect b="0" l="0" r="0" t="0"/>
          <a:stretch/>
        </p:blipFill>
        <p:spPr>
          <a:xfrm>
            <a:off x="557251" y="501621"/>
            <a:ext cx="3595608" cy="474595"/>
          </a:xfrm>
          <a:prstGeom prst="rect">
            <a:avLst/>
          </a:prstGeom>
          <a:noFill/>
          <a:ln>
            <a:noFill/>
          </a:ln>
        </p:spPr>
      </p:pic>
      <p:pic>
        <p:nvPicPr>
          <p:cNvPr id="18" name="Google Shape;18;p5"/>
          <p:cNvPicPr preferRelativeResize="0"/>
          <p:nvPr/>
        </p:nvPicPr>
        <p:blipFill rotWithShape="1">
          <a:blip r:embed="rId4">
            <a:alphaModFix/>
          </a:blip>
          <a:srcRect b="0" l="0" r="0" t="0"/>
          <a:stretch/>
        </p:blipFill>
        <p:spPr>
          <a:xfrm>
            <a:off x="7858491" y="394896"/>
            <a:ext cx="3793268" cy="680407"/>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ustom Layout">
  <p:cSld name="3_Custom Layout">
    <p:spTree>
      <p:nvGrpSpPr>
        <p:cNvPr id="19" name="Shape 19"/>
        <p:cNvGrpSpPr/>
        <p:nvPr/>
      </p:nvGrpSpPr>
      <p:grpSpPr>
        <a:xfrm>
          <a:off x="0" y="0"/>
          <a:ext cx="0" cy="0"/>
          <a:chOff x="0" y="0"/>
          <a:chExt cx="0" cy="0"/>
        </a:xfrm>
      </p:grpSpPr>
      <p:pic>
        <p:nvPicPr>
          <p:cNvPr id="20" name="Google Shape;20;p6"/>
          <p:cNvPicPr preferRelativeResize="0"/>
          <p:nvPr/>
        </p:nvPicPr>
        <p:blipFill rotWithShape="1">
          <a:blip r:embed="rId2">
            <a:alphaModFix/>
          </a:blip>
          <a:srcRect b="0" l="0" r="0" t="0"/>
          <a:stretch/>
        </p:blipFill>
        <p:spPr>
          <a:xfrm>
            <a:off x="9432770" y="459510"/>
            <a:ext cx="2074718" cy="444582"/>
          </a:xfrm>
          <a:prstGeom prst="rect">
            <a:avLst/>
          </a:prstGeom>
          <a:noFill/>
          <a:ln>
            <a:noFill/>
          </a:ln>
        </p:spPr>
      </p:pic>
      <p:pic>
        <p:nvPicPr>
          <p:cNvPr id="21" name="Google Shape;21;p6"/>
          <p:cNvPicPr preferRelativeResize="0"/>
          <p:nvPr/>
        </p:nvPicPr>
        <p:blipFill rotWithShape="1">
          <a:blip r:embed="rId3">
            <a:alphaModFix/>
          </a:blip>
          <a:srcRect b="0" l="0" r="0" t="0"/>
          <a:stretch/>
        </p:blipFill>
        <p:spPr>
          <a:xfrm>
            <a:off x="557251" y="459510"/>
            <a:ext cx="2787527" cy="367934"/>
          </a:xfrm>
          <a:prstGeom prst="rect">
            <a:avLst/>
          </a:prstGeom>
          <a:noFill/>
          <a:ln>
            <a:noFill/>
          </a:ln>
        </p:spPr>
      </p:pic>
      <p:pic>
        <p:nvPicPr>
          <p:cNvPr id="22" name="Google Shape;22;p6"/>
          <p:cNvPicPr preferRelativeResize="0"/>
          <p:nvPr/>
        </p:nvPicPr>
        <p:blipFill rotWithShape="1">
          <a:blip r:embed="rId4">
            <a:alphaModFix/>
          </a:blip>
          <a:srcRect b="0" l="0" r="0" t="0"/>
          <a:stretch/>
        </p:blipFill>
        <p:spPr>
          <a:xfrm>
            <a:off x="-34090" y="6550176"/>
            <a:ext cx="12260179" cy="337879"/>
          </a:xfrm>
          <a:prstGeom prst="rect">
            <a:avLst/>
          </a:prstGeom>
          <a:noFill/>
          <a:ln>
            <a:noFill/>
          </a:ln>
        </p:spPr>
      </p:pic>
      <p:sp>
        <p:nvSpPr>
          <p:cNvPr id="23" name="Google Shape;23;p6"/>
          <p:cNvSpPr txBox="1"/>
          <p:nvPr>
            <p:ph type="title"/>
          </p:nvPr>
        </p:nvSpPr>
        <p:spPr>
          <a:xfrm>
            <a:off x="557251" y="1316913"/>
            <a:ext cx="4908550" cy="4646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2E3C5D"/>
              </a:buClr>
              <a:buSzPts val="4000"/>
              <a:buFont typeface="Avenir"/>
              <a:buNone/>
              <a:defRPr b="1" i="0" sz="4000" u="none" cap="none" strike="noStrike">
                <a:solidFill>
                  <a:srgbClr val="2E3C5D"/>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4" name="Google Shape;24;p6"/>
          <p:cNvSpPr txBox="1"/>
          <p:nvPr>
            <p:ph idx="1" type="body"/>
          </p:nvPr>
        </p:nvSpPr>
        <p:spPr>
          <a:xfrm>
            <a:off x="557251" y="2634191"/>
            <a:ext cx="4908550" cy="40611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C00000"/>
              </a:buClr>
              <a:buSzPts val="1200"/>
              <a:buFont typeface="Arial"/>
              <a:buNone/>
              <a:defRPr b="0" i="0" sz="1200" u="none" cap="none" strike="noStrike">
                <a:solidFill>
                  <a:srgbClr val="C00000"/>
                </a:solidFill>
                <a:latin typeface="Avenir"/>
                <a:ea typeface="Avenir"/>
                <a:cs typeface="Avenir"/>
                <a:sym typeface="Avenir"/>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5" name="Google Shape;25;p6"/>
          <p:cNvSpPr txBox="1"/>
          <p:nvPr>
            <p:ph idx="2" type="body"/>
          </p:nvPr>
        </p:nvSpPr>
        <p:spPr>
          <a:xfrm>
            <a:off x="557250" y="3231740"/>
            <a:ext cx="4908549" cy="273792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200"/>
              <a:buFont typeface="Arial"/>
              <a:buNone/>
              <a:defRPr b="0" i="0" sz="1200" u="none" cap="none" strike="noStrike">
                <a:solidFill>
                  <a:schemeClr val="dk1"/>
                </a:solidFill>
                <a:latin typeface="Avenir"/>
                <a:ea typeface="Avenir"/>
                <a:cs typeface="Avenir"/>
                <a:sym typeface="Avenir"/>
              </a:defRPr>
            </a:lvl1pPr>
            <a:lvl2pPr indent="-304800" lvl="1" marL="914400" marR="0" rtl="0" algn="l">
              <a:lnSpc>
                <a:spcPct val="90000"/>
              </a:lnSpc>
              <a:spcBef>
                <a:spcPts val="50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3pPr>
            <a:lvl4pPr indent="-304800" lvl="3" marL="1828800" marR="0" rtl="0" algn="l">
              <a:lnSpc>
                <a:spcPct val="90000"/>
              </a:lnSpc>
              <a:spcBef>
                <a:spcPts val="50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indent="-304800" lvl="4" marL="2286000" marR="0" rtl="0" algn="l">
              <a:lnSpc>
                <a:spcPct val="90000"/>
              </a:lnSpc>
              <a:spcBef>
                <a:spcPts val="50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Custom Layout">
  <p:cSld name="4_Custom Layout">
    <p:spTree>
      <p:nvGrpSpPr>
        <p:cNvPr id="26" name="Shape 26"/>
        <p:cNvGrpSpPr/>
        <p:nvPr/>
      </p:nvGrpSpPr>
      <p:grpSpPr>
        <a:xfrm>
          <a:off x="0" y="0"/>
          <a:ext cx="0" cy="0"/>
          <a:chOff x="0" y="0"/>
          <a:chExt cx="0" cy="0"/>
        </a:xfrm>
      </p:grpSpPr>
      <p:pic>
        <p:nvPicPr>
          <p:cNvPr id="27" name="Google Shape;27;p7"/>
          <p:cNvPicPr preferRelativeResize="0"/>
          <p:nvPr/>
        </p:nvPicPr>
        <p:blipFill rotWithShape="1">
          <a:blip r:embed="rId2">
            <a:alphaModFix/>
          </a:blip>
          <a:srcRect b="0" l="0" r="0" t="0"/>
          <a:stretch/>
        </p:blipFill>
        <p:spPr>
          <a:xfrm>
            <a:off x="-76200" y="6163835"/>
            <a:ext cx="12409714" cy="741362"/>
          </a:xfrm>
          <a:prstGeom prst="rect">
            <a:avLst/>
          </a:prstGeom>
          <a:noFill/>
          <a:ln>
            <a:noFill/>
          </a:ln>
        </p:spPr>
      </p:pic>
      <p:sp>
        <p:nvSpPr>
          <p:cNvPr id="28" name="Google Shape;28;p7"/>
          <p:cNvSpPr txBox="1"/>
          <p:nvPr/>
        </p:nvSpPr>
        <p:spPr>
          <a:xfrm>
            <a:off x="3949027" y="6381656"/>
            <a:ext cx="4201530" cy="303929"/>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b="1" i="0" lang="it-IT" sz="1000" u="none" cap="none" strike="noStrike">
                <a:solidFill>
                  <a:schemeClr val="lt1"/>
                </a:solidFill>
                <a:latin typeface="Avenir"/>
                <a:ea typeface="Avenir"/>
                <a:cs typeface="Avenir"/>
                <a:sym typeface="Avenir"/>
              </a:rPr>
              <a:t>www.meim.uniparthenope.it</a:t>
            </a:r>
            <a:endParaRPr b="1" i="0" sz="1000" u="none" cap="none" strike="noStrike">
              <a:solidFill>
                <a:schemeClr val="lt1"/>
              </a:solidFill>
              <a:latin typeface="Avenir"/>
              <a:ea typeface="Avenir"/>
              <a:cs typeface="Avenir"/>
              <a:sym typeface="Avenir"/>
            </a:endParaRPr>
          </a:p>
        </p:txBody>
      </p:sp>
      <p:sp>
        <p:nvSpPr>
          <p:cNvPr id="29" name="Google Shape;29;p7"/>
          <p:cNvSpPr txBox="1"/>
          <p:nvPr>
            <p:ph idx="1" type="body"/>
          </p:nvPr>
        </p:nvSpPr>
        <p:spPr>
          <a:xfrm>
            <a:off x="557250" y="2931239"/>
            <a:ext cx="7780300" cy="132343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2C3A58"/>
              </a:buClr>
              <a:buSzPts val="4000"/>
              <a:buFont typeface="Arial"/>
              <a:buNone/>
              <a:defRPr b="1" i="0" sz="4000" u="none" cap="none" strike="noStrike">
                <a:solidFill>
                  <a:srgbClr val="2C3A58"/>
                </a:solidFill>
                <a:latin typeface="Avenir"/>
                <a:ea typeface="Avenir"/>
                <a:cs typeface="Avenir"/>
                <a:sym typeface="Avenir"/>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0" name="Google Shape;30;p7"/>
          <p:cNvSpPr txBox="1"/>
          <p:nvPr>
            <p:ph idx="2" type="body"/>
          </p:nvPr>
        </p:nvSpPr>
        <p:spPr>
          <a:xfrm>
            <a:off x="557250" y="2607015"/>
            <a:ext cx="4908550" cy="40611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C00000"/>
              </a:buClr>
              <a:buSzPts val="1200"/>
              <a:buFont typeface="Arial"/>
              <a:buNone/>
              <a:defRPr b="0" i="0" sz="1200" u="none" cap="none" strike="noStrike">
                <a:solidFill>
                  <a:srgbClr val="C00000"/>
                </a:solidFill>
                <a:latin typeface="Avenir"/>
                <a:ea typeface="Avenir"/>
                <a:cs typeface="Avenir"/>
                <a:sym typeface="Avenir"/>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31" name="Google Shape;31;p7"/>
          <p:cNvPicPr preferRelativeResize="0"/>
          <p:nvPr/>
        </p:nvPicPr>
        <p:blipFill rotWithShape="1">
          <a:blip r:embed="rId3">
            <a:alphaModFix/>
          </a:blip>
          <a:srcRect b="0" l="0" r="0" t="0"/>
          <a:stretch/>
        </p:blipFill>
        <p:spPr>
          <a:xfrm>
            <a:off x="557251" y="501621"/>
            <a:ext cx="3595608" cy="474595"/>
          </a:xfrm>
          <a:prstGeom prst="rect">
            <a:avLst/>
          </a:prstGeom>
          <a:noFill/>
          <a:ln>
            <a:noFill/>
          </a:ln>
        </p:spPr>
      </p:pic>
      <p:pic>
        <p:nvPicPr>
          <p:cNvPr id="32" name="Google Shape;32;p7"/>
          <p:cNvPicPr preferRelativeResize="0"/>
          <p:nvPr/>
        </p:nvPicPr>
        <p:blipFill rotWithShape="1">
          <a:blip r:embed="rId4">
            <a:alphaModFix/>
          </a:blip>
          <a:srcRect b="0" l="0" r="0" t="0"/>
          <a:stretch/>
        </p:blipFill>
        <p:spPr>
          <a:xfrm>
            <a:off x="7858491" y="394896"/>
            <a:ext cx="3793268" cy="68040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s://www.jetbrains.com/webstor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8.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hyperlink" Target="http://193.205.230.6/products/wcm3/timeseries/porti116"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 name="Shape 36"/>
        <p:cNvGrpSpPr/>
        <p:nvPr/>
      </p:nvGrpSpPr>
      <p:grpSpPr>
        <a:xfrm>
          <a:off x="0" y="0"/>
          <a:ext cx="0" cy="0"/>
          <a:chOff x="0" y="0"/>
          <a:chExt cx="0" cy="0"/>
        </a:xfrm>
      </p:grpSpPr>
      <p:sp>
        <p:nvSpPr>
          <p:cNvPr id="37" name="Google Shape;37;p1"/>
          <p:cNvSpPr txBox="1"/>
          <p:nvPr>
            <p:ph idx="1" type="body"/>
          </p:nvPr>
        </p:nvSpPr>
        <p:spPr>
          <a:xfrm>
            <a:off x="557250" y="2317625"/>
            <a:ext cx="11109000" cy="13233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1000"/>
              </a:spcBef>
              <a:spcAft>
                <a:spcPts val="0"/>
              </a:spcAft>
              <a:buClr>
                <a:srgbClr val="2C3A58"/>
              </a:buClr>
              <a:buSzPts val="4000"/>
              <a:buNone/>
            </a:pPr>
            <a:r>
              <a:rPr lang="it-IT"/>
              <a:t>Case study: developing a forecast app</a:t>
            </a:r>
            <a:endParaRPr/>
          </a:p>
        </p:txBody>
      </p:sp>
      <p:sp>
        <p:nvSpPr>
          <p:cNvPr id="38" name="Google Shape;38;p1"/>
          <p:cNvSpPr txBox="1"/>
          <p:nvPr>
            <p:ph idx="2" type="body"/>
          </p:nvPr>
        </p:nvSpPr>
        <p:spPr>
          <a:xfrm>
            <a:off x="557250" y="1993402"/>
            <a:ext cx="4908550" cy="406114"/>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MASTER MEIM 2021-2022</a:t>
            </a:r>
            <a:endParaRPr/>
          </a:p>
        </p:txBody>
      </p:sp>
      <p:sp>
        <p:nvSpPr>
          <p:cNvPr id="39" name="Google Shape;39;p1"/>
          <p:cNvSpPr txBox="1"/>
          <p:nvPr>
            <p:ph idx="3" type="body"/>
          </p:nvPr>
        </p:nvSpPr>
        <p:spPr>
          <a:xfrm>
            <a:off x="549253" y="3698650"/>
            <a:ext cx="108057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sz="2000"/>
              <a:t>Wrapping up what we learned to create a brand new science-inspired app</a:t>
            </a:r>
            <a:endParaRPr sz="2000"/>
          </a:p>
        </p:txBody>
      </p:sp>
      <p:sp>
        <p:nvSpPr>
          <p:cNvPr id="40" name="Google Shape;40;p1"/>
          <p:cNvSpPr txBox="1"/>
          <p:nvPr>
            <p:ph idx="4" type="body"/>
          </p:nvPr>
        </p:nvSpPr>
        <p:spPr>
          <a:xfrm>
            <a:off x="557250" y="5332121"/>
            <a:ext cx="6719887" cy="5667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2C3A58"/>
              </a:buClr>
              <a:buSzPts val="900"/>
              <a:buNone/>
            </a:pPr>
            <a:r>
              <a:rPr lang="it-IT"/>
              <a:t>Prof. Raffaele Montella</a:t>
            </a:r>
            <a:endParaRPr/>
          </a:p>
          <a:p>
            <a:pPr indent="-228600" lvl="0" marL="228600" rtl="0" algn="l">
              <a:lnSpc>
                <a:spcPct val="90000"/>
              </a:lnSpc>
              <a:spcBef>
                <a:spcPts val="1000"/>
              </a:spcBef>
              <a:spcAft>
                <a:spcPts val="0"/>
              </a:spcAft>
              <a:buClr>
                <a:srgbClr val="2C3A58"/>
              </a:buClr>
              <a:buSzPts val="900"/>
              <a:buNone/>
            </a:pPr>
            <a:r>
              <a:rPr lang="it-IT"/>
              <a:t>Associate Professor in Computer Science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g13c4df329e8_3_45"/>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The app store is not necessary</a:t>
            </a:r>
            <a:endParaRPr/>
          </a:p>
        </p:txBody>
      </p:sp>
      <p:sp>
        <p:nvSpPr>
          <p:cNvPr id="102" name="Google Shape;102;g13c4df329e8_3_45"/>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The app store is not necessary</a:t>
            </a:r>
            <a:endParaRPr/>
          </a:p>
        </p:txBody>
      </p:sp>
      <p:sp>
        <p:nvSpPr>
          <p:cNvPr id="103" name="Google Shape;103;g13c4df329e8_3_45"/>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PWAs are installable on users' home screens.</a:t>
            </a:r>
            <a:endParaRPr sz="2000"/>
          </a:p>
          <a:p>
            <a:pPr indent="-355600" lvl="0" marL="457200" rtl="0" algn="l">
              <a:lnSpc>
                <a:spcPct val="115000"/>
              </a:lnSpc>
              <a:spcBef>
                <a:spcPts val="0"/>
              </a:spcBef>
              <a:spcAft>
                <a:spcPts val="0"/>
              </a:spcAft>
              <a:buSzPts val="2000"/>
              <a:buChar char="●"/>
            </a:pPr>
            <a:r>
              <a:rPr lang="it-IT" sz="2000"/>
              <a:t>It is not necessary to download them from a store.</a:t>
            </a:r>
            <a:endParaRPr sz="2000"/>
          </a:p>
          <a:p>
            <a:pPr indent="0" lvl="0" marL="0" rtl="0" algn="l">
              <a:lnSpc>
                <a:spcPct val="115000"/>
              </a:lnSpc>
              <a:spcBef>
                <a:spcPts val="0"/>
              </a:spcBef>
              <a:spcAft>
                <a:spcPts val="0"/>
              </a:spcAft>
              <a:buNone/>
            </a:pPr>
            <a:r>
              <a:t/>
            </a:r>
            <a:endParaRPr sz="2000"/>
          </a:p>
          <a:p>
            <a:pPr indent="0" lvl="0" marL="0" rtl="0" algn="l">
              <a:lnSpc>
                <a:spcPct val="115000"/>
              </a:lnSpc>
              <a:spcBef>
                <a:spcPts val="0"/>
              </a:spcBef>
              <a:spcAft>
                <a:spcPts val="0"/>
              </a:spcAft>
              <a:buNone/>
            </a:pPr>
            <a:r>
              <a:rPr b="1" lang="it-IT" sz="2000"/>
              <a:t>Advantages</a:t>
            </a:r>
            <a:r>
              <a:rPr lang="it-IT" sz="2000"/>
              <a:t>:</a:t>
            </a:r>
            <a:endParaRPr sz="2000"/>
          </a:p>
          <a:p>
            <a:pPr indent="-355600" lvl="0" marL="457200" rtl="0" algn="l">
              <a:lnSpc>
                <a:spcPct val="115000"/>
              </a:lnSpc>
              <a:spcBef>
                <a:spcPts val="0"/>
              </a:spcBef>
              <a:spcAft>
                <a:spcPts val="0"/>
              </a:spcAft>
              <a:buSzPts val="2000"/>
              <a:buChar char="●"/>
            </a:pPr>
            <a:r>
              <a:rPr lang="it-IT" sz="2000"/>
              <a:t>Quick deployment, no policies required.</a:t>
            </a:r>
            <a:endParaRPr sz="2000"/>
          </a:p>
          <a:p>
            <a:pPr indent="-355600" lvl="0" marL="457200" rtl="0" algn="l">
              <a:lnSpc>
                <a:spcPct val="115000"/>
              </a:lnSpc>
              <a:spcBef>
                <a:spcPts val="0"/>
              </a:spcBef>
              <a:spcAft>
                <a:spcPts val="0"/>
              </a:spcAft>
              <a:buSzPts val="2000"/>
              <a:buChar char="●"/>
            </a:pPr>
            <a:r>
              <a:rPr lang="it-IT" sz="2000"/>
              <a:t>Always up to date, it's not changing software on your device.</a:t>
            </a:r>
            <a:endParaRPr sz="2000"/>
          </a:p>
          <a:p>
            <a:pPr indent="0" lvl="0" marL="0" rtl="0" algn="l">
              <a:lnSpc>
                <a:spcPct val="115000"/>
              </a:lnSpc>
              <a:spcBef>
                <a:spcPts val="0"/>
              </a:spcBef>
              <a:spcAft>
                <a:spcPts val="0"/>
              </a:spcAft>
              <a:buNone/>
            </a:pPr>
            <a:r>
              <a:t/>
            </a:r>
            <a:endParaRPr sz="2000"/>
          </a:p>
          <a:p>
            <a:pPr indent="0" lvl="0" marL="0" rtl="0" algn="l">
              <a:lnSpc>
                <a:spcPct val="115000"/>
              </a:lnSpc>
              <a:spcBef>
                <a:spcPts val="0"/>
              </a:spcBef>
              <a:spcAft>
                <a:spcPts val="0"/>
              </a:spcAft>
              <a:buNone/>
            </a:pPr>
            <a:r>
              <a:rPr b="1" lang="it-IT" sz="2000"/>
              <a:t>Disadvantages</a:t>
            </a:r>
            <a:r>
              <a:rPr lang="it-IT" sz="2000"/>
              <a:t>:</a:t>
            </a:r>
            <a:endParaRPr sz="2000"/>
          </a:p>
          <a:p>
            <a:pPr indent="-355600" lvl="0" marL="457200" rtl="0" algn="l">
              <a:lnSpc>
                <a:spcPct val="115000"/>
              </a:lnSpc>
              <a:spcBef>
                <a:spcPts val="0"/>
              </a:spcBef>
              <a:spcAft>
                <a:spcPts val="0"/>
              </a:spcAft>
              <a:buSzPts val="2000"/>
              <a:buChar char="●"/>
            </a:pPr>
            <a:r>
              <a:rPr lang="it-IT" sz="2000"/>
              <a:t>It is not possible to "sell" applications.</a:t>
            </a:r>
            <a:endParaRPr sz="2000"/>
          </a:p>
          <a:p>
            <a:pPr indent="-355600" lvl="0" marL="457200" rtl="0" algn="l">
              <a:lnSpc>
                <a:spcPct val="115000"/>
              </a:lnSpc>
              <a:spcBef>
                <a:spcPts val="0"/>
              </a:spcBef>
              <a:spcAft>
                <a:spcPts val="0"/>
              </a:spcAft>
              <a:buSzPts val="2000"/>
              <a:buChar char="●"/>
            </a:pPr>
            <a:r>
              <a:rPr lang="it-IT" sz="2000"/>
              <a:t>The applications are not currently collected in "stores" or catalogs.</a:t>
            </a:r>
            <a:endParaRPr sz="2000"/>
          </a:p>
          <a:p>
            <a:pPr indent="0" lvl="0" marL="0" rtl="0" algn="l">
              <a:lnSpc>
                <a:spcPct val="115000"/>
              </a:lnSpc>
              <a:spcBef>
                <a:spcPts val="0"/>
              </a:spcBef>
              <a:spcAft>
                <a:spcPts val="0"/>
              </a:spcAft>
              <a:buNone/>
            </a:pPr>
            <a:r>
              <a:t/>
            </a: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g13c4df329e8_3_54"/>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Always available: service worker</a:t>
            </a:r>
            <a:endParaRPr/>
          </a:p>
        </p:txBody>
      </p:sp>
      <p:sp>
        <p:nvSpPr>
          <p:cNvPr id="109" name="Google Shape;109;g13c4df329e8_3_54"/>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Always available: the service worker</a:t>
            </a:r>
            <a:endParaRPr/>
          </a:p>
        </p:txBody>
      </p:sp>
      <p:sp>
        <p:nvSpPr>
          <p:cNvPr id="110" name="Google Shape;110;g13c4df329e8_3_54"/>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It is a client side proxy that allows to intercept all HTTP requests made by the application.</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Allows to have complete control over the cache.</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Resources are identified according to a key/value scheme.</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The cache is managed automatically by the browser, but it is possible to customize the response to requests.</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The pre-caching of resources allows to mitigate the absence of the network.</a:t>
            </a:r>
            <a:endParaRPr sz="2000"/>
          </a:p>
          <a:p>
            <a:pPr indent="0" lvl="0" marL="0" rtl="0" algn="l">
              <a:lnSpc>
                <a:spcPct val="115000"/>
              </a:lnSpc>
              <a:spcBef>
                <a:spcPts val="0"/>
              </a:spcBef>
              <a:spcAft>
                <a:spcPts val="0"/>
              </a:spcAft>
              <a:buNone/>
            </a:pPr>
            <a:r>
              <a:t/>
            </a: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g13c4df329e8_3_63"/>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Always available: service worker</a:t>
            </a:r>
            <a:endParaRPr/>
          </a:p>
        </p:txBody>
      </p:sp>
      <p:sp>
        <p:nvSpPr>
          <p:cNvPr id="116" name="Google Shape;116;g13c4df329e8_3_63"/>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Always available: the service worker</a:t>
            </a:r>
            <a:endParaRPr/>
          </a:p>
        </p:txBody>
      </p:sp>
      <p:sp>
        <p:nvSpPr>
          <p:cNvPr id="117" name="Google Shape;117;g13c4df329e8_3_63"/>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The customized use of the cache can allow advanced processing.</a:t>
            </a:r>
            <a:br>
              <a:rPr lang="it-IT" sz="2000"/>
            </a:br>
            <a:endParaRPr sz="2000"/>
          </a:p>
          <a:p>
            <a:pPr indent="-355600" lvl="0" marL="457200" rtl="0" algn="l">
              <a:lnSpc>
                <a:spcPct val="115000"/>
              </a:lnSpc>
              <a:spcBef>
                <a:spcPts val="0"/>
              </a:spcBef>
              <a:spcAft>
                <a:spcPts val="0"/>
              </a:spcAft>
              <a:buSzPts val="2000"/>
              <a:buChar char="●"/>
            </a:pPr>
            <a:r>
              <a:rPr lang="it-IT" sz="2000"/>
              <a:t>Example:</a:t>
            </a:r>
            <a:endParaRPr sz="2000"/>
          </a:p>
          <a:p>
            <a:pPr indent="-355600" lvl="1" marL="914400" rtl="0" algn="l">
              <a:lnSpc>
                <a:spcPct val="115000"/>
              </a:lnSpc>
              <a:spcBef>
                <a:spcPts val="0"/>
              </a:spcBef>
              <a:spcAft>
                <a:spcPts val="0"/>
              </a:spcAft>
              <a:buSzPts val="2000"/>
              <a:buChar char="○"/>
            </a:pPr>
            <a:r>
              <a:rPr lang="it-IT" sz="2000"/>
              <a:t>A weather application must show forecasts in relation to the user's geographical position.</a:t>
            </a:r>
            <a:endParaRPr sz="2000"/>
          </a:p>
          <a:p>
            <a:pPr indent="-355600" lvl="1" marL="914400" rtl="0" algn="l">
              <a:lnSpc>
                <a:spcPct val="115000"/>
              </a:lnSpc>
              <a:spcBef>
                <a:spcPts val="0"/>
              </a:spcBef>
              <a:spcAft>
                <a:spcPts val="0"/>
              </a:spcAft>
              <a:buSzPts val="2000"/>
              <a:buChar char="○"/>
            </a:pPr>
            <a:r>
              <a:rPr lang="it-IT" sz="2000"/>
              <a:t>The application makes an HTTP Request to check if there are updated forecasts.</a:t>
            </a:r>
            <a:endParaRPr sz="2000"/>
          </a:p>
          <a:p>
            <a:pPr indent="-355600" lvl="1" marL="914400" rtl="0" algn="l">
              <a:lnSpc>
                <a:spcPct val="115000"/>
              </a:lnSpc>
              <a:spcBef>
                <a:spcPts val="0"/>
              </a:spcBef>
              <a:spcAft>
                <a:spcPts val="0"/>
              </a:spcAft>
              <a:buSzPts val="2000"/>
              <a:buChar char="○"/>
            </a:pPr>
            <a:r>
              <a:rPr lang="it-IT" sz="2000"/>
              <a:t>If they are available, download them.</a:t>
            </a:r>
            <a:endParaRPr sz="2000"/>
          </a:p>
          <a:p>
            <a:pPr indent="-355600" lvl="1" marL="914400" rtl="0" algn="l">
              <a:lnSpc>
                <a:spcPct val="115000"/>
              </a:lnSpc>
              <a:spcBef>
                <a:spcPts val="0"/>
              </a:spcBef>
              <a:spcAft>
                <a:spcPts val="0"/>
              </a:spcAft>
              <a:buSzPts val="2000"/>
              <a:buChar char="○"/>
            </a:pPr>
            <a:r>
              <a:rPr lang="it-IT" sz="2000"/>
              <a:t>If the network is available, the application downloads the data for 72 hours of forecast.</a:t>
            </a:r>
            <a:endParaRPr sz="2000"/>
          </a:p>
          <a:p>
            <a:pPr indent="-355600" lvl="1" marL="914400" rtl="0" algn="l">
              <a:lnSpc>
                <a:spcPct val="115000"/>
              </a:lnSpc>
              <a:spcBef>
                <a:spcPts val="0"/>
              </a:spcBef>
              <a:spcAft>
                <a:spcPts val="0"/>
              </a:spcAft>
              <a:buSzPts val="2000"/>
              <a:buChar char="○"/>
            </a:pPr>
            <a:r>
              <a:rPr lang="it-IT" sz="2000"/>
              <a:t>At the next request, even if the network is not present, the forecasts will be available.</a:t>
            </a:r>
            <a:endParaRPr sz="2000"/>
          </a:p>
          <a:p>
            <a:pPr indent="0" lvl="0" marL="0" rtl="0" algn="l">
              <a:lnSpc>
                <a:spcPct val="115000"/>
              </a:lnSpc>
              <a:spcBef>
                <a:spcPts val="0"/>
              </a:spcBef>
              <a:spcAft>
                <a:spcPts val="0"/>
              </a:spcAft>
              <a:buNone/>
            </a:pPr>
            <a:r>
              <a:t/>
            </a:r>
            <a:endParaRPr sz="2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g13c4df329e8_3_70"/>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Always available: service worker</a:t>
            </a:r>
            <a:endParaRPr/>
          </a:p>
        </p:txBody>
      </p:sp>
      <p:sp>
        <p:nvSpPr>
          <p:cNvPr id="123" name="Google Shape;123;g13c4df329e8_3_70"/>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Always available: the service worker</a:t>
            </a:r>
            <a:endParaRPr/>
          </a:p>
        </p:txBody>
      </p:sp>
      <p:sp>
        <p:nvSpPr>
          <p:cNvPr id="124" name="Google Shape;124;g13c4df329e8_3_70"/>
          <p:cNvSpPr txBox="1"/>
          <p:nvPr>
            <p:ph idx="2" type="body"/>
          </p:nvPr>
        </p:nvSpPr>
        <p:spPr>
          <a:xfrm>
            <a:off x="557250" y="5067425"/>
            <a:ext cx="10937100" cy="1253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When the application is launched via icon, the service worker allows the progressive web app to load instantly regardless of the network status.</a:t>
            </a:r>
            <a:endParaRPr sz="2000"/>
          </a:p>
        </p:txBody>
      </p:sp>
      <p:grpSp>
        <p:nvGrpSpPr>
          <p:cNvPr id="125" name="Google Shape;125;g13c4df329e8_3_70"/>
          <p:cNvGrpSpPr/>
          <p:nvPr/>
        </p:nvGrpSpPr>
        <p:grpSpPr>
          <a:xfrm>
            <a:off x="1853375" y="2125125"/>
            <a:ext cx="8485228" cy="2814250"/>
            <a:chOff x="404200" y="752750"/>
            <a:chExt cx="8485228" cy="2814250"/>
          </a:xfrm>
        </p:grpSpPr>
        <p:sp>
          <p:nvSpPr>
            <p:cNvPr id="126" name="Google Shape;126;g13c4df329e8_3_70"/>
            <p:cNvSpPr/>
            <p:nvPr/>
          </p:nvSpPr>
          <p:spPr>
            <a:xfrm>
              <a:off x="404200" y="889250"/>
              <a:ext cx="1344000" cy="697200"/>
            </a:xfrm>
            <a:prstGeom prst="rect">
              <a:avLst/>
            </a:prstGeom>
            <a:solidFill>
              <a:srgbClr val="000000"/>
            </a:solidFill>
            <a:ln cap="flat" cmpd="sng" w="9525">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g13c4df329e8_3_70"/>
            <p:cNvSpPr/>
            <p:nvPr/>
          </p:nvSpPr>
          <p:spPr>
            <a:xfrm>
              <a:off x="570850" y="1616765"/>
              <a:ext cx="1010700" cy="60600"/>
            </a:xfrm>
            <a:prstGeom prst="rect">
              <a:avLst/>
            </a:prstGeom>
            <a:solidFill>
              <a:srgbClr val="000000"/>
            </a:solidFill>
            <a:ln cap="flat" cmpd="sng" w="9525">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g13c4df329e8_3_70"/>
            <p:cNvSpPr/>
            <p:nvPr/>
          </p:nvSpPr>
          <p:spPr>
            <a:xfrm>
              <a:off x="444250" y="909950"/>
              <a:ext cx="1263900" cy="655800"/>
            </a:xfrm>
            <a:prstGeom prst="rect">
              <a:avLst/>
            </a:prstGeom>
            <a:solidFill>
              <a:srgbClr val="C9DAF8"/>
            </a:solidFill>
            <a:ln cap="flat" cmpd="sng" w="9525">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IT"/>
                <a:t>Smart TV</a:t>
              </a:r>
              <a:endParaRPr/>
            </a:p>
          </p:txBody>
        </p:sp>
        <p:sp>
          <p:nvSpPr>
            <p:cNvPr id="129" name="Google Shape;129;g13c4df329e8_3_70"/>
            <p:cNvSpPr/>
            <p:nvPr/>
          </p:nvSpPr>
          <p:spPr>
            <a:xfrm rot="5400000">
              <a:off x="93936" y="2139589"/>
              <a:ext cx="1344000" cy="697200"/>
            </a:xfrm>
            <a:prstGeom prst="rect">
              <a:avLst/>
            </a:prstGeom>
            <a:solidFill>
              <a:srgbClr val="000000"/>
            </a:solidFill>
            <a:ln cap="flat" cmpd="sng" w="9525">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g13c4df329e8_3_70"/>
            <p:cNvSpPr/>
            <p:nvPr/>
          </p:nvSpPr>
          <p:spPr>
            <a:xfrm rot="5400000">
              <a:off x="223825" y="2070448"/>
              <a:ext cx="1084200" cy="655800"/>
            </a:xfrm>
            <a:prstGeom prst="rect">
              <a:avLst/>
            </a:prstGeom>
            <a:solidFill>
              <a:srgbClr val="9FC5E8"/>
            </a:solidFill>
            <a:ln cap="flat" cmpd="sng" w="9525">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31" name="Google Shape;131;g13c4df329e8_3_70"/>
            <p:cNvSpPr/>
            <p:nvPr/>
          </p:nvSpPr>
          <p:spPr>
            <a:xfrm>
              <a:off x="693135" y="2995745"/>
              <a:ext cx="146700" cy="146700"/>
            </a:xfrm>
            <a:prstGeom prst="ellipse">
              <a:avLst/>
            </a:prstGeom>
            <a:solidFill>
              <a:srgbClr val="999999"/>
            </a:solidFill>
            <a:ln cap="flat" cmpd="sng" w="9525">
              <a:solidFill>
                <a:srgbClr val="CCCC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g13c4df329e8_3_70"/>
            <p:cNvSpPr txBox="1"/>
            <p:nvPr/>
          </p:nvSpPr>
          <p:spPr>
            <a:xfrm>
              <a:off x="463325" y="1994400"/>
              <a:ext cx="606300" cy="572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it-IT" sz="1100"/>
                <a:t>Smart Phone</a:t>
              </a:r>
              <a:endParaRPr sz="1100"/>
            </a:p>
          </p:txBody>
        </p:sp>
        <p:sp>
          <p:nvSpPr>
            <p:cNvPr id="133" name="Google Shape;133;g13c4df329e8_3_70"/>
            <p:cNvSpPr/>
            <p:nvPr/>
          </p:nvSpPr>
          <p:spPr>
            <a:xfrm>
              <a:off x="1166200" y="1803650"/>
              <a:ext cx="1344000" cy="697200"/>
            </a:xfrm>
            <a:prstGeom prst="rect">
              <a:avLst/>
            </a:prstGeom>
            <a:solidFill>
              <a:srgbClr val="000000"/>
            </a:solidFill>
            <a:ln cap="flat" cmpd="sng" w="9525">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g13c4df329e8_3_70"/>
            <p:cNvSpPr/>
            <p:nvPr/>
          </p:nvSpPr>
          <p:spPr>
            <a:xfrm>
              <a:off x="1206250" y="1824350"/>
              <a:ext cx="1263900" cy="655800"/>
            </a:xfrm>
            <a:prstGeom prst="rect">
              <a:avLst/>
            </a:prstGeom>
            <a:solidFill>
              <a:srgbClr val="D9EAD3"/>
            </a:solidFill>
            <a:ln cap="flat" cmpd="sng" w="9525">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IT"/>
                <a:t>Tablet</a:t>
              </a:r>
              <a:endParaRPr/>
            </a:p>
          </p:txBody>
        </p:sp>
        <p:sp>
          <p:nvSpPr>
            <p:cNvPr id="135" name="Google Shape;135;g13c4df329e8_3_70"/>
            <p:cNvSpPr/>
            <p:nvPr/>
          </p:nvSpPr>
          <p:spPr>
            <a:xfrm rot="5400000">
              <a:off x="973475" y="2865175"/>
              <a:ext cx="697200" cy="221100"/>
            </a:xfrm>
            <a:prstGeom prst="rect">
              <a:avLst/>
            </a:prstGeom>
            <a:solidFill>
              <a:srgbClr val="000000"/>
            </a:solidFill>
            <a:ln cap="flat" cmpd="sng" w="9525">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g13c4df329e8_3_70"/>
            <p:cNvSpPr/>
            <p:nvPr/>
          </p:nvSpPr>
          <p:spPr>
            <a:xfrm>
              <a:off x="1499500" y="2623046"/>
              <a:ext cx="1010700" cy="524400"/>
            </a:xfrm>
            <a:prstGeom prst="rect">
              <a:avLst/>
            </a:prstGeom>
            <a:solidFill>
              <a:srgbClr val="000000"/>
            </a:solidFill>
            <a:ln cap="flat" cmpd="sng" w="9525">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g13c4df329e8_3_70"/>
            <p:cNvSpPr/>
            <p:nvPr/>
          </p:nvSpPr>
          <p:spPr>
            <a:xfrm>
              <a:off x="1529618" y="2638613"/>
              <a:ext cx="950400" cy="493200"/>
            </a:xfrm>
            <a:prstGeom prst="rect">
              <a:avLst/>
            </a:prstGeom>
            <a:solidFill>
              <a:srgbClr val="C9DAF8"/>
            </a:solidFill>
            <a:ln cap="flat" cmpd="sng" w="9525">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IT"/>
                <a:t>Desktop</a:t>
              </a:r>
              <a:endParaRPr/>
            </a:p>
          </p:txBody>
        </p:sp>
        <p:sp>
          <p:nvSpPr>
            <p:cNvPr id="138" name="Google Shape;138;g13c4df329e8_3_70"/>
            <p:cNvSpPr/>
            <p:nvPr/>
          </p:nvSpPr>
          <p:spPr>
            <a:xfrm>
              <a:off x="1752290" y="3175463"/>
              <a:ext cx="464700" cy="60600"/>
            </a:xfrm>
            <a:prstGeom prst="rect">
              <a:avLst/>
            </a:prstGeom>
            <a:solidFill>
              <a:srgbClr val="000000"/>
            </a:solidFill>
            <a:ln cap="flat" cmpd="sng" w="9525">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g13c4df329e8_3_70"/>
            <p:cNvSpPr/>
            <p:nvPr/>
          </p:nvSpPr>
          <p:spPr>
            <a:xfrm>
              <a:off x="4031950" y="1637025"/>
              <a:ext cx="1101300" cy="572700"/>
            </a:xfrm>
            <a:prstGeom prst="roundRect">
              <a:avLst>
                <a:gd fmla="val 16667" name="adj"/>
              </a:avLst>
            </a:prstGeom>
            <a:solidFill>
              <a:srgbClr val="1155CC"/>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IT">
                  <a:solidFill>
                    <a:srgbClr val="FFFFFF"/>
                  </a:solidFill>
                </a:rPr>
                <a:t>Service Worker</a:t>
              </a:r>
              <a:endParaRPr>
                <a:solidFill>
                  <a:srgbClr val="FFFFFF"/>
                </a:solidFill>
              </a:endParaRPr>
            </a:p>
          </p:txBody>
        </p:sp>
        <p:sp>
          <p:nvSpPr>
            <p:cNvPr id="140" name="Google Shape;140;g13c4df329e8_3_70"/>
            <p:cNvSpPr/>
            <p:nvPr/>
          </p:nvSpPr>
          <p:spPr>
            <a:xfrm>
              <a:off x="4163238" y="2615700"/>
              <a:ext cx="838725" cy="787950"/>
            </a:xfrm>
            <a:prstGeom prst="flowChartMagneticDisk">
              <a:avLst/>
            </a:prstGeom>
            <a:solidFill>
              <a:srgbClr val="FFFF00"/>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IT"/>
                <a:t>Cache</a:t>
              </a:r>
              <a:endParaRPr/>
            </a:p>
          </p:txBody>
        </p:sp>
        <p:cxnSp>
          <p:nvCxnSpPr>
            <p:cNvPr id="141" name="Google Shape;141;g13c4df329e8_3_70"/>
            <p:cNvCxnSpPr/>
            <p:nvPr/>
          </p:nvCxnSpPr>
          <p:spPr>
            <a:xfrm>
              <a:off x="5679075" y="768000"/>
              <a:ext cx="0" cy="2799000"/>
            </a:xfrm>
            <a:prstGeom prst="straightConnector1">
              <a:avLst/>
            </a:prstGeom>
            <a:noFill/>
            <a:ln cap="flat" cmpd="sng" w="38100">
              <a:solidFill>
                <a:srgbClr val="595959"/>
              </a:solidFill>
              <a:prstDash val="dot"/>
              <a:round/>
              <a:headEnd len="med" w="med" type="none"/>
              <a:tailEnd len="med" w="med" type="none"/>
            </a:ln>
          </p:spPr>
        </p:cxnSp>
        <p:sp>
          <p:nvSpPr>
            <p:cNvPr id="142" name="Google Shape;142;g13c4df329e8_3_70"/>
            <p:cNvSpPr/>
            <p:nvPr/>
          </p:nvSpPr>
          <p:spPr>
            <a:xfrm>
              <a:off x="6436950" y="1591150"/>
              <a:ext cx="1141800" cy="697200"/>
            </a:xfrm>
            <a:prstGeom prst="roundRect">
              <a:avLst>
                <a:gd fmla="val 16667" name="adj"/>
              </a:avLst>
            </a:prstGeom>
            <a:solidFill>
              <a:srgbClr val="1155CC"/>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IT">
                  <a:solidFill>
                    <a:srgbClr val="FFFFFF"/>
                  </a:solidFill>
                </a:rPr>
                <a:t>Web Server</a:t>
              </a:r>
              <a:endParaRPr>
                <a:solidFill>
                  <a:srgbClr val="FFFFFF"/>
                </a:solidFill>
              </a:endParaRPr>
            </a:p>
          </p:txBody>
        </p:sp>
        <p:sp>
          <p:nvSpPr>
            <p:cNvPr id="143" name="Google Shape;143;g13c4df329e8_3_70"/>
            <p:cNvSpPr/>
            <p:nvPr/>
          </p:nvSpPr>
          <p:spPr>
            <a:xfrm>
              <a:off x="6436950" y="2460450"/>
              <a:ext cx="1141800" cy="697200"/>
            </a:xfrm>
            <a:prstGeom prst="roundRect">
              <a:avLst>
                <a:gd fmla="val 16667" name="adj"/>
              </a:avLst>
            </a:prstGeom>
            <a:solidFill>
              <a:srgbClr val="93C47D"/>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IT"/>
                <a:t>Application Provider</a:t>
              </a:r>
              <a:endParaRPr/>
            </a:p>
          </p:txBody>
        </p:sp>
        <p:sp>
          <p:nvSpPr>
            <p:cNvPr id="144" name="Google Shape;144;g13c4df329e8_3_70"/>
            <p:cNvSpPr/>
            <p:nvPr/>
          </p:nvSpPr>
          <p:spPr>
            <a:xfrm>
              <a:off x="7831453" y="2415075"/>
              <a:ext cx="1057975" cy="787950"/>
            </a:xfrm>
            <a:prstGeom prst="flowChartMagneticDisk">
              <a:avLst/>
            </a:prstGeom>
            <a:solidFill>
              <a:srgbClr val="FF9900"/>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IT"/>
                <a:t>Data Provider</a:t>
              </a:r>
              <a:endParaRPr/>
            </a:p>
          </p:txBody>
        </p:sp>
        <p:cxnSp>
          <p:nvCxnSpPr>
            <p:cNvPr id="145" name="Google Shape;145;g13c4df329e8_3_70"/>
            <p:cNvCxnSpPr/>
            <p:nvPr/>
          </p:nvCxnSpPr>
          <p:spPr>
            <a:xfrm>
              <a:off x="3274900" y="752750"/>
              <a:ext cx="0" cy="2799000"/>
            </a:xfrm>
            <a:prstGeom prst="straightConnector1">
              <a:avLst/>
            </a:prstGeom>
            <a:noFill/>
            <a:ln cap="flat" cmpd="sng" w="38100">
              <a:solidFill>
                <a:srgbClr val="595959"/>
              </a:solidFill>
              <a:prstDash val="dot"/>
              <a:round/>
              <a:headEnd len="med" w="med" type="none"/>
              <a:tailEnd len="med" w="med" type="none"/>
            </a:ln>
          </p:spPr>
        </p:cxnSp>
        <p:sp>
          <p:nvSpPr>
            <p:cNvPr id="146" name="Google Shape;146;g13c4df329e8_3_70"/>
            <p:cNvSpPr txBox="1"/>
            <p:nvPr/>
          </p:nvSpPr>
          <p:spPr>
            <a:xfrm>
              <a:off x="2572600" y="752750"/>
              <a:ext cx="1404600" cy="679200"/>
            </a:xfrm>
            <a:prstGeom prst="rect">
              <a:avLst/>
            </a:prstGeom>
            <a:solidFill>
              <a:srgbClr val="FFFFFF"/>
            </a:solidFill>
            <a:ln cap="flat" cmpd="sng" w="38100">
              <a:solidFill>
                <a:srgbClr val="000000"/>
              </a:solidFill>
              <a:prstDash val="dot"/>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IT"/>
                <a:t>Web Browser</a:t>
              </a:r>
              <a:endParaRPr/>
            </a:p>
            <a:p>
              <a:pPr indent="0" lvl="0" marL="0" rtl="0" algn="ctr">
                <a:spcBef>
                  <a:spcPts val="0"/>
                </a:spcBef>
                <a:spcAft>
                  <a:spcPts val="0"/>
                </a:spcAft>
                <a:buNone/>
              </a:pPr>
              <a:r>
                <a:rPr lang="it-IT"/>
                <a:t>(full screen)</a:t>
              </a:r>
              <a:endParaRPr/>
            </a:p>
          </p:txBody>
        </p:sp>
        <p:sp>
          <p:nvSpPr>
            <p:cNvPr id="147" name="Google Shape;147;g13c4df329e8_3_70"/>
            <p:cNvSpPr txBox="1"/>
            <p:nvPr/>
          </p:nvSpPr>
          <p:spPr>
            <a:xfrm>
              <a:off x="4976775" y="765263"/>
              <a:ext cx="1404600" cy="679200"/>
            </a:xfrm>
            <a:prstGeom prst="rect">
              <a:avLst/>
            </a:prstGeom>
            <a:solidFill>
              <a:srgbClr val="FFFFFF"/>
            </a:solidFill>
            <a:ln cap="flat" cmpd="sng" w="38100">
              <a:solidFill>
                <a:srgbClr val="000000"/>
              </a:solidFill>
              <a:prstDash val="dot"/>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IT"/>
                <a:t>The Internet</a:t>
              </a:r>
              <a:endParaRPr/>
            </a:p>
          </p:txBody>
        </p:sp>
        <p:cxnSp>
          <p:nvCxnSpPr>
            <p:cNvPr id="148" name="Google Shape;148;g13c4df329e8_3_70"/>
            <p:cNvCxnSpPr>
              <a:endCxn id="139" idx="1"/>
            </p:cNvCxnSpPr>
            <p:nvPr/>
          </p:nvCxnSpPr>
          <p:spPr>
            <a:xfrm>
              <a:off x="3284050" y="1909875"/>
              <a:ext cx="747900" cy="13500"/>
            </a:xfrm>
            <a:prstGeom prst="straightConnector1">
              <a:avLst/>
            </a:prstGeom>
            <a:noFill/>
            <a:ln cap="flat" cmpd="sng" w="9525">
              <a:solidFill>
                <a:srgbClr val="595959"/>
              </a:solidFill>
              <a:prstDash val="solid"/>
              <a:round/>
              <a:headEnd len="med" w="med" type="triangle"/>
              <a:tailEnd len="med" w="med" type="triangle"/>
            </a:ln>
          </p:spPr>
        </p:cxnSp>
        <p:cxnSp>
          <p:nvCxnSpPr>
            <p:cNvPr id="149" name="Google Shape;149;g13c4df329e8_3_70"/>
            <p:cNvCxnSpPr>
              <a:stCxn id="139" idx="2"/>
              <a:endCxn id="140" idx="1"/>
            </p:cNvCxnSpPr>
            <p:nvPr/>
          </p:nvCxnSpPr>
          <p:spPr>
            <a:xfrm>
              <a:off x="4582600" y="2209725"/>
              <a:ext cx="0" cy="405900"/>
            </a:xfrm>
            <a:prstGeom prst="straightConnector1">
              <a:avLst/>
            </a:prstGeom>
            <a:noFill/>
            <a:ln cap="flat" cmpd="sng" w="9525">
              <a:solidFill>
                <a:srgbClr val="595959"/>
              </a:solidFill>
              <a:prstDash val="solid"/>
              <a:round/>
              <a:headEnd len="med" w="med" type="triangle"/>
              <a:tailEnd len="med" w="med" type="triangle"/>
            </a:ln>
          </p:spPr>
        </p:cxnSp>
        <p:cxnSp>
          <p:nvCxnSpPr>
            <p:cNvPr id="150" name="Google Shape;150;g13c4df329e8_3_70"/>
            <p:cNvCxnSpPr>
              <a:stCxn id="139" idx="3"/>
              <a:endCxn id="142" idx="1"/>
            </p:cNvCxnSpPr>
            <p:nvPr/>
          </p:nvCxnSpPr>
          <p:spPr>
            <a:xfrm>
              <a:off x="5133250" y="1923375"/>
              <a:ext cx="1303800" cy="16500"/>
            </a:xfrm>
            <a:prstGeom prst="straightConnector1">
              <a:avLst/>
            </a:prstGeom>
            <a:noFill/>
            <a:ln cap="flat" cmpd="sng" w="9525">
              <a:solidFill>
                <a:srgbClr val="595959"/>
              </a:solidFill>
              <a:prstDash val="solid"/>
              <a:round/>
              <a:headEnd len="med" w="med" type="triangle"/>
              <a:tailEnd len="med" w="med" type="triangle"/>
            </a:ln>
          </p:spPr>
        </p:cxnSp>
        <p:cxnSp>
          <p:nvCxnSpPr>
            <p:cNvPr id="151" name="Google Shape;151;g13c4df329e8_3_70"/>
            <p:cNvCxnSpPr>
              <a:stCxn id="142" idx="2"/>
              <a:endCxn id="143" idx="0"/>
            </p:cNvCxnSpPr>
            <p:nvPr/>
          </p:nvCxnSpPr>
          <p:spPr>
            <a:xfrm>
              <a:off x="7007850" y="2288350"/>
              <a:ext cx="0" cy="172200"/>
            </a:xfrm>
            <a:prstGeom prst="straightConnector1">
              <a:avLst/>
            </a:prstGeom>
            <a:noFill/>
            <a:ln cap="flat" cmpd="sng" w="9525">
              <a:solidFill>
                <a:srgbClr val="595959"/>
              </a:solidFill>
              <a:prstDash val="solid"/>
              <a:round/>
              <a:headEnd len="med" w="med" type="triangle"/>
              <a:tailEnd len="med" w="med" type="triangle"/>
            </a:ln>
          </p:spPr>
        </p:cxnSp>
        <p:cxnSp>
          <p:nvCxnSpPr>
            <p:cNvPr id="152" name="Google Shape;152;g13c4df329e8_3_70"/>
            <p:cNvCxnSpPr>
              <a:stCxn id="143" idx="3"/>
              <a:endCxn id="144" idx="2"/>
            </p:cNvCxnSpPr>
            <p:nvPr/>
          </p:nvCxnSpPr>
          <p:spPr>
            <a:xfrm>
              <a:off x="7578750" y="2809050"/>
              <a:ext cx="252600" cy="0"/>
            </a:xfrm>
            <a:prstGeom prst="straightConnector1">
              <a:avLst/>
            </a:prstGeom>
            <a:noFill/>
            <a:ln cap="flat" cmpd="sng" w="9525">
              <a:solidFill>
                <a:srgbClr val="595959"/>
              </a:solidFill>
              <a:prstDash val="solid"/>
              <a:round/>
              <a:headEnd len="med" w="med" type="triangle"/>
              <a:tailEnd len="med" w="med" type="triangle"/>
            </a:ln>
          </p:spPr>
        </p:cxnSp>
      </p:gr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g13c4df329e8_3_132"/>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Always available: service worker</a:t>
            </a:r>
            <a:endParaRPr/>
          </a:p>
        </p:txBody>
      </p:sp>
      <p:sp>
        <p:nvSpPr>
          <p:cNvPr id="158" name="Google Shape;158;g13c4df329e8_3_132"/>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Always available: the service worker</a:t>
            </a:r>
            <a:endParaRPr/>
          </a:p>
        </p:txBody>
      </p:sp>
      <p:sp>
        <p:nvSpPr>
          <p:cNvPr id="159" name="Google Shape;159;g13c4df329e8_3_132"/>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This prevents the user from abandoning the application if the loading is too slow.</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53% of users abandon an application or a web portal if they are not responsive within 3 seconds.</a:t>
            </a:r>
            <a:endParaRPr sz="2000"/>
          </a:p>
          <a:p>
            <a:pPr indent="0" lvl="0" marL="0" rtl="0" algn="l">
              <a:lnSpc>
                <a:spcPct val="115000"/>
              </a:lnSpc>
              <a:spcBef>
                <a:spcPts val="0"/>
              </a:spcBef>
              <a:spcAft>
                <a:spcPts val="0"/>
              </a:spcAft>
              <a:buNone/>
            </a:pPr>
            <a:r>
              <a:t/>
            </a: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g13c4df329e8_3_139"/>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Always available: service worker</a:t>
            </a:r>
            <a:endParaRPr/>
          </a:p>
        </p:txBody>
      </p:sp>
      <p:sp>
        <p:nvSpPr>
          <p:cNvPr id="165" name="Google Shape;165;g13c4df329e8_3_139"/>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Always available: the service worker</a:t>
            </a:r>
            <a:endParaRPr/>
          </a:p>
        </p:txBody>
      </p:sp>
      <p:sp>
        <p:nvSpPr>
          <p:cNvPr id="166" name="Google Shape;166;g13c4df329e8_3_139"/>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The service worker runs in the background from the browser regardless of the application.</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It is a javascript file that does NOT have direct access to the Document Object Model.</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It can communicate with the pages it controls by replying to messages sent through postMessage.</a:t>
            </a:r>
            <a:endParaRPr sz="2000"/>
          </a:p>
          <a:p>
            <a:pPr indent="0" lvl="0" marL="0" rtl="0" algn="l">
              <a:lnSpc>
                <a:spcPct val="115000"/>
              </a:lnSpc>
              <a:spcBef>
                <a:spcPts val="0"/>
              </a:spcBef>
              <a:spcAft>
                <a:spcPts val="0"/>
              </a:spcAft>
              <a:buNone/>
            </a:pPr>
            <a:r>
              <a:t/>
            </a:r>
            <a:endParaRPr sz="2000"/>
          </a:p>
          <a:p>
            <a:pPr indent="0" lvl="0" marL="0" rtl="0" algn="l">
              <a:lnSpc>
                <a:spcPct val="115000"/>
              </a:lnSpc>
              <a:spcBef>
                <a:spcPts val="0"/>
              </a:spcBef>
              <a:spcAft>
                <a:spcPts val="0"/>
              </a:spcAft>
              <a:buNone/>
            </a:pPr>
            <a:r>
              <a:t/>
            </a:r>
            <a:endParaRPr sz="2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g13c4df329e8_3_150"/>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Always available: service worker</a:t>
            </a:r>
            <a:endParaRPr/>
          </a:p>
        </p:txBody>
      </p:sp>
      <p:sp>
        <p:nvSpPr>
          <p:cNvPr id="172" name="Google Shape;172;g13c4df329e8_3_150"/>
          <p:cNvSpPr txBox="1"/>
          <p:nvPr>
            <p:ph idx="1" type="body"/>
          </p:nvPr>
        </p:nvSpPr>
        <p:spPr>
          <a:xfrm>
            <a:off x="7283451" y="62091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Always available: the service worker</a:t>
            </a:r>
            <a:endParaRPr/>
          </a:p>
        </p:txBody>
      </p:sp>
      <p:sp>
        <p:nvSpPr>
          <p:cNvPr id="173" name="Google Shape;173;g13c4df329e8_3_150"/>
          <p:cNvSpPr txBox="1"/>
          <p:nvPr>
            <p:ph idx="2" type="body"/>
          </p:nvPr>
        </p:nvSpPr>
        <p:spPr>
          <a:xfrm>
            <a:off x="557250" y="2125125"/>
            <a:ext cx="62775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The pages, if necessary, can intervene on the DOM.</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The service worker is a programmable network proxy that allows to control how pages are loaded.</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Lifecycle.</a:t>
            </a:r>
            <a:endParaRPr sz="2000"/>
          </a:p>
          <a:p>
            <a:pPr indent="0" lvl="0" marL="0" rtl="0" algn="l">
              <a:lnSpc>
                <a:spcPct val="115000"/>
              </a:lnSpc>
              <a:spcBef>
                <a:spcPts val="0"/>
              </a:spcBef>
              <a:spcAft>
                <a:spcPts val="0"/>
              </a:spcAft>
              <a:buNone/>
            </a:pPr>
            <a:r>
              <a:t/>
            </a:r>
            <a:endParaRPr sz="2000"/>
          </a:p>
        </p:txBody>
      </p:sp>
      <p:grpSp>
        <p:nvGrpSpPr>
          <p:cNvPr id="174" name="Google Shape;174;g13c4df329e8_3_150"/>
          <p:cNvGrpSpPr/>
          <p:nvPr/>
        </p:nvGrpSpPr>
        <p:grpSpPr>
          <a:xfrm>
            <a:off x="7451525" y="1993463"/>
            <a:ext cx="4042825" cy="4107825"/>
            <a:chOff x="4719900" y="707350"/>
            <a:chExt cx="4042825" cy="4107825"/>
          </a:xfrm>
        </p:grpSpPr>
        <p:sp>
          <p:nvSpPr>
            <p:cNvPr id="175" name="Google Shape;175;g13c4df329e8_3_150"/>
            <p:cNvSpPr/>
            <p:nvPr/>
          </p:nvSpPr>
          <p:spPr>
            <a:xfrm>
              <a:off x="6073175" y="707350"/>
              <a:ext cx="1242900" cy="616500"/>
            </a:xfrm>
            <a:prstGeom prst="roundRect">
              <a:avLst>
                <a:gd fmla="val 16667" name="adj"/>
              </a:avLst>
            </a:prstGeom>
            <a:solidFill>
              <a:srgbClr val="9FC5E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it-IT">
                  <a:solidFill>
                    <a:srgbClr val="FFFFFF"/>
                  </a:solidFill>
                </a:rPr>
                <a:t>Register</a:t>
              </a:r>
              <a:endParaRPr b="1">
                <a:solidFill>
                  <a:srgbClr val="FFFFFF"/>
                </a:solidFill>
              </a:endParaRPr>
            </a:p>
          </p:txBody>
        </p:sp>
        <p:sp>
          <p:nvSpPr>
            <p:cNvPr id="176" name="Google Shape;176;g13c4df329e8_3_150"/>
            <p:cNvSpPr/>
            <p:nvPr/>
          </p:nvSpPr>
          <p:spPr>
            <a:xfrm>
              <a:off x="6073175" y="1577225"/>
              <a:ext cx="1242900" cy="616500"/>
            </a:xfrm>
            <a:prstGeom prst="roundRect">
              <a:avLst>
                <a:gd fmla="val 16667" name="adj"/>
              </a:avLst>
            </a:prstGeom>
            <a:solidFill>
              <a:srgbClr val="6D9EEB"/>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it-IT">
                  <a:solidFill>
                    <a:srgbClr val="FFFFFF"/>
                  </a:solidFill>
                </a:rPr>
                <a:t>Install</a:t>
              </a:r>
              <a:endParaRPr b="1">
                <a:solidFill>
                  <a:srgbClr val="FFFFFF"/>
                </a:solidFill>
              </a:endParaRPr>
            </a:p>
          </p:txBody>
        </p:sp>
        <p:sp>
          <p:nvSpPr>
            <p:cNvPr id="177" name="Google Shape;177;g13c4df329e8_3_150"/>
            <p:cNvSpPr/>
            <p:nvPr/>
          </p:nvSpPr>
          <p:spPr>
            <a:xfrm>
              <a:off x="4719900" y="2263500"/>
              <a:ext cx="1242900" cy="616500"/>
            </a:xfrm>
            <a:prstGeom prst="roundRect">
              <a:avLst>
                <a:gd fmla="val 16667" name="adj"/>
              </a:avLst>
            </a:prstGeom>
            <a:solidFill>
              <a:srgbClr val="FF0000"/>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it-IT">
                  <a:solidFill>
                    <a:srgbClr val="FFFFFF"/>
                  </a:solidFill>
                </a:rPr>
                <a:t>Error</a:t>
              </a:r>
              <a:endParaRPr b="1">
                <a:solidFill>
                  <a:srgbClr val="FFFFFF"/>
                </a:solidFill>
              </a:endParaRPr>
            </a:p>
          </p:txBody>
        </p:sp>
        <p:sp>
          <p:nvSpPr>
            <p:cNvPr id="178" name="Google Shape;178;g13c4df329e8_3_150"/>
            <p:cNvSpPr/>
            <p:nvPr/>
          </p:nvSpPr>
          <p:spPr>
            <a:xfrm>
              <a:off x="7519825" y="2263500"/>
              <a:ext cx="1242900" cy="616500"/>
            </a:xfrm>
            <a:prstGeom prst="roundRect">
              <a:avLst>
                <a:gd fmla="val 16667" name="adj"/>
              </a:avLst>
            </a:prstGeom>
            <a:solidFill>
              <a:srgbClr val="6AA84F"/>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it-IT">
                  <a:solidFill>
                    <a:srgbClr val="FFFFFF"/>
                  </a:solidFill>
                </a:rPr>
                <a:t>Activated</a:t>
              </a:r>
              <a:endParaRPr b="1">
                <a:solidFill>
                  <a:srgbClr val="FFFFFF"/>
                </a:solidFill>
              </a:endParaRPr>
            </a:p>
          </p:txBody>
        </p:sp>
        <p:sp>
          <p:nvSpPr>
            <p:cNvPr id="179" name="Google Shape;179;g13c4df329e8_3_150"/>
            <p:cNvSpPr/>
            <p:nvPr/>
          </p:nvSpPr>
          <p:spPr>
            <a:xfrm>
              <a:off x="7519825" y="3163675"/>
              <a:ext cx="1242900" cy="616500"/>
            </a:xfrm>
            <a:prstGeom prst="roundRect">
              <a:avLst>
                <a:gd fmla="val 16667" name="adj"/>
              </a:avLst>
            </a:prstGeom>
            <a:solidFill>
              <a:srgbClr val="FFD966"/>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it-IT">
                  <a:solidFill>
                    <a:srgbClr val="FFFFFF"/>
                  </a:solidFill>
                </a:rPr>
                <a:t>Idle</a:t>
              </a:r>
              <a:endParaRPr b="1">
                <a:solidFill>
                  <a:srgbClr val="FFFFFF"/>
                </a:solidFill>
              </a:endParaRPr>
            </a:p>
          </p:txBody>
        </p:sp>
        <p:sp>
          <p:nvSpPr>
            <p:cNvPr id="180" name="Google Shape;180;g13c4df329e8_3_150"/>
            <p:cNvSpPr/>
            <p:nvPr/>
          </p:nvSpPr>
          <p:spPr>
            <a:xfrm>
              <a:off x="7519825" y="4198675"/>
              <a:ext cx="1242900" cy="616500"/>
            </a:xfrm>
            <a:prstGeom prst="roundRect">
              <a:avLst>
                <a:gd fmla="val 16667" name="adj"/>
              </a:avLst>
            </a:prstGeom>
            <a:solidFill>
              <a:srgbClr val="6AA84F"/>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it-IT">
                  <a:solidFill>
                    <a:srgbClr val="FFFFFF"/>
                  </a:solidFill>
                </a:rPr>
                <a:t>Active</a:t>
              </a:r>
              <a:endParaRPr b="1">
                <a:solidFill>
                  <a:srgbClr val="FFFFFF"/>
                </a:solidFill>
              </a:endParaRPr>
            </a:p>
          </p:txBody>
        </p:sp>
        <p:sp>
          <p:nvSpPr>
            <p:cNvPr id="181" name="Google Shape;181;g13c4df329e8_3_150"/>
            <p:cNvSpPr/>
            <p:nvPr/>
          </p:nvSpPr>
          <p:spPr>
            <a:xfrm>
              <a:off x="6073175" y="4198675"/>
              <a:ext cx="1242900" cy="616500"/>
            </a:xfrm>
            <a:prstGeom prst="roundRect">
              <a:avLst>
                <a:gd fmla="val 16667" name="adj"/>
              </a:avLst>
            </a:prstGeom>
            <a:solidFill>
              <a:srgbClr val="FF0000"/>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it-IT">
                  <a:solidFill>
                    <a:srgbClr val="FFFFFF"/>
                  </a:solidFill>
                </a:rPr>
                <a:t>Terminated</a:t>
              </a:r>
              <a:endParaRPr b="1">
                <a:solidFill>
                  <a:srgbClr val="FFFFFF"/>
                </a:solidFill>
              </a:endParaRPr>
            </a:p>
          </p:txBody>
        </p:sp>
        <p:cxnSp>
          <p:nvCxnSpPr>
            <p:cNvPr id="182" name="Google Shape;182;g13c4df329e8_3_150"/>
            <p:cNvCxnSpPr>
              <a:stCxn id="175" idx="2"/>
              <a:endCxn id="176" idx="0"/>
            </p:cNvCxnSpPr>
            <p:nvPr/>
          </p:nvCxnSpPr>
          <p:spPr>
            <a:xfrm>
              <a:off x="6694625" y="1323850"/>
              <a:ext cx="0" cy="253500"/>
            </a:xfrm>
            <a:prstGeom prst="straightConnector1">
              <a:avLst/>
            </a:prstGeom>
            <a:noFill/>
            <a:ln cap="flat" cmpd="sng" w="9525">
              <a:solidFill>
                <a:srgbClr val="595959"/>
              </a:solidFill>
              <a:prstDash val="solid"/>
              <a:round/>
              <a:headEnd len="med" w="med" type="none"/>
              <a:tailEnd len="med" w="med" type="triangle"/>
            </a:ln>
          </p:spPr>
        </p:cxnSp>
        <p:cxnSp>
          <p:nvCxnSpPr>
            <p:cNvPr id="183" name="Google Shape;183;g13c4df329e8_3_150"/>
            <p:cNvCxnSpPr>
              <a:stCxn id="178" idx="2"/>
              <a:endCxn id="179" idx="0"/>
            </p:cNvCxnSpPr>
            <p:nvPr/>
          </p:nvCxnSpPr>
          <p:spPr>
            <a:xfrm>
              <a:off x="8141275" y="2880000"/>
              <a:ext cx="0" cy="283800"/>
            </a:xfrm>
            <a:prstGeom prst="straightConnector1">
              <a:avLst/>
            </a:prstGeom>
            <a:noFill/>
            <a:ln cap="flat" cmpd="sng" w="9525">
              <a:solidFill>
                <a:srgbClr val="595959"/>
              </a:solidFill>
              <a:prstDash val="solid"/>
              <a:round/>
              <a:headEnd len="med" w="med" type="none"/>
              <a:tailEnd len="med" w="med" type="triangle"/>
            </a:ln>
          </p:spPr>
        </p:cxnSp>
        <p:cxnSp>
          <p:nvCxnSpPr>
            <p:cNvPr id="184" name="Google Shape;184;g13c4df329e8_3_150"/>
            <p:cNvCxnSpPr>
              <a:stCxn id="179" idx="2"/>
              <a:endCxn id="180" idx="0"/>
            </p:cNvCxnSpPr>
            <p:nvPr/>
          </p:nvCxnSpPr>
          <p:spPr>
            <a:xfrm>
              <a:off x="8141275" y="3780175"/>
              <a:ext cx="0" cy="418500"/>
            </a:xfrm>
            <a:prstGeom prst="straightConnector1">
              <a:avLst/>
            </a:prstGeom>
            <a:noFill/>
            <a:ln cap="flat" cmpd="sng" w="9525">
              <a:solidFill>
                <a:srgbClr val="595959"/>
              </a:solidFill>
              <a:prstDash val="solid"/>
              <a:round/>
              <a:headEnd len="med" w="med" type="none"/>
              <a:tailEnd len="med" w="med" type="triangle"/>
            </a:ln>
          </p:spPr>
        </p:cxnSp>
        <p:cxnSp>
          <p:nvCxnSpPr>
            <p:cNvPr id="185" name="Google Shape;185;g13c4df329e8_3_150"/>
            <p:cNvCxnSpPr>
              <a:stCxn id="176" idx="1"/>
              <a:endCxn id="177" idx="0"/>
            </p:cNvCxnSpPr>
            <p:nvPr/>
          </p:nvCxnSpPr>
          <p:spPr>
            <a:xfrm flipH="1">
              <a:off x="5341475" y="1885475"/>
              <a:ext cx="731700" cy="378000"/>
            </a:xfrm>
            <a:prstGeom prst="bentConnector2">
              <a:avLst/>
            </a:prstGeom>
            <a:noFill/>
            <a:ln cap="flat" cmpd="sng" w="9525">
              <a:solidFill>
                <a:srgbClr val="595959"/>
              </a:solidFill>
              <a:prstDash val="dot"/>
              <a:round/>
              <a:headEnd len="med" w="med" type="none"/>
              <a:tailEnd len="med" w="med" type="triangle"/>
            </a:ln>
          </p:spPr>
        </p:cxnSp>
        <p:cxnSp>
          <p:nvCxnSpPr>
            <p:cNvPr id="186" name="Google Shape;186;g13c4df329e8_3_150"/>
            <p:cNvCxnSpPr>
              <a:stCxn id="176" idx="3"/>
              <a:endCxn id="178" idx="0"/>
            </p:cNvCxnSpPr>
            <p:nvPr/>
          </p:nvCxnSpPr>
          <p:spPr>
            <a:xfrm>
              <a:off x="7316075" y="1885475"/>
              <a:ext cx="825300" cy="378000"/>
            </a:xfrm>
            <a:prstGeom prst="bentConnector2">
              <a:avLst/>
            </a:prstGeom>
            <a:noFill/>
            <a:ln cap="flat" cmpd="sng" w="9525">
              <a:solidFill>
                <a:srgbClr val="595959"/>
              </a:solidFill>
              <a:prstDash val="dot"/>
              <a:round/>
              <a:headEnd len="med" w="med" type="none"/>
              <a:tailEnd len="med" w="med" type="triangle"/>
            </a:ln>
          </p:spPr>
        </p:cxnSp>
        <p:cxnSp>
          <p:nvCxnSpPr>
            <p:cNvPr id="187" name="Google Shape;187;g13c4df329e8_3_150"/>
            <p:cNvCxnSpPr>
              <a:stCxn id="179" idx="1"/>
              <a:endCxn id="181" idx="0"/>
            </p:cNvCxnSpPr>
            <p:nvPr/>
          </p:nvCxnSpPr>
          <p:spPr>
            <a:xfrm flipH="1">
              <a:off x="6694525" y="3471925"/>
              <a:ext cx="825300" cy="726900"/>
            </a:xfrm>
            <a:prstGeom prst="bentConnector2">
              <a:avLst/>
            </a:prstGeom>
            <a:noFill/>
            <a:ln cap="flat" cmpd="sng" w="9525">
              <a:solidFill>
                <a:srgbClr val="595959"/>
              </a:solidFill>
              <a:prstDash val="dot"/>
              <a:round/>
              <a:headEnd len="med" w="med" type="none"/>
              <a:tailEnd len="med" w="med" type="triangle"/>
            </a:ln>
          </p:spPr>
        </p:cxn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g13c4df329e8_3_171"/>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The application manifest</a:t>
            </a:r>
            <a:endParaRPr/>
          </a:p>
        </p:txBody>
      </p:sp>
      <p:sp>
        <p:nvSpPr>
          <p:cNvPr id="193" name="Google Shape;193;g13c4df329e8_3_171"/>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The application manifest</a:t>
            </a:r>
            <a:endParaRPr/>
          </a:p>
        </p:txBody>
      </p:sp>
      <p:sp>
        <p:nvSpPr>
          <p:cNvPr id="194" name="Google Shape;194;g13c4df329e8_3_171"/>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PWAs offer a full screen U-X type.</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They can use push notification.</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The manifest is a json file that collects the application settings.</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The manifest allows to specify how the application should be launched.</a:t>
            </a:r>
            <a:br>
              <a:rPr lang="it-IT" sz="2000"/>
            </a:br>
            <a:endParaRPr sz="2000"/>
          </a:p>
          <a:p>
            <a:pPr indent="-355600" lvl="0" marL="457200" rtl="0" algn="l">
              <a:lnSpc>
                <a:spcPct val="115000"/>
              </a:lnSpc>
              <a:spcBef>
                <a:spcPts val="0"/>
              </a:spcBef>
              <a:spcAft>
                <a:spcPts val="0"/>
              </a:spcAft>
              <a:buSzPts val="2000"/>
              <a:buChar char="●"/>
            </a:pPr>
            <a:r>
              <a:rPr lang="it-IT" sz="2000"/>
              <a:t>Allows to specify the icon, the orientation of the screen, hide or display the browser window</a:t>
            </a:r>
            <a:endParaRPr sz="2000"/>
          </a:p>
          <a:p>
            <a:pPr indent="0" lvl="0" marL="0" rtl="0" algn="l">
              <a:lnSpc>
                <a:spcPct val="115000"/>
              </a:lnSpc>
              <a:spcBef>
                <a:spcPts val="0"/>
              </a:spcBef>
              <a:spcAft>
                <a:spcPts val="0"/>
              </a:spcAft>
              <a:buNone/>
            </a:pPr>
            <a:r>
              <a:t/>
            </a:r>
            <a:endParaRPr sz="2000"/>
          </a:p>
          <a:p>
            <a:pPr indent="0" lvl="0" marL="0" rtl="0" algn="l">
              <a:lnSpc>
                <a:spcPct val="115000"/>
              </a:lnSpc>
              <a:spcBef>
                <a:spcPts val="0"/>
              </a:spcBef>
              <a:spcAft>
                <a:spcPts val="0"/>
              </a:spcAft>
              <a:buNone/>
            </a:pPr>
            <a:r>
              <a:t/>
            </a:r>
            <a:endParaRPr sz="2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g13c4df329e8_3_180"/>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Lighthouse</a:t>
            </a:r>
            <a:endParaRPr/>
          </a:p>
        </p:txBody>
      </p:sp>
      <p:sp>
        <p:nvSpPr>
          <p:cNvPr id="200" name="Google Shape;200;g13c4df329e8_3_180"/>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Lighthouse</a:t>
            </a:r>
            <a:endParaRPr/>
          </a:p>
        </p:txBody>
      </p:sp>
      <p:sp>
        <p:nvSpPr>
          <p:cNvPr id="201" name="Google Shape;201;g13c4df329e8_3_180"/>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It is an open source automatic tool for improving the quality of web pages.</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You can check any page, even public, even if it requires authentication.</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It has the possibility to have it tested on:</a:t>
            </a:r>
            <a:endParaRPr sz="2000"/>
          </a:p>
          <a:p>
            <a:pPr indent="-355600" lvl="1" marL="914400" rtl="0" algn="l">
              <a:lnSpc>
                <a:spcPct val="115000"/>
              </a:lnSpc>
              <a:spcBef>
                <a:spcPts val="0"/>
              </a:spcBef>
              <a:spcAft>
                <a:spcPts val="0"/>
              </a:spcAft>
              <a:buSzPts val="2000"/>
              <a:buChar char="○"/>
            </a:pPr>
            <a:r>
              <a:rPr lang="it-IT" sz="2000"/>
              <a:t>Performance</a:t>
            </a:r>
            <a:endParaRPr sz="2000"/>
          </a:p>
          <a:p>
            <a:pPr indent="-355600" lvl="1" marL="914400" rtl="0" algn="l">
              <a:lnSpc>
                <a:spcPct val="115000"/>
              </a:lnSpc>
              <a:spcBef>
                <a:spcPts val="0"/>
              </a:spcBef>
              <a:spcAft>
                <a:spcPts val="0"/>
              </a:spcAft>
              <a:buSzPts val="2000"/>
              <a:buChar char="○"/>
            </a:pPr>
            <a:r>
              <a:rPr lang="it-IT" sz="2000"/>
              <a:t>Accessibility</a:t>
            </a:r>
            <a:endParaRPr sz="2000"/>
          </a:p>
          <a:p>
            <a:pPr indent="-355600" lvl="1" marL="914400" rtl="0" algn="l">
              <a:lnSpc>
                <a:spcPct val="115000"/>
              </a:lnSpc>
              <a:spcBef>
                <a:spcPts val="0"/>
              </a:spcBef>
              <a:spcAft>
                <a:spcPts val="0"/>
              </a:spcAft>
              <a:buSzPts val="2000"/>
              <a:buChar char="○"/>
            </a:pPr>
            <a:r>
              <a:rPr lang="it-IT" sz="2000"/>
              <a:t>Progressive Web App</a:t>
            </a:r>
            <a:endParaRPr sz="2000"/>
          </a:p>
          <a:p>
            <a:pPr indent="-355600" lvl="1" marL="914400" rtl="0" algn="l">
              <a:lnSpc>
                <a:spcPct val="115000"/>
              </a:lnSpc>
              <a:spcBef>
                <a:spcPts val="0"/>
              </a:spcBef>
              <a:spcAft>
                <a:spcPts val="0"/>
              </a:spcAft>
              <a:buSzPts val="2000"/>
              <a:buChar char="○"/>
            </a:pPr>
            <a:r>
              <a:rPr lang="it-IT" sz="2000"/>
              <a:t>Other...</a:t>
            </a:r>
            <a:endParaRPr sz="20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g13c4df329e8_3_188"/>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a:t>
            </a:r>
            <a:endParaRPr/>
          </a:p>
        </p:txBody>
      </p:sp>
      <p:sp>
        <p:nvSpPr>
          <p:cNvPr id="207" name="Google Shape;207;g13c4df329e8_3_188"/>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a:t>
            </a:r>
            <a:endParaRPr/>
          </a:p>
        </p:txBody>
      </p:sp>
      <p:sp>
        <p:nvSpPr>
          <p:cNvPr id="208" name="Google Shape;208;g13c4df329e8_3_188"/>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Make sure you have </a:t>
            </a:r>
            <a:r>
              <a:rPr b="1" lang="it-IT" sz="2000"/>
              <a:t>Google Chrome</a:t>
            </a:r>
            <a:r>
              <a:rPr lang="it-IT" sz="2000"/>
              <a:t> installed.</a:t>
            </a:r>
            <a:endParaRPr sz="2000"/>
          </a:p>
          <a:p>
            <a:pPr indent="0" lvl="0" marL="45720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Use any IDE that has a local web server for testing web applications.</a:t>
            </a:r>
            <a:endParaRPr sz="2000"/>
          </a:p>
          <a:p>
            <a:pPr indent="0" lvl="0" marL="45720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It is suggested to use WebStorm (</a:t>
            </a:r>
            <a:r>
              <a:rPr lang="it-IT" sz="2000" u="sng">
                <a:solidFill>
                  <a:schemeClr val="hlink"/>
                </a:solidFill>
                <a:hlinkClick r:id="rId3"/>
              </a:rPr>
              <a:t>https://www.jetbrains.com/webstorm/</a:t>
            </a:r>
            <a:r>
              <a:rPr lang="it-IT" sz="2000"/>
              <a:t>)</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Create a new empty project by calling it </a:t>
            </a:r>
            <a:r>
              <a:rPr b="1" lang="it-IT" sz="2000"/>
              <a:t>pwa01</a:t>
            </a:r>
            <a:endParaRPr b="1"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 name="Shape 44"/>
        <p:cNvGrpSpPr/>
        <p:nvPr/>
      </p:nvGrpSpPr>
      <p:grpSpPr>
        <a:xfrm>
          <a:off x="0" y="0"/>
          <a:ext cx="0" cy="0"/>
          <a:chOff x="0" y="0"/>
          <a:chExt cx="0" cy="0"/>
        </a:xfrm>
      </p:grpSpPr>
      <p:sp>
        <p:nvSpPr>
          <p:cNvPr id="45" name="Google Shape;45;g13c4df329e8_1_13"/>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2E3C5D"/>
              </a:buClr>
              <a:buSzPts val="4000"/>
              <a:buFont typeface="Avenir"/>
              <a:buNone/>
            </a:pPr>
            <a:r>
              <a:rPr lang="it-IT"/>
              <a:t>Outline</a:t>
            </a:r>
            <a:endParaRPr/>
          </a:p>
        </p:txBody>
      </p:sp>
      <p:sp>
        <p:nvSpPr>
          <p:cNvPr id="46" name="Google Shape;46;g13c4df329e8_1_13"/>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Outline</a:t>
            </a:r>
            <a:endParaRPr/>
          </a:p>
        </p:txBody>
      </p:sp>
      <p:sp>
        <p:nvSpPr>
          <p:cNvPr id="47" name="Google Shape;47;g13c4df329e8_1_13"/>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rmAutofit fontScale="92500" lnSpcReduction="20000"/>
          </a:bodyPr>
          <a:lstStyle/>
          <a:p>
            <a:pPr indent="-346075" lvl="0" marL="457200" rtl="0" algn="l">
              <a:lnSpc>
                <a:spcPct val="115000"/>
              </a:lnSpc>
              <a:spcBef>
                <a:spcPts val="0"/>
              </a:spcBef>
              <a:spcAft>
                <a:spcPts val="0"/>
              </a:spcAft>
              <a:buSzPct val="100000"/>
              <a:buChar char="●"/>
            </a:pPr>
            <a:r>
              <a:rPr lang="it-IT" sz="2000"/>
              <a:t>Introduction</a:t>
            </a:r>
            <a:br>
              <a:rPr lang="it-IT" sz="2000"/>
            </a:br>
            <a:endParaRPr sz="2000"/>
          </a:p>
          <a:p>
            <a:pPr indent="-346075" lvl="0" marL="457200" rtl="0" algn="l">
              <a:lnSpc>
                <a:spcPct val="115000"/>
              </a:lnSpc>
              <a:spcBef>
                <a:spcPts val="0"/>
              </a:spcBef>
              <a:spcAft>
                <a:spcPts val="0"/>
              </a:spcAft>
              <a:buSzPct val="100000"/>
              <a:buChar char="●"/>
            </a:pPr>
            <a:r>
              <a:rPr lang="it-IT" sz="2000"/>
              <a:t>Web Technologies and Mobile Computing</a:t>
            </a:r>
            <a:br>
              <a:rPr lang="it-IT" sz="2000"/>
            </a:br>
            <a:endParaRPr sz="2000"/>
          </a:p>
          <a:p>
            <a:pPr indent="-346075" lvl="0" marL="457200" rtl="0" algn="l">
              <a:lnSpc>
                <a:spcPct val="115000"/>
              </a:lnSpc>
              <a:spcBef>
                <a:spcPts val="0"/>
              </a:spcBef>
              <a:spcAft>
                <a:spcPts val="0"/>
              </a:spcAft>
              <a:buSzPct val="100000"/>
              <a:buChar char="●"/>
            </a:pPr>
            <a:r>
              <a:rPr lang="it-IT" sz="2000"/>
              <a:t>Progressive Web App</a:t>
            </a:r>
            <a:br>
              <a:rPr lang="it-IT" sz="2000"/>
            </a:br>
            <a:endParaRPr sz="2000"/>
          </a:p>
          <a:p>
            <a:pPr indent="-346075" lvl="0" marL="457200" rtl="0" algn="l">
              <a:lnSpc>
                <a:spcPct val="115000"/>
              </a:lnSpc>
              <a:spcBef>
                <a:spcPts val="0"/>
              </a:spcBef>
              <a:spcAft>
                <a:spcPts val="0"/>
              </a:spcAft>
              <a:buSzPct val="100000"/>
              <a:buChar char="●"/>
            </a:pPr>
            <a:r>
              <a:rPr lang="it-IT" sz="2000"/>
              <a:t>Service Worker</a:t>
            </a:r>
            <a:br>
              <a:rPr lang="it-IT" sz="2000"/>
            </a:br>
            <a:endParaRPr sz="2000"/>
          </a:p>
          <a:p>
            <a:pPr indent="-346075" lvl="0" marL="457200" rtl="0" algn="l">
              <a:lnSpc>
                <a:spcPct val="115000"/>
              </a:lnSpc>
              <a:spcBef>
                <a:spcPts val="0"/>
              </a:spcBef>
              <a:spcAft>
                <a:spcPts val="0"/>
              </a:spcAft>
              <a:buSzPct val="100000"/>
              <a:buChar char="●"/>
            </a:pPr>
            <a:r>
              <a:rPr lang="it-IT" sz="2000"/>
              <a:t>Manifest</a:t>
            </a:r>
            <a:br>
              <a:rPr lang="it-IT" sz="2000"/>
            </a:br>
            <a:endParaRPr sz="2000"/>
          </a:p>
          <a:p>
            <a:pPr indent="-346075" lvl="0" marL="457200" rtl="0" algn="l">
              <a:lnSpc>
                <a:spcPct val="115000"/>
              </a:lnSpc>
              <a:spcBef>
                <a:spcPts val="0"/>
              </a:spcBef>
              <a:spcAft>
                <a:spcPts val="0"/>
              </a:spcAft>
              <a:buSzPct val="100000"/>
              <a:buChar char="●"/>
            </a:pPr>
            <a:r>
              <a:rPr lang="it-IT" sz="2000"/>
              <a:t>Hello World</a:t>
            </a:r>
            <a:br>
              <a:rPr lang="it-IT" sz="2000"/>
            </a:br>
            <a:endParaRPr sz="2000"/>
          </a:p>
          <a:p>
            <a:pPr indent="-346075" lvl="0" marL="457200" rtl="0" algn="l">
              <a:lnSpc>
                <a:spcPct val="115000"/>
              </a:lnSpc>
              <a:spcBef>
                <a:spcPts val="0"/>
              </a:spcBef>
              <a:spcAft>
                <a:spcPts val="0"/>
              </a:spcAft>
              <a:buSzPct val="100000"/>
              <a:buChar char="●"/>
            </a:pPr>
            <a:r>
              <a:rPr lang="it-IT" sz="2000"/>
              <a:t>Conclusions</a:t>
            </a:r>
            <a:endParaRPr sz="2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g13c4df329e8_3_201"/>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a:t>
            </a:r>
            <a:endParaRPr/>
          </a:p>
        </p:txBody>
      </p:sp>
      <p:sp>
        <p:nvSpPr>
          <p:cNvPr id="214" name="Google Shape;214;g13c4df329e8_3_201"/>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a:t>
            </a:r>
            <a:endParaRPr/>
          </a:p>
        </p:txBody>
      </p:sp>
      <p:sp>
        <p:nvSpPr>
          <p:cNvPr id="215" name="Google Shape;215;g13c4df329e8_3_201"/>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Create the following directories:</a:t>
            </a:r>
            <a:endParaRPr sz="2000"/>
          </a:p>
          <a:p>
            <a:pPr indent="-355600" lvl="1" marL="914400" rtl="0" algn="l">
              <a:lnSpc>
                <a:spcPct val="115000"/>
              </a:lnSpc>
              <a:spcBef>
                <a:spcPts val="0"/>
              </a:spcBef>
              <a:spcAft>
                <a:spcPts val="0"/>
              </a:spcAft>
              <a:buSzPts val="2000"/>
              <a:buChar char="○"/>
            </a:pPr>
            <a:r>
              <a:rPr lang="it-IT" sz="2000"/>
              <a:t>css</a:t>
            </a:r>
            <a:endParaRPr sz="2000"/>
          </a:p>
          <a:p>
            <a:pPr indent="-355600" lvl="1" marL="914400" rtl="0" algn="l">
              <a:lnSpc>
                <a:spcPct val="115000"/>
              </a:lnSpc>
              <a:spcBef>
                <a:spcPts val="0"/>
              </a:spcBef>
              <a:spcAft>
                <a:spcPts val="0"/>
              </a:spcAft>
              <a:buSzPts val="2000"/>
              <a:buChar char="○"/>
            </a:pPr>
            <a:r>
              <a:rPr lang="it-IT" sz="2000"/>
              <a:t>js</a:t>
            </a:r>
            <a:endParaRPr sz="2000"/>
          </a:p>
          <a:p>
            <a:pPr indent="-355600" lvl="1" marL="914400" rtl="0" algn="l">
              <a:lnSpc>
                <a:spcPct val="115000"/>
              </a:lnSpc>
              <a:spcBef>
                <a:spcPts val="0"/>
              </a:spcBef>
              <a:spcAft>
                <a:spcPts val="0"/>
              </a:spcAft>
              <a:buSzPts val="2000"/>
              <a:buChar char="○"/>
            </a:pPr>
            <a:r>
              <a:rPr lang="it-IT" sz="2000"/>
              <a:t>Images</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Create the index.html file</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Create the css/style.css file</a:t>
            </a:r>
            <a:endParaRPr sz="20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g13c4df329e8_3_211"/>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 index.html</a:t>
            </a:r>
            <a:endParaRPr/>
          </a:p>
        </p:txBody>
      </p:sp>
      <p:sp>
        <p:nvSpPr>
          <p:cNvPr id="221" name="Google Shape;221;g13c4df329e8_3_211"/>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 index.html</a:t>
            </a:r>
            <a:endParaRPr/>
          </a:p>
        </p:txBody>
      </p:sp>
      <p:sp>
        <p:nvSpPr>
          <p:cNvPr id="222" name="Google Shape;222;g13c4df329e8_3_211"/>
          <p:cNvSpPr txBox="1"/>
          <p:nvPr/>
        </p:nvSpPr>
        <p:spPr>
          <a:xfrm>
            <a:off x="557250" y="2125125"/>
            <a:ext cx="11192700" cy="4414200"/>
          </a:xfrm>
          <a:prstGeom prst="rect">
            <a:avLst/>
          </a:prstGeom>
          <a:noFill/>
          <a:ln>
            <a:noFill/>
          </a:ln>
        </p:spPr>
        <p:txBody>
          <a:bodyPr anchorCtr="0" anchor="t" bIns="91425" lIns="91425" spcFirstLastPara="1" rIns="91425" wrap="square" tIns="91425">
            <a:normAutofit lnSpcReduction="10000"/>
          </a:bodyPr>
          <a:lstStyle/>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&lt;!doctype html&gt;</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&lt;html lang="en"&gt;</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&lt;head&gt;</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&lt;meta charset="utf-8"&gt;</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&lt;title&gt;Hello World&lt;/title&gt;</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&lt;link rel="stylesheet" href="css/style.css"&gt;</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&lt;meta name="viewport" content="width=device-width, initial-scale=1.0"&gt;</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&lt;/head&gt;</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&lt;body class="fullscreen"&gt;</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&lt;div class="container"&gt;</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&lt;h1 class="title"&gt;Hello World!&lt;/h1&gt;</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&lt;/div&gt;</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&lt;/body&gt;</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&lt;/html&gt;</a:t>
            </a:r>
            <a:endParaRPr sz="1500">
              <a:solidFill>
                <a:srgbClr val="595959"/>
              </a:solidFill>
              <a:latin typeface="Courier New"/>
              <a:ea typeface="Courier New"/>
              <a:cs typeface="Courier New"/>
              <a:sym typeface="Courier New"/>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g13c4df329e8_3_219"/>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 css/style.css (1/2) </a:t>
            </a:r>
            <a:endParaRPr/>
          </a:p>
        </p:txBody>
      </p:sp>
      <p:sp>
        <p:nvSpPr>
          <p:cNvPr id="228" name="Google Shape;228;g13c4df329e8_3_219"/>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 css/style.css (1/2) </a:t>
            </a:r>
            <a:endParaRPr/>
          </a:p>
        </p:txBody>
      </p:sp>
      <p:sp>
        <p:nvSpPr>
          <p:cNvPr id="229" name="Google Shape;229;g13c4df329e8_3_219"/>
          <p:cNvSpPr txBox="1"/>
          <p:nvPr/>
        </p:nvSpPr>
        <p:spPr>
          <a:xfrm>
            <a:off x="557250" y="1968675"/>
            <a:ext cx="11099100" cy="4570500"/>
          </a:xfrm>
          <a:prstGeom prst="rect">
            <a:avLst/>
          </a:prstGeom>
          <a:noFill/>
          <a:ln>
            <a:noFill/>
          </a:ln>
        </p:spPr>
        <p:txBody>
          <a:bodyPr anchorCtr="0" anchor="t" bIns="91425" lIns="91425" spcFirstLastPara="1" rIns="91425" wrap="square" tIns="91425">
            <a:noAutofit/>
          </a:bodyPr>
          <a:lstStyle/>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body {</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font-family: sans-serif;</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Make content area fill the entire browser window */</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html,</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.fullscreen {</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display: flex;</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height: 100%;</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margin: 0;</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padding: 0;</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  width: 100%;</a:t>
            </a:r>
            <a:endParaRPr sz="1500">
              <a:solidFill>
                <a:srgbClr val="595959"/>
              </a:solidFill>
              <a:latin typeface="Courier New"/>
              <a:ea typeface="Courier New"/>
              <a:cs typeface="Courier New"/>
              <a:sym typeface="Courier New"/>
            </a:endParaRPr>
          </a:p>
          <a:p>
            <a:pPr indent="0" lvl="0" marL="0" rtl="0" algn="l">
              <a:lnSpc>
                <a:spcPct val="110000"/>
              </a:lnSpc>
              <a:spcBef>
                <a:spcPts val="600"/>
              </a:spcBef>
              <a:spcAft>
                <a:spcPts val="0"/>
              </a:spcAft>
              <a:buNone/>
            </a:pPr>
            <a:r>
              <a:rPr lang="it-IT" sz="1500">
                <a:solidFill>
                  <a:srgbClr val="595959"/>
                </a:solidFill>
                <a:latin typeface="Courier New"/>
                <a:ea typeface="Courier New"/>
                <a:cs typeface="Courier New"/>
                <a:sym typeface="Courier New"/>
              </a:rPr>
              <a:t>}</a:t>
            </a:r>
            <a:endParaRPr sz="1500">
              <a:solidFill>
                <a:srgbClr val="595959"/>
              </a:solidFill>
              <a:latin typeface="Courier New"/>
              <a:ea typeface="Courier New"/>
              <a:cs typeface="Courier New"/>
              <a:sym typeface="Courier New"/>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g13c4df329e8_3_230"/>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 css/style.css (2/2) </a:t>
            </a:r>
            <a:endParaRPr/>
          </a:p>
        </p:txBody>
      </p:sp>
      <p:sp>
        <p:nvSpPr>
          <p:cNvPr id="235" name="Google Shape;235;g13c4df329e8_3_230"/>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 css/style.css (2/2) </a:t>
            </a:r>
            <a:endParaRPr/>
          </a:p>
        </p:txBody>
      </p:sp>
      <p:sp>
        <p:nvSpPr>
          <p:cNvPr id="236" name="Google Shape;236;g13c4df329e8_3_230"/>
          <p:cNvSpPr txBox="1"/>
          <p:nvPr/>
        </p:nvSpPr>
        <p:spPr>
          <a:xfrm>
            <a:off x="557250" y="1968675"/>
            <a:ext cx="11099100" cy="45705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 Center the content in the browser window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.container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  margin: auto;</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  text-align: center;</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.title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  font-size: 3rem;</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a:t>
            </a:r>
            <a:endParaRPr sz="1500">
              <a:solidFill>
                <a:srgbClr val="595959"/>
              </a:solidFill>
              <a:latin typeface="Courier New"/>
              <a:ea typeface="Courier New"/>
              <a:cs typeface="Courier New"/>
              <a:sym typeface="Courier New"/>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g13c4df329e8_3_237"/>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a:t>
            </a:r>
            <a:endParaRPr/>
          </a:p>
        </p:txBody>
      </p:sp>
      <p:sp>
        <p:nvSpPr>
          <p:cNvPr id="242" name="Google Shape;242;g13c4df329e8_3_237"/>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a:t>
            </a:r>
            <a:endParaRPr/>
          </a:p>
        </p:txBody>
      </p:sp>
      <p:sp>
        <p:nvSpPr>
          <p:cNvPr id="243" name="Google Shape;243;g13c4df329e8_3_237"/>
          <p:cNvSpPr txBox="1"/>
          <p:nvPr>
            <p:ph idx="2" type="body"/>
          </p:nvPr>
        </p:nvSpPr>
        <p:spPr>
          <a:xfrm>
            <a:off x="557250" y="2125125"/>
            <a:ext cx="6359400" cy="33519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From the editor window of the index.html file, launch the Chrome browser.</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Activate Lighthouse by pressing the F12 key.</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Select the Audits option.</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Select only "Progressive Web App" and click on Generate Report.</a:t>
            </a:r>
            <a:endParaRPr sz="2000"/>
          </a:p>
        </p:txBody>
      </p:sp>
      <p:pic>
        <p:nvPicPr>
          <p:cNvPr id="244" name="Google Shape;244;g13c4df329e8_3_237"/>
          <p:cNvPicPr preferRelativeResize="0"/>
          <p:nvPr/>
        </p:nvPicPr>
        <p:blipFill>
          <a:blip r:embed="rId3">
            <a:alphaModFix/>
          </a:blip>
          <a:stretch>
            <a:fillRect/>
          </a:stretch>
        </p:blipFill>
        <p:spPr>
          <a:xfrm>
            <a:off x="7627100" y="1863225"/>
            <a:ext cx="4221301" cy="3875697"/>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g13c4df329e8_3_245"/>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a:t>
            </a:r>
            <a:endParaRPr/>
          </a:p>
        </p:txBody>
      </p:sp>
      <p:sp>
        <p:nvSpPr>
          <p:cNvPr id="250" name="Google Shape;250;g13c4df329e8_3_245"/>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a:t>
            </a:r>
            <a:endParaRPr/>
          </a:p>
        </p:txBody>
      </p:sp>
      <p:sp>
        <p:nvSpPr>
          <p:cNvPr id="251" name="Google Shape;251;g13c4df329e8_3_245"/>
          <p:cNvSpPr txBox="1"/>
          <p:nvPr>
            <p:ph idx="2" type="body"/>
          </p:nvPr>
        </p:nvSpPr>
        <p:spPr>
          <a:xfrm>
            <a:off x="557250" y="2125125"/>
            <a:ext cx="6726300" cy="3351900"/>
          </a:xfrm>
          <a:prstGeom prst="rect">
            <a:avLst/>
          </a:prstGeom>
          <a:noFill/>
          <a:ln>
            <a:noFill/>
          </a:ln>
        </p:spPr>
        <p:txBody>
          <a:bodyPr anchorCtr="0" anchor="t" bIns="45700" lIns="91425" spcFirstLastPara="1" rIns="91425" wrap="square" tIns="45700">
            <a:normAutofit/>
          </a:bodyPr>
          <a:lstStyle/>
          <a:p>
            <a:pPr indent="-355600" lvl="0" marL="457200" rtl="0" algn="l">
              <a:lnSpc>
                <a:spcPct val="115000"/>
              </a:lnSpc>
              <a:spcBef>
                <a:spcPts val="0"/>
              </a:spcBef>
              <a:spcAft>
                <a:spcPts val="0"/>
              </a:spcAft>
              <a:buSzPts val="2000"/>
              <a:buChar char="●"/>
            </a:pPr>
            <a:r>
              <a:rPr lang="it-IT" sz="2000"/>
              <a:t>The application is not optimized as a PWA.</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We create the file that implements the service worker and the calling program of the application.</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File:</a:t>
            </a:r>
            <a:endParaRPr sz="2000"/>
          </a:p>
          <a:p>
            <a:pPr indent="-355600" lvl="1" marL="914400" rtl="0" algn="l">
              <a:lnSpc>
                <a:spcPct val="115000"/>
              </a:lnSpc>
              <a:spcBef>
                <a:spcPts val="0"/>
              </a:spcBef>
              <a:spcAft>
                <a:spcPts val="0"/>
              </a:spcAft>
              <a:buSzPts val="2000"/>
              <a:buChar char="○"/>
            </a:pPr>
            <a:r>
              <a:rPr lang="it-IT" sz="2000"/>
              <a:t>sw.js</a:t>
            </a:r>
            <a:endParaRPr sz="2000"/>
          </a:p>
          <a:p>
            <a:pPr indent="-355600" lvl="1" marL="914400" rtl="0" algn="l">
              <a:lnSpc>
                <a:spcPct val="115000"/>
              </a:lnSpc>
              <a:spcBef>
                <a:spcPts val="0"/>
              </a:spcBef>
              <a:spcAft>
                <a:spcPts val="0"/>
              </a:spcAft>
              <a:buSzPts val="2000"/>
              <a:buChar char="○"/>
            </a:pPr>
            <a:r>
              <a:rPr lang="it-IT" sz="2000"/>
              <a:t>js / main.js</a:t>
            </a:r>
            <a:endParaRPr sz="2000"/>
          </a:p>
        </p:txBody>
      </p:sp>
      <p:pic>
        <p:nvPicPr>
          <p:cNvPr id="252" name="Google Shape;252;g13c4df329e8_3_245"/>
          <p:cNvPicPr preferRelativeResize="0"/>
          <p:nvPr/>
        </p:nvPicPr>
        <p:blipFill>
          <a:blip r:embed="rId3">
            <a:alphaModFix/>
          </a:blip>
          <a:stretch>
            <a:fillRect/>
          </a:stretch>
        </p:blipFill>
        <p:spPr>
          <a:xfrm>
            <a:off x="7867138" y="1668075"/>
            <a:ext cx="3741215" cy="42660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g13c4df329e8_3_254"/>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 </a:t>
            </a:r>
            <a:r>
              <a:rPr lang="it-IT"/>
              <a:t>sw.js (1/2)</a:t>
            </a:r>
            <a:endParaRPr/>
          </a:p>
        </p:txBody>
      </p:sp>
      <p:sp>
        <p:nvSpPr>
          <p:cNvPr id="258" name="Google Shape;258;g13c4df329e8_3_254"/>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 sw.js (1/2)</a:t>
            </a:r>
            <a:endParaRPr/>
          </a:p>
        </p:txBody>
      </p:sp>
      <p:sp>
        <p:nvSpPr>
          <p:cNvPr id="259" name="Google Shape;259;g13c4df329e8_3_254"/>
          <p:cNvSpPr txBox="1"/>
          <p:nvPr/>
        </p:nvSpPr>
        <p:spPr>
          <a:xfrm>
            <a:off x="557250" y="2125125"/>
            <a:ext cx="11192700" cy="44142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let cacheName = 'pwa01';</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let filesToCache =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    'index.html',</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    'css/style.css',</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    'js/main.js'</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 Start the service worker and cache all of the app's content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self.addEventListener('install', function(e)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    e.waitUntil(</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        caches.open(cacheName).then(function(cache)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            return cache.addAll(filesToCache);</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Font typeface="Arial"/>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a:t>
            </a:r>
            <a:endParaRPr sz="1500">
              <a:solidFill>
                <a:srgbClr val="595959"/>
              </a:solidFill>
              <a:latin typeface="Courier New"/>
              <a:ea typeface="Courier New"/>
              <a:cs typeface="Courier New"/>
              <a:sym typeface="Courier New"/>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g13c4df329e8_3_263"/>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 sw.js (2/2)</a:t>
            </a:r>
            <a:endParaRPr/>
          </a:p>
        </p:txBody>
      </p:sp>
      <p:sp>
        <p:nvSpPr>
          <p:cNvPr id="265" name="Google Shape;265;g13c4df329e8_3_263"/>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 sw.js (2/2)</a:t>
            </a:r>
            <a:endParaRPr/>
          </a:p>
        </p:txBody>
      </p:sp>
      <p:sp>
        <p:nvSpPr>
          <p:cNvPr id="266" name="Google Shape;266;g13c4df329e8_3_263"/>
          <p:cNvSpPr txBox="1"/>
          <p:nvPr/>
        </p:nvSpPr>
        <p:spPr>
          <a:xfrm>
            <a:off x="557250" y="2125125"/>
            <a:ext cx="11192700" cy="4358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Serve cached content when offline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self.addEventListener('fetch', function(e)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e.respondWith(</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caches.match(e.request).then(function(response)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return response || fetch(e.request);</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a:t>
            </a:r>
            <a:endParaRPr sz="1500">
              <a:solidFill>
                <a:srgbClr val="595959"/>
              </a:solidFill>
              <a:latin typeface="Courier New"/>
              <a:ea typeface="Courier New"/>
              <a:cs typeface="Courier New"/>
              <a:sym typeface="Courier New"/>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g13c4df329e8_3_270"/>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 </a:t>
            </a:r>
            <a:r>
              <a:rPr lang="it-IT"/>
              <a:t>js/main</a:t>
            </a:r>
            <a:r>
              <a:rPr lang="it-IT"/>
              <a:t>.js (1/2)</a:t>
            </a:r>
            <a:endParaRPr/>
          </a:p>
        </p:txBody>
      </p:sp>
      <p:sp>
        <p:nvSpPr>
          <p:cNvPr id="272" name="Google Shape;272;g13c4df329e8_3_270"/>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 </a:t>
            </a:r>
            <a:r>
              <a:rPr lang="it-IT"/>
              <a:t>js/main.js</a:t>
            </a:r>
            <a:r>
              <a:rPr lang="it-IT"/>
              <a:t> (1/2)</a:t>
            </a:r>
            <a:endParaRPr/>
          </a:p>
        </p:txBody>
      </p:sp>
      <p:sp>
        <p:nvSpPr>
          <p:cNvPr id="273" name="Google Shape;273;g13c4df329e8_3_270"/>
          <p:cNvSpPr txBox="1"/>
          <p:nvPr/>
        </p:nvSpPr>
        <p:spPr>
          <a:xfrm>
            <a:off x="557250" y="2125125"/>
            <a:ext cx="11192700" cy="43233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window.onload = () =&gt;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'use strict';</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if ('serviceWorker' in navigator)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navigator.serviceWorker</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.register('./sw.js').then(function (registration)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 Service worker registered correctly.</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console.log('ServiceWorker registration successful with scope: ', registration.scope);</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 </a:t>
            </a:r>
            <a:endParaRPr sz="1500">
              <a:solidFill>
                <a:srgbClr val="595959"/>
              </a:solidFill>
              <a:latin typeface="Courier New"/>
              <a:ea typeface="Courier New"/>
              <a:cs typeface="Courier New"/>
              <a:sym typeface="Courier New"/>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g13c4df329e8_3_276"/>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 </a:t>
            </a:r>
            <a:r>
              <a:rPr lang="it-IT"/>
              <a:t>js/main.js</a:t>
            </a:r>
            <a:r>
              <a:rPr lang="it-IT"/>
              <a:t> (2/2)</a:t>
            </a:r>
            <a:endParaRPr/>
          </a:p>
        </p:txBody>
      </p:sp>
      <p:sp>
        <p:nvSpPr>
          <p:cNvPr id="279" name="Google Shape;279;g13c4df329e8_3_276"/>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 </a:t>
            </a:r>
            <a:r>
              <a:rPr lang="it-IT"/>
              <a:t>js/main.js</a:t>
            </a:r>
            <a:r>
              <a:rPr lang="it-IT"/>
              <a:t> (2/2)</a:t>
            </a:r>
            <a:endParaRPr/>
          </a:p>
        </p:txBody>
      </p:sp>
      <p:sp>
        <p:nvSpPr>
          <p:cNvPr id="280" name="Google Shape;280;g13c4df329e8_3_276"/>
          <p:cNvSpPr txBox="1"/>
          <p:nvPr/>
        </p:nvSpPr>
        <p:spPr>
          <a:xfrm>
            <a:off x="557250" y="2125125"/>
            <a:ext cx="11192700" cy="4358400"/>
          </a:xfrm>
          <a:prstGeom prst="rect">
            <a:avLst/>
          </a:prstGeom>
          <a:noFill/>
          <a:ln>
            <a:noFill/>
          </a:ln>
        </p:spPr>
        <p:txBody>
          <a:bodyPr anchorCtr="0" anchor="t" bIns="91425" lIns="91425" spcFirstLastPara="1" rIns="91425" wrap="square" tIns="91425">
            <a:normAutofit/>
          </a:bodyPr>
          <a:lstStyle/>
          <a:p>
            <a:pPr indent="45720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function (err)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 Troubles in registering the service worker.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console.log('ServiceWorker registration failed: ', err);</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a:t>
            </a:r>
            <a:endParaRPr sz="1500">
              <a:solidFill>
                <a:srgbClr val="595959"/>
              </a:solidFill>
              <a:latin typeface="Courier New"/>
              <a:ea typeface="Courier New"/>
              <a:cs typeface="Courier New"/>
              <a:sym typeface="Courier New"/>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sp>
        <p:nvSpPr>
          <p:cNvPr id="52" name="Google Shape;52;g13c4df329e8_1_1"/>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2E3C5D"/>
              </a:buClr>
              <a:buSzPts val="4000"/>
              <a:buFont typeface="Avenir"/>
              <a:buNone/>
            </a:pPr>
            <a:r>
              <a:rPr lang="it-IT"/>
              <a:t>Introduction</a:t>
            </a:r>
            <a:endParaRPr/>
          </a:p>
        </p:txBody>
      </p:sp>
      <p:sp>
        <p:nvSpPr>
          <p:cNvPr id="53" name="Google Shape;53;g13c4df329e8_1_1"/>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Introduction</a:t>
            </a:r>
            <a:endParaRPr/>
          </a:p>
        </p:txBody>
      </p:sp>
      <p:sp>
        <p:nvSpPr>
          <p:cNvPr id="54" name="Google Shape;54;g13c4df329e8_1_1"/>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rmAutofit/>
          </a:bodyPr>
          <a:lstStyle/>
          <a:p>
            <a:pPr indent="-355600" lvl="0" marL="457200" rtl="0" algn="l">
              <a:lnSpc>
                <a:spcPct val="115000"/>
              </a:lnSpc>
              <a:spcBef>
                <a:spcPts val="0"/>
              </a:spcBef>
              <a:spcAft>
                <a:spcPts val="0"/>
              </a:spcAft>
              <a:buSzPts val="2000"/>
              <a:buChar char="●"/>
            </a:pPr>
            <a:r>
              <a:rPr lang="it-IT" sz="2000"/>
              <a:t>Web and mobile computing are two intimately connected technologies.</a:t>
            </a:r>
            <a:br>
              <a:rPr lang="it-IT" sz="2000"/>
            </a:br>
            <a:endParaRPr sz="2000"/>
          </a:p>
          <a:p>
            <a:pPr indent="-355600" lvl="0" marL="457200" rtl="0" algn="l">
              <a:lnSpc>
                <a:spcPct val="115000"/>
              </a:lnSpc>
              <a:spcBef>
                <a:spcPts val="0"/>
              </a:spcBef>
              <a:spcAft>
                <a:spcPts val="0"/>
              </a:spcAft>
              <a:buSzPts val="2000"/>
              <a:buChar char="●"/>
            </a:pPr>
            <a:r>
              <a:rPr lang="it-IT" sz="2000"/>
              <a:t>Currently 85% of mobile users use smart client applications, 15% microbrowser applications.</a:t>
            </a:r>
            <a:br>
              <a:rPr lang="it-IT" sz="2000"/>
            </a:br>
            <a:endParaRPr sz="2000"/>
          </a:p>
          <a:p>
            <a:pPr indent="-355600" lvl="0" marL="457200" rtl="0" algn="l">
              <a:lnSpc>
                <a:spcPct val="115000"/>
              </a:lnSpc>
              <a:spcBef>
                <a:spcPts val="0"/>
              </a:spcBef>
              <a:spcAft>
                <a:spcPts val="0"/>
              </a:spcAft>
              <a:buSzPts val="2000"/>
              <a:buChar char="●"/>
            </a:pPr>
            <a:r>
              <a:rPr lang="it-IT" sz="2000"/>
              <a:t>A smartphone user spends 80% of their time interacting with only 3 of the installed applications.</a:t>
            </a:r>
            <a:br>
              <a:rPr lang="it-IT" sz="2000"/>
            </a:br>
            <a:endParaRPr sz="2000"/>
          </a:p>
          <a:p>
            <a:pPr indent="-355600" lvl="0" marL="457200" rtl="0" algn="l">
              <a:lnSpc>
                <a:spcPct val="115000"/>
              </a:lnSpc>
              <a:spcBef>
                <a:spcPts val="0"/>
              </a:spcBef>
              <a:spcAft>
                <a:spcPts val="0"/>
              </a:spcAft>
              <a:buSzPts val="2000"/>
              <a:buChar char="●"/>
            </a:pPr>
            <a:r>
              <a:rPr lang="it-IT" sz="2000"/>
              <a:t>Most smart client applications are nothing more than highly specialized browsers.</a:t>
            </a:r>
            <a:endParaRPr sz="20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g13c4df329e8_3_287"/>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a:t>
            </a:r>
            <a:endParaRPr/>
          </a:p>
        </p:txBody>
      </p:sp>
      <p:sp>
        <p:nvSpPr>
          <p:cNvPr id="286" name="Google Shape;286;g13c4df329e8_3_287"/>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a:t>
            </a:r>
            <a:endParaRPr/>
          </a:p>
        </p:txBody>
      </p:sp>
      <p:sp>
        <p:nvSpPr>
          <p:cNvPr id="287" name="Google Shape;287;g13c4df329e8_3_287"/>
          <p:cNvSpPr txBox="1"/>
          <p:nvPr>
            <p:ph idx="2" type="body"/>
          </p:nvPr>
        </p:nvSpPr>
        <p:spPr>
          <a:xfrm>
            <a:off x="557250" y="2125125"/>
            <a:ext cx="6726300" cy="3809100"/>
          </a:xfrm>
          <a:prstGeom prst="rect">
            <a:avLst/>
          </a:prstGeom>
          <a:noFill/>
          <a:ln>
            <a:noFill/>
          </a:ln>
        </p:spPr>
        <p:txBody>
          <a:bodyPr anchorCtr="0" anchor="t" bIns="45700" lIns="91425" spcFirstLastPara="1" rIns="91425" wrap="square" tIns="45700">
            <a:normAutofit/>
          </a:bodyPr>
          <a:lstStyle/>
          <a:p>
            <a:pPr indent="-355600" lvl="0" marL="457200" rtl="0" algn="l">
              <a:lnSpc>
                <a:spcPct val="115000"/>
              </a:lnSpc>
              <a:spcBef>
                <a:spcPts val="0"/>
              </a:spcBef>
              <a:spcAft>
                <a:spcPts val="0"/>
              </a:spcAft>
              <a:buSzPts val="2000"/>
              <a:buChar char="●"/>
            </a:pPr>
            <a:r>
              <a:rPr lang="it-IT" sz="2000"/>
              <a:t>Add the following line in the index.html file just before closing the &lt;/body&gt; tag:</a:t>
            </a:r>
            <a:endParaRPr sz="2000"/>
          </a:p>
          <a:p>
            <a:pPr indent="0" lvl="0" marL="457200" rtl="0" algn="l">
              <a:lnSpc>
                <a:spcPct val="115000"/>
              </a:lnSpc>
              <a:spcBef>
                <a:spcPts val="0"/>
              </a:spcBef>
              <a:spcAft>
                <a:spcPts val="0"/>
              </a:spcAft>
              <a:buNone/>
            </a:pPr>
            <a:r>
              <a:t/>
            </a:r>
            <a:endParaRPr sz="2000"/>
          </a:p>
          <a:p>
            <a:pPr indent="457200" lvl="0" marL="457200" rtl="0" algn="l">
              <a:lnSpc>
                <a:spcPct val="115000"/>
              </a:lnSpc>
              <a:spcBef>
                <a:spcPts val="0"/>
              </a:spcBef>
              <a:spcAft>
                <a:spcPts val="0"/>
              </a:spcAft>
              <a:buNone/>
            </a:pPr>
            <a:r>
              <a:rPr b="1" i="1" lang="it-IT" sz="2000"/>
              <a:t>&lt;script src = "js / main.js"&gt; &lt;/script&gt;</a:t>
            </a:r>
            <a:endParaRPr b="1" i="1"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Run the test again via Lighthouse.</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The service worker now allows to load the page when you are offline.</a:t>
            </a:r>
            <a:endParaRPr sz="2000"/>
          </a:p>
        </p:txBody>
      </p:sp>
      <p:pic>
        <p:nvPicPr>
          <p:cNvPr id="288" name="Google Shape;288;g13c4df329e8_3_287"/>
          <p:cNvPicPr preferRelativeResize="0"/>
          <p:nvPr/>
        </p:nvPicPr>
        <p:blipFill>
          <a:blip r:embed="rId3">
            <a:alphaModFix/>
          </a:blip>
          <a:stretch>
            <a:fillRect/>
          </a:stretch>
        </p:blipFill>
        <p:spPr>
          <a:xfrm>
            <a:off x="7889450" y="1333325"/>
            <a:ext cx="3696600" cy="4191347"/>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g13c4df329e8_3_296"/>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 </a:t>
            </a:r>
            <a:r>
              <a:rPr lang="it-IT"/>
              <a:t>manifest.json</a:t>
            </a:r>
            <a:endParaRPr/>
          </a:p>
        </p:txBody>
      </p:sp>
      <p:sp>
        <p:nvSpPr>
          <p:cNvPr id="294" name="Google Shape;294;g13c4df329e8_3_296"/>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 manifest.json</a:t>
            </a:r>
            <a:endParaRPr/>
          </a:p>
        </p:txBody>
      </p:sp>
      <p:sp>
        <p:nvSpPr>
          <p:cNvPr id="295" name="Google Shape;295;g13c4df329e8_3_296"/>
          <p:cNvSpPr txBox="1"/>
          <p:nvPr/>
        </p:nvSpPr>
        <p:spPr>
          <a:xfrm>
            <a:off x="557250" y="2572650"/>
            <a:ext cx="11192700" cy="25299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"name": "Hello World",</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"short_name": "Hello",</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"lang": "en-US",</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"start_url": "index.html",</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"display": "standalone",</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"background_color": "white",</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"theme_color": "white"</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a:t>
            </a:r>
            <a:endParaRPr sz="1500">
              <a:solidFill>
                <a:srgbClr val="595959"/>
              </a:solidFill>
              <a:latin typeface="Courier New"/>
              <a:ea typeface="Courier New"/>
              <a:cs typeface="Courier New"/>
              <a:sym typeface="Courier New"/>
            </a:endParaRPr>
          </a:p>
        </p:txBody>
      </p:sp>
      <p:sp>
        <p:nvSpPr>
          <p:cNvPr id="296" name="Google Shape;296;g13c4df329e8_3_296"/>
          <p:cNvSpPr txBox="1"/>
          <p:nvPr/>
        </p:nvSpPr>
        <p:spPr>
          <a:xfrm>
            <a:off x="557250" y="1989525"/>
            <a:ext cx="10937100" cy="492600"/>
          </a:xfrm>
          <a:prstGeom prst="rect">
            <a:avLst/>
          </a:prstGeom>
          <a:noFill/>
          <a:ln>
            <a:noFill/>
          </a:ln>
        </p:spPr>
        <p:txBody>
          <a:bodyPr anchorCtr="0" anchor="t" bIns="91425" lIns="91425" spcFirstLastPara="1" rIns="91425" wrap="square" tIns="91425">
            <a:spAutoFit/>
          </a:bodyPr>
          <a:lstStyle/>
          <a:p>
            <a:pPr indent="-355600" lvl="0" marL="457200" rtl="0" algn="l">
              <a:spcBef>
                <a:spcPts val="0"/>
              </a:spcBef>
              <a:spcAft>
                <a:spcPts val="0"/>
              </a:spcAft>
              <a:buSzPts val="2000"/>
              <a:buChar char="●"/>
            </a:pPr>
            <a:r>
              <a:rPr lang="it-IT" sz="2000"/>
              <a:t>You need to create the manifest.json file in the project root:</a:t>
            </a:r>
            <a:endParaRPr sz="2000"/>
          </a:p>
        </p:txBody>
      </p:sp>
      <p:sp>
        <p:nvSpPr>
          <p:cNvPr id="297" name="Google Shape;297;g13c4df329e8_3_296"/>
          <p:cNvSpPr txBox="1"/>
          <p:nvPr/>
        </p:nvSpPr>
        <p:spPr>
          <a:xfrm>
            <a:off x="627450" y="5595150"/>
            <a:ext cx="11192700" cy="8766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&lt;link rel="manifest" href="manifest.json"&gt;</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&lt;meta name="theme-color" content="white"/&gt;</a:t>
            </a:r>
            <a:endParaRPr sz="1500">
              <a:solidFill>
                <a:srgbClr val="595959"/>
              </a:solidFill>
              <a:latin typeface="Courier New"/>
              <a:ea typeface="Courier New"/>
              <a:cs typeface="Courier New"/>
              <a:sym typeface="Courier New"/>
            </a:endParaRPr>
          </a:p>
        </p:txBody>
      </p:sp>
      <p:sp>
        <p:nvSpPr>
          <p:cNvPr id="298" name="Google Shape;298;g13c4df329e8_3_296"/>
          <p:cNvSpPr txBox="1"/>
          <p:nvPr/>
        </p:nvSpPr>
        <p:spPr>
          <a:xfrm>
            <a:off x="627450" y="5102550"/>
            <a:ext cx="10937100" cy="492600"/>
          </a:xfrm>
          <a:prstGeom prst="rect">
            <a:avLst/>
          </a:prstGeom>
          <a:noFill/>
          <a:ln>
            <a:noFill/>
          </a:ln>
        </p:spPr>
        <p:txBody>
          <a:bodyPr anchorCtr="0" anchor="t" bIns="91425" lIns="91425" spcFirstLastPara="1" rIns="91425" wrap="square" tIns="91425">
            <a:spAutoFit/>
          </a:bodyPr>
          <a:lstStyle/>
          <a:p>
            <a:pPr indent="-355600" lvl="0" marL="457200" rtl="0" algn="l">
              <a:spcBef>
                <a:spcPts val="0"/>
              </a:spcBef>
              <a:spcAft>
                <a:spcPts val="0"/>
              </a:spcAft>
              <a:buSzPts val="2000"/>
              <a:buChar char="●"/>
            </a:pPr>
            <a:r>
              <a:rPr lang="it-IT" sz="2000"/>
              <a:t>And add the following lines in the header of the index.html file:</a:t>
            </a:r>
            <a:endParaRPr sz="20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g13c4df329e8_3_317"/>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a:t>
            </a:r>
            <a:endParaRPr/>
          </a:p>
        </p:txBody>
      </p:sp>
      <p:sp>
        <p:nvSpPr>
          <p:cNvPr id="304" name="Google Shape;304;g13c4df329e8_3_317"/>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a:t>
            </a:r>
            <a:endParaRPr/>
          </a:p>
        </p:txBody>
      </p:sp>
      <p:sp>
        <p:nvSpPr>
          <p:cNvPr id="305" name="Google Shape;305;g13c4df329e8_3_317"/>
          <p:cNvSpPr txBox="1"/>
          <p:nvPr>
            <p:ph idx="2" type="body"/>
          </p:nvPr>
        </p:nvSpPr>
        <p:spPr>
          <a:xfrm>
            <a:off x="557250" y="2125125"/>
            <a:ext cx="6726300" cy="3809100"/>
          </a:xfrm>
          <a:prstGeom prst="rect">
            <a:avLst/>
          </a:prstGeom>
          <a:noFill/>
          <a:ln>
            <a:noFill/>
          </a:ln>
        </p:spPr>
        <p:txBody>
          <a:bodyPr anchorCtr="0" anchor="t" bIns="45700" lIns="91425" spcFirstLastPara="1" rIns="91425" wrap="square" tIns="45700">
            <a:normAutofit/>
          </a:bodyPr>
          <a:lstStyle/>
          <a:p>
            <a:pPr indent="-355600" lvl="0" marL="457200" rtl="0" algn="l">
              <a:lnSpc>
                <a:spcPct val="115000"/>
              </a:lnSpc>
              <a:spcBef>
                <a:spcPts val="0"/>
              </a:spcBef>
              <a:spcAft>
                <a:spcPts val="0"/>
              </a:spcAft>
              <a:buSzPts val="2000"/>
              <a:buChar char="●"/>
            </a:pPr>
            <a:r>
              <a:rPr lang="it-IT" sz="2000"/>
              <a:t>Run the test again via Lighthouse.</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Most of the requirements for a web application to be considered a PWA are met.</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All that remains is to add the icons.</a:t>
            </a:r>
            <a:br>
              <a:rPr lang="it-IT" sz="2000"/>
            </a:br>
            <a:endParaRPr sz="2000"/>
          </a:p>
          <a:p>
            <a:pPr indent="-355600" lvl="0" marL="457200" rtl="0" algn="l">
              <a:lnSpc>
                <a:spcPct val="115000"/>
              </a:lnSpc>
              <a:spcBef>
                <a:spcPts val="0"/>
              </a:spcBef>
              <a:spcAft>
                <a:spcPts val="0"/>
              </a:spcAft>
              <a:buSzPts val="2000"/>
              <a:buChar char="●"/>
            </a:pPr>
            <a:r>
              <a:rPr lang="it-IT" sz="2000"/>
              <a:t>Since different devices have different resolutions it is necessary to create an appropriate set of icons.</a:t>
            </a:r>
            <a:endParaRPr sz="2000"/>
          </a:p>
        </p:txBody>
      </p:sp>
      <p:pic>
        <p:nvPicPr>
          <p:cNvPr id="306" name="Google Shape;306;g13c4df329e8_3_317"/>
          <p:cNvPicPr preferRelativeResize="0"/>
          <p:nvPr/>
        </p:nvPicPr>
        <p:blipFill>
          <a:blip r:embed="rId3">
            <a:alphaModFix/>
          </a:blip>
          <a:stretch>
            <a:fillRect/>
          </a:stretch>
        </p:blipFill>
        <p:spPr>
          <a:xfrm>
            <a:off x="7640288" y="1395727"/>
            <a:ext cx="4194925" cy="4163225"/>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g13c4df329e8_3_336"/>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 icons</a:t>
            </a:r>
            <a:endParaRPr/>
          </a:p>
        </p:txBody>
      </p:sp>
      <p:sp>
        <p:nvSpPr>
          <p:cNvPr id="312" name="Google Shape;312;g13c4df329e8_3_336"/>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 icons</a:t>
            </a:r>
            <a:endParaRPr/>
          </a:p>
        </p:txBody>
      </p:sp>
      <p:sp>
        <p:nvSpPr>
          <p:cNvPr id="313" name="Google Shape;313;g13c4df329e8_3_336"/>
          <p:cNvSpPr txBox="1"/>
          <p:nvPr/>
        </p:nvSpPr>
        <p:spPr>
          <a:xfrm>
            <a:off x="557250" y="2572650"/>
            <a:ext cx="5587800" cy="39042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"name": "Hello World",</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"short_name": "Hello",</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"lang": "en-US",</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"start_url": "index.html",</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"display": "standalone",</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"background_color": "white",</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"theme_color": "white",</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a:t>
            </a:r>
            <a:r>
              <a:rPr lang="it-IT" sz="1500">
                <a:solidFill>
                  <a:srgbClr val="595959"/>
                </a:solidFill>
                <a:latin typeface="Courier New"/>
                <a:ea typeface="Courier New"/>
                <a:cs typeface="Courier New"/>
                <a:sym typeface="Courier New"/>
              </a:rPr>
              <a:t>"icons":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"src": "icon/icon.png",</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"sizes": "192x192",</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"type": "image/png"</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a:t>
            </a:r>
            <a:endParaRPr sz="1500">
              <a:solidFill>
                <a:srgbClr val="595959"/>
              </a:solidFill>
              <a:latin typeface="Courier New"/>
              <a:ea typeface="Courier New"/>
              <a:cs typeface="Courier New"/>
              <a:sym typeface="Courier New"/>
            </a:endParaRPr>
          </a:p>
        </p:txBody>
      </p:sp>
      <p:sp>
        <p:nvSpPr>
          <p:cNvPr id="314" name="Google Shape;314;g13c4df329e8_3_336"/>
          <p:cNvSpPr txBox="1"/>
          <p:nvPr/>
        </p:nvSpPr>
        <p:spPr>
          <a:xfrm>
            <a:off x="557250" y="1989525"/>
            <a:ext cx="10937100" cy="492600"/>
          </a:xfrm>
          <a:prstGeom prst="rect">
            <a:avLst/>
          </a:prstGeom>
          <a:noFill/>
          <a:ln>
            <a:noFill/>
          </a:ln>
        </p:spPr>
        <p:txBody>
          <a:bodyPr anchorCtr="0" anchor="t" bIns="91425" lIns="91425" spcFirstLastPara="1" rIns="91425" wrap="square" tIns="91425">
            <a:spAutoFit/>
          </a:bodyPr>
          <a:lstStyle/>
          <a:p>
            <a:pPr indent="-355600" lvl="0" marL="457200" rtl="0" algn="l">
              <a:spcBef>
                <a:spcPts val="0"/>
              </a:spcBef>
              <a:spcAft>
                <a:spcPts val="0"/>
              </a:spcAft>
              <a:buSzPts val="2000"/>
              <a:buChar char="●"/>
            </a:pPr>
            <a:r>
              <a:rPr lang="it-IT" sz="2000"/>
              <a:t>You need to update the manifest.json file in order to add icons:</a:t>
            </a:r>
            <a:endParaRPr sz="2000"/>
          </a:p>
        </p:txBody>
      </p:sp>
      <p:sp>
        <p:nvSpPr>
          <p:cNvPr id="315" name="Google Shape;315;g13c4df329e8_3_336"/>
          <p:cNvSpPr txBox="1"/>
          <p:nvPr/>
        </p:nvSpPr>
        <p:spPr>
          <a:xfrm>
            <a:off x="6145050" y="2572650"/>
            <a:ext cx="5587800" cy="3904200"/>
          </a:xfrm>
          <a:prstGeom prst="rect">
            <a:avLst/>
          </a:prstGeom>
          <a:noFill/>
          <a:ln>
            <a:noFill/>
          </a:ln>
        </p:spPr>
        <p:txBody>
          <a:bodyPr anchorCtr="0" anchor="t" bIns="91425" lIns="91425" spcFirstLastPara="1" rIns="91425" wrap="square" tIns="91425">
            <a:normAutofit/>
          </a:bodyPr>
          <a:lstStyle/>
          <a:p>
            <a:pPr indent="-355600" lvl="0" marL="457200" rtl="0" algn="l">
              <a:lnSpc>
                <a:spcPct val="115000"/>
              </a:lnSpc>
              <a:spcBef>
                <a:spcPts val="0"/>
              </a:spcBef>
              <a:spcAft>
                <a:spcPts val="0"/>
              </a:spcAft>
              <a:buClr>
                <a:schemeClr val="dk1"/>
              </a:buClr>
              <a:buSzPts val="2000"/>
              <a:buChar char="●"/>
            </a:pPr>
            <a:r>
              <a:rPr lang="it-IT" sz="2000">
                <a:solidFill>
                  <a:schemeClr val="dk1"/>
                </a:solidFill>
                <a:latin typeface="Avenir"/>
                <a:ea typeface="Avenir"/>
                <a:cs typeface="Avenir"/>
                <a:sym typeface="Avenir"/>
              </a:rPr>
              <a:t>Specifies icons for the browser to use when representing the app in different places (such as on the task switcher, or more important, the Home screen).</a:t>
            </a:r>
            <a:br>
              <a:rPr lang="it-IT" sz="2000">
                <a:solidFill>
                  <a:schemeClr val="dk1"/>
                </a:solidFill>
                <a:latin typeface="Avenir"/>
                <a:ea typeface="Avenir"/>
                <a:cs typeface="Avenir"/>
                <a:sym typeface="Avenir"/>
              </a:rPr>
            </a:br>
            <a:endParaRPr sz="2000">
              <a:solidFill>
                <a:schemeClr val="dk1"/>
              </a:solidFill>
              <a:latin typeface="Avenir"/>
              <a:ea typeface="Avenir"/>
              <a:cs typeface="Avenir"/>
              <a:sym typeface="Avenir"/>
            </a:endParaRPr>
          </a:p>
          <a:p>
            <a:pPr indent="-355600" lvl="0" marL="457200" rtl="0" algn="l">
              <a:lnSpc>
                <a:spcPct val="115000"/>
              </a:lnSpc>
              <a:spcBef>
                <a:spcPts val="0"/>
              </a:spcBef>
              <a:spcAft>
                <a:spcPts val="0"/>
              </a:spcAft>
              <a:buClr>
                <a:schemeClr val="dk1"/>
              </a:buClr>
              <a:buSzPts val="2000"/>
              <a:buChar char="●"/>
            </a:pPr>
            <a:r>
              <a:rPr lang="it-IT" sz="2000">
                <a:solidFill>
                  <a:schemeClr val="dk1"/>
                </a:solidFill>
                <a:latin typeface="Avenir"/>
                <a:ea typeface="Avenir"/>
                <a:cs typeface="Avenir"/>
                <a:sym typeface="Avenir"/>
              </a:rPr>
              <a:t>We've included only one in our demo.</a:t>
            </a:r>
            <a:endParaRPr sz="1500">
              <a:solidFill>
                <a:srgbClr val="595959"/>
              </a:solidFill>
              <a:latin typeface="Courier New"/>
              <a:ea typeface="Courier New"/>
              <a:cs typeface="Courier New"/>
              <a:sym typeface="Courier New"/>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g13c4df329e8_3_327"/>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 icons</a:t>
            </a:r>
            <a:endParaRPr/>
          </a:p>
        </p:txBody>
      </p:sp>
      <p:sp>
        <p:nvSpPr>
          <p:cNvPr id="321" name="Google Shape;321;g13c4df329e8_3_327"/>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 icons</a:t>
            </a:r>
            <a:endParaRPr/>
          </a:p>
        </p:txBody>
      </p:sp>
      <p:sp>
        <p:nvSpPr>
          <p:cNvPr id="322" name="Google Shape;322;g13c4df329e8_3_327"/>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rmAutofit lnSpcReduction="10000"/>
          </a:bodyPr>
          <a:lstStyle/>
          <a:p>
            <a:pPr indent="-355600" lvl="0" marL="457200" rtl="0" algn="l">
              <a:lnSpc>
                <a:spcPct val="115000"/>
              </a:lnSpc>
              <a:spcBef>
                <a:spcPts val="0"/>
              </a:spcBef>
              <a:spcAft>
                <a:spcPts val="0"/>
              </a:spcAft>
              <a:buSzPts val="2000"/>
              <a:buChar char="●"/>
            </a:pPr>
            <a:r>
              <a:rPr lang="it-IT" sz="2000"/>
              <a:t>As shown in the manifest listing, we are including a 192 x 192 px icon for use in our app.</a:t>
            </a:r>
            <a:br>
              <a:rPr lang="it-IT" sz="2000"/>
            </a:br>
            <a:endParaRPr sz="2000"/>
          </a:p>
          <a:p>
            <a:pPr indent="-355600" lvl="0" marL="457200" rtl="0" algn="l">
              <a:lnSpc>
                <a:spcPct val="115000"/>
              </a:lnSpc>
              <a:spcBef>
                <a:spcPts val="0"/>
              </a:spcBef>
              <a:spcAft>
                <a:spcPts val="0"/>
              </a:spcAft>
              <a:buSzPts val="2000"/>
              <a:buChar char="●"/>
            </a:pPr>
            <a:r>
              <a:rPr lang="it-IT" sz="2000"/>
              <a:t>You can include more sizes if you want; Android will choose the most appropriate size for each different use case.</a:t>
            </a:r>
            <a:br>
              <a:rPr lang="it-IT" sz="2000"/>
            </a:br>
            <a:endParaRPr sz="2000"/>
          </a:p>
          <a:p>
            <a:pPr indent="-355600" lvl="0" marL="457200" rtl="0" algn="l">
              <a:lnSpc>
                <a:spcPct val="115000"/>
              </a:lnSpc>
              <a:spcBef>
                <a:spcPts val="0"/>
              </a:spcBef>
              <a:spcAft>
                <a:spcPts val="0"/>
              </a:spcAft>
              <a:buSzPts val="2000"/>
              <a:buChar char="●"/>
            </a:pPr>
            <a:r>
              <a:rPr lang="it-IT" sz="2000"/>
              <a:t>You could also decide to include different types of icons so devices can use the best one they are able to (e.g., Chrome already supports the WebP format).</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Note that the type member in each icon's object specifies the icon's mimetype, so the browser can quickly read what type the icon is, and then ignore it and move to a different icon if it doesn't support it.</a:t>
            </a:r>
            <a:endParaRPr sz="20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g13c4df329e8_3_360"/>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 Fetch data from API (1/2)</a:t>
            </a:r>
            <a:endParaRPr/>
          </a:p>
        </p:txBody>
      </p:sp>
      <p:sp>
        <p:nvSpPr>
          <p:cNvPr id="328" name="Google Shape;328;g13c4df329e8_3_360"/>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 Fetch data from API (1/2)</a:t>
            </a:r>
            <a:endParaRPr/>
          </a:p>
        </p:txBody>
      </p:sp>
      <p:sp>
        <p:nvSpPr>
          <p:cNvPr id="329" name="Google Shape;329;g13c4df329e8_3_360"/>
          <p:cNvSpPr txBox="1"/>
          <p:nvPr/>
        </p:nvSpPr>
        <p:spPr>
          <a:xfrm>
            <a:off x="557250" y="2945550"/>
            <a:ext cx="11192700" cy="13356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&lt;script </a:t>
            </a:r>
            <a:endParaRPr sz="1500">
              <a:solidFill>
                <a:srgbClr val="595959"/>
              </a:solidFill>
              <a:latin typeface="Courier New"/>
              <a:ea typeface="Courier New"/>
              <a:cs typeface="Courier New"/>
              <a:sym typeface="Courier New"/>
            </a:endParaRPr>
          </a:p>
          <a:p>
            <a:pPr indent="45720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src="https://code.jquery.com/jquery-3.3.1.min.js"</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integrity="sha256-FgpCb/KJQlLNfOu91ta32o/NMZxltwRo8QtmkMRdAu8="</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crossorigin="anonymous"&gt;</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&lt;/script&gt;</a:t>
            </a:r>
            <a:endParaRPr sz="1500">
              <a:solidFill>
                <a:srgbClr val="595959"/>
              </a:solidFill>
              <a:latin typeface="Courier New"/>
              <a:ea typeface="Courier New"/>
              <a:cs typeface="Courier New"/>
              <a:sym typeface="Courier New"/>
            </a:endParaRPr>
          </a:p>
        </p:txBody>
      </p:sp>
      <p:sp>
        <p:nvSpPr>
          <p:cNvPr id="330" name="Google Shape;330;g13c4df329e8_3_360"/>
          <p:cNvSpPr txBox="1"/>
          <p:nvPr/>
        </p:nvSpPr>
        <p:spPr>
          <a:xfrm>
            <a:off x="557250" y="1989525"/>
            <a:ext cx="10937100" cy="800400"/>
          </a:xfrm>
          <a:prstGeom prst="rect">
            <a:avLst/>
          </a:prstGeom>
          <a:noFill/>
          <a:ln>
            <a:noFill/>
          </a:ln>
        </p:spPr>
        <p:txBody>
          <a:bodyPr anchorCtr="0" anchor="t" bIns="91425" lIns="91425" spcFirstLastPara="1" rIns="91425" wrap="square" tIns="91425">
            <a:spAutoFit/>
          </a:bodyPr>
          <a:lstStyle/>
          <a:p>
            <a:pPr indent="-355600" lvl="0" marL="457200" rtl="0" algn="l">
              <a:spcBef>
                <a:spcPts val="0"/>
              </a:spcBef>
              <a:spcAft>
                <a:spcPts val="0"/>
              </a:spcAft>
              <a:buSzPts val="2000"/>
              <a:buChar char="●"/>
            </a:pPr>
            <a:r>
              <a:rPr lang="it-IT" sz="2000"/>
              <a:t>We</a:t>
            </a:r>
            <a:r>
              <a:rPr lang="it-IT" sz="2000"/>
              <a:t> need to use JQuery. Add the following line in the index.html file just before closing the &lt;/body&gt; tag:</a:t>
            </a:r>
            <a:endParaRPr sz="200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g13c4df329e8_3_373"/>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 Fetch data from API (2/2)</a:t>
            </a:r>
            <a:endParaRPr/>
          </a:p>
        </p:txBody>
      </p:sp>
      <p:sp>
        <p:nvSpPr>
          <p:cNvPr id="336" name="Google Shape;336;g13c4df329e8_3_373"/>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PWA Hello World: Fetch data from API (2/2)</a:t>
            </a:r>
            <a:endParaRPr/>
          </a:p>
        </p:txBody>
      </p:sp>
      <p:sp>
        <p:nvSpPr>
          <p:cNvPr id="337" name="Google Shape;337;g13c4df329e8_3_373"/>
          <p:cNvSpPr txBox="1"/>
          <p:nvPr/>
        </p:nvSpPr>
        <p:spPr>
          <a:xfrm>
            <a:off x="557250" y="2712025"/>
            <a:ext cx="11192700" cy="2093400"/>
          </a:xfrm>
          <a:prstGeom prst="rect">
            <a:avLst/>
          </a:prstGeom>
          <a:noFill/>
          <a:ln>
            <a:noFill/>
          </a:ln>
        </p:spPr>
        <p:txBody>
          <a:bodyPr anchorCtr="0" anchor="t" bIns="91425" lIns="91425" spcFirstLastPara="1" rIns="91425" wrap="square" tIns="91425">
            <a:normAutofit lnSpcReduction="10000"/>
          </a:bodyPr>
          <a:lstStyle/>
          <a:p>
            <a:pPr indent="45720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$(document).ready(function ()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let url = 'http://193.205.230.6/products/wcm3/timeseries/porti116';</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$.get(url, function (data)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$.each(data.timeseries, function (key, items)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console.log(</a:t>
            </a:r>
            <a:r>
              <a:rPr lang="it-IT" sz="1500">
                <a:solidFill>
                  <a:srgbClr val="595959"/>
                </a:solidFill>
                <a:latin typeface="Courier New"/>
                <a:ea typeface="Courier New"/>
                <a:cs typeface="Courier New"/>
                <a:sym typeface="Courier New"/>
              </a:rPr>
              <a:t>items</a:t>
            </a:r>
            <a:r>
              <a:rPr lang="it-IT" sz="1500">
                <a:solidFill>
                  <a:srgbClr val="595959"/>
                </a:solidFill>
                <a:latin typeface="Courier New"/>
                <a:ea typeface="Courier New"/>
                <a:cs typeface="Courier New"/>
                <a:sym typeface="Courier New"/>
              </a:rPr>
              <a:t>);</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p:txBody>
      </p:sp>
      <p:sp>
        <p:nvSpPr>
          <p:cNvPr id="338" name="Google Shape;338;g13c4df329e8_3_373"/>
          <p:cNvSpPr txBox="1"/>
          <p:nvPr/>
        </p:nvSpPr>
        <p:spPr>
          <a:xfrm>
            <a:off x="557250" y="1989525"/>
            <a:ext cx="10937100" cy="492600"/>
          </a:xfrm>
          <a:prstGeom prst="rect">
            <a:avLst/>
          </a:prstGeom>
          <a:noFill/>
          <a:ln>
            <a:noFill/>
          </a:ln>
        </p:spPr>
        <p:txBody>
          <a:bodyPr anchorCtr="0" anchor="t" bIns="91425" lIns="91425" spcFirstLastPara="1" rIns="91425" wrap="square" tIns="91425">
            <a:spAutoFit/>
          </a:bodyPr>
          <a:lstStyle/>
          <a:p>
            <a:pPr indent="-355600" lvl="0" marL="457200" rtl="0" algn="l">
              <a:spcBef>
                <a:spcPts val="0"/>
              </a:spcBef>
              <a:spcAft>
                <a:spcPts val="0"/>
              </a:spcAft>
              <a:buSzPts val="2000"/>
              <a:buChar char="●"/>
            </a:pPr>
            <a:r>
              <a:rPr lang="it-IT" sz="2000"/>
              <a:t>In js/main.js file add following code:</a:t>
            </a:r>
            <a:endParaRPr sz="2000"/>
          </a:p>
        </p:txBody>
      </p:sp>
      <p:sp>
        <p:nvSpPr>
          <p:cNvPr id="339" name="Google Shape;339;g13c4df329e8_3_373"/>
          <p:cNvSpPr txBox="1"/>
          <p:nvPr/>
        </p:nvSpPr>
        <p:spPr>
          <a:xfrm>
            <a:off x="557250" y="4805425"/>
            <a:ext cx="10937100" cy="1511700"/>
          </a:xfrm>
          <a:prstGeom prst="rect">
            <a:avLst/>
          </a:prstGeom>
          <a:noFill/>
          <a:ln>
            <a:noFill/>
          </a:ln>
        </p:spPr>
        <p:txBody>
          <a:bodyPr anchorCtr="0" anchor="t" bIns="91425" lIns="91425" spcFirstLastPara="1" rIns="91425" wrap="square" tIns="91425">
            <a:normAutofit fontScale="85000" lnSpcReduction="20000"/>
          </a:bodyPr>
          <a:lstStyle/>
          <a:p>
            <a:pPr indent="-336550" lvl="0" marL="457200" rtl="0" algn="l">
              <a:lnSpc>
                <a:spcPct val="115000"/>
              </a:lnSpc>
              <a:spcBef>
                <a:spcPts val="0"/>
              </a:spcBef>
              <a:spcAft>
                <a:spcPts val="0"/>
              </a:spcAft>
              <a:buSzPct val="100000"/>
              <a:buChar char="●"/>
            </a:pPr>
            <a:r>
              <a:rPr lang="it-IT" sz="2000"/>
              <a:t>$(document).ready(function(){}: jquery makes sure the element has been loaded.</a:t>
            </a:r>
            <a:endParaRPr sz="2000"/>
          </a:p>
          <a:p>
            <a:pPr indent="-336550" lvl="0" marL="457200" rtl="0" algn="l">
              <a:lnSpc>
                <a:spcPct val="115000"/>
              </a:lnSpc>
              <a:spcBef>
                <a:spcPts val="0"/>
              </a:spcBef>
              <a:spcAft>
                <a:spcPts val="0"/>
              </a:spcAft>
              <a:buSzPct val="100000"/>
              <a:buChar char="●"/>
            </a:pPr>
            <a:r>
              <a:rPr lang="it-IT" sz="2000"/>
              <a:t>Set endpoint API (</a:t>
            </a:r>
            <a:r>
              <a:rPr lang="it-IT" sz="2000" u="sng">
                <a:solidFill>
                  <a:schemeClr val="hlink"/>
                </a:solidFill>
                <a:hlinkClick r:id="rId3"/>
              </a:rPr>
              <a:t>http://193.205.230.6/products/wcm3/timeseries/porti116</a:t>
            </a:r>
            <a:r>
              <a:rPr lang="it-IT" sz="2000"/>
              <a:t>).</a:t>
            </a:r>
            <a:endParaRPr sz="2000"/>
          </a:p>
          <a:p>
            <a:pPr indent="-336550" lvl="0" marL="457200" rtl="0" algn="l">
              <a:lnSpc>
                <a:spcPct val="115000"/>
              </a:lnSpc>
              <a:spcBef>
                <a:spcPts val="0"/>
              </a:spcBef>
              <a:spcAft>
                <a:spcPts val="0"/>
              </a:spcAft>
              <a:buSzPct val="100000"/>
              <a:buChar char="●"/>
            </a:pPr>
            <a:r>
              <a:rPr lang="it-IT" sz="2000"/>
              <a:t>Use jquery ajax to make a request to the endpoint, using the $ .get () method.</a:t>
            </a:r>
            <a:endParaRPr sz="2000"/>
          </a:p>
          <a:p>
            <a:pPr indent="-336550" lvl="0" marL="457200" rtl="0" algn="l">
              <a:lnSpc>
                <a:spcPct val="115000"/>
              </a:lnSpc>
              <a:spcBef>
                <a:spcPts val="0"/>
              </a:spcBef>
              <a:spcAft>
                <a:spcPts val="0"/>
              </a:spcAft>
              <a:buSzPct val="100000"/>
              <a:buChar char="●"/>
            </a:pPr>
            <a:r>
              <a:rPr lang="it-IT" sz="2000"/>
              <a:t>Iterate over items: using $.each() method.</a:t>
            </a:r>
            <a:endParaRPr sz="2000"/>
          </a:p>
          <a:p>
            <a:pPr indent="-336550" lvl="0" marL="457200" rtl="0" algn="l">
              <a:lnSpc>
                <a:spcPct val="115000"/>
              </a:lnSpc>
              <a:spcBef>
                <a:spcPts val="0"/>
              </a:spcBef>
              <a:spcAft>
                <a:spcPts val="0"/>
              </a:spcAft>
              <a:buSzPct val="100000"/>
              <a:buChar char="●"/>
            </a:pPr>
            <a:r>
              <a:rPr lang="it-IT" sz="2000"/>
              <a:t>console.log(): to see the response of the data.</a:t>
            </a:r>
            <a:endParaRPr sz="200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g13c4df329e8_6_0"/>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PWA Hello World: Fetch data from API (2/2)</a:t>
            </a:r>
            <a:endParaRPr/>
          </a:p>
        </p:txBody>
      </p:sp>
      <p:sp>
        <p:nvSpPr>
          <p:cNvPr id="345" name="Google Shape;345;g13c4df329e8_6_0"/>
          <p:cNvSpPr txBox="1"/>
          <p:nvPr/>
        </p:nvSpPr>
        <p:spPr>
          <a:xfrm>
            <a:off x="0" y="2125125"/>
            <a:ext cx="12192000" cy="4450200"/>
          </a:xfrm>
          <a:prstGeom prst="rect">
            <a:avLst/>
          </a:prstGeom>
          <a:noFill/>
          <a:ln>
            <a:noFill/>
          </a:ln>
        </p:spPr>
        <p:txBody>
          <a:bodyPr anchorCtr="0" anchor="t" bIns="91425" lIns="91425" spcFirstLastPara="1" rIns="91425" wrap="square" tIns="91425">
            <a:normAutofit fontScale="62500" lnSpcReduction="20000"/>
          </a:bodyPr>
          <a:lstStyle/>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window.onload = () =&gt;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'use strict';</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if ('serviceWorker' in navigator)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navigator.serviceWorker</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.register('./sw.js').then(function (registration)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 Service worker registered correctly.</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console.log('ServiceWorker registration successful with scope: ', registration.scope);</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function (err)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 Troubles in registering the service worker.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console.log('ServiceWorker registration failed: ', err);</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$(document).ready(function ()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let url = 'http://api.meteo.uniparthenope.it/products/wcm3/timeseries/porti116';</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$.get(url, function (data)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$.each(data.timeseries, function (key, items)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if (items["sts"]&gt;=2)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$("#content").append("&lt;img src='icon/sts_"+items["sts"] + ".png'/&gt;&lt;br/&gt;"+items["dateTime"]+"&lt;hr/&gt;")</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rPr lang="it-IT" sz="1500">
                <a:solidFill>
                  <a:srgbClr val="595959"/>
                </a:solidFill>
                <a:latin typeface="Courier New"/>
                <a:ea typeface="Courier New"/>
                <a:cs typeface="Courier New"/>
                <a:sym typeface="Courier New"/>
              </a:rPr>
              <a:t>}</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ct val="73333"/>
              <a:buFont typeface="Arial"/>
              <a:buNone/>
            </a:pPr>
            <a:r>
              <a:t/>
            </a:r>
            <a:endParaRPr sz="1500">
              <a:solidFill>
                <a:srgbClr val="595959"/>
              </a:solidFill>
              <a:latin typeface="Courier New"/>
              <a:ea typeface="Courier New"/>
              <a:cs typeface="Courier New"/>
              <a:sym typeface="Courier New"/>
            </a:endParaRPr>
          </a:p>
          <a:p>
            <a:pPr indent="0" lvl="0" marL="0" rtl="0" algn="l">
              <a:lnSpc>
                <a:spcPct val="115000"/>
              </a:lnSpc>
              <a:spcBef>
                <a:spcPts val="0"/>
              </a:spcBef>
              <a:spcAft>
                <a:spcPts val="0"/>
              </a:spcAft>
              <a:buNone/>
            </a:pPr>
            <a:r>
              <a:t/>
            </a:r>
            <a:endParaRPr sz="1500">
              <a:solidFill>
                <a:srgbClr val="595959"/>
              </a:solidFill>
              <a:latin typeface="Courier New"/>
              <a:ea typeface="Courier New"/>
              <a:cs typeface="Courier New"/>
              <a:sym typeface="Courier New"/>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g13c4df329e8_3_352"/>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Conclusions</a:t>
            </a:r>
            <a:endParaRPr/>
          </a:p>
        </p:txBody>
      </p:sp>
      <p:sp>
        <p:nvSpPr>
          <p:cNvPr id="351" name="Google Shape;351;g13c4df329e8_3_352"/>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it-IT"/>
              <a:t>Conclusions</a:t>
            </a:r>
            <a:endParaRPr/>
          </a:p>
        </p:txBody>
      </p:sp>
      <p:sp>
        <p:nvSpPr>
          <p:cNvPr id="352" name="Google Shape;352;g13c4df329e8_3_352"/>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Progressive Web Apps are a valid alternative to smart client apps.</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Today they are the standard unless special cases.</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They don't need to be published on a store.</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It is not possible to sell them.</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It is possible to keep a single codebase for different clients.</a:t>
            </a:r>
            <a:endParaRPr sz="20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3"/>
          <p:cNvSpPr txBox="1"/>
          <p:nvPr>
            <p:ph idx="1" type="body"/>
          </p:nvPr>
        </p:nvSpPr>
        <p:spPr>
          <a:xfrm>
            <a:off x="557250" y="2931250"/>
            <a:ext cx="10937100" cy="13233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1000"/>
              </a:spcBef>
              <a:spcAft>
                <a:spcPts val="0"/>
              </a:spcAft>
              <a:buClr>
                <a:srgbClr val="2C3A58"/>
              </a:buClr>
              <a:buSzPts val="4000"/>
              <a:buNone/>
            </a:pPr>
            <a:r>
              <a:rPr lang="it-IT"/>
              <a:t>…</a:t>
            </a:r>
            <a:r>
              <a:rPr lang="it-IT"/>
              <a:t>magnificent and progressive</a:t>
            </a:r>
            <a:r>
              <a:rPr lang="it-IT"/>
              <a:t>…</a:t>
            </a:r>
            <a:endParaRPr/>
          </a:p>
        </p:txBody>
      </p:sp>
      <p:sp>
        <p:nvSpPr>
          <p:cNvPr id="358" name="Google Shape;358;p3"/>
          <p:cNvSpPr txBox="1"/>
          <p:nvPr>
            <p:ph idx="2" type="body"/>
          </p:nvPr>
        </p:nvSpPr>
        <p:spPr>
          <a:xfrm>
            <a:off x="557250" y="2607015"/>
            <a:ext cx="4908550" cy="406115"/>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MASTER MEIM 2021-2022</a:t>
            </a:r>
            <a:endParaRPr/>
          </a:p>
          <a:p>
            <a:pPr indent="-228600" lvl="0" marL="228600" rtl="0" algn="l">
              <a:lnSpc>
                <a:spcPct val="90000"/>
              </a:lnSpc>
              <a:spcBef>
                <a:spcPts val="1000"/>
              </a:spcBef>
              <a:spcAft>
                <a:spcPts val="0"/>
              </a:spcAft>
              <a:buClr>
                <a:srgbClr val="C00000"/>
              </a:buClr>
              <a:buSzPts val="12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g13c4df329e8_1_7"/>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2E3C5D"/>
              </a:buClr>
              <a:buSzPts val="4000"/>
              <a:buFont typeface="Avenir"/>
              <a:buNone/>
            </a:pPr>
            <a:r>
              <a:rPr lang="it-IT"/>
              <a:t>Introduction</a:t>
            </a:r>
            <a:endParaRPr/>
          </a:p>
        </p:txBody>
      </p:sp>
      <p:sp>
        <p:nvSpPr>
          <p:cNvPr id="60" name="Google Shape;60;g13c4df329e8_1_7"/>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Introduction</a:t>
            </a:r>
            <a:endParaRPr/>
          </a:p>
        </p:txBody>
      </p:sp>
      <p:sp>
        <p:nvSpPr>
          <p:cNvPr id="61" name="Google Shape;61;g13c4df329e8_1_7"/>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Only 20% of the applications in the stores are written with native Android / iOS SDKs.</a:t>
            </a:r>
            <a:br>
              <a:rPr lang="it-IT" sz="2000"/>
            </a:br>
            <a:endParaRPr sz="2000"/>
          </a:p>
          <a:p>
            <a:pPr indent="-355600" lvl="0" marL="457200" rtl="0" algn="l">
              <a:lnSpc>
                <a:spcPct val="115000"/>
              </a:lnSpc>
              <a:spcBef>
                <a:spcPts val="0"/>
              </a:spcBef>
              <a:spcAft>
                <a:spcPts val="0"/>
              </a:spcAft>
              <a:buSzPts val="2000"/>
              <a:buChar char="●"/>
            </a:pPr>
            <a:r>
              <a:rPr lang="it-IT" sz="2000"/>
              <a:t>80% of published applications are developed with a hybrid methodology.</a:t>
            </a:r>
            <a:br>
              <a:rPr lang="it-IT" sz="2000"/>
            </a:br>
            <a:endParaRPr sz="2000"/>
          </a:p>
          <a:p>
            <a:pPr indent="-355600" lvl="0" marL="457200" rtl="0" algn="l">
              <a:lnSpc>
                <a:spcPct val="115000"/>
              </a:lnSpc>
              <a:spcBef>
                <a:spcPts val="0"/>
              </a:spcBef>
              <a:spcAft>
                <a:spcPts val="0"/>
              </a:spcAft>
              <a:buSzPts val="2000"/>
              <a:buChar char="●"/>
            </a:pPr>
            <a:r>
              <a:rPr lang="it-IT" sz="2000"/>
              <a:t>The application is written using techniques of web technologies. Then it is "embedded" in a native code runtime.</a:t>
            </a:r>
            <a:br>
              <a:rPr lang="it-IT" sz="2000"/>
            </a:br>
            <a:endParaRPr sz="2000"/>
          </a:p>
          <a:p>
            <a:pPr indent="-355600" lvl="0" marL="457200" rtl="0" algn="l">
              <a:lnSpc>
                <a:spcPct val="115000"/>
              </a:lnSpc>
              <a:spcBef>
                <a:spcPts val="0"/>
              </a:spcBef>
              <a:spcAft>
                <a:spcPts val="0"/>
              </a:spcAft>
              <a:buSzPts val="2000"/>
              <a:buChar char="●"/>
            </a:pPr>
            <a:r>
              <a:rPr lang="it-IT" sz="2000"/>
              <a:t>This applications behave like native applications.</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g13c4df329e8_3_4"/>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2E3C5D"/>
              </a:buClr>
              <a:buSzPts val="4000"/>
              <a:buFont typeface="Avenir"/>
              <a:buNone/>
            </a:pPr>
            <a:r>
              <a:rPr lang="it-IT"/>
              <a:t>Introduction</a:t>
            </a:r>
            <a:endParaRPr/>
          </a:p>
        </p:txBody>
      </p:sp>
      <p:sp>
        <p:nvSpPr>
          <p:cNvPr id="67" name="Google Shape;67;g13c4df329e8_3_4"/>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Introduction</a:t>
            </a:r>
            <a:endParaRPr/>
          </a:p>
        </p:txBody>
      </p:sp>
      <p:sp>
        <p:nvSpPr>
          <p:cNvPr id="68" name="Google Shape;68;g13c4df329e8_3_4"/>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b="1" lang="it-IT" sz="2000"/>
              <a:t>Advantages</a:t>
            </a:r>
            <a:r>
              <a:rPr lang="it-IT" sz="2000"/>
              <a:t> of native mobile applications:</a:t>
            </a:r>
            <a:endParaRPr sz="2000"/>
          </a:p>
          <a:p>
            <a:pPr indent="-355600" lvl="1" marL="914400" rtl="0" algn="l">
              <a:lnSpc>
                <a:spcPct val="115000"/>
              </a:lnSpc>
              <a:spcBef>
                <a:spcPts val="0"/>
              </a:spcBef>
              <a:spcAft>
                <a:spcPts val="0"/>
              </a:spcAft>
              <a:buSzPts val="2000"/>
              <a:buChar char="○"/>
            </a:pPr>
            <a:r>
              <a:rPr lang="it-IT" sz="2000"/>
              <a:t>They can take full advantage of the features of the device.</a:t>
            </a:r>
            <a:endParaRPr sz="2000"/>
          </a:p>
          <a:p>
            <a:pPr indent="-355600" lvl="1" marL="914400" rtl="0" algn="l">
              <a:lnSpc>
                <a:spcPct val="115000"/>
              </a:lnSpc>
              <a:spcBef>
                <a:spcPts val="0"/>
              </a:spcBef>
              <a:spcAft>
                <a:spcPts val="0"/>
              </a:spcAft>
              <a:buSzPts val="2000"/>
              <a:buChar char="○"/>
            </a:pPr>
            <a:r>
              <a:rPr lang="it-IT" sz="2000"/>
              <a:t>They can work even in the absence of a network.</a:t>
            </a:r>
            <a:endParaRPr sz="2000"/>
          </a:p>
          <a:p>
            <a:pPr indent="-355600" lvl="1" marL="914400" rtl="0" algn="l">
              <a:lnSpc>
                <a:spcPct val="115000"/>
              </a:lnSpc>
              <a:spcBef>
                <a:spcPts val="0"/>
              </a:spcBef>
              <a:spcAft>
                <a:spcPts val="0"/>
              </a:spcAft>
              <a:buSzPts val="2000"/>
              <a:buChar char="○"/>
            </a:pPr>
            <a:r>
              <a:rPr lang="it-IT" sz="2000"/>
              <a:t>They can be published (and sold on the stores)</a:t>
            </a:r>
            <a:endParaRPr sz="2000"/>
          </a:p>
          <a:p>
            <a:pPr indent="0" lvl="0" marL="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b="1" lang="it-IT" sz="2000"/>
              <a:t>Disadvantages</a:t>
            </a:r>
            <a:r>
              <a:rPr lang="it-IT" sz="2000"/>
              <a:t>:</a:t>
            </a:r>
            <a:endParaRPr sz="2000"/>
          </a:p>
          <a:p>
            <a:pPr indent="-355600" lvl="1" marL="914400" rtl="0" algn="l">
              <a:lnSpc>
                <a:spcPct val="115000"/>
              </a:lnSpc>
              <a:spcBef>
                <a:spcPts val="0"/>
              </a:spcBef>
              <a:spcAft>
                <a:spcPts val="0"/>
              </a:spcAft>
              <a:buSzPts val="2000"/>
              <a:buChar char="○"/>
            </a:pPr>
            <a:r>
              <a:rPr lang="it-IT" sz="2000"/>
              <a:t>Long publishing and updating times.</a:t>
            </a:r>
            <a:endParaRPr sz="2000"/>
          </a:p>
          <a:p>
            <a:pPr indent="-355600" lvl="1" marL="914400" rtl="0" algn="l">
              <a:lnSpc>
                <a:spcPct val="115000"/>
              </a:lnSpc>
              <a:spcBef>
                <a:spcPts val="0"/>
              </a:spcBef>
              <a:spcAft>
                <a:spcPts val="0"/>
              </a:spcAft>
              <a:buSzPts val="2000"/>
              <a:buChar char="○"/>
            </a:pPr>
            <a:r>
              <a:rPr lang="it-IT" sz="2000"/>
              <a:t>Store policies must be adhered to.</a:t>
            </a:r>
            <a:endParaRPr sz="2000"/>
          </a:p>
          <a:p>
            <a:pPr indent="-355600" lvl="1" marL="914400" rtl="0" algn="l">
              <a:lnSpc>
                <a:spcPct val="115000"/>
              </a:lnSpc>
              <a:spcBef>
                <a:spcPts val="0"/>
              </a:spcBef>
              <a:spcAft>
                <a:spcPts val="0"/>
              </a:spcAft>
              <a:buSzPts val="2000"/>
              <a:buChar char="○"/>
            </a:pPr>
            <a:r>
              <a:rPr lang="it-IT" sz="2000"/>
              <a:t>Managing the codebase for applications for different devices can be expensive.</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g13c4df329e8_3_11"/>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Progressive Web App</a:t>
            </a:r>
            <a:endParaRPr/>
          </a:p>
        </p:txBody>
      </p:sp>
      <p:sp>
        <p:nvSpPr>
          <p:cNvPr id="74" name="Google Shape;74;g13c4df329e8_3_11"/>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Progressive Web App</a:t>
            </a:r>
            <a:endParaRPr/>
          </a:p>
        </p:txBody>
      </p:sp>
      <p:sp>
        <p:nvSpPr>
          <p:cNvPr id="75" name="Google Shape;75;g13c4df329e8_3_11"/>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It is designed to work on any browser that supports it, progressively increasing its functionality according to the device used.</a:t>
            </a:r>
            <a:br>
              <a:rPr lang="it-IT" sz="2000"/>
            </a:br>
            <a:endParaRPr sz="2000"/>
          </a:p>
          <a:p>
            <a:pPr indent="-355600" lvl="0" marL="457200" rtl="0" algn="l">
              <a:lnSpc>
                <a:spcPct val="115000"/>
              </a:lnSpc>
              <a:spcBef>
                <a:spcPts val="0"/>
              </a:spcBef>
              <a:spcAft>
                <a:spcPts val="0"/>
              </a:spcAft>
              <a:buSzPts val="2000"/>
              <a:buChar char="●"/>
            </a:pPr>
            <a:r>
              <a:rPr lang="it-IT" sz="2000"/>
              <a:t>It is developed in such a way that it adapts to any form factor of the displays used: desktops / laptops, tablets, smartphones, smart-TVs and more in the future.</a:t>
            </a:r>
            <a:br>
              <a:rPr lang="it-IT" sz="2000"/>
            </a:br>
            <a:endParaRPr sz="2000"/>
          </a:p>
          <a:p>
            <a:pPr indent="-355600" lvl="0" marL="457200" rtl="0" algn="l">
              <a:lnSpc>
                <a:spcPct val="115000"/>
              </a:lnSpc>
              <a:spcBef>
                <a:spcPts val="0"/>
              </a:spcBef>
              <a:spcAft>
                <a:spcPts val="0"/>
              </a:spcAft>
              <a:buSzPts val="2000"/>
              <a:buChar char="●"/>
            </a:pPr>
            <a:r>
              <a:rPr lang="it-IT" sz="2000"/>
              <a:t>It is connection independent as it must be developed to be available even in the absence of a network or when the network is of poor quality.</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g13c4df329e8_3_19"/>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Progressive Web App</a:t>
            </a:r>
            <a:endParaRPr/>
          </a:p>
        </p:txBody>
      </p:sp>
      <p:sp>
        <p:nvSpPr>
          <p:cNvPr id="81" name="Google Shape;81;g13c4df329e8_3_19"/>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Progressive Web App</a:t>
            </a:r>
            <a:endParaRPr/>
          </a:p>
        </p:txBody>
      </p:sp>
      <p:sp>
        <p:nvSpPr>
          <p:cNvPr id="82" name="Google Shape;82;g13c4df329e8_3_19"/>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The user interface and its user experience is such that it is similar to an app in all by applying the principle of UX-Convergence.</a:t>
            </a:r>
            <a:br>
              <a:rPr lang="it-IT" sz="2000"/>
            </a:br>
            <a:endParaRPr sz="2000"/>
          </a:p>
          <a:p>
            <a:pPr indent="-355600" lvl="0" marL="457200" rtl="0" algn="l">
              <a:lnSpc>
                <a:spcPct val="115000"/>
              </a:lnSpc>
              <a:spcBef>
                <a:spcPts val="0"/>
              </a:spcBef>
              <a:spcAft>
                <a:spcPts val="0"/>
              </a:spcAft>
              <a:buSzPts val="2000"/>
              <a:buChar char="●"/>
            </a:pPr>
            <a:r>
              <a:rPr b="1" lang="it-IT" sz="2000"/>
              <a:t>UX-Convergence</a:t>
            </a:r>
            <a:r>
              <a:rPr lang="it-IT" sz="2000"/>
              <a:t>:</a:t>
            </a:r>
            <a:endParaRPr sz="2000"/>
          </a:p>
          <a:p>
            <a:pPr indent="-355600" lvl="1" marL="914400" rtl="0" algn="l">
              <a:lnSpc>
                <a:spcPct val="115000"/>
              </a:lnSpc>
              <a:spcBef>
                <a:spcPts val="0"/>
              </a:spcBef>
              <a:spcAft>
                <a:spcPts val="0"/>
              </a:spcAft>
              <a:buSzPts val="2000"/>
              <a:buChar char="○"/>
            </a:pPr>
            <a:r>
              <a:rPr lang="it-IT" sz="2000"/>
              <a:t>User interface common to different systems of use in order to increase the "recycling of knowledge" by users. It is one of the levers for limiting the digital divide.</a:t>
            </a:r>
            <a:endParaRPr sz="2000"/>
          </a:p>
          <a:p>
            <a:pPr indent="0" lvl="0" marL="45720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Thanks to a component that works in the background, it has a responsive behavior in terms of data availability (service worker).</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g13c4df329e8_3_26"/>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Progressive Web App</a:t>
            </a:r>
            <a:endParaRPr/>
          </a:p>
        </p:txBody>
      </p:sp>
      <p:sp>
        <p:nvSpPr>
          <p:cNvPr id="88" name="Google Shape;88;g13c4df329e8_3_26"/>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Progressive Web App</a:t>
            </a:r>
            <a:endParaRPr/>
          </a:p>
        </p:txBody>
      </p:sp>
      <p:sp>
        <p:nvSpPr>
          <p:cNvPr id="89" name="Google Shape;89;g13c4df329e8_3_26"/>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They are secure as they must be served over HTTPS 2.</a:t>
            </a:r>
            <a:endParaRPr sz="2000"/>
          </a:p>
          <a:p>
            <a:pPr indent="0" lvl="0" marL="45720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They have a manifest file that collects the main information and configuration in order to be found and cataloged by search engines.</a:t>
            </a:r>
            <a:endParaRPr sz="2000"/>
          </a:p>
          <a:p>
            <a:pPr indent="0" lvl="0" marL="45720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Intensive use of push notifications to ensure the involvement of users who do not have to visit the application to be updated.</a:t>
            </a:r>
            <a:endParaRPr sz="2000"/>
          </a:p>
          <a:p>
            <a:pPr indent="0" lvl="0" marL="45720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Users can install such an application on their desktop as part of a native app.</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g13c4df329e8_3_34"/>
          <p:cNvSpPr txBox="1"/>
          <p:nvPr>
            <p:ph type="title"/>
          </p:nvPr>
        </p:nvSpPr>
        <p:spPr>
          <a:xfrm>
            <a:off x="557250" y="1316925"/>
            <a:ext cx="10937100" cy="80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it-IT"/>
              <a:t>User Interface and User Experience</a:t>
            </a:r>
            <a:endParaRPr/>
          </a:p>
        </p:txBody>
      </p:sp>
      <p:sp>
        <p:nvSpPr>
          <p:cNvPr id="95" name="Google Shape;95;g13c4df329e8_3_34"/>
          <p:cNvSpPr txBox="1"/>
          <p:nvPr>
            <p:ph idx="1" type="body"/>
          </p:nvPr>
        </p:nvSpPr>
        <p:spPr>
          <a:xfrm>
            <a:off x="7283451" y="6132966"/>
            <a:ext cx="4908600" cy="406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C00000"/>
              </a:buClr>
              <a:buSzPts val="1200"/>
              <a:buNone/>
            </a:pPr>
            <a:r>
              <a:rPr lang="it-IT"/>
              <a:t>User Interface and User Experience</a:t>
            </a:r>
            <a:endParaRPr/>
          </a:p>
        </p:txBody>
      </p:sp>
      <p:sp>
        <p:nvSpPr>
          <p:cNvPr id="96" name="Google Shape;96;g13c4df329e8_3_34"/>
          <p:cNvSpPr txBox="1"/>
          <p:nvPr>
            <p:ph idx="2" type="body"/>
          </p:nvPr>
        </p:nvSpPr>
        <p:spPr>
          <a:xfrm>
            <a:off x="557250" y="2125125"/>
            <a:ext cx="10937100" cy="38445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SzPts val="2000"/>
              <a:buChar char="●"/>
            </a:pPr>
            <a:r>
              <a:rPr lang="it-IT" sz="2000"/>
              <a:t>PWAs must be able to be downloaded immediately, even if the server on which they are published is down or the network connection is of poor quality.</a:t>
            </a:r>
            <a:endParaRPr sz="2000"/>
          </a:p>
          <a:p>
            <a:pPr indent="0" lvl="0" marL="45720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It must respond quickly, if present, the animations must be harmonious and fast, above all they must work in full screen without having to request the scroll of the page.</a:t>
            </a:r>
            <a:endParaRPr sz="2000"/>
          </a:p>
          <a:p>
            <a:pPr indent="0" lvl="0" marL="457200" rtl="0" algn="l">
              <a:lnSpc>
                <a:spcPct val="115000"/>
              </a:lnSpc>
              <a:spcBef>
                <a:spcPts val="0"/>
              </a:spcBef>
              <a:spcAft>
                <a:spcPts val="0"/>
              </a:spcAft>
              <a:buNone/>
            </a:pPr>
            <a:r>
              <a:t/>
            </a:r>
            <a:endParaRPr sz="2000"/>
          </a:p>
          <a:p>
            <a:pPr indent="-355600" lvl="0" marL="457200" rtl="0" algn="l">
              <a:lnSpc>
                <a:spcPct val="115000"/>
              </a:lnSpc>
              <a:spcBef>
                <a:spcPts val="0"/>
              </a:spcBef>
              <a:spcAft>
                <a:spcPts val="0"/>
              </a:spcAft>
              <a:buSzPts val="2000"/>
              <a:buChar char="●"/>
            </a:pPr>
            <a:r>
              <a:rPr lang="it-IT" sz="2000"/>
              <a:t>They must not be dissimilar to a native app and share the U-X with them.</a:t>
            </a:r>
            <a:endParaRPr sz="2000"/>
          </a:p>
          <a:p>
            <a:pPr indent="0" lvl="0" marL="0" rtl="0" algn="l">
              <a:lnSpc>
                <a:spcPct val="115000"/>
              </a:lnSpc>
              <a:spcBef>
                <a:spcPts val="0"/>
              </a:spcBef>
              <a:spcAft>
                <a:spcPts val="0"/>
              </a:spcAft>
              <a:buNone/>
            </a:pPr>
            <a:r>
              <a:t/>
            </a:r>
            <a:endParaRPr sz="20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2021-11-23T11:10:02Z</dcterms:created>
  <dc:creator>Microsoft Office User</dc:creator>
</cp:coreProperties>
</file>