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480" r:id="rId3"/>
    <p:sldId id="492" r:id="rId4"/>
    <p:sldId id="519" r:id="rId5"/>
    <p:sldId id="482" r:id="rId6"/>
    <p:sldId id="495" r:id="rId7"/>
    <p:sldId id="493" r:id="rId8"/>
    <p:sldId id="518" r:id="rId9"/>
    <p:sldId id="481" r:id="rId10"/>
    <p:sldId id="496" r:id="rId11"/>
    <p:sldId id="499" r:id="rId12"/>
    <p:sldId id="483" r:id="rId13"/>
    <p:sldId id="517" r:id="rId14"/>
    <p:sldId id="497" r:id="rId15"/>
    <p:sldId id="500" r:id="rId16"/>
    <p:sldId id="502" r:id="rId17"/>
    <p:sldId id="504" r:id="rId18"/>
    <p:sldId id="513" r:id="rId19"/>
    <p:sldId id="508" r:id="rId20"/>
    <p:sldId id="505" r:id="rId21"/>
    <p:sldId id="509" r:id="rId22"/>
    <p:sldId id="514" r:id="rId23"/>
    <p:sldId id="465" r:id="rId24"/>
    <p:sldId id="459" r:id="rId25"/>
    <p:sldId id="389" r:id="rId26"/>
    <p:sldId id="515" r:id="rId27"/>
    <p:sldId id="516" r:id="rId28"/>
    <p:sldId id="283" r:id="rId29"/>
    <p:sldId id="263" r:id="rId30"/>
    <p:sldId id="286" r:id="rId31"/>
    <p:sldId id="289" r:id="rId32"/>
    <p:sldId id="291" r:id="rId33"/>
    <p:sldId id="294" r:id="rId34"/>
    <p:sldId id="25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E33"/>
    <a:srgbClr val="FE0769"/>
    <a:srgbClr val="F49B29"/>
    <a:srgbClr val="3078B5"/>
    <a:srgbClr val="2E3C5D"/>
    <a:srgbClr val="2C3A58"/>
    <a:srgbClr val="BAD124"/>
    <a:srgbClr val="FEF756"/>
    <a:srgbClr val="67D652"/>
    <a:srgbClr val="93D6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83"/>
    <p:restoredTop sz="84603"/>
  </p:normalViewPr>
  <p:slideViewPr>
    <p:cSldViewPr snapToGrid="0" snapToObjects="1">
      <p:cViewPr varScale="1">
        <p:scale>
          <a:sx n="91" d="100"/>
          <a:sy n="91" d="100"/>
        </p:scale>
        <p:origin x="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92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5B522D-3ED6-BC45-A22D-160874D51F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FC7636-BD45-E34C-9409-CA5E7A9707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BEE3-00EC-E144-80BB-53EB9371AC7C}" type="datetimeFigureOut">
              <a:rPr lang="en-US" smtClean="0"/>
              <a:t>5/10/23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C376C0-16E2-394B-9D94-8D28124226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2BCF4-7769-DE43-A1E5-C6317FFC3C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AA377-4FBE-B44B-BFD0-C9284A181E7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01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DA133-FFC3-D849-945B-DEEA996073AE}" type="datetimeFigureOut">
              <a:rPr lang="en-US" smtClean="0"/>
              <a:t>5/10/23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A4ECF-A28F-A640-830E-12E967B987A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2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d.com/2010/04/0428itunes-music-store-opens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bbc.co.uk/news/entertainment-arts-47881992" TargetMode="External"/><Relationship Id="rId5" Type="http://schemas.openxmlformats.org/officeDocument/2006/relationships/hyperlink" Target="https://www.bbc.co.uk/news/entertainment-arts-43877494" TargetMode="External"/><Relationship Id="rId4" Type="http://schemas.openxmlformats.org/officeDocument/2006/relationships/hyperlink" Target="https://www.apple.com/newsroom/2003/05/05iTunes-Music-Store-Sells-Over-One-Million-Songs-in-First-Week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hbr.org/2013/03/big-bang-disruptio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ourweekmba.com/platform-business-models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 the business world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obsessed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building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competitive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</a:t>
            </a:r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core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adopted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leaders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position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success of companies on the “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admired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marvelous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compete in a way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can’t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imitate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companies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create a strong position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defend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time. </a:t>
            </a:r>
          </a:p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Grail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competitive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throw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 entry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barriers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crazy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enjoy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a long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time.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globalization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disruptions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so on.</a:t>
            </a:r>
          </a:p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competitive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survival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enterprises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fierce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market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a long time,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obtain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maintain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sustainable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competitive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core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issue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management. </a:t>
            </a:r>
            <a:endParaRPr lang="it-IT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A4ECF-A28F-A640-830E-12E967B987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25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A4ECF-A28F-A640-830E-12E967B987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49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A4ECF-A28F-A640-830E-12E967B987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76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Apple first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unveiled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alongside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inaugural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iPod in 2001, the company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wasn’t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selling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music. The music player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way for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albums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upload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MP3 player. “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[Apple]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sell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iPods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,”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Chris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Cooke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Director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CMU,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consultancy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news service for the music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“To do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iPod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owners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legitimate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way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pop music in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format.”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2003,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iTunes Music Store,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the way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world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bought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music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began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At the time,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200,000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download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$0.99 (€0.89)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first week,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more than a million songs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Nearly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decades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launch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global music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break the once-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powerful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music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music, TV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podcasts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relevance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downloads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fading.</a:t>
            </a:r>
          </a:p>
          <a:p>
            <a:pPr fontAlgn="base"/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music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until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culture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pirate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loomed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large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illegal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downloading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rife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fontAlgn="base"/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file-sharing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platform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Napster,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launched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ago,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 an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enormous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illegal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network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share music.</a:t>
            </a:r>
          </a:p>
          <a:p>
            <a:pPr fontAlgn="base"/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surreptitiously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record off the radio on to a cassette -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millions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tech-savvy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music lovers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library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straight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other's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drives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Napster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quickly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music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bodies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artists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Metallica and Dr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suffered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considerable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revenue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April 2004,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iTunes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arrived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UK, Apple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report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85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acquired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success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 service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2005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launched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iTunes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nowhere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iPhone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2007.</a:t>
            </a:r>
          </a:p>
          <a:p>
            <a:pPr fontAlgn="base"/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went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wrong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fontAlgn="base"/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mobile and broadband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capability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video,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podcasts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e-books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became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accessible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expanded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become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music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criticised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bloated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fontAlgn="base"/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Dismantling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-stop-shop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distinct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market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stalls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Apple more of a competitive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Mulligan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music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Midia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music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already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diminished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world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specialise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everything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can't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generalist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," 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It's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Spotify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it's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player,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it's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unbundle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things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leader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</a:p>
          <a:p>
            <a:pPr fontAlgn="base"/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rise of streaming</a:t>
            </a:r>
          </a:p>
          <a:p>
            <a:pPr fontAlgn="base"/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2017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bumper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music streaming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revenue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with global streaming generating $7.1bn (£5bn)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the music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more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CD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vinyl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sales. </a:t>
            </a:r>
          </a:p>
          <a:p>
            <a:pPr fontAlgn="base"/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2018, </a:t>
            </a:r>
            <a:r>
              <a:rPr lang="it-I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90 billion songs were streamed in the UK alone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released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music body the BPI - a 33.5%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2017.</a:t>
            </a:r>
          </a:p>
          <a:p>
            <a:br>
              <a:rPr lang="it-IT" dirty="0"/>
            </a:br>
            <a:b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A4ECF-A28F-A640-830E-12E967B987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18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A4ECF-A28F-A640-830E-12E967B987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47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biggest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McGrath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“to stop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within-industry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competitive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dangerous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way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more and more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business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business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entirely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categories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cloth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come from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anywhere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just cheap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substitutes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capturing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gradually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upmarket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pick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destroyed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overnight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droves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“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big bang disruption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new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connection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market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geographic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location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granular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"an arena".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driver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categorization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likelihood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particular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seek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('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') and the alternative ways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might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substantial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threats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arise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peripheral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nonobvious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location.”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arena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concept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conventional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long-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Product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new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 '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mousetrap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once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thought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companies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leverage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ephemeral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things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relationships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ability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design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irreplaceable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multiple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arenas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capabilities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whatever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arenas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happen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themselves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in.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more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relaxed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traditional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barriers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entry,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devolve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intangible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emotional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A4ECF-A28F-A640-830E-12E967B987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96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firms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sticking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playbook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start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embracing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rules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First, companies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seek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stability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abandon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assumption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business,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stability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rigidity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it-IT" b="0" dirty="0">
              <a:effectLst/>
            </a:endParaRPr>
          </a:p>
          <a:p>
            <a:pPr rtl="0"/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corporate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mindset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“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unusual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“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stick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idea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it-IT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reconfiguration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pattern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corporate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happening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irregularly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infrequently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it-IT" b="0" dirty="0">
              <a:effectLst/>
            </a:endParaRPr>
          </a:p>
          <a:p>
            <a:pPr rtl="0"/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companies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“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gracefully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exit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declining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business, (i.e.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service,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categories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McGrath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healthy</a:t>
            </a:r>
            <a:r>
              <a:rPr lang="it-IT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disengagement</a:t>
            </a:r>
            <a:r>
              <a:rPr lang="it-IT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free up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useful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incurring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brutal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restructuring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destructive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downsizing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  mass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firings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it-IT" b="0" dirty="0">
              <a:effectLst/>
            </a:endParaRPr>
          </a:p>
          <a:p>
            <a:pPr rtl="0"/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Thirdly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companies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focus on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allocation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frequently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powerful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company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call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shots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i.e. </a:t>
            </a:r>
            <a:r>
              <a:rPr lang="it-IT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separating</a:t>
            </a:r>
            <a:r>
              <a:rPr lang="it-IT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</a:t>
            </a:r>
            <a:r>
              <a:rPr lang="it-IT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allocation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it-IT" b="0" dirty="0">
              <a:effectLst/>
            </a:endParaRPr>
          </a:p>
          <a:p>
            <a:pPr rtl="0"/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Fourth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more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blurred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arenas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i.e.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delivered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focus on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arenas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competitive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forces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anymore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(Ex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Bank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?)</a:t>
            </a:r>
            <a:endParaRPr lang="it-IT" b="0" dirty="0">
              <a:effectLst/>
            </a:endParaRPr>
          </a:p>
          <a:p>
            <a:pPr rtl="0"/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managers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routine for </a:t>
            </a:r>
            <a:r>
              <a:rPr lang="it-IT" sz="1200" b="0" i="1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regular way of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developing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short and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pursue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proficiency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companies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systematic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-stage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it-IT" b="0" dirty="0">
              <a:effectLst/>
            </a:endParaRPr>
          </a:p>
          <a:p>
            <a:br>
              <a:rPr lang="it-IT" b="0" dirty="0">
                <a:effectLst/>
              </a:rPr>
            </a:br>
            <a:br>
              <a:rPr lang="it-IT" b="0" dirty="0">
                <a:effectLst/>
              </a:rPr>
            </a:b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A4ECF-A28F-A640-830E-12E967B987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75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A4ECF-A28F-A640-830E-12E967B987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80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A4ECF-A28F-A640-830E-12E967B987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81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Apple’s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iTunes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unbundled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albums</a:t>
            </a:r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iTunes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unbundled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albums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longer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entire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CD to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single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Apple‘s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iTunes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unbundled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single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$99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  <a:p>
            <a:pPr fontAlgn="base"/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Amazon’s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e-commerce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unbundled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retail</a:t>
            </a:r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Amazon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consumers to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convenient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price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platform"/>
              </a:rPr>
              <a:t>platform 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unbundle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retail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short, on Amazon,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pick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navigating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online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stores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once.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ongoing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powerful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force.</a:t>
            </a:r>
          </a:p>
          <a:p>
            <a:endParaRPr lang="en-US" dirty="0"/>
          </a:p>
          <a:p>
            <a:pPr fontAlgn="base"/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unbundled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newspapers</a:t>
            </a:r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Google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whole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web,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readers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pick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articles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websites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go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 of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might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job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boards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so on).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a way, Google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unbundling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force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prezi.com</a:t>
            </a:r>
            <a:r>
              <a:rPr lang="en-US" dirty="0"/>
              <a:t>/lsltaffxitx2/unbundling-business-model/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A4ECF-A28F-A640-830E-12E967B987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54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A4ECF-A28F-A640-830E-12E967B987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9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94136B80-E5A0-D846-A771-A02B0B4F6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308" y="6163835"/>
            <a:ext cx="12268199" cy="741362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7462FFF-5085-5749-93DE-9AD106446D3A}"/>
              </a:ext>
            </a:extLst>
          </p:cNvPr>
          <p:cNvSpPr txBox="1"/>
          <p:nvPr userDrawn="1"/>
        </p:nvSpPr>
        <p:spPr>
          <a:xfrm>
            <a:off x="3949027" y="6381656"/>
            <a:ext cx="4201530" cy="30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000" b="1" i="0" spc="100" dirty="0" err="1">
                <a:solidFill>
                  <a:schemeClr val="bg1"/>
                </a:solidFill>
                <a:latin typeface="Avenir Black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www.meim.uniparthenope.it</a:t>
            </a:r>
            <a:endParaRPr lang="en-US" sz="1000" b="1" i="0" spc="100" dirty="0">
              <a:solidFill>
                <a:schemeClr val="bg1"/>
              </a:solidFill>
              <a:latin typeface="Avenir Black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Segnaposto testo 12">
            <a:extLst>
              <a:ext uri="{FF2B5EF4-FFF2-40B4-BE49-F238E27FC236}">
                <a16:creationId xmlns:a16="http://schemas.microsoft.com/office/drawing/2014/main" id="{DB77F1C3-0F81-BB42-A6E0-4E7A807D35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7250" y="2317626"/>
            <a:ext cx="7780300" cy="1323438"/>
          </a:xfrm>
          <a:prstGeom prst="rect">
            <a:avLst/>
          </a:prstGeom>
        </p:spPr>
        <p:txBody>
          <a:bodyPr/>
          <a:lstStyle>
            <a:lvl1pPr algn="l">
              <a:buNone/>
              <a:defRPr sz="4000" b="1" i="0">
                <a:solidFill>
                  <a:srgbClr val="2C3A58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it-IT" dirty="0"/>
              <a:t>Fare click qui per inserire il</a:t>
            </a:r>
          </a:p>
          <a:p>
            <a:pPr lvl="0"/>
            <a:r>
              <a:rPr lang="it-IT" dirty="0"/>
              <a:t>Titolo della presentazione</a:t>
            </a:r>
            <a:endParaRPr lang="it-GB" dirty="0"/>
          </a:p>
        </p:txBody>
      </p:sp>
      <p:sp>
        <p:nvSpPr>
          <p:cNvPr id="16" name="Segnaposto testo 24">
            <a:extLst>
              <a:ext uri="{FF2B5EF4-FFF2-40B4-BE49-F238E27FC236}">
                <a16:creationId xmlns:a16="http://schemas.microsoft.com/office/drawing/2014/main" id="{091E822F-1E5C-D14A-BDC4-5B1AC72688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50" y="1993402"/>
            <a:ext cx="4908550" cy="406114"/>
          </a:xfrm>
          <a:prstGeom prst="rect">
            <a:avLst/>
          </a:prstGeom>
        </p:spPr>
        <p:txBody>
          <a:bodyPr/>
          <a:lstStyle>
            <a:lvl1pPr algn="l">
              <a:buNone/>
              <a:defRPr sz="1200">
                <a:solidFill>
                  <a:srgbClr val="C00000"/>
                </a:solidFill>
                <a:latin typeface="Avenir Book" panose="02000503020000020003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it-GB" dirty="0"/>
              <a:t>FARE CLICK PER INSERIRE SOPRATITOLO</a:t>
            </a:r>
          </a:p>
        </p:txBody>
      </p:sp>
      <p:sp>
        <p:nvSpPr>
          <p:cNvPr id="18" name="Segnaposto testo 24">
            <a:extLst>
              <a:ext uri="{FF2B5EF4-FFF2-40B4-BE49-F238E27FC236}">
                <a16:creationId xmlns:a16="http://schemas.microsoft.com/office/drawing/2014/main" id="{3085F0A4-4DF5-9049-AE38-680906DCA4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9262" y="3698649"/>
            <a:ext cx="4908550" cy="406114"/>
          </a:xfrm>
          <a:prstGeom prst="rect">
            <a:avLst/>
          </a:prstGeom>
        </p:spPr>
        <p:txBody>
          <a:bodyPr/>
          <a:lstStyle>
            <a:lvl1pPr algn="l">
              <a:buNone/>
              <a:defRPr sz="1200">
                <a:solidFill>
                  <a:srgbClr val="C00000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it-GB" dirty="0"/>
              <a:t>FARE CLICK PER INSERIRE SOTTOTITOLO</a:t>
            </a:r>
          </a:p>
        </p:txBody>
      </p:sp>
      <p:sp>
        <p:nvSpPr>
          <p:cNvPr id="22" name="Segnaposto testo 20">
            <a:extLst>
              <a:ext uri="{FF2B5EF4-FFF2-40B4-BE49-F238E27FC236}">
                <a16:creationId xmlns:a16="http://schemas.microsoft.com/office/drawing/2014/main" id="{D418B3BC-4365-C04B-9C7A-1CF2CFDD36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50" y="5332121"/>
            <a:ext cx="6719887" cy="566738"/>
          </a:xfrm>
          <a:prstGeom prst="rect">
            <a:avLst/>
          </a:prstGeom>
        </p:spPr>
        <p:txBody>
          <a:bodyPr/>
          <a:lstStyle>
            <a:lvl1pPr>
              <a:buNone/>
              <a:defRPr sz="900">
                <a:solidFill>
                  <a:srgbClr val="2C3A58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it-IT" dirty="0"/>
              <a:t>I</a:t>
            </a:r>
            <a:r>
              <a:rPr lang="it-GB" dirty="0"/>
              <a:t>nserire qui i link</a:t>
            </a:r>
          </a:p>
          <a:p>
            <a:pPr lvl="0"/>
            <a:r>
              <a:rPr lang="it-GB" dirty="0"/>
              <a:t>o informazioni aggiuntive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0C47796-1DFE-0B46-AFC3-1C7F31C7AF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7251" y="501621"/>
            <a:ext cx="3595608" cy="47459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9676AE4-89B6-4E47-8B08-CFDF9CB4AD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58491" y="394896"/>
            <a:ext cx="3793268" cy="6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38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A003401-3D7C-2242-8C9D-CA00A7F27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2770" y="459510"/>
            <a:ext cx="2074718" cy="44458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5C1891B-CCB9-E541-888E-C0E086281C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7251" y="459510"/>
            <a:ext cx="2787527" cy="36793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F01C985-3B58-7749-A927-4FDDDD6B04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090" y="6550176"/>
            <a:ext cx="12260179" cy="337879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47EF7789-BA93-494F-AC06-0A891EB3B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51" y="1316913"/>
            <a:ext cx="4908550" cy="464602"/>
          </a:xfrm>
          <a:prstGeom prst="rect">
            <a:avLst/>
          </a:prstGeom>
        </p:spPr>
        <p:txBody>
          <a:bodyPr/>
          <a:lstStyle>
            <a:lvl1pPr algn="l">
              <a:defRPr sz="4000" b="1" i="0">
                <a:solidFill>
                  <a:srgbClr val="2E3C5D"/>
                </a:solidFill>
                <a:latin typeface="Avenir Black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it-IT" dirty="0"/>
              <a:t>Fare click per</a:t>
            </a:r>
            <a:br>
              <a:rPr lang="it-IT" dirty="0"/>
            </a:br>
            <a:r>
              <a:rPr lang="it-IT" dirty="0"/>
              <a:t>inserire titolo</a:t>
            </a:r>
            <a:endParaRPr lang="it-GB" dirty="0"/>
          </a:p>
        </p:txBody>
      </p:sp>
      <p:sp>
        <p:nvSpPr>
          <p:cNvPr id="8" name="Segnaposto testo 24">
            <a:extLst>
              <a:ext uri="{FF2B5EF4-FFF2-40B4-BE49-F238E27FC236}">
                <a16:creationId xmlns:a16="http://schemas.microsoft.com/office/drawing/2014/main" id="{E975D560-3B6D-8A40-B538-54E8CF1F54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251" y="2634191"/>
            <a:ext cx="4908550" cy="406115"/>
          </a:xfrm>
          <a:prstGeom prst="rect">
            <a:avLst/>
          </a:prstGeom>
        </p:spPr>
        <p:txBody>
          <a:bodyPr/>
          <a:lstStyle>
            <a:lvl1pPr algn="l">
              <a:buNone/>
              <a:defRPr sz="1200">
                <a:solidFill>
                  <a:srgbClr val="C00000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it-GB" dirty="0"/>
              <a:t>FARE CLICK PER INSERIRE SOTTOTESTO</a:t>
            </a:r>
          </a:p>
        </p:txBody>
      </p:sp>
      <p:sp>
        <p:nvSpPr>
          <p:cNvPr id="9" name="Segnaposto testo 27">
            <a:extLst>
              <a:ext uri="{FF2B5EF4-FFF2-40B4-BE49-F238E27FC236}">
                <a16:creationId xmlns:a16="http://schemas.microsoft.com/office/drawing/2014/main" id="{FA5F31F9-18FC-504B-99AA-ECA41BC110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7250" y="3231740"/>
            <a:ext cx="4908549" cy="2737928"/>
          </a:xfrm>
          <a:prstGeom prst="rect">
            <a:avLst/>
          </a:prstGeom>
        </p:spPr>
        <p:txBody>
          <a:bodyPr/>
          <a:lstStyle>
            <a:lvl1pPr>
              <a:buNone/>
              <a:defRPr sz="1200"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it-GB" dirty="0"/>
          </a:p>
        </p:txBody>
      </p:sp>
    </p:spTree>
    <p:extLst>
      <p:ext uri="{BB962C8B-B14F-4D97-AF65-F5344CB8AC3E}">
        <p14:creationId xmlns:p14="http://schemas.microsoft.com/office/powerpoint/2010/main" val="57088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16E87D62-8E5E-E04B-A72B-C45F0A71F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200" y="6163835"/>
            <a:ext cx="12409714" cy="741362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8F5248E1-F774-C148-9E6C-D745BF76AF50}"/>
              </a:ext>
            </a:extLst>
          </p:cNvPr>
          <p:cNvSpPr txBox="1"/>
          <p:nvPr userDrawn="1"/>
        </p:nvSpPr>
        <p:spPr>
          <a:xfrm>
            <a:off x="3949027" y="6381656"/>
            <a:ext cx="4201530" cy="30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000" b="1" i="0" spc="100" dirty="0" err="1">
                <a:solidFill>
                  <a:schemeClr val="bg1"/>
                </a:solidFill>
                <a:latin typeface="Avenir Black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www.meim.uniparthenope.it</a:t>
            </a:r>
            <a:endParaRPr lang="en-US" sz="1000" b="1" i="0" spc="100" dirty="0">
              <a:solidFill>
                <a:schemeClr val="bg1"/>
              </a:solidFill>
              <a:latin typeface="Avenir Black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Segnaposto testo 12">
            <a:extLst>
              <a:ext uri="{FF2B5EF4-FFF2-40B4-BE49-F238E27FC236}">
                <a16:creationId xmlns:a16="http://schemas.microsoft.com/office/drawing/2014/main" id="{94AEE95B-463E-164B-8843-DB1E9ABFFD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7250" y="2931239"/>
            <a:ext cx="7780300" cy="1323438"/>
          </a:xfrm>
          <a:prstGeom prst="rect">
            <a:avLst/>
          </a:prstGeom>
        </p:spPr>
        <p:txBody>
          <a:bodyPr/>
          <a:lstStyle>
            <a:lvl1pPr algn="l">
              <a:buNone/>
              <a:defRPr sz="4000" b="1" i="0">
                <a:solidFill>
                  <a:srgbClr val="2C3A58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it-IT" dirty="0"/>
              <a:t>Fare click qui per inserire la</a:t>
            </a:r>
          </a:p>
          <a:p>
            <a:pPr lvl="0"/>
            <a:r>
              <a:rPr lang="it-IT" dirty="0"/>
              <a:t>Frase di ringraziamento</a:t>
            </a:r>
          </a:p>
        </p:txBody>
      </p:sp>
      <p:sp>
        <p:nvSpPr>
          <p:cNvPr id="30" name="Segnaposto testo 24">
            <a:extLst>
              <a:ext uri="{FF2B5EF4-FFF2-40B4-BE49-F238E27FC236}">
                <a16:creationId xmlns:a16="http://schemas.microsoft.com/office/drawing/2014/main" id="{7F1B02F4-9558-7741-A0BF-D6C6799105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50" y="2607015"/>
            <a:ext cx="4908550" cy="406115"/>
          </a:xfrm>
          <a:prstGeom prst="rect">
            <a:avLst/>
          </a:prstGeom>
        </p:spPr>
        <p:txBody>
          <a:bodyPr/>
          <a:lstStyle>
            <a:lvl1pPr algn="l">
              <a:buNone/>
              <a:defRPr sz="1200">
                <a:solidFill>
                  <a:srgbClr val="C00000"/>
                </a:solidFill>
                <a:latin typeface="Avenir Book" panose="02000503020000020003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it-GB" dirty="0"/>
              <a:t>FARE CLICK PER INSERIRE SOPRATITOLO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C38C22B-E175-054A-8A82-E7C7F9485E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7251" y="501621"/>
            <a:ext cx="3595608" cy="47459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5E42D68-17BC-014A-87EC-E1FB61ED7F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58491" y="394896"/>
            <a:ext cx="3793268" cy="6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8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B81D48-C0A2-324D-8DBC-9823CB427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66C6FE1-81ED-4F43-8950-FD1E731BA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4954D8-B48C-2A4C-8AB6-9BDA08DF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9C8E61-CF45-FA46-9FD6-7BFF1657B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E51509-105D-BF49-A49A-92630E721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50C3E-CB25-AD4F-87EA-38116AD27547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CAD1E3E-3B2A-1C41-8A3F-417CBEE92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2770" y="459510"/>
            <a:ext cx="2074718" cy="44458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CED3A10-2156-6446-BC62-B5D6BE357A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7251" y="459510"/>
            <a:ext cx="2787527" cy="36793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155332D-FEEA-AB48-A4B7-4057464F8B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6200" y="6163835"/>
            <a:ext cx="12409714" cy="741362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74DB2641-A4C1-8E44-842F-990BD3EB4410}"/>
              </a:ext>
            </a:extLst>
          </p:cNvPr>
          <p:cNvSpPr txBox="1"/>
          <p:nvPr userDrawn="1"/>
        </p:nvSpPr>
        <p:spPr>
          <a:xfrm>
            <a:off x="3949027" y="6381656"/>
            <a:ext cx="4201530" cy="30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D" sz="1000" b="1" i="0" spc="100" dirty="0" err="1">
                <a:solidFill>
                  <a:schemeClr val="bg1"/>
                </a:solidFill>
                <a:latin typeface="Avenir Black" panose="020005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www.meim.uniparthenope.it</a:t>
            </a:r>
            <a:endParaRPr lang="en-US" sz="1000" b="1" i="0" spc="100" dirty="0">
              <a:solidFill>
                <a:schemeClr val="bg1"/>
              </a:solidFill>
              <a:latin typeface="Avenir Black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60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CF5F8F-6153-3545-BFDD-F82C301B0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A2E920-A7DD-994D-B042-642182AC1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BA15AC-F971-1143-9CF8-CF42BBEB9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0290C-B7C7-204D-A99A-3D31D40C54E1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D2A5F2-A528-E842-888F-A8843AF8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07CDDF-A969-8F49-B805-7A7EDE04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1A29F-8D5C-BD4B-BBF7-0409569F8FC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2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92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6" r:id="rId3"/>
    <p:sldLayoutId id="2147483657" r:id="rId4"/>
    <p:sldLayoutId id="214748365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56.jpeg"/><Relationship Id="rId3" Type="http://schemas.openxmlformats.org/officeDocument/2006/relationships/hyperlink" Target="https://en.wikipedia.org/wiki/Push_email" TargetMode="External"/><Relationship Id="rId7" Type="http://schemas.openxmlformats.org/officeDocument/2006/relationships/image" Target="../media/image61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hyperlink" Target="https://en.wikipedia.org/wiki/BlackBerry_Enterprise_Server" TargetMode="External"/><Relationship Id="rId15" Type="http://schemas.openxmlformats.org/officeDocument/2006/relationships/image" Target="../media/image57.jpeg"/><Relationship Id="rId10" Type="http://schemas.openxmlformats.org/officeDocument/2006/relationships/image" Target="../media/image64.png"/><Relationship Id="rId4" Type="http://schemas.openxmlformats.org/officeDocument/2006/relationships/hyperlink" Target="https://en.wikipedia.org/wiki/Microsoft_Exchange_Server" TargetMode="External"/><Relationship Id="rId9" Type="http://schemas.openxmlformats.org/officeDocument/2006/relationships/image" Target="../media/image63.jpeg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6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microsoft.com/office/2007/relationships/hdphoto" Target="../media/hdphoto1.wdp"/><Relationship Id="rId10" Type="http://schemas.openxmlformats.org/officeDocument/2006/relationships/image" Target="../media/image71.jpeg"/><Relationship Id="rId4" Type="http://schemas.openxmlformats.org/officeDocument/2006/relationships/image" Target="../media/image54.png"/><Relationship Id="rId9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5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51.pn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6.jpe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8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84.jpeg"/><Relationship Id="rId5" Type="http://schemas.microsoft.com/office/2007/relationships/hdphoto" Target="../media/hdphoto2.wdp"/><Relationship Id="rId10" Type="http://schemas.openxmlformats.org/officeDocument/2006/relationships/image" Target="../media/image83.jpeg"/><Relationship Id="rId4" Type="http://schemas.openxmlformats.org/officeDocument/2006/relationships/image" Target="../media/image81.pn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67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51.pn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hyperlink" Target="https://www.ticketone.it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7" Type="http://schemas.openxmlformats.org/officeDocument/2006/relationships/image" Target="../media/image104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9.png"/><Relationship Id="rId21" Type="http://schemas.openxmlformats.org/officeDocument/2006/relationships/image" Target="../media/image36.png"/><Relationship Id="rId7" Type="http://schemas.openxmlformats.org/officeDocument/2006/relationships/image" Target="../media/image23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5" Type="http://schemas.openxmlformats.org/officeDocument/2006/relationships/image" Target="../media/image40.png"/><Relationship Id="rId2" Type="http://schemas.openxmlformats.org/officeDocument/2006/relationships/image" Target="../media/image18.jpeg"/><Relationship Id="rId16" Type="http://schemas.openxmlformats.org/officeDocument/2006/relationships/image" Target="../media/image31.png"/><Relationship Id="rId20" Type="http://schemas.openxmlformats.org/officeDocument/2006/relationships/image" Target="../media/image35.jpe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6.jpeg"/><Relationship Id="rId24" Type="http://schemas.openxmlformats.org/officeDocument/2006/relationships/image" Target="../media/image39.png"/><Relationship Id="rId5" Type="http://schemas.openxmlformats.org/officeDocument/2006/relationships/image" Target="../media/image21.png"/><Relationship Id="rId15" Type="http://schemas.openxmlformats.org/officeDocument/2006/relationships/image" Target="../media/image30.jpeg"/><Relationship Id="rId23" Type="http://schemas.openxmlformats.org/officeDocument/2006/relationships/image" Target="../media/image38.png"/><Relationship Id="rId28" Type="http://schemas.openxmlformats.org/officeDocument/2006/relationships/image" Target="../media/image43.jpeg"/><Relationship Id="rId10" Type="http://schemas.openxmlformats.org/officeDocument/2006/relationships/image" Target="../media/image17.jpeg"/><Relationship Id="rId19" Type="http://schemas.openxmlformats.org/officeDocument/2006/relationships/image" Target="../media/image34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CD6D445B-AE62-8249-8841-F9BE5887D2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7249" y="2317626"/>
            <a:ext cx="10519067" cy="1323438"/>
          </a:xfrm>
        </p:spPr>
        <p:txBody>
          <a:bodyPr/>
          <a:lstStyle/>
          <a:p>
            <a:r>
              <a:rPr lang="it-IT" b="0" dirty="0"/>
              <a:t>Business Design and </a:t>
            </a:r>
          </a:p>
          <a:p>
            <a:r>
              <a:rPr lang="it-IT" b="0" dirty="0" err="1"/>
              <a:t>Transient</a:t>
            </a:r>
            <a:r>
              <a:rPr lang="it-IT" b="0" dirty="0"/>
              <a:t> Competitive </a:t>
            </a:r>
            <a:r>
              <a:rPr lang="it-IT" b="0" dirty="0" err="1"/>
              <a:t>Advantage</a:t>
            </a:r>
            <a:r>
              <a:rPr lang="it-IT" b="0" dirty="0"/>
              <a:t> (TCA)</a:t>
            </a:r>
            <a:endParaRPr lang="it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A2AFA6F-7C32-6E4A-97D7-7F3215C6B5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GB" dirty="0"/>
              <a:t>MASTER MEIM 2021-2022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A0FD6FB-25CC-5548-9E18-53B8F29855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262" y="5403896"/>
            <a:ext cx="9450908" cy="958662"/>
          </a:xfrm>
        </p:spPr>
        <p:txBody>
          <a:bodyPr/>
          <a:lstStyle/>
          <a:p>
            <a:r>
              <a:rPr lang="it-IT" sz="1100" b="1" dirty="0"/>
              <a:t>Eva Panetti, </a:t>
            </a:r>
            <a:r>
              <a:rPr lang="it-IT" sz="1100" b="1" dirty="0" err="1"/>
              <a:t>PhD</a:t>
            </a:r>
            <a:endParaRPr lang="it-GB" sz="1100" b="1" dirty="0"/>
          </a:p>
          <a:p>
            <a:r>
              <a:rPr lang="it-IT" sz="1100" dirty="0"/>
              <a:t>Assistant </a:t>
            </a:r>
            <a:r>
              <a:rPr lang="it-GB" sz="1100"/>
              <a:t>Prof</a:t>
            </a:r>
            <a:r>
              <a:rPr lang="it-IT" sz="1100" dirty="0" err="1"/>
              <a:t>essor</a:t>
            </a:r>
            <a:r>
              <a:rPr lang="it-IT" sz="1100" dirty="0"/>
              <a:t> of </a:t>
            </a:r>
            <a:r>
              <a:rPr lang="it-IT" sz="1100" dirty="0" err="1"/>
              <a:t>Innovation</a:t>
            </a:r>
            <a:r>
              <a:rPr lang="it-IT" sz="1100" dirty="0"/>
              <a:t> &amp; Business Design </a:t>
            </a:r>
            <a:r>
              <a:rPr lang="it-IT" sz="1100" dirty="0" err="1"/>
              <a:t>at</a:t>
            </a:r>
            <a:r>
              <a:rPr lang="it-IT" sz="1100" dirty="0"/>
              <a:t> </a:t>
            </a:r>
            <a:r>
              <a:rPr lang="it-GB" sz="1100"/>
              <a:t>Università </a:t>
            </a:r>
            <a:r>
              <a:rPr lang="it-GB" sz="1100" dirty="0"/>
              <a:t>degli Studi di Napoli Parthenope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26B3A403-3A5B-9F40-BB3B-7C933F6D95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April, 13th 2022</a:t>
            </a:r>
          </a:p>
        </p:txBody>
      </p:sp>
    </p:spTree>
    <p:extLst>
      <p:ext uri="{BB962C8B-B14F-4D97-AF65-F5344CB8AC3E}">
        <p14:creationId xmlns:p14="http://schemas.microsoft.com/office/powerpoint/2010/main" val="3299545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31B1F1-444E-2D46-AAC8-F1A4387E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4" y="817598"/>
            <a:ext cx="12239937" cy="464602"/>
          </a:xfrm>
        </p:spPr>
        <p:txBody>
          <a:bodyPr/>
          <a:lstStyle/>
          <a:p>
            <a:r>
              <a:rPr lang="en-US" dirty="0"/>
              <a:t>Transient Competitive Advantage (TCA) Strategy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29F716D6-166C-BE4D-A91D-F82CE038BCB3}"/>
              </a:ext>
            </a:extLst>
          </p:cNvPr>
          <p:cNvGrpSpPr/>
          <p:nvPr/>
        </p:nvGrpSpPr>
        <p:grpSpPr>
          <a:xfrm>
            <a:off x="1078182" y="2258585"/>
            <a:ext cx="9335408" cy="2926000"/>
            <a:chOff x="162232" y="2462980"/>
            <a:chExt cx="11430158" cy="3327945"/>
          </a:xfrm>
        </p:grpSpPr>
        <p:cxnSp>
          <p:nvCxnSpPr>
            <p:cNvPr id="6" name="Connettore 4 5">
              <a:extLst>
                <a:ext uri="{FF2B5EF4-FFF2-40B4-BE49-F238E27FC236}">
                  <a16:creationId xmlns:a16="http://schemas.microsoft.com/office/drawing/2014/main" id="{EC410217-5A9C-BA4D-A319-3A8D129AF6FE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2462980"/>
              <a:ext cx="11046542" cy="2713704"/>
            </a:xfrm>
            <a:prstGeom prst="bentConnector3">
              <a:avLst>
                <a:gd name="adj1" fmla="val 334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rapezio 6">
              <a:extLst>
                <a:ext uri="{FF2B5EF4-FFF2-40B4-BE49-F238E27FC236}">
                  <a16:creationId xmlns:a16="http://schemas.microsoft.com/office/drawing/2014/main" id="{CF639C97-3129-534B-82EF-5444506C6D2A}"/>
                </a:ext>
              </a:extLst>
            </p:cNvPr>
            <p:cNvSpPr/>
            <p:nvPr/>
          </p:nvSpPr>
          <p:spPr>
            <a:xfrm>
              <a:off x="1853381" y="2462980"/>
              <a:ext cx="7924799" cy="2477730"/>
            </a:xfrm>
            <a:custGeom>
              <a:avLst/>
              <a:gdLst>
                <a:gd name="connsiteX0" fmla="*/ 0 w 7924799"/>
                <a:gd name="connsiteY0" fmla="*/ 2477730 h 2477730"/>
                <a:gd name="connsiteX1" fmla="*/ 2330256 w 7924799"/>
                <a:gd name="connsiteY1" fmla="*/ 0 h 2477730"/>
                <a:gd name="connsiteX2" fmla="*/ 5594543 w 7924799"/>
                <a:gd name="connsiteY2" fmla="*/ 0 h 2477730"/>
                <a:gd name="connsiteX3" fmla="*/ 7924799 w 7924799"/>
                <a:gd name="connsiteY3" fmla="*/ 2477730 h 2477730"/>
                <a:gd name="connsiteX4" fmla="*/ 0 w 7924799"/>
                <a:gd name="connsiteY4" fmla="*/ 2477730 h 247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24799" h="2477730" extrusionOk="0">
                  <a:moveTo>
                    <a:pt x="0" y="2477730"/>
                  </a:moveTo>
                  <a:cubicBezTo>
                    <a:pt x="521365" y="2145585"/>
                    <a:pt x="1403704" y="882947"/>
                    <a:pt x="2330256" y="0"/>
                  </a:cubicBezTo>
                  <a:cubicBezTo>
                    <a:pt x="2811713" y="72064"/>
                    <a:pt x="4805533" y="74899"/>
                    <a:pt x="5594543" y="0"/>
                  </a:cubicBezTo>
                  <a:cubicBezTo>
                    <a:pt x="6493164" y="749513"/>
                    <a:pt x="7541133" y="2088261"/>
                    <a:pt x="7924799" y="2477730"/>
                  </a:cubicBezTo>
                  <a:cubicBezTo>
                    <a:pt x="6443370" y="2584101"/>
                    <a:pt x="2883302" y="2491420"/>
                    <a:pt x="0" y="2477730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341579881">
                    <a:prstGeom prst="trapezoid">
                      <a:avLst>
                        <a:gd name="adj" fmla="val 9404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Dreaming Outloud Pro" panose="03050502040302030504" pitchFamily="66" charset="77"/>
                <a:cs typeface="Dreaming Outloud Pro" panose="03050502040302030504" pitchFamily="66" charset="77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9AA51B21-0A37-4748-8694-16A6DF0ED04C}"/>
                </a:ext>
              </a:extLst>
            </p:cNvPr>
            <p:cNvSpPr txBox="1"/>
            <p:nvPr/>
          </p:nvSpPr>
          <p:spPr>
            <a:xfrm>
              <a:off x="461655" y="5343670"/>
              <a:ext cx="1201564" cy="420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LAUNCH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12CDF24-F808-3A4A-978B-DD95B75B75B1}"/>
                </a:ext>
              </a:extLst>
            </p:cNvPr>
            <p:cNvSpPr txBox="1"/>
            <p:nvPr/>
          </p:nvSpPr>
          <p:spPr>
            <a:xfrm>
              <a:off x="2591929" y="5320123"/>
              <a:ext cx="1346803" cy="420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RAMP-UP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A90D25F-737B-304B-BD37-6D2477AB9BC0}"/>
                </a:ext>
              </a:extLst>
            </p:cNvPr>
            <p:cNvSpPr txBox="1"/>
            <p:nvPr/>
          </p:nvSpPr>
          <p:spPr>
            <a:xfrm>
              <a:off x="5445289" y="5348424"/>
              <a:ext cx="1196382" cy="420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EXPLOIT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1EEFC067-27EA-B147-BA48-9B7806C9D3B6}"/>
                </a:ext>
              </a:extLst>
            </p:cNvPr>
            <p:cNvSpPr txBox="1"/>
            <p:nvPr/>
          </p:nvSpPr>
          <p:spPr>
            <a:xfrm>
              <a:off x="7739911" y="5370858"/>
              <a:ext cx="1927134" cy="420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RECONFIGURE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85505F32-1CB4-7742-8086-5B9CDB956AEA}"/>
                </a:ext>
              </a:extLst>
            </p:cNvPr>
            <p:cNvSpPr txBox="1"/>
            <p:nvPr/>
          </p:nvSpPr>
          <p:spPr>
            <a:xfrm>
              <a:off x="10008101" y="5343670"/>
              <a:ext cx="1584289" cy="420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DISENGAGE</a:t>
              </a:r>
            </a:p>
          </p:txBody>
        </p: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2D72EF53-ED55-FB43-BF49-D56C4F67D913}"/>
                </a:ext>
              </a:extLst>
            </p:cNvPr>
            <p:cNvCxnSpPr/>
            <p:nvPr/>
          </p:nvCxnSpPr>
          <p:spPr>
            <a:xfrm>
              <a:off x="1853381" y="4940710"/>
              <a:ext cx="0" cy="79948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BE77BE7A-D307-9447-9A13-549A32FD9D9D}"/>
                </a:ext>
              </a:extLst>
            </p:cNvPr>
            <p:cNvCxnSpPr>
              <a:cxnSpLocks/>
            </p:cNvCxnSpPr>
            <p:nvPr/>
          </p:nvCxnSpPr>
          <p:spPr>
            <a:xfrm>
              <a:off x="4349323" y="2493388"/>
              <a:ext cx="0" cy="327721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>
              <a:extLst>
                <a:ext uri="{FF2B5EF4-FFF2-40B4-BE49-F238E27FC236}">
                  <a16:creationId xmlns:a16="http://schemas.microsoft.com/office/drawing/2014/main" id="{591CA4F4-F4C5-3748-AD5B-D5A22E9B4347}"/>
                </a:ext>
              </a:extLst>
            </p:cNvPr>
            <p:cNvCxnSpPr>
              <a:cxnSpLocks/>
            </p:cNvCxnSpPr>
            <p:nvPr/>
          </p:nvCxnSpPr>
          <p:spPr>
            <a:xfrm>
              <a:off x="7272889" y="2462980"/>
              <a:ext cx="0" cy="327721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2B985B9B-96EE-024F-9F5D-A5E8605FE315}"/>
                </a:ext>
              </a:extLst>
            </p:cNvPr>
            <p:cNvCxnSpPr/>
            <p:nvPr/>
          </p:nvCxnSpPr>
          <p:spPr>
            <a:xfrm>
              <a:off x="9778180" y="4971118"/>
              <a:ext cx="0" cy="79948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D02601C-4490-1A4A-A15E-49DABEDB36B1}"/>
              </a:ext>
            </a:extLst>
          </p:cNvPr>
          <p:cNvSpPr txBox="1"/>
          <p:nvPr/>
        </p:nvSpPr>
        <p:spPr>
          <a:xfrm rot="21156185">
            <a:off x="1501050" y="2425704"/>
            <a:ext cx="213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THE FIRM </a:t>
            </a:r>
            <a:r>
              <a:rPr lang="it-IT" sz="1200" i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IDENTIFIES</a:t>
            </a:r>
            <a:r>
              <a:rPr lang="it-IT" sz="1200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AN OPPORTUNITY AND ORGANIZES ITS RESOURCES TO CAPITALIZE IT</a:t>
            </a:r>
            <a:endParaRPr lang="en-US" sz="1200" spc="100" dirty="0">
              <a:highlight>
                <a:srgbClr val="FEDE33"/>
              </a:highligh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Woman climbing high. Woman climbing high on ladder on white. | CanStock">
            <a:extLst>
              <a:ext uri="{FF2B5EF4-FFF2-40B4-BE49-F238E27FC236}">
                <a16:creationId xmlns:a16="http://schemas.microsoft.com/office/drawing/2014/main" id="{7A7C0A76-6205-624B-94B2-8563C1B25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4" r="32986" b="4694"/>
          <a:stretch/>
        </p:blipFill>
        <p:spPr bwMode="auto">
          <a:xfrm>
            <a:off x="2459402" y="4732812"/>
            <a:ext cx="579292" cy="136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E7103F9-2594-5142-B88C-CE7F3344AC9D}"/>
              </a:ext>
            </a:extLst>
          </p:cNvPr>
          <p:cNvSpPr txBox="1"/>
          <p:nvPr/>
        </p:nvSpPr>
        <p:spPr>
          <a:xfrm rot="21349834">
            <a:off x="2641105" y="5307203"/>
            <a:ext cx="2035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AT THIS STAGE THE BUSINESS OPPORTUNITY  BECOMES A QUALITY EXPERIENCE FOR CUSTOMERS</a:t>
            </a:r>
          </a:p>
        </p:txBody>
      </p:sp>
      <p:pic>
        <p:nvPicPr>
          <p:cNvPr id="13316" name="Picture 4" descr="Rocket Launch Vector Illustration Isolated On White Stock Illustration -  Download Image Now - iStock">
            <a:extLst>
              <a:ext uri="{FF2B5EF4-FFF2-40B4-BE49-F238E27FC236}">
                <a16:creationId xmlns:a16="http://schemas.microsoft.com/office/drawing/2014/main" id="{6B3B0AC2-C94C-684A-8962-E4E8F08C0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3" t="18887" r="35052" b="9615"/>
          <a:stretch/>
        </p:blipFill>
        <p:spPr bwMode="auto">
          <a:xfrm>
            <a:off x="1162857" y="2182239"/>
            <a:ext cx="543915" cy="130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Lemon Squeeze Stock Illustration - Download Image Now - iStock">
            <a:extLst>
              <a:ext uri="{FF2B5EF4-FFF2-40B4-BE49-F238E27FC236}">
                <a16:creationId xmlns:a16="http://schemas.microsoft.com/office/drawing/2014/main" id="{FE596DC7-4BCD-DD47-9195-3B1532FE0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0" t="18697" b="11922"/>
          <a:stretch/>
        </p:blipFill>
        <p:spPr bwMode="auto">
          <a:xfrm rot="4052013">
            <a:off x="6041875" y="3081278"/>
            <a:ext cx="728012" cy="67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883AB4D-581C-5B4C-8840-C9CB4AF9119B}"/>
              </a:ext>
            </a:extLst>
          </p:cNvPr>
          <p:cNvSpPr txBox="1"/>
          <p:nvPr/>
        </p:nvSpPr>
        <p:spPr>
          <a:xfrm rot="21378808">
            <a:off x="4567632" y="3151088"/>
            <a:ext cx="1968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THE FIRM SEEKS TO </a:t>
            </a:r>
            <a:r>
              <a:rPr lang="it-IT" sz="1200" i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CAPTURE</a:t>
            </a:r>
            <a:r>
              <a:rPr lang="it-IT" sz="1200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PROFITS AND MAXIMIZE MARKET SHARE. COMPETITORS ARE FORCED TO REACT</a:t>
            </a:r>
          </a:p>
        </p:txBody>
      </p:sp>
      <p:pic>
        <p:nvPicPr>
          <p:cNvPr id="32" name="Immagine 31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606791A0-6C6C-CC49-809C-45F6167392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46"/>
          <a:stretch/>
        </p:blipFill>
        <p:spPr>
          <a:xfrm>
            <a:off x="6405881" y="5462714"/>
            <a:ext cx="649768" cy="762016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CB1AC11-7921-B14F-A1C5-0DF34D1B7BE3}"/>
              </a:ext>
            </a:extLst>
          </p:cNvPr>
          <p:cNvSpPr txBox="1"/>
          <p:nvPr/>
        </p:nvSpPr>
        <p:spPr>
          <a:xfrm>
            <a:off x="6808268" y="5413443"/>
            <a:ext cx="2993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ON SUCCESS, COMPETITION INTENSIFIES AND SIMILAR OFFERINGS APPEAR, WHICH UNDERMINES THE ADVANTAGE. THUS, THE FIRM MUST </a:t>
            </a:r>
            <a:r>
              <a:rPr lang="it-IT" sz="1200" i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RECONFIGURE</a:t>
            </a:r>
            <a:r>
              <a:rPr lang="it-IT" sz="1200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THE BM TO MAINTAIN LEADERSHIP</a:t>
            </a:r>
            <a:endParaRPr lang="en-US" sz="1200" spc="100" dirty="0">
              <a:highlight>
                <a:srgbClr val="FEDE33"/>
              </a:highligh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13320" name="Picture 8" descr="Premium Vector | Male staff resign from the office">
            <a:extLst>
              <a:ext uri="{FF2B5EF4-FFF2-40B4-BE49-F238E27FC236}">
                <a16:creationId xmlns:a16="http://schemas.microsoft.com/office/drawing/2014/main" id="{4F1B1625-4F7E-154D-A777-2F1E611CB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2" r="29027"/>
          <a:stretch/>
        </p:blipFill>
        <p:spPr bwMode="auto">
          <a:xfrm>
            <a:off x="10343341" y="3713950"/>
            <a:ext cx="707783" cy="105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CA38BE1-431D-8D4A-9419-26ECBB5EDBA2}"/>
              </a:ext>
            </a:extLst>
          </p:cNvPr>
          <p:cNvSpPr txBox="1"/>
          <p:nvPr/>
        </p:nvSpPr>
        <p:spPr>
          <a:xfrm rot="241188">
            <a:off x="8835735" y="3112207"/>
            <a:ext cx="1959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SOONER OR LATER, THE ADVANTAGE IS </a:t>
            </a:r>
            <a:r>
              <a:rPr lang="it-IT" sz="1200" i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DILUTED</a:t>
            </a:r>
            <a:r>
              <a:rPr lang="it-IT" sz="1200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AND THE ORGANIZATION MUST DIVEST THE INITIATIVE</a:t>
            </a:r>
            <a:endParaRPr lang="en-US" sz="1200" spc="100" dirty="0">
              <a:highlight>
                <a:srgbClr val="FEDE33"/>
              </a:highligh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00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31B1F1-444E-2D46-AAC8-F1A4387E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4" y="817598"/>
            <a:ext cx="12239937" cy="464602"/>
          </a:xfrm>
        </p:spPr>
        <p:txBody>
          <a:bodyPr/>
          <a:lstStyle/>
          <a:p>
            <a:r>
              <a:rPr lang="en-US" dirty="0"/>
              <a:t>Rise and Fall of Research in Motion (RIM)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29F716D6-166C-BE4D-A91D-F82CE038BCB3}"/>
              </a:ext>
            </a:extLst>
          </p:cNvPr>
          <p:cNvGrpSpPr/>
          <p:nvPr/>
        </p:nvGrpSpPr>
        <p:grpSpPr>
          <a:xfrm>
            <a:off x="1593778" y="1923326"/>
            <a:ext cx="9335408" cy="2926000"/>
            <a:chOff x="162232" y="2462980"/>
            <a:chExt cx="11430158" cy="3327945"/>
          </a:xfrm>
        </p:grpSpPr>
        <p:cxnSp>
          <p:nvCxnSpPr>
            <p:cNvPr id="6" name="Connettore 4 5">
              <a:extLst>
                <a:ext uri="{FF2B5EF4-FFF2-40B4-BE49-F238E27FC236}">
                  <a16:creationId xmlns:a16="http://schemas.microsoft.com/office/drawing/2014/main" id="{EC410217-5A9C-BA4D-A319-3A8D129AF6FE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2462980"/>
              <a:ext cx="11046542" cy="2713704"/>
            </a:xfrm>
            <a:prstGeom prst="bentConnector3">
              <a:avLst>
                <a:gd name="adj1" fmla="val 334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rapezio 6">
              <a:extLst>
                <a:ext uri="{FF2B5EF4-FFF2-40B4-BE49-F238E27FC236}">
                  <a16:creationId xmlns:a16="http://schemas.microsoft.com/office/drawing/2014/main" id="{CF639C97-3129-534B-82EF-5444506C6D2A}"/>
                </a:ext>
              </a:extLst>
            </p:cNvPr>
            <p:cNvSpPr/>
            <p:nvPr/>
          </p:nvSpPr>
          <p:spPr>
            <a:xfrm>
              <a:off x="1853381" y="2462980"/>
              <a:ext cx="7924799" cy="2477730"/>
            </a:xfrm>
            <a:custGeom>
              <a:avLst/>
              <a:gdLst>
                <a:gd name="connsiteX0" fmla="*/ 0 w 7924799"/>
                <a:gd name="connsiteY0" fmla="*/ 2477730 h 2477730"/>
                <a:gd name="connsiteX1" fmla="*/ 2330256 w 7924799"/>
                <a:gd name="connsiteY1" fmla="*/ 0 h 2477730"/>
                <a:gd name="connsiteX2" fmla="*/ 5594543 w 7924799"/>
                <a:gd name="connsiteY2" fmla="*/ 0 h 2477730"/>
                <a:gd name="connsiteX3" fmla="*/ 7924799 w 7924799"/>
                <a:gd name="connsiteY3" fmla="*/ 2477730 h 2477730"/>
                <a:gd name="connsiteX4" fmla="*/ 0 w 7924799"/>
                <a:gd name="connsiteY4" fmla="*/ 2477730 h 247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24799" h="2477730" extrusionOk="0">
                  <a:moveTo>
                    <a:pt x="0" y="2477730"/>
                  </a:moveTo>
                  <a:cubicBezTo>
                    <a:pt x="521365" y="2145585"/>
                    <a:pt x="1403704" y="882947"/>
                    <a:pt x="2330256" y="0"/>
                  </a:cubicBezTo>
                  <a:cubicBezTo>
                    <a:pt x="2811713" y="72064"/>
                    <a:pt x="4805533" y="74899"/>
                    <a:pt x="5594543" y="0"/>
                  </a:cubicBezTo>
                  <a:cubicBezTo>
                    <a:pt x="6493164" y="749513"/>
                    <a:pt x="7541133" y="2088261"/>
                    <a:pt x="7924799" y="2477730"/>
                  </a:cubicBezTo>
                  <a:cubicBezTo>
                    <a:pt x="6443370" y="2584101"/>
                    <a:pt x="2883302" y="2491420"/>
                    <a:pt x="0" y="2477730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341579881">
                    <a:prstGeom prst="trapezoid">
                      <a:avLst>
                        <a:gd name="adj" fmla="val 9404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Dreaming Outloud Pro" panose="03050502040302030504" pitchFamily="66" charset="77"/>
                <a:cs typeface="Dreaming Outloud Pro" panose="03050502040302030504" pitchFamily="66" charset="77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9AA51B21-0A37-4748-8694-16A6DF0ED04C}"/>
                </a:ext>
              </a:extLst>
            </p:cNvPr>
            <p:cNvSpPr txBox="1"/>
            <p:nvPr/>
          </p:nvSpPr>
          <p:spPr>
            <a:xfrm>
              <a:off x="461655" y="5343670"/>
              <a:ext cx="1201564" cy="420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LAUNCH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12CDF24-F808-3A4A-978B-DD95B75B75B1}"/>
                </a:ext>
              </a:extLst>
            </p:cNvPr>
            <p:cNvSpPr txBox="1"/>
            <p:nvPr/>
          </p:nvSpPr>
          <p:spPr>
            <a:xfrm>
              <a:off x="2772235" y="5343670"/>
              <a:ext cx="1346803" cy="420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RAMP-UP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A90D25F-737B-304B-BD37-6D2477AB9BC0}"/>
                </a:ext>
              </a:extLst>
            </p:cNvPr>
            <p:cNvSpPr txBox="1"/>
            <p:nvPr/>
          </p:nvSpPr>
          <p:spPr>
            <a:xfrm>
              <a:off x="5445289" y="5348424"/>
              <a:ext cx="1196382" cy="420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EXPLOIT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1EEFC067-27EA-B147-BA48-9B7806C9D3B6}"/>
                </a:ext>
              </a:extLst>
            </p:cNvPr>
            <p:cNvSpPr txBox="1"/>
            <p:nvPr/>
          </p:nvSpPr>
          <p:spPr>
            <a:xfrm>
              <a:off x="7739911" y="5370858"/>
              <a:ext cx="1927134" cy="420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RECONFIGURE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85505F32-1CB4-7742-8086-5B9CDB956AEA}"/>
                </a:ext>
              </a:extLst>
            </p:cNvPr>
            <p:cNvSpPr txBox="1"/>
            <p:nvPr/>
          </p:nvSpPr>
          <p:spPr>
            <a:xfrm>
              <a:off x="10008101" y="5343670"/>
              <a:ext cx="1584289" cy="420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DISENGAGE</a:t>
              </a:r>
            </a:p>
          </p:txBody>
        </p: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2D72EF53-ED55-FB43-BF49-D56C4F67D913}"/>
                </a:ext>
              </a:extLst>
            </p:cNvPr>
            <p:cNvCxnSpPr/>
            <p:nvPr/>
          </p:nvCxnSpPr>
          <p:spPr>
            <a:xfrm>
              <a:off x="1853381" y="4940710"/>
              <a:ext cx="0" cy="79948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BE77BE7A-D307-9447-9A13-549A32FD9D9D}"/>
                </a:ext>
              </a:extLst>
            </p:cNvPr>
            <p:cNvCxnSpPr>
              <a:cxnSpLocks/>
            </p:cNvCxnSpPr>
            <p:nvPr/>
          </p:nvCxnSpPr>
          <p:spPr>
            <a:xfrm>
              <a:off x="4349323" y="2493388"/>
              <a:ext cx="0" cy="327721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>
              <a:extLst>
                <a:ext uri="{FF2B5EF4-FFF2-40B4-BE49-F238E27FC236}">
                  <a16:creationId xmlns:a16="http://schemas.microsoft.com/office/drawing/2014/main" id="{591CA4F4-F4C5-3748-AD5B-D5A22E9B4347}"/>
                </a:ext>
              </a:extLst>
            </p:cNvPr>
            <p:cNvCxnSpPr>
              <a:cxnSpLocks/>
            </p:cNvCxnSpPr>
            <p:nvPr/>
          </p:nvCxnSpPr>
          <p:spPr>
            <a:xfrm>
              <a:off x="7272889" y="2462980"/>
              <a:ext cx="0" cy="327721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2B985B9B-96EE-024F-9F5D-A5E8605FE315}"/>
                </a:ext>
              </a:extLst>
            </p:cNvPr>
            <p:cNvCxnSpPr/>
            <p:nvPr/>
          </p:nvCxnSpPr>
          <p:spPr>
            <a:xfrm>
              <a:off x="9778180" y="4971118"/>
              <a:ext cx="0" cy="79948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D02601C-4490-1A4A-A15E-49DABEDB36B1}"/>
              </a:ext>
            </a:extLst>
          </p:cNvPr>
          <p:cNvSpPr txBox="1"/>
          <p:nvPr/>
        </p:nvSpPr>
        <p:spPr>
          <a:xfrm>
            <a:off x="443614" y="4950399"/>
            <a:ext cx="24881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IN 1999, RIM INTRODUCED THE BLACKBERRY 850 PAGER. THE DEVICE COULD RECEIVE </a:t>
            </a:r>
            <a:r>
              <a:rPr lang="it-IT" sz="1000" dirty="0">
                <a:latin typeface="Dreaming Outloud Pro" panose="03050502040302030504" pitchFamily="66" charset="77"/>
                <a:cs typeface="Dreaming Outloud Pro" panose="03050502040302030504" pitchFamily="66" charset="77"/>
                <a:hlinkClick r:id="rId3" tooltip="Push emai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PUSH EMAIL</a:t>
            </a:r>
            <a:r>
              <a:rPr lang="it-IT" sz="1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 FROM A </a:t>
            </a:r>
            <a:r>
              <a:rPr lang="it-IT" sz="1000" dirty="0">
                <a:latin typeface="Dreaming Outloud Pro" panose="03050502040302030504" pitchFamily="66" charset="77"/>
                <a:cs typeface="Dreaming Outloud Pro" panose="03050502040302030504" pitchFamily="66" charset="77"/>
                <a:hlinkClick r:id="rId4" tooltip="Microsoft Exchange Serv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EXCHANGE SERVER</a:t>
            </a:r>
            <a:r>
              <a:rPr lang="it-IT" sz="1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 USING ITS COMPLEMENTARY SERVER SOFTWARE, </a:t>
            </a:r>
            <a:r>
              <a:rPr lang="it-IT" sz="1000" dirty="0">
                <a:latin typeface="Dreaming Outloud Pro" panose="03050502040302030504" pitchFamily="66" charset="77"/>
                <a:cs typeface="Dreaming Outloud Pro" panose="03050502040302030504" pitchFamily="66" charset="77"/>
                <a:hlinkClick r:id="rId5" tooltip="BlackBerry Enterprise Serv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BLACKBERRY ENTERPRISE SERVER</a:t>
            </a:r>
            <a:r>
              <a:rPr lang="it-IT" sz="1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 (BES)</a:t>
            </a:r>
            <a:endParaRPr lang="en-US" sz="1000" spc="100" dirty="0">
              <a:latin typeface="Dreaming Outloud Pro" panose="03050502040302030504" pitchFamily="66" charset="77"/>
              <a:ea typeface="Open Sans" panose="020B0606030504020204" pitchFamily="34" charset="0"/>
              <a:cs typeface="Dreaming Outloud Pro" panose="03050502040302030504" pitchFamily="66" charset="77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8C39C05-3CBC-DB4B-96CF-7B25B9ED157D}"/>
              </a:ext>
            </a:extLst>
          </p:cNvPr>
          <p:cNvSpPr txBox="1"/>
          <p:nvPr/>
        </p:nvSpPr>
        <p:spPr>
          <a:xfrm>
            <a:off x="2974998" y="4961056"/>
            <a:ext cx="2234367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RIM SOON BEGAN TO INTRODUCE BLACKBERRY DEVICES FOR THE CONSUMER MARKET </a:t>
            </a:r>
          </a:p>
          <a:p>
            <a:pPr algn="ctr"/>
            <a:r>
              <a:rPr lang="it-IT" sz="105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IN 2002, IT INTRODUCED ITS FIRST SMARTPHONE WITH FUNCTIONS AS E-MAILS, INSTANT MESSAGING, WEB BROWSING</a:t>
            </a:r>
            <a:endParaRPr lang="it-IT" sz="800" dirty="0"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6A76DB2-B8A5-BA43-BF4D-A9B945644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790" y="1519689"/>
            <a:ext cx="1571171" cy="47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 history of BlackBerry in nine iconic handsets (and one 'meh' tablet):  Photos | ZDNet">
            <a:extLst>
              <a:ext uri="{FF2B5EF4-FFF2-40B4-BE49-F238E27FC236}">
                <a16:creationId xmlns:a16="http://schemas.microsoft.com/office/drawing/2014/main" id="{375A6C5A-4C59-D749-8E3B-6C3D4B1C8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26" y="2924225"/>
            <a:ext cx="1486781" cy="111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lackBerry Pearl 8100 - Black (Vodafone) Smartphone | Acquisti Online su  eBay">
            <a:extLst>
              <a:ext uri="{FF2B5EF4-FFF2-40B4-BE49-F238E27FC236}">
                <a16:creationId xmlns:a16="http://schemas.microsoft.com/office/drawing/2014/main" id="{E5F6EFA0-9DAB-D74F-BDA6-86A11A22C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80" y="2110047"/>
            <a:ext cx="880882" cy="15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BlackBerry Bold 9000 Smartphone (WLAN, GPS, Tastiera QWERTZ, Fotocamera da  2 MP, Lettore MP3), colore: Nero : Amazon.it: Elettronica">
            <a:extLst>
              <a:ext uri="{FF2B5EF4-FFF2-40B4-BE49-F238E27FC236}">
                <a16:creationId xmlns:a16="http://schemas.microsoft.com/office/drawing/2014/main" id="{0066C30E-4627-3A43-B234-695CE6FE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42" y="1715853"/>
            <a:ext cx="7874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10 anni di iPhone, la sua evoluzione dalla nascita a oggi | Wired Italia">
            <a:extLst>
              <a:ext uri="{FF2B5EF4-FFF2-40B4-BE49-F238E27FC236}">
                <a16:creationId xmlns:a16="http://schemas.microsoft.com/office/drawing/2014/main" id="{DEE6063E-6FC4-B44A-A402-DA218A1CC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1" t="19536" r="23140" b="18091"/>
          <a:stretch/>
        </p:blipFill>
        <p:spPr bwMode="auto">
          <a:xfrm>
            <a:off x="6968241" y="1498625"/>
            <a:ext cx="710322" cy="124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BlackBerry Secure to Protect Cat and Land Rover Rugged Smartphones">
            <a:extLst>
              <a:ext uri="{FF2B5EF4-FFF2-40B4-BE49-F238E27FC236}">
                <a16:creationId xmlns:a16="http://schemas.microsoft.com/office/drawing/2014/main" id="{690CE179-48A8-C24C-9E5B-542210AD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951" y="2586911"/>
            <a:ext cx="2070524" cy="111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Woman climbing high. Woman climbing high on ladder on white. | CanStock">
            <a:extLst>
              <a:ext uri="{FF2B5EF4-FFF2-40B4-BE49-F238E27FC236}">
                <a16:creationId xmlns:a16="http://schemas.microsoft.com/office/drawing/2014/main" id="{5FA14967-5755-224B-B039-475C03DBD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4" r="32986" b="4694"/>
          <a:stretch/>
        </p:blipFill>
        <p:spPr bwMode="auto">
          <a:xfrm>
            <a:off x="3015471" y="2425310"/>
            <a:ext cx="579292" cy="136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Rocket Launch Vector Illustration Isolated On White Stock Illustration -  Download Image Now - iStock">
            <a:extLst>
              <a:ext uri="{FF2B5EF4-FFF2-40B4-BE49-F238E27FC236}">
                <a16:creationId xmlns:a16="http://schemas.microsoft.com/office/drawing/2014/main" id="{35B5B634-1FFC-3F48-BB79-F424E3625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3" t="18887" r="35052" b="9615"/>
          <a:stretch/>
        </p:blipFill>
        <p:spPr bwMode="auto">
          <a:xfrm>
            <a:off x="1165940" y="2707469"/>
            <a:ext cx="543915" cy="130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magine 28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6A27EB6D-B822-A04F-990F-6D79DC5BCE7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3946"/>
          <a:stretch/>
        </p:blipFill>
        <p:spPr>
          <a:xfrm>
            <a:off x="7103799" y="3206499"/>
            <a:ext cx="649768" cy="762016"/>
          </a:xfrm>
          <a:prstGeom prst="rect">
            <a:avLst/>
          </a:prstGeom>
        </p:spPr>
      </p:pic>
      <p:pic>
        <p:nvPicPr>
          <p:cNvPr id="28" name="Picture 6" descr="Lemon Squeeze Stock Illustration - Download Image Now - iStock">
            <a:extLst>
              <a:ext uri="{FF2B5EF4-FFF2-40B4-BE49-F238E27FC236}">
                <a16:creationId xmlns:a16="http://schemas.microsoft.com/office/drawing/2014/main" id="{5BFB762B-9470-EC4B-BC05-C3465B8E1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0" t="18697" b="11922"/>
          <a:stretch/>
        </p:blipFill>
        <p:spPr bwMode="auto">
          <a:xfrm rot="3264050">
            <a:off x="4530487" y="2758005"/>
            <a:ext cx="837513" cy="7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13641FA-2401-5A4D-9F4C-8D296CD9BDD4}"/>
              </a:ext>
            </a:extLst>
          </p:cNvPr>
          <p:cNvSpPr txBox="1"/>
          <p:nvPr/>
        </p:nvSpPr>
        <p:spPr>
          <a:xfrm>
            <a:off x="5226819" y="4873454"/>
            <a:ext cx="1968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WHILE THE BLACKBERRY WAS THE LEADING SMARTPHONE. THE ARRIVAL OF THE APPLE IPHONE (2007) AND LATER GOOGLE'S ANDROID PLATFORM CAUSED A SLOWDOWN IN BLACKBERRY GROWTH AND A DECLINE IN SALES IN SOME MARKETS (USA)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5FD00C3-8C61-5C4B-BF4D-AFB82ED86358}"/>
              </a:ext>
            </a:extLst>
          </p:cNvPr>
          <p:cNvSpPr txBox="1"/>
          <p:nvPr/>
        </p:nvSpPr>
        <p:spPr>
          <a:xfrm>
            <a:off x="7428683" y="4914357"/>
            <a:ext cx="231184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ON DECEMBER 8, 2016, BLACKBERRY ANNOUNCED THE RELEASE OF BLACKBERRY SECURE. BILLED AS A "COMPREHENSIVE MOBILE SECURITY PLATFORM FOR THE ENTERPRISE OF THINGS"</a:t>
            </a:r>
            <a:endParaRPr lang="en-US" sz="1050" spc="1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8" descr="Premium Vector | Male staff resign from the office">
            <a:extLst>
              <a:ext uri="{FF2B5EF4-FFF2-40B4-BE49-F238E27FC236}">
                <a16:creationId xmlns:a16="http://schemas.microsoft.com/office/drawing/2014/main" id="{86A2C930-AD71-9F4C-A0A5-7933FE4E8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2" r="29027"/>
          <a:stretch/>
        </p:blipFill>
        <p:spPr bwMode="auto">
          <a:xfrm>
            <a:off x="10113371" y="4781349"/>
            <a:ext cx="707783" cy="105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486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E3A414-DCEB-3046-AA66-A5C4B8F6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51" y="1316913"/>
            <a:ext cx="10916292" cy="464602"/>
          </a:xfrm>
        </p:spPr>
        <p:txBody>
          <a:bodyPr/>
          <a:lstStyle/>
          <a:p>
            <a:r>
              <a:rPr lang="it-IT" dirty="0" err="1"/>
              <a:t>Where</a:t>
            </a:r>
            <a:r>
              <a:rPr lang="it-IT" dirty="0"/>
              <a:t> to compete: </a:t>
            </a:r>
            <a:r>
              <a:rPr lang="it-IT" dirty="0" err="1"/>
              <a:t>arenas</a:t>
            </a:r>
            <a:r>
              <a:rPr lang="it-IT" dirty="0"/>
              <a:t>,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industries</a:t>
            </a:r>
            <a:br>
              <a:rPr lang="it-IT" dirty="0"/>
            </a:br>
            <a:r>
              <a:rPr lang="en-US" dirty="0"/>
              <a:t>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2D9AEFA-9AD4-994A-A512-D8977B15B88E}"/>
              </a:ext>
            </a:extLst>
          </p:cNvPr>
          <p:cNvSpPr txBox="1"/>
          <p:nvPr/>
        </p:nvSpPr>
        <p:spPr>
          <a:xfrm>
            <a:off x="4452789" y="2779656"/>
            <a:ext cx="6808920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i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«the </a:t>
            </a:r>
            <a:r>
              <a:rPr lang="it-IT" i="1" dirty="0" err="1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most</a:t>
            </a:r>
            <a:r>
              <a:rPr lang="it-IT" i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</a:t>
            </a:r>
            <a:r>
              <a:rPr lang="it-IT" i="1" dirty="0" err="1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substantial</a:t>
            </a:r>
            <a:r>
              <a:rPr lang="it-IT" i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</a:t>
            </a:r>
            <a:r>
              <a:rPr lang="it-IT" i="1" dirty="0" err="1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threats</a:t>
            </a:r>
            <a:r>
              <a:rPr lang="it-IT" i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to a </a:t>
            </a:r>
            <a:r>
              <a:rPr lang="it-IT" i="1" dirty="0" err="1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given</a:t>
            </a:r>
            <a:r>
              <a:rPr lang="it-IT" i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</a:t>
            </a:r>
            <a:r>
              <a:rPr lang="it-IT" i="1" dirty="0" err="1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advantage</a:t>
            </a:r>
            <a:r>
              <a:rPr lang="it-IT" i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are </a:t>
            </a:r>
            <a:r>
              <a:rPr lang="it-IT" i="1" dirty="0" err="1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likely</a:t>
            </a:r>
            <a:r>
              <a:rPr lang="it-IT" i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to </a:t>
            </a:r>
            <a:r>
              <a:rPr lang="it-IT" i="1" dirty="0" err="1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arise</a:t>
            </a:r>
            <a:r>
              <a:rPr lang="it-IT" i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from a </a:t>
            </a:r>
            <a:r>
              <a:rPr lang="it-IT" b="1" i="1" u="sng" dirty="0" err="1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peripheral</a:t>
            </a:r>
            <a:r>
              <a:rPr lang="it-IT" b="1" i="1" u="sng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or </a:t>
            </a:r>
            <a:r>
              <a:rPr lang="it-IT" b="1" i="1" u="sng" dirty="0" err="1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nonobvious</a:t>
            </a:r>
            <a:r>
              <a:rPr lang="it-IT" b="1" i="1" u="sng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location</a:t>
            </a:r>
            <a:r>
              <a:rPr lang="it-IT" i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»</a:t>
            </a:r>
          </a:p>
          <a:p>
            <a:pPr algn="ctr">
              <a:lnSpc>
                <a:spcPct val="150000"/>
              </a:lnSpc>
            </a:pPr>
            <a:endParaRPr lang="en-US" sz="1200" i="1" spc="100" dirty="0">
              <a:latin typeface="Dreaming Outloud Pro" panose="03050502040302030504" pitchFamily="66" charset="77"/>
              <a:ea typeface="Open Sans" panose="020B0606030504020204" pitchFamily="34" charset="0"/>
              <a:cs typeface="Dreaming Outloud Pro" panose="03050502040302030504" pitchFamily="66" charset="77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3A66E34-B153-5C4F-82E6-53C64F1A07C2}"/>
              </a:ext>
            </a:extLst>
          </p:cNvPr>
          <p:cNvSpPr txBox="1"/>
          <p:nvPr/>
        </p:nvSpPr>
        <p:spPr>
          <a:xfrm>
            <a:off x="7512142" y="4131163"/>
            <a:ext cx="4364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ARENAS ARE CHARACTERIZED BY PARTICULAR </a:t>
            </a:r>
            <a:r>
              <a:rPr lang="it-IT" b="1" dirty="0">
                <a:solidFill>
                  <a:srgbClr val="C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CONNECTIONS BETWEEN CUSTOMERS AND SOLUTIONS</a:t>
            </a:r>
            <a:r>
              <a:rPr lang="it-IT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, </a:t>
            </a:r>
            <a:r>
              <a:rPr lang="it-IT" u="sng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NOT BY THE CONVENTIONAL DESCRIPTION OF OFFERINGS THAT ARE NEAR SUBSTITUTES FOR ONE ANOTHER</a:t>
            </a:r>
          </a:p>
          <a:p>
            <a:pPr algn="ctr"/>
            <a:endParaRPr lang="en-US" sz="1200" spc="100" dirty="0">
              <a:latin typeface="Dreaming Outloud Pro" panose="03050502040302030504" pitchFamily="66" charset="77"/>
              <a:ea typeface="Open Sans" panose="020B0606030504020204" pitchFamily="34" charset="0"/>
              <a:cs typeface="Dreaming Outloud Pro" panose="03050502040302030504" pitchFamily="66" charset="77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B1D9FFF-40E0-304E-AC56-978DAEA83044}"/>
              </a:ext>
            </a:extLst>
          </p:cNvPr>
          <p:cNvSpPr txBox="1"/>
          <p:nvPr/>
        </p:nvSpPr>
        <p:spPr>
          <a:xfrm>
            <a:off x="289841" y="5472253"/>
            <a:ext cx="6063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INDUSTRIES ARE STILL RELEVANT BUT USING INDUSTRY AS A BASIS TO ANALYSE COMPETITIVE FORCES IS NOT RELEVANT ANYMORE, </a:t>
            </a:r>
            <a:r>
              <a:rPr lang="it-IT" sz="1600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THINK ABOUT </a:t>
            </a:r>
            <a:r>
              <a:rPr lang="it-IT" sz="1600" b="1" i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ARENAS</a:t>
            </a:r>
            <a:r>
              <a:rPr lang="it-IT" sz="1600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INSTEAD</a:t>
            </a:r>
            <a:endParaRPr lang="en-US" sz="1600" dirty="0">
              <a:highlight>
                <a:srgbClr val="FEDE33"/>
              </a:highlight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pPr algn="ctr"/>
            <a:endParaRPr lang="en-US" sz="1600" spc="100" dirty="0">
              <a:latin typeface="Dreaming Outloud Pro" panose="03050502040302030504" pitchFamily="66" charset="77"/>
              <a:ea typeface="Open Sans" panose="020B0606030504020204" pitchFamily="34" charset="0"/>
              <a:cs typeface="Dreaming Outloud Pro" panose="03050502040302030504" pitchFamily="66" charset="77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1D082E6-D7B9-B544-9EEA-00F84025137D}"/>
              </a:ext>
            </a:extLst>
          </p:cNvPr>
          <p:cNvSpPr txBox="1"/>
          <p:nvPr/>
        </p:nvSpPr>
        <p:spPr>
          <a:xfrm>
            <a:off x="7892143" y="4158343"/>
            <a:ext cx="184731" cy="335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en-US" sz="1200" spc="1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E75FB51-D7D1-214C-A04C-2997D3360C6E}"/>
              </a:ext>
            </a:extLst>
          </p:cNvPr>
          <p:cNvSpPr txBox="1"/>
          <p:nvPr/>
        </p:nvSpPr>
        <p:spPr>
          <a:xfrm>
            <a:off x="1197429" y="2066785"/>
            <a:ext cx="3940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FF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STOP THINKING OF WITHIN-INDUSTRY COMPETITION AS THE MOST SIGNIFICANT COMPETITIVE THREAT…</a:t>
            </a:r>
            <a:endParaRPr lang="en-US" sz="1600" b="1" spc="100" dirty="0">
              <a:solidFill>
                <a:srgbClr val="FF0000"/>
              </a:solidFill>
              <a:latin typeface="Dreaming Outloud Pro" panose="03050502040302030504" pitchFamily="66" charset="77"/>
              <a:ea typeface="Open Sans" panose="020B0606030504020204" pitchFamily="34" charset="0"/>
              <a:cs typeface="Dreaming Outloud Pro" panose="03050502040302030504" pitchFamily="66" charset="77"/>
            </a:endParaRPr>
          </a:p>
        </p:txBody>
      </p:sp>
      <p:pic>
        <p:nvPicPr>
          <p:cNvPr id="23" name="Picture 6" descr="Be Careful Icon Conceptual Vector Illustration Design Symbol Stock Vector -  Illustration of caution, drawing: 218321306">
            <a:extLst>
              <a:ext uri="{FF2B5EF4-FFF2-40B4-BE49-F238E27FC236}">
                <a16:creationId xmlns:a16="http://schemas.microsoft.com/office/drawing/2014/main" id="{2D6FC0DE-E70B-5A47-B4E1-CF2744F7A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6" t="23441" r="19319" b="22729"/>
          <a:stretch/>
        </p:blipFill>
        <p:spPr bwMode="auto">
          <a:xfrm rot="21045170">
            <a:off x="377352" y="1975768"/>
            <a:ext cx="943897" cy="84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White Hand Drawn Arrow Png Png Image - Hand Drawn Arrow PNG – Stunning free  transparent png clipart images free download">
            <a:extLst>
              <a:ext uri="{FF2B5EF4-FFF2-40B4-BE49-F238E27FC236}">
                <a16:creationId xmlns:a16="http://schemas.microsoft.com/office/drawing/2014/main" id="{5BF4E935-271E-3B43-81B9-4788E065F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8552">
            <a:off x="4735103" y="2036087"/>
            <a:ext cx="1333061" cy="90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ladiator arena icon isometric style Royalty Free Vector">
            <a:extLst>
              <a:ext uri="{FF2B5EF4-FFF2-40B4-BE49-F238E27FC236}">
                <a16:creationId xmlns:a16="http://schemas.microsoft.com/office/drawing/2014/main" id="{8A4004D1-51B1-024B-837C-51BE25E9D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7" b="20952"/>
          <a:stretch/>
        </p:blipFill>
        <p:spPr bwMode="auto">
          <a:xfrm>
            <a:off x="5684269" y="3946274"/>
            <a:ext cx="1827872" cy="12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ee bank - Vector Art">
            <a:extLst>
              <a:ext uri="{FF2B5EF4-FFF2-40B4-BE49-F238E27FC236}">
                <a16:creationId xmlns:a16="http://schemas.microsoft.com/office/drawing/2014/main" id="{011BC0C7-EC47-D14B-9F73-F1CA31FD3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11788" r="11988" b="10138"/>
          <a:stretch/>
        </p:blipFill>
        <p:spPr bwMode="auto">
          <a:xfrm>
            <a:off x="773393" y="2983065"/>
            <a:ext cx="1830632" cy="154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ector Illustration Contactless Payment Online Wallet Credit Card Apple Pay  by Iphone Mobile Application Electronic Money Stock Vector - Illustration  of devices, gadget: 189595162">
            <a:extLst>
              <a:ext uri="{FF2B5EF4-FFF2-40B4-BE49-F238E27FC236}">
                <a16:creationId xmlns:a16="http://schemas.microsoft.com/office/drawing/2014/main" id="{D918CEA1-62B9-E645-B9AE-2C3CBC192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"/>
          <a:stretch/>
        </p:blipFill>
        <p:spPr bwMode="auto">
          <a:xfrm>
            <a:off x="3167743" y="3216238"/>
            <a:ext cx="1830632" cy="117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White Hand Drawn Arrow Png Png Image - Hand Drawn Arrow PNG – Stunning free  transparent png clipart images free download">
            <a:extLst>
              <a:ext uri="{FF2B5EF4-FFF2-40B4-BE49-F238E27FC236}">
                <a16:creationId xmlns:a16="http://schemas.microsoft.com/office/drawing/2014/main" id="{50FBE4A9-E29A-7F44-BB90-9C32BE3C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8039">
            <a:off x="2412631" y="3394247"/>
            <a:ext cx="824959" cy="5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pple Pay Payment Mark [ Download - Logo - icon ] png svg">
            <a:extLst>
              <a:ext uri="{FF2B5EF4-FFF2-40B4-BE49-F238E27FC236}">
                <a16:creationId xmlns:a16="http://schemas.microsoft.com/office/drawing/2014/main" id="{806C6556-F136-4F48-A7FA-D5D5B32ED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789" y="4326737"/>
            <a:ext cx="806072" cy="80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Bank Bnp Paribas | Vecta Symbols">
            <a:extLst>
              <a:ext uri="{FF2B5EF4-FFF2-40B4-BE49-F238E27FC236}">
                <a16:creationId xmlns:a16="http://schemas.microsoft.com/office/drawing/2014/main" id="{2AD66273-B0A7-4A43-8677-3D695CBC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46" y="4510345"/>
            <a:ext cx="1787979" cy="4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White Hand Drawn Arrow Png Png Image - Hand Drawn Arrow PNG – Stunning free  transparent png clipart images free download">
            <a:extLst>
              <a:ext uri="{FF2B5EF4-FFF2-40B4-BE49-F238E27FC236}">
                <a16:creationId xmlns:a16="http://schemas.microsoft.com/office/drawing/2014/main" id="{E0CC0FED-2040-EE4A-873D-00A6A56AE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9353" flipV="1">
            <a:off x="5669651" y="5176366"/>
            <a:ext cx="1456751" cy="101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3E2387D-C95D-D54D-A85B-30A99B49D347}"/>
              </a:ext>
            </a:extLst>
          </p:cNvPr>
          <p:cNvSpPr txBox="1"/>
          <p:nvPr/>
        </p:nvSpPr>
        <p:spPr>
          <a:xfrm>
            <a:off x="2937911" y="4568493"/>
            <a:ext cx="3626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spc="100" dirty="0"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3843643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32B677-EEB0-A649-BF28-8429659FF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Arenas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1408311-BD1F-E641-80B2-B877376EB857}"/>
              </a:ext>
            </a:extLst>
          </p:cNvPr>
          <p:cNvSpPr txBox="1"/>
          <p:nvPr/>
        </p:nvSpPr>
        <p:spPr>
          <a:xfrm>
            <a:off x="662573" y="2256238"/>
            <a:ext cx="112913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i="0" dirty="0">
                <a:solidFill>
                  <a:srgbClr val="000000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«ARENA IS A POT OF ADDRESSABLE RESOURCES, CUSTOMERS AND OTHER STAKEHOLDERS WITH</a:t>
            </a:r>
            <a:r>
              <a:rPr lang="it-IT" sz="2400" b="1" dirty="0">
                <a:solidFill>
                  <a:srgbClr val="0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</a:t>
            </a:r>
            <a:r>
              <a:rPr lang="it-IT" sz="2400" b="1" i="0" dirty="0">
                <a:solidFill>
                  <a:srgbClr val="000000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'JOBS TO BE DONE,' AND DIFFERENT WAYS THAT THOSE JOBS CAN GET FULFILLED BY DIFFERENT KINDS OF PLAYERS.» </a:t>
            </a:r>
          </a:p>
          <a:p>
            <a:pPr algn="ctr"/>
            <a:r>
              <a:rPr lang="it-IT" sz="2400" b="1" i="0" dirty="0">
                <a:solidFill>
                  <a:srgbClr val="000000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RITA MCGRATH</a:t>
            </a:r>
            <a:endParaRPr lang="en-US" sz="2400" b="1" dirty="0"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pic>
        <p:nvPicPr>
          <p:cNvPr id="7" name="Picture 2" descr="Gladiator arena icon isometric style Royalty Free Vector">
            <a:extLst>
              <a:ext uri="{FF2B5EF4-FFF2-40B4-BE49-F238E27FC236}">
                <a16:creationId xmlns:a16="http://schemas.microsoft.com/office/drawing/2014/main" id="{A4DC0817-B129-A04D-8BCA-1567AC8E0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7" b="20952"/>
          <a:stretch/>
        </p:blipFill>
        <p:spPr bwMode="auto">
          <a:xfrm>
            <a:off x="9066204" y="118961"/>
            <a:ext cx="2887764" cy="20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Netflix logo vector (.AI, 305.66 Kb) download">
            <a:extLst>
              <a:ext uri="{FF2B5EF4-FFF2-40B4-BE49-F238E27FC236}">
                <a16:creationId xmlns:a16="http://schemas.microsoft.com/office/drawing/2014/main" id="{E11D3D20-0E76-F847-846B-0BA8152C4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271" y="4267200"/>
            <a:ext cx="2108919" cy="210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Illustrazione Vettoriale Di Cinema, Clipart Di Cinema, Rosso, Vettore Di  Sedia PNG e Vector per il download gratuito">
            <a:extLst>
              <a:ext uri="{FF2B5EF4-FFF2-40B4-BE49-F238E27FC236}">
                <a16:creationId xmlns:a16="http://schemas.microsoft.com/office/drawing/2014/main" id="{D7E80EB1-F268-0D4F-BF75-5247EE5FD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407" y="4352944"/>
            <a:ext cx="1502228" cy="150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Cinema film production Royalty Free Vector Image">
            <a:extLst>
              <a:ext uri="{FF2B5EF4-FFF2-40B4-BE49-F238E27FC236}">
                <a16:creationId xmlns:a16="http://schemas.microsoft.com/office/drawing/2014/main" id="{A038155D-49D3-8A4B-B8C7-286FAD725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7" b="21587"/>
          <a:stretch/>
        </p:blipFill>
        <p:spPr bwMode="auto">
          <a:xfrm>
            <a:off x="2873323" y="4300622"/>
            <a:ext cx="3067731" cy="170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Theater Stage Vector Background Vector Art &amp; Graphics | freevector.com">
            <a:extLst>
              <a:ext uri="{FF2B5EF4-FFF2-40B4-BE49-F238E27FC236}">
                <a16:creationId xmlns:a16="http://schemas.microsoft.com/office/drawing/2014/main" id="{67D363E7-AE45-9A43-A0C3-1833C4501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825" y="4368601"/>
            <a:ext cx="1785184" cy="147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14E9634-69A3-5E44-A539-341086060495}"/>
              </a:ext>
            </a:extLst>
          </p:cNvPr>
          <p:cNvSpPr txBox="1"/>
          <p:nvPr/>
        </p:nvSpPr>
        <p:spPr>
          <a:xfrm>
            <a:off x="5908879" y="5154113"/>
            <a:ext cx="3626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spc="100" dirty="0"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vs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9D058E9-CD4A-DA4E-AEBA-30680765B3A8}"/>
              </a:ext>
            </a:extLst>
          </p:cNvPr>
          <p:cNvSpPr txBox="1"/>
          <p:nvPr/>
        </p:nvSpPr>
        <p:spPr>
          <a:xfrm>
            <a:off x="8366602" y="5104057"/>
            <a:ext cx="3626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600" spc="100" dirty="0"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vs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671D12-F6E4-B44A-AE3B-1F4446016B96}"/>
              </a:ext>
            </a:extLst>
          </p:cNvPr>
          <p:cNvSpPr txBox="1"/>
          <p:nvPr/>
        </p:nvSpPr>
        <p:spPr>
          <a:xfrm>
            <a:off x="280755" y="4199323"/>
            <a:ext cx="22805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1800" b="0" i="0" u="none" strike="noStrike" kern="1200" dirty="0">
              <a:solidFill>
                <a:schemeClr val="tx1"/>
              </a:solidFill>
              <a:effectLst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pPr algn="ctr"/>
            <a:r>
              <a:rPr lang="it-IT" sz="1800" b="0" i="0" u="none" strike="noStrike" kern="1200" dirty="0">
                <a:solidFill>
                  <a:schemeClr val="tx1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 COMBINATION OF A </a:t>
            </a:r>
            <a:r>
              <a:rPr lang="it-IT" sz="1800" b="0" i="0" u="none" strike="noStrike" kern="1200" dirty="0">
                <a:solidFill>
                  <a:srgbClr val="C00000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CUSTOMER SEGMENT</a:t>
            </a:r>
            <a:r>
              <a:rPr lang="it-IT" sz="1800" b="0" i="0" u="none" strike="noStrike" kern="1200" dirty="0">
                <a:solidFill>
                  <a:schemeClr val="tx1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, AN </a:t>
            </a:r>
            <a:r>
              <a:rPr lang="it-IT" sz="1800" b="0" i="0" u="none" strike="noStrike" kern="1200" dirty="0">
                <a:solidFill>
                  <a:srgbClr val="C00000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OFFER</a:t>
            </a:r>
            <a:r>
              <a:rPr lang="it-IT" sz="1800" b="0" i="0" u="none" strike="noStrike" kern="1200" dirty="0">
                <a:solidFill>
                  <a:schemeClr val="tx1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, AND A </a:t>
            </a:r>
            <a:r>
              <a:rPr lang="it-IT" sz="1800" b="0" i="0" u="none" strike="noStrike" kern="1200" dirty="0">
                <a:solidFill>
                  <a:srgbClr val="C00000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PLACE</a:t>
            </a:r>
            <a:r>
              <a:rPr lang="it-IT" sz="1800" b="0" i="0" u="none" strike="noStrike" kern="1200" dirty="0">
                <a:solidFill>
                  <a:schemeClr val="tx1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IN WHICH THAT OFFER IS DELIVERED</a:t>
            </a:r>
            <a:endParaRPr lang="en-US" dirty="0"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pic>
        <p:nvPicPr>
          <p:cNvPr id="16" name="Picture 22" descr="Arrow Vector All Free Download - Buterfly From">
            <a:extLst>
              <a:ext uri="{FF2B5EF4-FFF2-40B4-BE49-F238E27FC236}">
                <a16:creationId xmlns:a16="http://schemas.microsoft.com/office/drawing/2014/main" id="{DD1C68C9-36C4-2543-9C2C-0F529EA4B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9422">
            <a:off x="1315160" y="3372981"/>
            <a:ext cx="886491" cy="73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FAE3866B-4E68-D140-85BA-FF9A6BC2E321}"/>
              </a:ext>
            </a:extLst>
          </p:cNvPr>
          <p:cNvSpPr/>
          <p:nvPr/>
        </p:nvSpPr>
        <p:spPr>
          <a:xfrm>
            <a:off x="96831" y="4333927"/>
            <a:ext cx="2648404" cy="2069548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8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B53ABD-AE85-A64E-A9E6-2C5F225C16B0}"/>
              </a:ext>
            </a:extLst>
          </p:cNvPr>
          <p:cNvSpPr txBox="1"/>
          <p:nvPr/>
        </p:nvSpPr>
        <p:spPr>
          <a:xfrm>
            <a:off x="416486" y="4818125"/>
            <a:ext cx="7001880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CONSIDER CHANGE AS THE “USUAL AND NORMAL THING”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BE ABLE TO “GRACEFULLY” EXIT DECLINING LINES OF BUSINESS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FOCUS ON ARENAS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ESTABLISH A ROUTINE FOR INNOVATION</a:t>
            </a:r>
          </a:p>
          <a:p>
            <a:pPr>
              <a:lnSpc>
                <a:spcPct val="150000"/>
              </a:lnSpc>
            </a:pPr>
            <a:endParaRPr lang="en-US" sz="1200" spc="100" dirty="0">
              <a:latin typeface="Dreaming Outloud Pro" panose="03050502040302030504" pitchFamily="66" charset="77"/>
              <a:ea typeface="Open Sans" panose="020B0606030504020204" pitchFamily="34" charset="0"/>
              <a:cs typeface="Dreaming Outloud Pro" panose="03050502040302030504" pitchFamily="66" charset="77"/>
            </a:endParaRPr>
          </a:p>
        </p:txBody>
      </p:sp>
      <p:pic>
        <p:nvPicPr>
          <p:cNvPr id="22" name="Picture 2" descr="Experiment Tube Drawing Style Isolated Vector Stock Vector (Royalty Free)  1919329202">
            <a:extLst>
              <a:ext uri="{FF2B5EF4-FFF2-40B4-BE49-F238E27FC236}">
                <a16:creationId xmlns:a16="http://schemas.microsoft.com/office/drawing/2014/main" id="{76E3D114-7D30-C04E-B3CE-7A444BA6F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1" t="10715" r="15607" b="19857"/>
          <a:stretch/>
        </p:blipFill>
        <p:spPr bwMode="auto">
          <a:xfrm>
            <a:off x="6794863" y="4038734"/>
            <a:ext cx="1443854" cy="166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48A1DB2-BC3B-EF40-A60C-081B438BA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92" y="976291"/>
            <a:ext cx="9812045" cy="464602"/>
          </a:xfrm>
        </p:spPr>
        <p:txBody>
          <a:bodyPr/>
          <a:lstStyle/>
          <a:p>
            <a:r>
              <a:rPr lang="en-US" dirty="0"/>
              <a:t>How to deal with TCAs?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BD4C127-2C94-9448-87E4-A2398395CD62}"/>
              </a:ext>
            </a:extLst>
          </p:cNvPr>
          <p:cNvSpPr txBox="1"/>
          <p:nvPr/>
        </p:nvSpPr>
        <p:spPr>
          <a:xfrm>
            <a:off x="7696122" y="4055577"/>
            <a:ext cx="44384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24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BY </a:t>
            </a:r>
            <a:r>
              <a:rPr lang="it-IT" sz="2400" b="1" dirty="0">
                <a:solidFill>
                  <a:srgbClr val="C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EXPERIMENTING</a:t>
            </a:r>
            <a:r>
              <a:rPr lang="it-IT" sz="24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WITH ALETRNATIVE </a:t>
            </a:r>
            <a:r>
              <a:rPr lang="it-IT" sz="2400" b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BUSINESS MODEL TRANSFORMATIONS </a:t>
            </a:r>
            <a:r>
              <a:rPr lang="it-IT" sz="24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TO COMPETE IN </a:t>
            </a:r>
          </a:p>
          <a:p>
            <a:pPr marL="0" indent="0" algn="ctr">
              <a:buNone/>
            </a:pPr>
            <a:r>
              <a:rPr lang="it-IT" sz="2400" b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ALTERNATIVE BUSINESS ARENAS </a:t>
            </a:r>
            <a:endParaRPr lang="it-IT" sz="2400" dirty="0">
              <a:highlight>
                <a:srgbClr val="FEDE33"/>
              </a:highlight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7EBA58-8D46-9749-81AD-074823D88649}"/>
              </a:ext>
            </a:extLst>
          </p:cNvPr>
          <p:cNvSpPr txBox="1"/>
          <p:nvPr/>
        </p:nvSpPr>
        <p:spPr>
          <a:xfrm>
            <a:off x="138730" y="4351797"/>
            <a:ext cx="4797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SUCCESSFUL WAY OF DOING IT: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F178206-0601-164D-8471-0C20AAA75F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6"/>
          <a:stretch/>
        </p:blipFill>
        <p:spPr>
          <a:xfrm>
            <a:off x="901001" y="1986843"/>
            <a:ext cx="7168945" cy="2031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1C23C5D-ED20-E64D-946C-0756E7D6920C}"/>
              </a:ext>
            </a:extLst>
          </p:cNvPr>
          <p:cNvSpPr txBox="1"/>
          <p:nvPr/>
        </p:nvSpPr>
        <p:spPr>
          <a:xfrm>
            <a:off x="6413359" y="3610649"/>
            <a:ext cx="1601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accent1"/>
                </a:solidFill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Upside Gain</a:t>
            </a:r>
            <a:endParaRPr lang="en-US" sz="2000" b="1" u="sng" spc="100" dirty="0">
              <a:solidFill>
                <a:schemeClr val="accent1"/>
              </a:solidFill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pic>
        <p:nvPicPr>
          <p:cNvPr id="18" name="Picture 22" descr="Arrow Vector All Free Download - Buterfly From">
            <a:extLst>
              <a:ext uri="{FF2B5EF4-FFF2-40B4-BE49-F238E27FC236}">
                <a16:creationId xmlns:a16="http://schemas.microsoft.com/office/drawing/2014/main" id="{2FC82144-F07A-8E4C-B23A-F966DE5B3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9090">
            <a:off x="6784039" y="5575596"/>
            <a:ext cx="1160114" cy="8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2" descr="Arrow Vector All Free Download - Buterfly From">
            <a:extLst>
              <a:ext uri="{FF2B5EF4-FFF2-40B4-BE49-F238E27FC236}">
                <a16:creationId xmlns:a16="http://schemas.microsoft.com/office/drawing/2014/main" id="{7E322E1B-37AC-3142-AF4B-379E653E3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7552">
            <a:off x="4905887" y="4088882"/>
            <a:ext cx="936874" cy="8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1CDCCAF-75D5-8E48-A8E2-C5403FB9C969}"/>
              </a:ext>
            </a:extLst>
          </p:cNvPr>
          <p:cNvSpPr txBox="1"/>
          <p:nvPr/>
        </p:nvSpPr>
        <p:spPr>
          <a:xfrm>
            <a:off x="1401254" y="1657323"/>
            <a:ext cx="6168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100" dirty="0">
                <a:highlight>
                  <a:srgbClr val="FEDE33"/>
                </a:highlight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DEVELOP AN </a:t>
            </a:r>
            <a:r>
              <a:rPr lang="en-US" sz="2400" b="1" spc="100" dirty="0">
                <a:solidFill>
                  <a:srgbClr val="C00000"/>
                </a:solidFill>
                <a:highlight>
                  <a:srgbClr val="FEDE33"/>
                </a:highlight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ANTIFRAGILE</a:t>
            </a:r>
            <a:r>
              <a:rPr lang="en-US" sz="2400" b="1" spc="100" dirty="0">
                <a:highlight>
                  <a:srgbClr val="FEDE33"/>
                </a:highlight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 MINDSET</a:t>
            </a:r>
          </a:p>
        </p:txBody>
      </p:sp>
      <p:pic>
        <p:nvPicPr>
          <p:cNvPr id="21" name="Picture 4" descr="Checklist PNG Image | PNG All">
            <a:extLst>
              <a:ext uri="{FF2B5EF4-FFF2-40B4-BE49-F238E27FC236}">
                <a16:creationId xmlns:a16="http://schemas.microsoft.com/office/drawing/2014/main" id="{ED7FDFE3-677F-AF43-8F4E-E70E81393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" y="4972761"/>
            <a:ext cx="357051" cy="34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hecklist PNG Image | PNG All">
            <a:extLst>
              <a:ext uri="{FF2B5EF4-FFF2-40B4-BE49-F238E27FC236}">
                <a16:creationId xmlns:a16="http://schemas.microsoft.com/office/drawing/2014/main" id="{573287A7-2310-404D-BAB7-15E92BB0F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" y="5352434"/>
            <a:ext cx="357051" cy="34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list PNG Image | PNG All">
            <a:extLst>
              <a:ext uri="{FF2B5EF4-FFF2-40B4-BE49-F238E27FC236}">
                <a16:creationId xmlns:a16="http://schemas.microsoft.com/office/drawing/2014/main" id="{0B126431-4D03-BC46-9E32-7BE39BF9F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" y="5732108"/>
            <a:ext cx="357051" cy="34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list PNG Image | PNG All">
            <a:extLst>
              <a:ext uri="{FF2B5EF4-FFF2-40B4-BE49-F238E27FC236}">
                <a16:creationId xmlns:a16="http://schemas.microsoft.com/office/drawing/2014/main" id="{09DAF1B2-90EC-4F47-A903-59EE13A97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" y="6084354"/>
            <a:ext cx="357051" cy="34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2E3898-E858-3742-B7B7-6EBDB6599155}"/>
              </a:ext>
            </a:extLst>
          </p:cNvPr>
          <p:cNvSpPr txBox="1"/>
          <p:nvPr/>
        </p:nvSpPr>
        <p:spPr>
          <a:xfrm>
            <a:off x="7048550" y="1603320"/>
            <a:ext cx="154253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spc="100" dirty="0"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*Stress=end of CA</a:t>
            </a:r>
          </a:p>
        </p:txBody>
      </p:sp>
      <p:pic>
        <p:nvPicPr>
          <p:cNvPr id="26" name="Picture 2" descr="Hydra - Free people icons">
            <a:extLst>
              <a:ext uri="{FF2B5EF4-FFF2-40B4-BE49-F238E27FC236}">
                <a16:creationId xmlns:a16="http://schemas.microsoft.com/office/drawing/2014/main" id="{F5B22851-CE82-074E-A18B-9A009B1A7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597" y="2213845"/>
            <a:ext cx="1426190" cy="142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259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F29FBA-E761-0A4A-B2BA-A4F724127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50" y="1316913"/>
            <a:ext cx="11025149" cy="464602"/>
          </a:xfrm>
        </p:spPr>
        <p:txBody>
          <a:bodyPr/>
          <a:lstStyle/>
          <a:p>
            <a:r>
              <a:rPr lang="en-US" dirty="0"/>
              <a:t>TCAs and Business Models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796D811-F606-0349-BA51-22E4617E3097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126959" y="2075725"/>
            <a:ext cx="10802298" cy="7663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spc="100" dirty="0">
                <a:solidFill>
                  <a:srgbClr val="C00000"/>
                </a:solidFill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PRIORITIZING INNOVATION </a:t>
            </a:r>
            <a:r>
              <a:rPr lang="en-US" sz="2400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REQUIRES PROCESSES OF FAST EXPERIMENTATION OF NEW WAYS TO CREATE VALUES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72BCF57A-CEF7-A946-ABDE-A0D904BFB5A4}"/>
              </a:ext>
            </a:extLst>
          </p:cNvPr>
          <p:cNvSpPr txBox="1">
            <a:spLocks/>
          </p:cNvSpPr>
          <p:nvPr/>
        </p:nvSpPr>
        <p:spPr>
          <a:xfrm>
            <a:off x="1" y="3425949"/>
            <a:ext cx="3868456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pc="100" dirty="0">
                <a:highlight>
                  <a:srgbClr val="FEDE33"/>
                </a:highlight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BUSINESS MODEL LOGIC’S REDESIGN*</a:t>
            </a:r>
            <a:r>
              <a:rPr lang="en-US" sz="2000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 AS AN OPPORTUNITY TO FIND A NEW CA</a:t>
            </a:r>
          </a:p>
        </p:txBody>
      </p:sp>
      <p:pic>
        <p:nvPicPr>
          <p:cNvPr id="8" name="Picture 22" descr="Arrow Vector All Free Download - Buterfly From">
            <a:extLst>
              <a:ext uri="{FF2B5EF4-FFF2-40B4-BE49-F238E27FC236}">
                <a16:creationId xmlns:a16="http://schemas.microsoft.com/office/drawing/2014/main" id="{6B30AC1A-F04D-3944-8338-EA2EEEECD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3162">
            <a:off x="2250831" y="4802008"/>
            <a:ext cx="936874" cy="8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testo 4">
            <a:extLst>
              <a:ext uri="{FF2B5EF4-FFF2-40B4-BE49-F238E27FC236}">
                <a16:creationId xmlns:a16="http://schemas.microsoft.com/office/drawing/2014/main" id="{7D8D8E4C-A3F6-8145-AD76-923FC57F70A7}"/>
              </a:ext>
            </a:extLst>
          </p:cNvPr>
          <p:cNvSpPr txBox="1">
            <a:spLocks/>
          </p:cNvSpPr>
          <p:nvPr/>
        </p:nvSpPr>
        <p:spPr>
          <a:xfrm>
            <a:off x="6777395" y="5654859"/>
            <a:ext cx="5414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800" b="1" spc="100" dirty="0">
                <a:solidFill>
                  <a:srgbClr val="C00000"/>
                </a:solidFill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ANTIFRAGILE COMPANIES </a:t>
            </a:r>
            <a:r>
              <a:rPr lang="en-US" sz="1800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CONTRIBUTE TO REINVENT THE FUTURE (</a:t>
            </a:r>
            <a:r>
              <a:rPr lang="en-US" sz="1800" b="1" spc="100" dirty="0">
                <a:highlight>
                  <a:srgbClr val="FEDE33"/>
                </a:highlight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REACTIVE/PROACTIVE APPROACH</a:t>
            </a:r>
            <a:r>
              <a:rPr lang="en-US" sz="1800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D747BFB-FC31-3347-A285-6DC92B3CF794}"/>
              </a:ext>
            </a:extLst>
          </p:cNvPr>
          <p:cNvSpPr txBox="1"/>
          <p:nvPr/>
        </p:nvSpPr>
        <p:spPr>
          <a:xfrm>
            <a:off x="286087" y="4606223"/>
            <a:ext cx="1810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100" dirty="0">
                <a:solidFill>
                  <a:schemeClr val="accent1"/>
                </a:solidFill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- Upside Gain</a:t>
            </a:r>
            <a:endParaRPr lang="en-US" sz="2000" b="1" u="sng" spc="100" dirty="0">
              <a:solidFill>
                <a:schemeClr val="accent1"/>
              </a:solidFill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pic>
        <p:nvPicPr>
          <p:cNvPr id="12" name="Picture 2" descr="Hydra - Free people icons">
            <a:extLst>
              <a:ext uri="{FF2B5EF4-FFF2-40B4-BE49-F238E27FC236}">
                <a16:creationId xmlns:a16="http://schemas.microsoft.com/office/drawing/2014/main" id="{89621AEC-58B0-5F42-A363-CEE224F65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66" y="3873392"/>
            <a:ext cx="1032798" cy="10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D763EE23-9D55-D442-AC5A-1CB21746A9F0}"/>
              </a:ext>
            </a:extLst>
          </p:cNvPr>
          <p:cNvSpPr txBox="1"/>
          <p:nvPr/>
        </p:nvSpPr>
        <p:spPr>
          <a:xfrm>
            <a:off x="10429201" y="4756022"/>
            <a:ext cx="1717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400" b="1" spc="100" dirty="0">
                <a:solidFill>
                  <a:schemeClr val="accent1">
                    <a:lumMod val="50000"/>
                  </a:schemeClr>
                </a:solidFill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STAKEHOLDERS EMPOWERMENT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BBDB11C2-AAA3-DB43-BD5C-8B904436AAA5}"/>
              </a:ext>
            </a:extLst>
          </p:cNvPr>
          <p:cNvSpPr txBox="1"/>
          <p:nvPr/>
        </p:nvSpPr>
        <p:spPr>
          <a:xfrm>
            <a:off x="10460675" y="4209833"/>
            <a:ext cx="133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spc="100" dirty="0">
                <a:solidFill>
                  <a:schemeClr val="accent1">
                    <a:lumMod val="50000"/>
                  </a:schemeClr>
                </a:solidFill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INTELLIGENT ACTIVITIES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A5FBD475-9806-9F4A-BB20-792E64696A4F}"/>
              </a:ext>
            </a:extLst>
          </p:cNvPr>
          <p:cNvSpPr txBox="1"/>
          <p:nvPr/>
        </p:nvSpPr>
        <p:spPr>
          <a:xfrm>
            <a:off x="10450232" y="3690352"/>
            <a:ext cx="1244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400" b="1" spc="100" dirty="0">
                <a:solidFill>
                  <a:schemeClr val="accent1">
                    <a:lumMod val="50000"/>
                  </a:schemeClr>
                </a:solidFill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ENHANCED ACCESS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56264944-ADAA-8040-8863-5B4648EA0DB2}"/>
              </a:ext>
            </a:extLst>
          </p:cNvPr>
          <p:cNvSpPr txBox="1"/>
          <p:nvPr/>
        </p:nvSpPr>
        <p:spPr>
          <a:xfrm>
            <a:off x="10418758" y="3167132"/>
            <a:ext cx="162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400" b="1" spc="100" dirty="0">
                <a:solidFill>
                  <a:schemeClr val="accent1">
                    <a:lumMod val="50000"/>
                  </a:schemeClr>
                </a:solidFill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LOWERED/ZERO EFFORT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9260BAE9-D7A3-7B40-89BF-CA7A4A203E63}"/>
              </a:ext>
            </a:extLst>
          </p:cNvPr>
          <p:cNvSpPr txBox="1"/>
          <p:nvPr/>
        </p:nvSpPr>
        <p:spPr>
          <a:xfrm>
            <a:off x="10431897" y="2849438"/>
            <a:ext cx="128112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spc="100" dirty="0">
                <a:highlight>
                  <a:srgbClr val="FEDE33"/>
                </a:highlight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*APPROACHES:</a:t>
            </a:r>
            <a:endParaRPr lang="en-US" sz="1200" spc="1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5823A8D-F656-A544-BDE0-7A62D099F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6"/>
          <a:stretch/>
        </p:blipFill>
        <p:spPr bwMode="auto">
          <a:xfrm>
            <a:off x="3866266" y="2997070"/>
            <a:ext cx="6381766" cy="252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Segnaposto testo 4">
            <a:extLst>
              <a:ext uri="{FF2B5EF4-FFF2-40B4-BE49-F238E27FC236}">
                <a16:creationId xmlns:a16="http://schemas.microsoft.com/office/drawing/2014/main" id="{D3AD21FF-0D2E-EF44-B510-776D05AAC4D6}"/>
              </a:ext>
            </a:extLst>
          </p:cNvPr>
          <p:cNvSpPr txBox="1">
            <a:spLocks/>
          </p:cNvSpPr>
          <p:nvPr/>
        </p:nvSpPr>
        <p:spPr>
          <a:xfrm>
            <a:off x="135913" y="5593429"/>
            <a:ext cx="6381766" cy="10987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spc="100" dirty="0">
                <a:solidFill>
                  <a:srgbClr val="C00000"/>
                </a:solidFill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FOCUSING ON BUSINESS ARENAS </a:t>
            </a:r>
            <a:r>
              <a:rPr lang="en-US" sz="2400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MAY LEAD TO A TRANSFORMATION OF  THE BUSINESS MODEL</a:t>
            </a:r>
          </a:p>
        </p:txBody>
      </p:sp>
      <p:pic>
        <p:nvPicPr>
          <p:cNvPr id="65" name="Picture 22" descr="Arrow Vector All Free Download - Buterfly From">
            <a:extLst>
              <a:ext uri="{FF2B5EF4-FFF2-40B4-BE49-F238E27FC236}">
                <a16:creationId xmlns:a16="http://schemas.microsoft.com/office/drawing/2014/main" id="{318697EF-6844-9A46-84AC-186D42F12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26602">
            <a:off x="2976032" y="2710359"/>
            <a:ext cx="936874" cy="85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Hydra - Free people icons">
            <a:extLst>
              <a:ext uri="{FF2B5EF4-FFF2-40B4-BE49-F238E27FC236}">
                <a16:creationId xmlns:a16="http://schemas.microsoft.com/office/drawing/2014/main" id="{989EE788-3334-0C48-BEDC-AD9F8C497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936" y="5092467"/>
            <a:ext cx="996123" cy="99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575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D1FF64-9583-7F4D-978E-F542C0E6A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885599"/>
            <a:ext cx="11811000" cy="763347"/>
          </a:xfrm>
        </p:spPr>
        <p:txBody>
          <a:bodyPr/>
          <a:lstStyle/>
          <a:p>
            <a:r>
              <a:rPr lang="it-IT" sz="3600" dirty="0"/>
              <a:t>How </a:t>
            </a:r>
            <a:r>
              <a:rPr lang="it-IT" sz="3600" dirty="0" err="1"/>
              <a:t>did</a:t>
            </a:r>
            <a:r>
              <a:rPr lang="it-IT" sz="3600" dirty="0"/>
              <a:t> Apple Music </a:t>
            </a:r>
            <a:r>
              <a:rPr lang="it-IT" sz="3600" dirty="0" err="1"/>
              <a:t>redesign</a:t>
            </a:r>
            <a:r>
              <a:rPr lang="it-IT" sz="3600" dirty="0"/>
              <a:t> </a:t>
            </a:r>
            <a:r>
              <a:rPr lang="it-IT" sz="3600" dirty="0" err="1"/>
              <a:t>its</a:t>
            </a:r>
            <a:r>
              <a:rPr lang="it-IT" sz="3600" dirty="0"/>
              <a:t> Experience to gain back </a:t>
            </a:r>
            <a:r>
              <a:rPr lang="it-IT" sz="3600" dirty="0" err="1"/>
              <a:t>its</a:t>
            </a:r>
            <a:r>
              <a:rPr lang="it-IT" sz="3600" dirty="0"/>
              <a:t> CA </a:t>
            </a:r>
            <a:r>
              <a:rPr lang="it-IT" sz="3600" dirty="0" err="1"/>
              <a:t>after</a:t>
            </a:r>
            <a:r>
              <a:rPr lang="it-IT" sz="3600" dirty="0"/>
              <a:t> music streaming </a:t>
            </a:r>
            <a:r>
              <a:rPr lang="it-IT" sz="3600" dirty="0" err="1"/>
              <a:t>introduction</a:t>
            </a:r>
            <a:r>
              <a:rPr lang="it-IT" sz="3600" dirty="0"/>
              <a:t>?</a:t>
            </a:r>
            <a:br>
              <a:rPr lang="it-IT" sz="3600" dirty="0"/>
            </a:br>
            <a:endParaRPr lang="en-US" sz="3600" dirty="0"/>
          </a:p>
        </p:txBody>
      </p:sp>
      <p:sp>
        <p:nvSpPr>
          <p:cNvPr id="53" name="Segnaposto testo 2">
            <a:extLst>
              <a:ext uri="{FF2B5EF4-FFF2-40B4-BE49-F238E27FC236}">
                <a16:creationId xmlns:a16="http://schemas.microsoft.com/office/drawing/2014/main" id="{48084891-EB76-AF4F-987C-9203E93AAB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8006" y="1937345"/>
            <a:ext cx="4908550" cy="406115"/>
          </a:xfrm>
        </p:spPr>
        <p:txBody>
          <a:bodyPr/>
          <a:lstStyle/>
          <a:p>
            <a:r>
              <a:rPr lang="en-US" sz="1800" b="1" dirty="0"/>
              <a:t>Group Task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2D576E9-07A9-8547-8BB6-96272BD7477C}"/>
              </a:ext>
            </a:extLst>
          </p:cNvPr>
          <p:cNvSpPr txBox="1"/>
          <p:nvPr/>
        </p:nvSpPr>
        <p:spPr>
          <a:xfrm>
            <a:off x="125164" y="2432944"/>
            <a:ext cx="11594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#3 EXPERIENCE REDESIGN : MUSIC DOWNLOAD EXPERIENCE VS. STREAMING EXPERIENCE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486177F0-2027-C44F-BE80-4887E52D9BCB}"/>
              </a:ext>
            </a:extLst>
          </p:cNvPr>
          <p:cNvSpPr/>
          <p:nvPr/>
        </p:nvSpPr>
        <p:spPr>
          <a:xfrm>
            <a:off x="125164" y="2432944"/>
            <a:ext cx="11941671" cy="393632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3250ED22-D91B-5A4B-8297-29460D61BA41}"/>
              </a:ext>
            </a:extLst>
          </p:cNvPr>
          <p:cNvSpPr/>
          <p:nvPr/>
        </p:nvSpPr>
        <p:spPr>
          <a:xfrm>
            <a:off x="176379" y="3100025"/>
            <a:ext cx="2206047" cy="55240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What can the user/customer do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09279D76-13FC-0645-9769-25FE87AA2B01}"/>
              </a:ext>
            </a:extLst>
          </p:cNvPr>
          <p:cNvSpPr/>
          <p:nvPr/>
        </p:nvSpPr>
        <p:spPr>
          <a:xfrm>
            <a:off x="4058663" y="3100025"/>
            <a:ext cx="1842353" cy="5524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Differently from ….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174335FF-95BF-FA4B-A678-74CA524241C2}"/>
              </a:ext>
            </a:extLst>
          </p:cNvPr>
          <p:cNvSpPr/>
          <p:nvPr/>
        </p:nvSpPr>
        <p:spPr>
          <a:xfrm>
            <a:off x="2382426" y="3100025"/>
            <a:ext cx="1676237" cy="55240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In which way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1418153-3183-484E-B695-84812320A616}"/>
              </a:ext>
            </a:extLst>
          </p:cNvPr>
          <p:cNvSpPr txBox="1"/>
          <p:nvPr/>
        </p:nvSpPr>
        <p:spPr>
          <a:xfrm>
            <a:off x="1839279" y="2662712"/>
            <a:ext cx="2800767" cy="4564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spc="100" dirty="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ITUNES EXPERIENCE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667498F9-A109-534F-B53B-C4F746A96103}"/>
              </a:ext>
            </a:extLst>
          </p:cNvPr>
          <p:cNvSpPr/>
          <p:nvPr/>
        </p:nvSpPr>
        <p:spPr>
          <a:xfrm>
            <a:off x="6166330" y="3085391"/>
            <a:ext cx="2206047" cy="55240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What can the user/customer do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E4FC2E54-1387-5847-B45F-223F5B373E84}"/>
              </a:ext>
            </a:extLst>
          </p:cNvPr>
          <p:cNvSpPr/>
          <p:nvPr/>
        </p:nvSpPr>
        <p:spPr>
          <a:xfrm>
            <a:off x="10048615" y="3085391"/>
            <a:ext cx="1830394" cy="5524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Differently from ….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66AF4B80-7A79-BB4D-AF51-5D2DA1F3391B}"/>
              </a:ext>
            </a:extLst>
          </p:cNvPr>
          <p:cNvSpPr/>
          <p:nvPr/>
        </p:nvSpPr>
        <p:spPr>
          <a:xfrm>
            <a:off x="8372377" y="3085391"/>
            <a:ext cx="1676237" cy="55240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In which way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7625C2A7-9B95-7D4C-85C4-14427A4AFB1D}"/>
              </a:ext>
            </a:extLst>
          </p:cNvPr>
          <p:cNvSpPr txBox="1"/>
          <p:nvPr/>
        </p:nvSpPr>
        <p:spPr>
          <a:xfrm>
            <a:off x="7305573" y="2643490"/>
            <a:ext cx="3595856" cy="4564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spc="100" dirty="0">
                <a:solidFill>
                  <a:srgbClr val="00206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APPLE MUSIC EXPERIENCE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49A7022F-3E8E-8F4A-A136-6FB8B7915E5F}"/>
              </a:ext>
            </a:extLst>
          </p:cNvPr>
          <p:cNvSpPr/>
          <p:nvPr/>
        </p:nvSpPr>
        <p:spPr>
          <a:xfrm>
            <a:off x="176379" y="3652429"/>
            <a:ext cx="2206047" cy="2479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20DE61FD-FC69-F94E-ADA9-02F468CC5913}"/>
              </a:ext>
            </a:extLst>
          </p:cNvPr>
          <p:cNvSpPr/>
          <p:nvPr/>
        </p:nvSpPr>
        <p:spPr>
          <a:xfrm>
            <a:off x="2382426" y="3671651"/>
            <a:ext cx="1676237" cy="2460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20CA640A-0A52-3846-B745-6D59F75547CE}"/>
              </a:ext>
            </a:extLst>
          </p:cNvPr>
          <p:cNvSpPr/>
          <p:nvPr/>
        </p:nvSpPr>
        <p:spPr>
          <a:xfrm>
            <a:off x="4058663" y="3637795"/>
            <a:ext cx="1842353" cy="24945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A6BC4210-EDCF-934A-A0A1-525C86ABCE69}"/>
              </a:ext>
            </a:extLst>
          </p:cNvPr>
          <p:cNvSpPr/>
          <p:nvPr/>
        </p:nvSpPr>
        <p:spPr>
          <a:xfrm>
            <a:off x="6166330" y="3652429"/>
            <a:ext cx="2206047" cy="2479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8799C633-88ED-0147-825B-D8E291127128}"/>
              </a:ext>
            </a:extLst>
          </p:cNvPr>
          <p:cNvSpPr/>
          <p:nvPr/>
        </p:nvSpPr>
        <p:spPr>
          <a:xfrm>
            <a:off x="8372377" y="3637795"/>
            <a:ext cx="1676237" cy="24945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88DF7C78-0270-4B46-8272-56EDC48B34B4}"/>
              </a:ext>
            </a:extLst>
          </p:cNvPr>
          <p:cNvSpPr/>
          <p:nvPr/>
        </p:nvSpPr>
        <p:spPr>
          <a:xfrm>
            <a:off x="10048614" y="3637795"/>
            <a:ext cx="1842353" cy="24945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" descr="How to Transfer Music from iPhone to iTunes on Windows Computer">
            <a:extLst>
              <a:ext uri="{FF2B5EF4-FFF2-40B4-BE49-F238E27FC236}">
                <a16:creationId xmlns:a16="http://schemas.microsoft.com/office/drawing/2014/main" id="{95608CFA-F41A-4A43-BE26-B9B49C5BE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7" r="27755" b="27825"/>
          <a:stretch/>
        </p:blipFill>
        <p:spPr bwMode="auto">
          <a:xfrm>
            <a:off x="176378" y="5487905"/>
            <a:ext cx="703825" cy="63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Apple Music - App su Google Play">
            <a:extLst>
              <a:ext uri="{FF2B5EF4-FFF2-40B4-BE49-F238E27FC236}">
                <a16:creationId xmlns:a16="http://schemas.microsoft.com/office/drawing/2014/main" id="{62061958-0A5E-9840-ABE3-FFE4D7CD7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329" y="5555622"/>
            <a:ext cx="576693" cy="57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828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4BC0A2-D7C4-7743-813B-8ECEB13FE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65" y="1033884"/>
            <a:ext cx="11344697" cy="464602"/>
          </a:xfrm>
        </p:spPr>
        <p:txBody>
          <a:bodyPr/>
          <a:lstStyle/>
          <a:p>
            <a:r>
              <a:rPr lang="en-US" dirty="0"/>
              <a:t>TCA &amp;</a:t>
            </a:r>
            <a:r>
              <a:rPr lang="en-US" dirty="0">
                <a:solidFill>
                  <a:srgbClr val="FE0769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Business Models</a:t>
            </a:r>
          </a:p>
        </p:txBody>
      </p:sp>
      <p:sp>
        <p:nvSpPr>
          <p:cNvPr id="133" name="CasellaDiTesto 132">
            <a:extLst>
              <a:ext uri="{FF2B5EF4-FFF2-40B4-BE49-F238E27FC236}">
                <a16:creationId xmlns:a16="http://schemas.microsoft.com/office/drawing/2014/main" id="{9D912FE0-2596-094D-B571-A55898A77A46}"/>
              </a:ext>
            </a:extLst>
          </p:cNvPr>
          <p:cNvSpPr txBox="1"/>
          <p:nvPr/>
        </p:nvSpPr>
        <p:spPr>
          <a:xfrm>
            <a:off x="888765" y="1898201"/>
            <a:ext cx="11002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COMPANIES MIGHT GAIN A </a:t>
            </a:r>
            <a:r>
              <a:rPr lang="it-IT" sz="2000" dirty="0">
                <a:solidFill>
                  <a:srgbClr val="C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COMPETITIVE ADVANTAGE </a:t>
            </a:r>
            <a:r>
              <a:rPr lang="it-IT" sz="2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BY </a:t>
            </a:r>
            <a:r>
              <a:rPr lang="it-IT" sz="2000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UNBUNDLING/SEPARATING</a:t>
            </a:r>
            <a:r>
              <a:rPr lang="it-IT" sz="2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SOME OF THE BUILDING BLOCKS WITHIN  VALUE CREATION PROCESSES THAT ULTIMATELY SPIN-OFF </a:t>
            </a:r>
          </a:p>
          <a:p>
            <a:pPr algn="ctr"/>
            <a:r>
              <a:rPr lang="it-IT" sz="2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IN NEW LINES OF BUSINESS.</a:t>
            </a:r>
          </a:p>
        </p:txBody>
      </p:sp>
      <p:pic>
        <p:nvPicPr>
          <p:cNvPr id="134" name="Picture 22" descr="Arrow Vector All Free Download - Buterfly From">
            <a:extLst>
              <a:ext uri="{FF2B5EF4-FFF2-40B4-BE49-F238E27FC236}">
                <a16:creationId xmlns:a16="http://schemas.microsoft.com/office/drawing/2014/main" id="{472D37C3-FE8D-2A49-A80B-4F34F4EF2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6181">
            <a:off x="309782" y="3148123"/>
            <a:ext cx="936874" cy="8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CasellaDiTesto 136">
            <a:extLst>
              <a:ext uri="{FF2B5EF4-FFF2-40B4-BE49-F238E27FC236}">
                <a16:creationId xmlns:a16="http://schemas.microsoft.com/office/drawing/2014/main" id="{ACCF8F35-B8C2-1F48-BE99-B2E0E445F0E6}"/>
              </a:ext>
            </a:extLst>
          </p:cNvPr>
          <p:cNvSpPr txBox="1"/>
          <p:nvPr/>
        </p:nvSpPr>
        <p:spPr>
          <a:xfrm>
            <a:off x="1406480" y="3114866"/>
            <a:ext cx="8632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THE KEY IS TO ZOOM INTO A SPECIFIC BUILDING BLOCK TO FOCUS EFFORTS FOR VALUE CREATION</a:t>
            </a:r>
          </a:p>
        </p:txBody>
      </p:sp>
      <p:pic>
        <p:nvPicPr>
          <p:cNvPr id="14340" name="Picture 4" descr="Magnifying Glass Vector Art, Icons, and Graphics for Free Download">
            <a:extLst>
              <a:ext uri="{FF2B5EF4-FFF2-40B4-BE49-F238E27FC236}">
                <a16:creationId xmlns:a16="http://schemas.microsoft.com/office/drawing/2014/main" id="{433A5A22-06E1-C64C-B184-71D370FD7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15" y="2922083"/>
            <a:ext cx="1028234" cy="102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Gladiator arena icon isometric style Royalty Free Vector">
            <a:extLst>
              <a:ext uri="{FF2B5EF4-FFF2-40B4-BE49-F238E27FC236}">
                <a16:creationId xmlns:a16="http://schemas.microsoft.com/office/drawing/2014/main" id="{DB638488-78C5-2E49-B68D-396B69557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7" b="20952"/>
          <a:stretch/>
        </p:blipFill>
        <p:spPr bwMode="auto">
          <a:xfrm>
            <a:off x="10196983" y="2787100"/>
            <a:ext cx="1109879" cy="77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4" descr="White Hand Drawn Arrow Png Png Image - Hand Drawn Arrow PNG – Stunning free  transparent png clipart images free download">
            <a:extLst>
              <a:ext uri="{FF2B5EF4-FFF2-40B4-BE49-F238E27FC236}">
                <a16:creationId xmlns:a16="http://schemas.microsoft.com/office/drawing/2014/main" id="{A3636CBD-9D65-8946-A038-6217670AE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98049" flipV="1">
            <a:off x="9057892" y="2539311"/>
            <a:ext cx="1456751" cy="101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CasellaDiTesto 149">
            <a:extLst>
              <a:ext uri="{FF2B5EF4-FFF2-40B4-BE49-F238E27FC236}">
                <a16:creationId xmlns:a16="http://schemas.microsoft.com/office/drawing/2014/main" id="{597CD244-42A1-4C44-8574-A6A6D6DED5DB}"/>
              </a:ext>
            </a:extLst>
          </p:cNvPr>
          <p:cNvSpPr txBox="1"/>
          <p:nvPr/>
        </p:nvSpPr>
        <p:spPr>
          <a:xfrm rot="21234176">
            <a:off x="7810501" y="3396007"/>
            <a:ext cx="6063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TO COMPETE IN NEW </a:t>
            </a:r>
            <a:r>
              <a:rPr lang="it-IT" sz="1600" b="1" i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ARENAS</a:t>
            </a:r>
            <a:endParaRPr lang="en-US" sz="1600" dirty="0">
              <a:highlight>
                <a:srgbClr val="FEDE33"/>
              </a:highlight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pic>
        <p:nvPicPr>
          <p:cNvPr id="14344" name="Picture 8" descr="Music album icon in outlined flat color style. Vector illustration Stock  Vector Image &amp; Art - Alamy">
            <a:extLst>
              <a:ext uri="{FF2B5EF4-FFF2-40B4-BE49-F238E27FC236}">
                <a16:creationId xmlns:a16="http://schemas.microsoft.com/office/drawing/2014/main" id="{3C507707-854C-7648-9FD8-37F2B8A46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8"/>
          <a:stretch/>
        </p:blipFill>
        <p:spPr bwMode="auto">
          <a:xfrm>
            <a:off x="1474017" y="5033502"/>
            <a:ext cx="1294720" cy="98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Music player app interface vector color template. Mobile application page  blue design layout. Media player screen. Flat UI, GUI. Playing audio,  radio. Phone display 4619833 Vector Art at Vecteezy">
            <a:extLst>
              <a:ext uri="{FF2B5EF4-FFF2-40B4-BE49-F238E27FC236}">
                <a16:creationId xmlns:a16="http://schemas.microsoft.com/office/drawing/2014/main" id="{4F4C8732-C0C2-A24B-9024-9D28E57DC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2" t="8572" r="27644" b="8254"/>
          <a:stretch/>
        </p:blipFill>
        <p:spPr bwMode="auto">
          <a:xfrm>
            <a:off x="2622236" y="5129754"/>
            <a:ext cx="466371" cy="88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Hand holding smartphone color icon. Electronic newspaper. Online news.  Isolated vector illustration Graphic Vector - Stock by Pixlr">
            <a:extLst>
              <a:ext uri="{FF2B5EF4-FFF2-40B4-BE49-F238E27FC236}">
                <a16:creationId xmlns:a16="http://schemas.microsoft.com/office/drawing/2014/main" id="{16383C32-9962-274F-9B12-1ECC49688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171" y="4655374"/>
            <a:ext cx="1471987" cy="1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14" descr="Newspaper great design for any purposes Royalty Free Vector">
            <a:extLst>
              <a:ext uri="{FF2B5EF4-FFF2-40B4-BE49-F238E27FC236}">
                <a16:creationId xmlns:a16="http://schemas.microsoft.com/office/drawing/2014/main" id="{D9E93A1E-0003-1C4C-93C8-D1BC8FBC8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6" t="15076" r="9200" b="21745"/>
          <a:stretch/>
        </p:blipFill>
        <p:spPr bwMode="auto">
          <a:xfrm>
            <a:off x="5607288" y="4826326"/>
            <a:ext cx="1759856" cy="14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8" name="Picture 22" descr="Nike Factory Store Dresden. Schwarzheide, DEU. Nike.com IT">
            <a:extLst>
              <a:ext uri="{FF2B5EF4-FFF2-40B4-BE49-F238E27FC236}">
                <a16:creationId xmlns:a16="http://schemas.microsoft.com/office/drawing/2014/main" id="{AA820AF3-95F0-0542-A513-3586CAFDB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987" y="4994127"/>
            <a:ext cx="2316995" cy="113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Immagine 168">
            <a:extLst>
              <a:ext uri="{FF2B5EF4-FFF2-40B4-BE49-F238E27FC236}">
                <a16:creationId xmlns:a16="http://schemas.microsoft.com/office/drawing/2014/main" id="{C2ADA21B-5260-134F-95EC-43424453AC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2542" y="4421785"/>
            <a:ext cx="847669" cy="1833977"/>
          </a:xfrm>
          <a:prstGeom prst="rect">
            <a:avLst/>
          </a:prstGeom>
        </p:spPr>
      </p:pic>
      <p:sp>
        <p:nvSpPr>
          <p:cNvPr id="1078" name="CasellaDiTesto 1077">
            <a:extLst>
              <a:ext uri="{FF2B5EF4-FFF2-40B4-BE49-F238E27FC236}">
                <a16:creationId xmlns:a16="http://schemas.microsoft.com/office/drawing/2014/main" id="{0044AD6A-BDEF-0348-8B7A-92D3C7F77E1C}"/>
              </a:ext>
            </a:extLst>
          </p:cNvPr>
          <p:cNvSpPr txBox="1"/>
          <p:nvPr/>
        </p:nvSpPr>
        <p:spPr>
          <a:xfrm>
            <a:off x="9361714" y="4593771"/>
            <a:ext cx="148803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spc="100" dirty="0"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zoom in: product</a:t>
            </a:r>
          </a:p>
        </p:txBody>
      </p:sp>
      <p:sp>
        <p:nvSpPr>
          <p:cNvPr id="1079" name="CasellaDiTesto 1078">
            <a:extLst>
              <a:ext uri="{FF2B5EF4-FFF2-40B4-BE49-F238E27FC236}">
                <a16:creationId xmlns:a16="http://schemas.microsoft.com/office/drawing/2014/main" id="{2C40BF78-1AE5-1C4E-9298-029E513CF2F3}"/>
              </a:ext>
            </a:extLst>
          </p:cNvPr>
          <p:cNvSpPr txBox="1"/>
          <p:nvPr/>
        </p:nvSpPr>
        <p:spPr>
          <a:xfrm>
            <a:off x="5661584" y="4505445"/>
            <a:ext cx="140134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spc="100" dirty="0"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zoom in: article</a:t>
            </a:r>
          </a:p>
        </p:txBody>
      </p:sp>
      <p:sp>
        <p:nvSpPr>
          <p:cNvPr id="172" name="CasellaDiTesto 171">
            <a:extLst>
              <a:ext uri="{FF2B5EF4-FFF2-40B4-BE49-F238E27FC236}">
                <a16:creationId xmlns:a16="http://schemas.microsoft.com/office/drawing/2014/main" id="{C6555A09-2468-BC45-B93F-5D04D972A029}"/>
              </a:ext>
            </a:extLst>
          </p:cNvPr>
          <p:cNvSpPr txBox="1"/>
          <p:nvPr/>
        </p:nvSpPr>
        <p:spPr>
          <a:xfrm>
            <a:off x="1919940" y="4557689"/>
            <a:ext cx="123463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spc="100" dirty="0"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zoom in: song</a:t>
            </a:r>
          </a:p>
        </p:txBody>
      </p:sp>
      <p:sp>
        <p:nvSpPr>
          <p:cNvPr id="1080" name="CasellaDiTesto 1079">
            <a:extLst>
              <a:ext uri="{FF2B5EF4-FFF2-40B4-BE49-F238E27FC236}">
                <a16:creationId xmlns:a16="http://schemas.microsoft.com/office/drawing/2014/main" id="{216DB9F5-4D73-154D-91B5-B85A6E87F100}"/>
              </a:ext>
            </a:extLst>
          </p:cNvPr>
          <p:cNvSpPr txBox="1"/>
          <p:nvPr/>
        </p:nvSpPr>
        <p:spPr>
          <a:xfrm>
            <a:off x="1322226" y="6028187"/>
            <a:ext cx="232486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100" dirty="0"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instead of the entire album</a:t>
            </a:r>
            <a:endParaRPr lang="en-US" sz="1200" spc="1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CasellaDiTesto 173">
            <a:extLst>
              <a:ext uri="{FF2B5EF4-FFF2-40B4-BE49-F238E27FC236}">
                <a16:creationId xmlns:a16="http://schemas.microsoft.com/office/drawing/2014/main" id="{71A4EF3E-1B2F-124F-823C-9E6F09F6B4B4}"/>
              </a:ext>
            </a:extLst>
          </p:cNvPr>
          <p:cNvSpPr txBox="1"/>
          <p:nvPr/>
        </p:nvSpPr>
        <p:spPr>
          <a:xfrm>
            <a:off x="5191164" y="6114495"/>
            <a:ext cx="260686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100" dirty="0"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instead of the whole newspaper</a:t>
            </a:r>
            <a:endParaRPr lang="en-US" sz="1200" spc="1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CasellaDiTesto 174">
            <a:extLst>
              <a:ext uri="{FF2B5EF4-FFF2-40B4-BE49-F238E27FC236}">
                <a16:creationId xmlns:a16="http://schemas.microsoft.com/office/drawing/2014/main" id="{F4B4E3EB-6E44-874F-859B-C7C1AF768229}"/>
              </a:ext>
            </a:extLst>
          </p:cNvPr>
          <p:cNvSpPr txBox="1"/>
          <p:nvPr/>
        </p:nvSpPr>
        <p:spPr>
          <a:xfrm>
            <a:off x="8817666" y="6114495"/>
            <a:ext cx="216783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spc="100" dirty="0"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instead of physical stores</a:t>
            </a:r>
            <a:endParaRPr lang="en-US" sz="1200" spc="1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38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C9B35A-A328-2240-9DDD-F009D4F91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50" y="1316913"/>
            <a:ext cx="8967749" cy="464602"/>
          </a:xfrm>
        </p:spPr>
        <p:txBody>
          <a:bodyPr/>
          <a:lstStyle/>
          <a:p>
            <a:r>
              <a:rPr lang="en-US" dirty="0"/>
              <a:t>Unbundling business models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B514B4-01D1-AF4C-B4ED-4BF7B1130A05}"/>
              </a:ext>
            </a:extLst>
          </p:cNvPr>
          <p:cNvSpPr txBox="1"/>
          <p:nvPr/>
        </p:nvSpPr>
        <p:spPr>
          <a:xfrm>
            <a:off x="2407298" y="2155371"/>
            <a:ext cx="7377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0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WHEN YOU BUY A MOBILE PHONE, YOU DON’T JUST BUY THE HARDWARE. </a:t>
            </a:r>
          </a:p>
          <a:p>
            <a:pPr algn="ctr"/>
            <a:r>
              <a:rPr lang="it-IT" dirty="0">
                <a:solidFill>
                  <a:srgbClr val="0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YOU BUY A BUNDLED PRODUCT, THAT INCLUDES: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5A72021-5A5D-2740-8877-322D20C124AC}"/>
              </a:ext>
            </a:extLst>
          </p:cNvPr>
          <p:cNvSpPr/>
          <p:nvPr/>
        </p:nvSpPr>
        <p:spPr>
          <a:xfrm>
            <a:off x="925286" y="3004457"/>
            <a:ext cx="1153885" cy="729343"/>
          </a:xfrm>
          <a:custGeom>
            <a:avLst/>
            <a:gdLst>
              <a:gd name="connsiteX0" fmla="*/ 0 w 1153885"/>
              <a:gd name="connsiteY0" fmla="*/ 0 h 729343"/>
              <a:gd name="connsiteX1" fmla="*/ 1153885 w 1153885"/>
              <a:gd name="connsiteY1" fmla="*/ 0 h 729343"/>
              <a:gd name="connsiteX2" fmla="*/ 1153885 w 1153885"/>
              <a:gd name="connsiteY2" fmla="*/ 729343 h 729343"/>
              <a:gd name="connsiteX3" fmla="*/ 0 w 1153885"/>
              <a:gd name="connsiteY3" fmla="*/ 729343 h 729343"/>
              <a:gd name="connsiteX4" fmla="*/ 0 w 1153885"/>
              <a:gd name="connsiteY4" fmla="*/ 0 h 72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885" h="729343" fill="none" extrusionOk="0">
                <a:moveTo>
                  <a:pt x="0" y="0"/>
                </a:moveTo>
                <a:cubicBezTo>
                  <a:pt x="545976" y="-51745"/>
                  <a:pt x="745835" y="-65153"/>
                  <a:pt x="1153885" y="0"/>
                </a:cubicBezTo>
                <a:cubicBezTo>
                  <a:pt x="1159043" y="109164"/>
                  <a:pt x="1157842" y="520979"/>
                  <a:pt x="1153885" y="729343"/>
                </a:cubicBezTo>
                <a:cubicBezTo>
                  <a:pt x="922062" y="754694"/>
                  <a:pt x="364980" y="661375"/>
                  <a:pt x="0" y="729343"/>
                </a:cubicBezTo>
                <a:cubicBezTo>
                  <a:pt x="-8722" y="413675"/>
                  <a:pt x="3359" y="132161"/>
                  <a:pt x="0" y="0"/>
                </a:cubicBezTo>
                <a:close/>
              </a:path>
              <a:path w="1153885" h="729343" stroke="0" extrusionOk="0">
                <a:moveTo>
                  <a:pt x="0" y="0"/>
                </a:moveTo>
                <a:cubicBezTo>
                  <a:pt x="303384" y="54571"/>
                  <a:pt x="583174" y="-86982"/>
                  <a:pt x="1153885" y="0"/>
                </a:cubicBezTo>
                <a:cubicBezTo>
                  <a:pt x="1124367" y="119553"/>
                  <a:pt x="1193371" y="593999"/>
                  <a:pt x="1153885" y="729343"/>
                </a:cubicBezTo>
                <a:cubicBezTo>
                  <a:pt x="937546" y="715324"/>
                  <a:pt x="293274" y="738993"/>
                  <a:pt x="0" y="729343"/>
                </a:cubicBezTo>
                <a:cubicBezTo>
                  <a:pt x="-34166" y="582493"/>
                  <a:pt x="-63625" y="28220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40533671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 dirty="0">
              <a:solidFill>
                <a:srgbClr val="757575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pPr algn="ctr"/>
            <a:r>
              <a:rPr lang="it-IT" sz="1200" dirty="0">
                <a:solidFill>
                  <a:srgbClr val="757575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THE HARDWARE</a:t>
            </a:r>
          </a:p>
          <a:p>
            <a:pPr algn="ctr"/>
            <a:endParaRPr lang="en-US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A45F1E1-F95D-FC48-B15C-86649FA7A7EE}"/>
              </a:ext>
            </a:extLst>
          </p:cNvPr>
          <p:cNvSpPr/>
          <p:nvPr/>
        </p:nvSpPr>
        <p:spPr>
          <a:xfrm>
            <a:off x="2128157" y="3004456"/>
            <a:ext cx="1153885" cy="729343"/>
          </a:xfrm>
          <a:custGeom>
            <a:avLst/>
            <a:gdLst>
              <a:gd name="connsiteX0" fmla="*/ 0 w 1153885"/>
              <a:gd name="connsiteY0" fmla="*/ 0 h 729343"/>
              <a:gd name="connsiteX1" fmla="*/ 1153885 w 1153885"/>
              <a:gd name="connsiteY1" fmla="*/ 0 h 729343"/>
              <a:gd name="connsiteX2" fmla="*/ 1153885 w 1153885"/>
              <a:gd name="connsiteY2" fmla="*/ 729343 h 729343"/>
              <a:gd name="connsiteX3" fmla="*/ 0 w 1153885"/>
              <a:gd name="connsiteY3" fmla="*/ 729343 h 729343"/>
              <a:gd name="connsiteX4" fmla="*/ 0 w 1153885"/>
              <a:gd name="connsiteY4" fmla="*/ 0 h 72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885" h="729343" fill="none" extrusionOk="0">
                <a:moveTo>
                  <a:pt x="0" y="0"/>
                </a:moveTo>
                <a:cubicBezTo>
                  <a:pt x="545976" y="-51745"/>
                  <a:pt x="745835" y="-65153"/>
                  <a:pt x="1153885" y="0"/>
                </a:cubicBezTo>
                <a:cubicBezTo>
                  <a:pt x="1159043" y="109164"/>
                  <a:pt x="1157842" y="520979"/>
                  <a:pt x="1153885" y="729343"/>
                </a:cubicBezTo>
                <a:cubicBezTo>
                  <a:pt x="922062" y="754694"/>
                  <a:pt x="364980" y="661375"/>
                  <a:pt x="0" y="729343"/>
                </a:cubicBezTo>
                <a:cubicBezTo>
                  <a:pt x="-8722" y="413675"/>
                  <a:pt x="3359" y="132161"/>
                  <a:pt x="0" y="0"/>
                </a:cubicBezTo>
                <a:close/>
              </a:path>
              <a:path w="1153885" h="729343" stroke="0" extrusionOk="0">
                <a:moveTo>
                  <a:pt x="0" y="0"/>
                </a:moveTo>
                <a:cubicBezTo>
                  <a:pt x="303384" y="54571"/>
                  <a:pt x="583174" y="-86982"/>
                  <a:pt x="1153885" y="0"/>
                </a:cubicBezTo>
                <a:cubicBezTo>
                  <a:pt x="1124367" y="119553"/>
                  <a:pt x="1193371" y="593999"/>
                  <a:pt x="1153885" y="729343"/>
                </a:cubicBezTo>
                <a:cubicBezTo>
                  <a:pt x="937546" y="715324"/>
                  <a:pt x="293274" y="738993"/>
                  <a:pt x="0" y="729343"/>
                </a:cubicBezTo>
                <a:cubicBezTo>
                  <a:pt x="-34166" y="582493"/>
                  <a:pt x="-63625" y="28220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40533671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 dirty="0">
              <a:solidFill>
                <a:srgbClr val="757575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pPr algn="ctr"/>
            <a:r>
              <a:rPr lang="it-IT" sz="1200" dirty="0">
                <a:solidFill>
                  <a:srgbClr val="757575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PRE-INSTALLED APPS</a:t>
            </a:r>
          </a:p>
          <a:p>
            <a:pPr algn="ctr"/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F3F6694-8B35-9F4E-9C50-3E347EB76624}"/>
              </a:ext>
            </a:extLst>
          </p:cNvPr>
          <p:cNvSpPr/>
          <p:nvPr/>
        </p:nvSpPr>
        <p:spPr>
          <a:xfrm>
            <a:off x="3331028" y="3004456"/>
            <a:ext cx="1153885" cy="729343"/>
          </a:xfrm>
          <a:custGeom>
            <a:avLst/>
            <a:gdLst>
              <a:gd name="connsiteX0" fmla="*/ 0 w 1153885"/>
              <a:gd name="connsiteY0" fmla="*/ 0 h 729343"/>
              <a:gd name="connsiteX1" fmla="*/ 1153885 w 1153885"/>
              <a:gd name="connsiteY1" fmla="*/ 0 h 729343"/>
              <a:gd name="connsiteX2" fmla="*/ 1153885 w 1153885"/>
              <a:gd name="connsiteY2" fmla="*/ 729343 h 729343"/>
              <a:gd name="connsiteX3" fmla="*/ 0 w 1153885"/>
              <a:gd name="connsiteY3" fmla="*/ 729343 h 729343"/>
              <a:gd name="connsiteX4" fmla="*/ 0 w 1153885"/>
              <a:gd name="connsiteY4" fmla="*/ 0 h 72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885" h="729343" fill="none" extrusionOk="0">
                <a:moveTo>
                  <a:pt x="0" y="0"/>
                </a:moveTo>
                <a:cubicBezTo>
                  <a:pt x="545976" y="-51745"/>
                  <a:pt x="745835" y="-65153"/>
                  <a:pt x="1153885" y="0"/>
                </a:cubicBezTo>
                <a:cubicBezTo>
                  <a:pt x="1159043" y="109164"/>
                  <a:pt x="1157842" y="520979"/>
                  <a:pt x="1153885" y="729343"/>
                </a:cubicBezTo>
                <a:cubicBezTo>
                  <a:pt x="922062" y="754694"/>
                  <a:pt x="364980" y="661375"/>
                  <a:pt x="0" y="729343"/>
                </a:cubicBezTo>
                <a:cubicBezTo>
                  <a:pt x="-8722" y="413675"/>
                  <a:pt x="3359" y="132161"/>
                  <a:pt x="0" y="0"/>
                </a:cubicBezTo>
                <a:close/>
              </a:path>
              <a:path w="1153885" h="729343" stroke="0" extrusionOk="0">
                <a:moveTo>
                  <a:pt x="0" y="0"/>
                </a:moveTo>
                <a:cubicBezTo>
                  <a:pt x="303384" y="54571"/>
                  <a:pt x="583174" y="-86982"/>
                  <a:pt x="1153885" y="0"/>
                </a:cubicBezTo>
                <a:cubicBezTo>
                  <a:pt x="1124367" y="119553"/>
                  <a:pt x="1193371" y="593999"/>
                  <a:pt x="1153885" y="729343"/>
                </a:cubicBezTo>
                <a:cubicBezTo>
                  <a:pt x="937546" y="715324"/>
                  <a:pt x="293274" y="738993"/>
                  <a:pt x="0" y="729343"/>
                </a:cubicBezTo>
                <a:cubicBezTo>
                  <a:pt x="-34166" y="582493"/>
                  <a:pt x="-63625" y="28220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40533671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 dirty="0">
              <a:solidFill>
                <a:srgbClr val="757575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pPr algn="ctr"/>
            <a:r>
              <a:rPr lang="it-IT" sz="1200" dirty="0">
                <a:solidFill>
                  <a:srgbClr val="757575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THE OPERATING SYSTEM</a:t>
            </a:r>
          </a:p>
          <a:p>
            <a:pPr algn="ctr"/>
            <a:endParaRPr lang="en-US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A9B44F0-E3E8-E64B-B6EA-691EECAE7CC0}"/>
              </a:ext>
            </a:extLst>
          </p:cNvPr>
          <p:cNvSpPr/>
          <p:nvPr/>
        </p:nvSpPr>
        <p:spPr>
          <a:xfrm>
            <a:off x="4533899" y="3001385"/>
            <a:ext cx="1153885" cy="729343"/>
          </a:xfrm>
          <a:custGeom>
            <a:avLst/>
            <a:gdLst>
              <a:gd name="connsiteX0" fmla="*/ 0 w 1153885"/>
              <a:gd name="connsiteY0" fmla="*/ 0 h 729343"/>
              <a:gd name="connsiteX1" fmla="*/ 1153885 w 1153885"/>
              <a:gd name="connsiteY1" fmla="*/ 0 h 729343"/>
              <a:gd name="connsiteX2" fmla="*/ 1153885 w 1153885"/>
              <a:gd name="connsiteY2" fmla="*/ 729343 h 729343"/>
              <a:gd name="connsiteX3" fmla="*/ 0 w 1153885"/>
              <a:gd name="connsiteY3" fmla="*/ 729343 h 729343"/>
              <a:gd name="connsiteX4" fmla="*/ 0 w 1153885"/>
              <a:gd name="connsiteY4" fmla="*/ 0 h 72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885" h="729343" fill="none" extrusionOk="0">
                <a:moveTo>
                  <a:pt x="0" y="0"/>
                </a:moveTo>
                <a:cubicBezTo>
                  <a:pt x="545976" y="-51745"/>
                  <a:pt x="745835" y="-65153"/>
                  <a:pt x="1153885" y="0"/>
                </a:cubicBezTo>
                <a:cubicBezTo>
                  <a:pt x="1159043" y="109164"/>
                  <a:pt x="1157842" y="520979"/>
                  <a:pt x="1153885" y="729343"/>
                </a:cubicBezTo>
                <a:cubicBezTo>
                  <a:pt x="922062" y="754694"/>
                  <a:pt x="364980" y="661375"/>
                  <a:pt x="0" y="729343"/>
                </a:cubicBezTo>
                <a:cubicBezTo>
                  <a:pt x="-8722" y="413675"/>
                  <a:pt x="3359" y="132161"/>
                  <a:pt x="0" y="0"/>
                </a:cubicBezTo>
                <a:close/>
              </a:path>
              <a:path w="1153885" h="729343" stroke="0" extrusionOk="0">
                <a:moveTo>
                  <a:pt x="0" y="0"/>
                </a:moveTo>
                <a:cubicBezTo>
                  <a:pt x="303384" y="54571"/>
                  <a:pt x="583174" y="-86982"/>
                  <a:pt x="1153885" y="0"/>
                </a:cubicBezTo>
                <a:cubicBezTo>
                  <a:pt x="1124367" y="119553"/>
                  <a:pt x="1193371" y="593999"/>
                  <a:pt x="1153885" y="729343"/>
                </a:cubicBezTo>
                <a:cubicBezTo>
                  <a:pt x="937546" y="715324"/>
                  <a:pt x="293274" y="738993"/>
                  <a:pt x="0" y="729343"/>
                </a:cubicBezTo>
                <a:cubicBezTo>
                  <a:pt x="-34166" y="582493"/>
                  <a:pt x="-63625" y="28220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40533671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 dirty="0">
              <a:solidFill>
                <a:srgbClr val="757575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pPr algn="ctr"/>
            <a:r>
              <a:rPr lang="it-IT" sz="1200" dirty="0">
                <a:solidFill>
                  <a:srgbClr val="757575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 SUBSCRIPTION TO A MOBILE NETWORK</a:t>
            </a:r>
          </a:p>
          <a:p>
            <a:pPr algn="ctr"/>
            <a:endParaRPr lang="en-US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A7C6A5C-1FCB-884F-BFA4-738AA7938094}"/>
              </a:ext>
            </a:extLst>
          </p:cNvPr>
          <p:cNvSpPr/>
          <p:nvPr/>
        </p:nvSpPr>
        <p:spPr>
          <a:xfrm>
            <a:off x="5736770" y="3001385"/>
            <a:ext cx="1153885" cy="729343"/>
          </a:xfrm>
          <a:custGeom>
            <a:avLst/>
            <a:gdLst>
              <a:gd name="connsiteX0" fmla="*/ 0 w 1153885"/>
              <a:gd name="connsiteY0" fmla="*/ 0 h 729343"/>
              <a:gd name="connsiteX1" fmla="*/ 1153885 w 1153885"/>
              <a:gd name="connsiteY1" fmla="*/ 0 h 729343"/>
              <a:gd name="connsiteX2" fmla="*/ 1153885 w 1153885"/>
              <a:gd name="connsiteY2" fmla="*/ 729343 h 729343"/>
              <a:gd name="connsiteX3" fmla="*/ 0 w 1153885"/>
              <a:gd name="connsiteY3" fmla="*/ 729343 h 729343"/>
              <a:gd name="connsiteX4" fmla="*/ 0 w 1153885"/>
              <a:gd name="connsiteY4" fmla="*/ 0 h 72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885" h="729343" fill="none" extrusionOk="0">
                <a:moveTo>
                  <a:pt x="0" y="0"/>
                </a:moveTo>
                <a:cubicBezTo>
                  <a:pt x="545976" y="-51745"/>
                  <a:pt x="745835" y="-65153"/>
                  <a:pt x="1153885" y="0"/>
                </a:cubicBezTo>
                <a:cubicBezTo>
                  <a:pt x="1159043" y="109164"/>
                  <a:pt x="1157842" y="520979"/>
                  <a:pt x="1153885" y="729343"/>
                </a:cubicBezTo>
                <a:cubicBezTo>
                  <a:pt x="922062" y="754694"/>
                  <a:pt x="364980" y="661375"/>
                  <a:pt x="0" y="729343"/>
                </a:cubicBezTo>
                <a:cubicBezTo>
                  <a:pt x="-8722" y="413675"/>
                  <a:pt x="3359" y="132161"/>
                  <a:pt x="0" y="0"/>
                </a:cubicBezTo>
                <a:close/>
              </a:path>
              <a:path w="1153885" h="729343" stroke="0" extrusionOk="0">
                <a:moveTo>
                  <a:pt x="0" y="0"/>
                </a:moveTo>
                <a:cubicBezTo>
                  <a:pt x="303384" y="54571"/>
                  <a:pt x="583174" y="-86982"/>
                  <a:pt x="1153885" y="0"/>
                </a:cubicBezTo>
                <a:cubicBezTo>
                  <a:pt x="1124367" y="119553"/>
                  <a:pt x="1193371" y="593999"/>
                  <a:pt x="1153885" y="729343"/>
                </a:cubicBezTo>
                <a:cubicBezTo>
                  <a:pt x="937546" y="715324"/>
                  <a:pt x="293274" y="738993"/>
                  <a:pt x="0" y="729343"/>
                </a:cubicBezTo>
                <a:cubicBezTo>
                  <a:pt x="-34166" y="582493"/>
                  <a:pt x="-63625" y="28220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40533671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 dirty="0">
              <a:solidFill>
                <a:srgbClr val="757575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pPr algn="ctr"/>
            <a:r>
              <a:rPr lang="it-IT" sz="1200" dirty="0">
                <a:solidFill>
                  <a:srgbClr val="757575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ACCESS TO APP STORES</a:t>
            </a:r>
          </a:p>
          <a:p>
            <a:pPr algn="ctr"/>
            <a:endParaRPr lang="en-US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CC98644-7B91-5A42-98BF-EE2490AE069E}"/>
              </a:ext>
            </a:extLst>
          </p:cNvPr>
          <p:cNvSpPr/>
          <p:nvPr/>
        </p:nvSpPr>
        <p:spPr>
          <a:xfrm>
            <a:off x="6939641" y="3001384"/>
            <a:ext cx="1153885" cy="729343"/>
          </a:xfrm>
          <a:custGeom>
            <a:avLst/>
            <a:gdLst>
              <a:gd name="connsiteX0" fmla="*/ 0 w 1153885"/>
              <a:gd name="connsiteY0" fmla="*/ 0 h 729343"/>
              <a:gd name="connsiteX1" fmla="*/ 1153885 w 1153885"/>
              <a:gd name="connsiteY1" fmla="*/ 0 h 729343"/>
              <a:gd name="connsiteX2" fmla="*/ 1153885 w 1153885"/>
              <a:gd name="connsiteY2" fmla="*/ 729343 h 729343"/>
              <a:gd name="connsiteX3" fmla="*/ 0 w 1153885"/>
              <a:gd name="connsiteY3" fmla="*/ 729343 h 729343"/>
              <a:gd name="connsiteX4" fmla="*/ 0 w 1153885"/>
              <a:gd name="connsiteY4" fmla="*/ 0 h 72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885" h="729343" fill="none" extrusionOk="0">
                <a:moveTo>
                  <a:pt x="0" y="0"/>
                </a:moveTo>
                <a:cubicBezTo>
                  <a:pt x="545976" y="-51745"/>
                  <a:pt x="745835" y="-65153"/>
                  <a:pt x="1153885" y="0"/>
                </a:cubicBezTo>
                <a:cubicBezTo>
                  <a:pt x="1159043" y="109164"/>
                  <a:pt x="1157842" y="520979"/>
                  <a:pt x="1153885" y="729343"/>
                </a:cubicBezTo>
                <a:cubicBezTo>
                  <a:pt x="922062" y="754694"/>
                  <a:pt x="364980" y="661375"/>
                  <a:pt x="0" y="729343"/>
                </a:cubicBezTo>
                <a:cubicBezTo>
                  <a:pt x="-8722" y="413675"/>
                  <a:pt x="3359" y="132161"/>
                  <a:pt x="0" y="0"/>
                </a:cubicBezTo>
                <a:close/>
              </a:path>
              <a:path w="1153885" h="729343" stroke="0" extrusionOk="0">
                <a:moveTo>
                  <a:pt x="0" y="0"/>
                </a:moveTo>
                <a:cubicBezTo>
                  <a:pt x="303384" y="54571"/>
                  <a:pt x="583174" y="-86982"/>
                  <a:pt x="1153885" y="0"/>
                </a:cubicBezTo>
                <a:cubicBezTo>
                  <a:pt x="1124367" y="119553"/>
                  <a:pt x="1193371" y="593999"/>
                  <a:pt x="1153885" y="729343"/>
                </a:cubicBezTo>
                <a:cubicBezTo>
                  <a:pt x="937546" y="715324"/>
                  <a:pt x="293274" y="738993"/>
                  <a:pt x="0" y="729343"/>
                </a:cubicBezTo>
                <a:cubicBezTo>
                  <a:pt x="-34166" y="582493"/>
                  <a:pt x="-63625" y="28220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40533671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 dirty="0">
              <a:solidFill>
                <a:srgbClr val="757575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pPr algn="ctr"/>
            <a:r>
              <a:rPr lang="it-IT" sz="1200" dirty="0">
                <a:solidFill>
                  <a:srgbClr val="757575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ONLINE/PAPER MANUAL</a:t>
            </a:r>
          </a:p>
          <a:p>
            <a:pPr algn="ctr"/>
            <a:endParaRPr lang="en-US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602A3D4-C964-4349-A905-7B704E354A77}"/>
              </a:ext>
            </a:extLst>
          </p:cNvPr>
          <p:cNvSpPr/>
          <p:nvPr/>
        </p:nvSpPr>
        <p:spPr>
          <a:xfrm>
            <a:off x="8164281" y="3001383"/>
            <a:ext cx="1153885" cy="729343"/>
          </a:xfrm>
          <a:custGeom>
            <a:avLst/>
            <a:gdLst>
              <a:gd name="connsiteX0" fmla="*/ 0 w 1153885"/>
              <a:gd name="connsiteY0" fmla="*/ 0 h 729343"/>
              <a:gd name="connsiteX1" fmla="*/ 1153885 w 1153885"/>
              <a:gd name="connsiteY1" fmla="*/ 0 h 729343"/>
              <a:gd name="connsiteX2" fmla="*/ 1153885 w 1153885"/>
              <a:gd name="connsiteY2" fmla="*/ 729343 h 729343"/>
              <a:gd name="connsiteX3" fmla="*/ 0 w 1153885"/>
              <a:gd name="connsiteY3" fmla="*/ 729343 h 729343"/>
              <a:gd name="connsiteX4" fmla="*/ 0 w 1153885"/>
              <a:gd name="connsiteY4" fmla="*/ 0 h 72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885" h="729343" fill="none" extrusionOk="0">
                <a:moveTo>
                  <a:pt x="0" y="0"/>
                </a:moveTo>
                <a:cubicBezTo>
                  <a:pt x="545976" y="-51745"/>
                  <a:pt x="745835" y="-65153"/>
                  <a:pt x="1153885" y="0"/>
                </a:cubicBezTo>
                <a:cubicBezTo>
                  <a:pt x="1159043" y="109164"/>
                  <a:pt x="1157842" y="520979"/>
                  <a:pt x="1153885" y="729343"/>
                </a:cubicBezTo>
                <a:cubicBezTo>
                  <a:pt x="922062" y="754694"/>
                  <a:pt x="364980" y="661375"/>
                  <a:pt x="0" y="729343"/>
                </a:cubicBezTo>
                <a:cubicBezTo>
                  <a:pt x="-8722" y="413675"/>
                  <a:pt x="3359" y="132161"/>
                  <a:pt x="0" y="0"/>
                </a:cubicBezTo>
                <a:close/>
              </a:path>
              <a:path w="1153885" h="729343" stroke="0" extrusionOk="0">
                <a:moveTo>
                  <a:pt x="0" y="0"/>
                </a:moveTo>
                <a:cubicBezTo>
                  <a:pt x="303384" y="54571"/>
                  <a:pt x="583174" y="-86982"/>
                  <a:pt x="1153885" y="0"/>
                </a:cubicBezTo>
                <a:cubicBezTo>
                  <a:pt x="1124367" y="119553"/>
                  <a:pt x="1193371" y="593999"/>
                  <a:pt x="1153885" y="729343"/>
                </a:cubicBezTo>
                <a:cubicBezTo>
                  <a:pt x="937546" y="715324"/>
                  <a:pt x="293274" y="738993"/>
                  <a:pt x="0" y="729343"/>
                </a:cubicBezTo>
                <a:cubicBezTo>
                  <a:pt x="-34166" y="582493"/>
                  <a:pt x="-63625" y="28220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40533671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 dirty="0">
              <a:solidFill>
                <a:srgbClr val="757575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pPr algn="ctr"/>
            <a:r>
              <a:rPr lang="it-IT" sz="1200" dirty="0">
                <a:solidFill>
                  <a:srgbClr val="757575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12 MONTH GUARANTEE</a:t>
            </a:r>
          </a:p>
          <a:p>
            <a:pPr algn="ctr"/>
            <a:endParaRPr lang="en-US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C2FA21D-B295-254F-BDC6-F1384F50A1EF}"/>
              </a:ext>
            </a:extLst>
          </p:cNvPr>
          <p:cNvSpPr/>
          <p:nvPr/>
        </p:nvSpPr>
        <p:spPr>
          <a:xfrm>
            <a:off x="3380014" y="4659085"/>
            <a:ext cx="1153885" cy="729343"/>
          </a:xfrm>
          <a:custGeom>
            <a:avLst/>
            <a:gdLst>
              <a:gd name="connsiteX0" fmla="*/ 0 w 1153885"/>
              <a:gd name="connsiteY0" fmla="*/ 0 h 729343"/>
              <a:gd name="connsiteX1" fmla="*/ 1153885 w 1153885"/>
              <a:gd name="connsiteY1" fmla="*/ 0 h 729343"/>
              <a:gd name="connsiteX2" fmla="*/ 1153885 w 1153885"/>
              <a:gd name="connsiteY2" fmla="*/ 729343 h 729343"/>
              <a:gd name="connsiteX3" fmla="*/ 0 w 1153885"/>
              <a:gd name="connsiteY3" fmla="*/ 729343 h 729343"/>
              <a:gd name="connsiteX4" fmla="*/ 0 w 1153885"/>
              <a:gd name="connsiteY4" fmla="*/ 0 h 72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885" h="729343" fill="none" extrusionOk="0">
                <a:moveTo>
                  <a:pt x="0" y="0"/>
                </a:moveTo>
                <a:cubicBezTo>
                  <a:pt x="545976" y="-51745"/>
                  <a:pt x="745835" y="-65153"/>
                  <a:pt x="1153885" y="0"/>
                </a:cubicBezTo>
                <a:cubicBezTo>
                  <a:pt x="1159043" y="109164"/>
                  <a:pt x="1157842" y="520979"/>
                  <a:pt x="1153885" y="729343"/>
                </a:cubicBezTo>
                <a:cubicBezTo>
                  <a:pt x="922062" y="754694"/>
                  <a:pt x="364980" y="661375"/>
                  <a:pt x="0" y="729343"/>
                </a:cubicBezTo>
                <a:cubicBezTo>
                  <a:pt x="-8722" y="413675"/>
                  <a:pt x="3359" y="132161"/>
                  <a:pt x="0" y="0"/>
                </a:cubicBezTo>
                <a:close/>
              </a:path>
              <a:path w="1153885" h="729343" stroke="0" extrusionOk="0">
                <a:moveTo>
                  <a:pt x="0" y="0"/>
                </a:moveTo>
                <a:cubicBezTo>
                  <a:pt x="303384" y="54571"/>
                  <a:pt x="583174" y="-86982"/>
                  <a:pt x="1153885" y="0"/>
                </a:cubicBezTo>
                <a:cubicBezTo>
                  <a:pt x="1124367" y="119553"/>
                  <a:pt x="1193371" y="593999"/>
                  <a:pt x="1153885" y="729343"/>
                </a:cubicBezTo>
                <a:cubicBezTo>
                  <a:pt x="937546" y="715324"/>
                  <a:pt x="293274" y="738993"/>
                  <a:pt x="0" y="729343"/>
                </a:cubicBezTo>
                <a:cubicBezTo>
                  <a:pt x="-34166" y="582493"/>
                  <a:pt x="-63625" y="28220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40533671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 dirty="0">
              <a:solidFill>
                <a:srgbClr val="757575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pPr algn="ctr"/>
            <a:r>
              <a:rPr lang="it-IT" sz="1200" dirty="0">
                <a:solidFill>
                  <a:srgbClr val="757575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THE OPERATING SYSTEM</a:t>
            </a:r>
          </a:p>
          <a:p>
            <a:pPr algn="ctr"/>
            <a:endParaRPr lang="en-US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C7C4D97-86F9-B840-90C9-99F9463E6EA3}"/>
              </a:ext>
            </a:extLst>
          </p:cNvPr>
          <p:cNvSpPr txBox="1"/>
          <p:nvPr/>
        </p:nvSpPr>
        <p:spPr>
          <a:xfrm>
            <a:off x="4738191" y="4850630"/>
            <a:ext cx="195758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spc="100" dirty="0"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NEW LINE OF BUSINESS</a:t>
            </a:r>
          </a:p>
        </p:txBody>
      </p:sp>
      <p:pic>
        <p:nvPicPr>
          <p:cNvPr id="17" name="Picture 4" descr="Magnifying Glass Vector Art, Icons, and Graphics for Free Download">
            <a:extLst>
              <a:ext uri="{FF2B5EF4-FFF2-40B4-BE49-F238E27FC236}">
                <a16:creationId xmlns:a16="http://schemas.microsoft.com/office/drawing/2014/main" id="{A2D9B70F-9C6C-9143-AA2F-61250AB30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099" y="4512853"/>
            <a:ext cx="1028234" cy="102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95099C0-A8F8-E443-8B3E-B6D4238BF3A7}"/>
              </a:ext>
            </a:extLst>
          </p:cNvPr>
          <p:cNvSpPr txBox="1"/>
          <p:nvPr/>
        </p:nvSpPr>
        <p:spPr>
          <a:xfrm>
            <a:off x="4484913" y="4012752"/>
            <a:ext cx="1499128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2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UNBUNDLING</a:t>
            </a:r>
            <a:endParaRPr lang="en-US" b="1" spc="100" dirty="0">
              <a:solidFill>
                <a:schemeClr val="tx2"/>
              </a:solidFill>
              <a:latin typeface="Dreaming Outloud Pro" panose="03050502040302030504" pitchFamily="66" charset="77"/>
              <a:ea typeface="Open Sans" panose="020B0606030504020204" pitchFamily="34" charset="0"/>
              <a:cs typeface="Dreaming Outloud Pro" panose="03050502040302030504" pitchFamily="66" charset="77"/>
            </a:endParaRPr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D6FA3BAD-935B-5340-85BD-743801CC6B75}"/>
              </a:ext>
            </a:extLst>
          </p:cNvPr>
          <p:cNvCxnSpPr>
            <a:cxnSpLocks/>
          </p:cNvCxnSpPr>
          <p:nvPr/>
        </p:nvCxnSpPr>
        <p:spPr>
          <a:xfrm>
            <a:off x="3380014" y="3730726"/>
            <a:ext cx="10723" cy="1355835"/>
          </a:xfrm>
          <a:prstGeom prst="line">
            <a:avLst/>
          </a:prstGeom>
          <a:noFill/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BCA20ACB-A407-8344-9248-710FDEBE6823}"/>
              </a:ext>
            </a:extLst>
          </p:cNvPr>
          <p:cNvCxnSpPr>
            <a:cxnSpLocks/>
          </p:cNvCxnSpPr>
          <p:nvPr/>
        </p:nvCxnSpPr>
        <p:spPr>
          <a:xfrm>
            <a:off x="4509567" y="3667920"/>
            <a:ext cx="10723" cy="1355835"/>
          </a:xfrm>
          <a:prstGeom prst="line">
            <a:avLst/>
          </a:prstGeom>
          <a:noFill/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cxnSp>
      <p:pic>
        <p:nvPicPr>
          <p:cNvPr id="23" name="Picture 16" descr="iPhone 13 Pro Max 256GB azzurro Sierra - Apple (IT)">
            <a:extLst>
              <a:ext uri="{FF2B5EF4-FFF2-40B4-BE49-F238E27FC236}">
                <a16:creationId xmlns:a16="http://schemas.microsoft.com/office/drawing/2014/main" id="{31AB34E7-E98A-5144-86BA-7A368DE3E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518" y="1549214"/>
            <a:ext cx="3430675" cy="405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Gladiator arena icon isometric style Royalty Free Vector">
            <a:extLst>
              <a:ext uri="{FF2B5EF4-FFF2-40B4-BE49-F238E27FC236}">
                <a16:creationId xmlns:a16="http://schemas.microsoft.com/office/drawing/2014/main" id="{35C6307B-7134-6349-B6A0-177C9025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7" b="20952"/>
          <a:stretch/>
        </p:blipFill>
        <p:spPr bwMode="auto">
          <a:xfrm>
            <a:off x="4669706" y="5196879"/>
            <a:ext cx="930984" cy="65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istory Of The Apple IOS Operating System">
            <a:extLst>
              <a:ext uri="{FF2B5EF4-FFF2-40B4-BE49-F238E27FC236}">
                <a16:creationId xmlns:a16="http://schemas.microsoft.com/office/drawing/2014/main" id="{0BD45265-7280-52CD-9A97-9127A011F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77" y="5313971"/>
            <a:ext cx="1475402" cy="76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869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CF11533F-AB5A-9F40-A6E4-22D2B93643C3}"/>
              </a:ext>
            </a:extLst>
          </p:cNvPr>
          <p:cNvGrpSpPr/>
          <p:nvPr/>
        </p:nvGrpSpPr>
        <p:grpSpPr>
          <a:xfrm>
            <a:off x="4157899" y="2527706"/>
            <a:ext cx="3748547" cy="1954491"/>
            <a:chOff x="770125" y="2261736"/>
            <a:chExt cx="4979394" cy="3465219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2A1786DA-28E9-AE48-A524-0025E5CE6921}"/>
                </a:ext>
              </a:extLst>
            </p:cNvPr>
            <p:cNvGrpSpPr/>
            <p:nvPr/>
          </p:nvGrpSpPr>
          <p:grpSpPr>
            <a:xfrm>
              <a:off x="770125" y="3150605"/>
              <a:ext cx="4979394" cy="2576350"/>
              <a:chOff x="691501" y="1145958"/>
              <a:chExt cx="7658484" cy="5386630"/>
            </a:xfrm>
          </p:grpSpPr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97FE3370-E1CF-394D-9418-4BC928621C48}"/>
                  </a:ext>
                </a:extLst>
              </p:cNvPr>
              <p:cNvSpPr/>
              <p:nvPr/>
            </p:nvSpPr>
            <p:spPr>
              <a:xfrm>
                <a:off x="691501" y="1213018"/>
                <a:ext cx="7658484" cy="4965981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 dirty="0"/>
              </a:p>
            </p:txBody>
          </p:sp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43142ED9-FC44-A24C-B165-9F485D3FEDAF}"/>
                  </a:ext>
                </a:extLst>
              </p:cNvPr>
              <p:cNvSpPr txBox="1"/>
              <p:nvPr/>
            </p:nvSpPr>
            <p:spPr>
              <a:xfrm>
                <a:off x="691503" y="1145958"/>
                <a:ext cx="2105514" cy="1026800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Activities</a:t>
                </a:r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E3D60B07-E427-BA43-816C-52ADB5F39DAF}"/>
                  </a:ext>
                </a:extLst>
              </p:cNvPr>
              <p:cNvSpPr txBox="1"/>
              <p:nvPr/>
            </p:nvSpPr>
            <p:spPr>
              <a:xfrm>
                <a:off x="5925814" y="1213016"/>
                <a:ext cx="2424171" cy="1026804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Experience</a:t>
                </a:r>
              </a:p>
            </p:txBody>
          </p: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D7718B-60EF-3E47-B879-C30F8BB6EC20}"/>
                  </a:ext>
                </a:extLst>
              </p:cNvPr>
              <p:cNvSpPr txBox="1"/>
              <p:nvPr/>
            </p:nvSpPr>
            <p:spPr>
              <a:xfrm>
                <a:off x="5925814" y="5505784"/>
                <a:ext cx="2424171" cy="1026804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Value equation</a:t>
                </a:r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3F97D47-9266-7E46-9800-DC288CD15F4B}"/>
                  </a:ext>
                </a:extLst>
              </p:cNvPr>
              <p:cNvSpPr txBox="1"/>
              <p:nvPr/>
            </p:nvSpPr>
            <p:spPr>
              <a:xfrm>
                <a:off x="737762" y="5505788"/>
                <a:ext cx="2105514" cy="1026800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Resources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38A867D-D45C-6647-8746-EF9D896DADCF}"/>
                  </a:ext>
                </a:extLst>
              </p:cNvPr>
              <p:cNvSpPr txBox="1"/>
              <p:nvPr/>
            </p:nvSpPr>
            <p:spPr>
              <a:xfrm>
                <a:off x="3689924" y="3300153"/>
                <a:ext cx="1768846" cy="1026804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Meaning</a:t>
                </a:r>
              </a:p>
            </p:txBody>
          </p:sp>
        </p:grp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0879A677-956A-E44A-8FEC-DA76D3E73679}"/>
                </a:ext>
              </a:extLst>
            </p:cNvPr>
            <p:cNvSpPr txBox="1"/>
            <p:nvPr/>
          </p:nvSpPr>
          <p:spPr>
            <a:xfrm>
              <a:off x="1611404" y="2261736"/>
              <a:ext cx="3788539" cy="1145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COMPANY CURRENT BML</a:t>
              </a:r>
            </a:p>
            <a:p>
              <a:endParaRPr lang="it-IT" b="1" dirty="0">
                <a:latin typeface="Dreaming Outloud Pro" panose="03050502040302030504" pitchFamily="66" charset="77"/>
                <a:cs typeface="Dreaming Outloud Pro" panose="03050502040302030504" pitchFamily="66" charset="77"/>
              </a:endParaRP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F936F571-84C9-4149-A4EB-5A32C71D5EFE}"/>
              </a:ext>
            </a:extLst>
          </p:cNvPr>
          <p:cNvGrpSpPr/>
          <p:nvPr/>
        </p:nvGrpSpPr>
        <p:grpSpPr>
          <a:xfrm>
            <a:off x="8233415" y="2616563"/>
            <a:ext cx="3748547" cy="1864157"/>
            <a:chOff x="770125" y="2421894"/>
            <a:chExt cx="4979394" cy="3305061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E4D21CA9-912C-974F-9D8F-FC1204752A4D}"/>
                </a:ext>
              </a:extLst>
            </p:cNvPr>
            <p:cNvGrpSpPr/>
            <p:nvPr/>
          </p:nvGrpSpPr>
          <p:grpSpPr>
            <a:xfrm>
              <a:off x="770125" y="3150605"/>
              <a:ext cx="4979394" cy="2576350"/>
              <a:chOff x="691501" y="1145958"/>
              <a:chExt cx="7658484" cy="5386630"/>
            </a:xfrm>
          </p:grpSpPr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5527ED38-5199-DD49-8997-09C21552EC61}"/>
                  </a:ext>
                </a:extLst>
              </p:cNvPr>
              <p:cNvSpPr/>
              <p:nvPr/>
            </p:nvSpPr>
            <p:spPr>
              <a:xfrm>
                <a:off x="691501" y="1213018"/>
                <a:ext cx="7658484" cy="4965981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 dirty="0"/>
              </a:p>
            </p:txBody>
          </p: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0DD662BD-6444-0A43-8DB7-6137CD81D168}"/>
                  </a:ext>
                </a:extLst>
              </p:cNvPr>
              <p:cNvSpPr txBox="1"/>
              <p:nvPr/>
            </p:nvSpPr>
            <p:spPr>
              <a:xfrm>
                <a:off x="691503" y="1145958"/>
                <a:ext cx="2105514" cy="1026800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Activities</a:t>
                </a:r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7B3474D3-3AEE-C24F-BB31-EDC5468ED0C6}"/>
                  </a:ext>
                </a:extLst>
              </p:cNvPr>
              <p:cNvSpPr txBox="1"/>
              <p:nvPr/>
            </p:nvSpPr>
            <p:spPr>
              <a:xfrm>
                <a:off x="5925814" y="1213016"/>
                <a:ext cx="2424171" cy="1026804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Experience</a:t>
                </a:r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A393D1BB-92ED-3649-A45E-5F1ADC6C70DA}"/>
                  </a:ext>
                </a:extLst>
              </p:cNvPr>
              <p:cNvSpPr txBox="1"/>
              <p:nvPr/>
            </p:nvSpPr>
            <p:spPr>
              <a:xfrm>
                <a:off x="5925814" y="5505784"/>
                <a:ext cx="2424171" cy="1026804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Value equation</a:t>
                </a:r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3F51059E-1F27-6746-9EF1-85608B0C970F}"/>
                  </a:ext>
                </a:extLst>
              </p:cNvPr>
              <p:cNvSpPr txBox="1"/>
              <p:nvPr/>
            </p:nvSpPr>
            <p:spPr>
              <a:xfrm>
                <a:off x="737762" y="5505788"/>
                <a:ext cx="2105514" cy="1026800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Resources</a:t>
                </a: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EEDA24E3-69DA-CD45-9DC4-B119FC881665}"/>
                  </a:ext>
                </a:extLst>
              </p:cNvPr>
              <p:cNvSpPr txBox="1"/>
              <p:nvPr/>
            </p:nvSpPr>
            <p:spPr>
              <a:xfrm>
                <a:off x="3689924" y="3300153"/>
                <a:ext cx="1768846" cy="1026804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Meaning</a:t>
                </a:r>
              </a:p>
            </p:txBody>
          </p:sp>
        </p:grp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8B497CF9-7973-A24D-9E4B-F773CF090E4C}"/>
                </a:ext>
              </a:extLst>
            </p:cNvPr>
            <p:cNvSpPr txBox="1"/>
            <p:nvPr/>
          </p:nvSpPr>
          <p:spPr>
            <a:xfrm>
              <a:off x="1631765" y="2421894"/>
              <a:ext cx="3325816" cy="654808"/>
            </a:xfr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 spc="100">
                  <a:solidFill>
                    <a:schemeClr val="lt1"/>
                  </a:solidFill>
                  <a:latin typeface="Dreaming Outloud Pro" panose="020F0502020204030204" pitchFamily="34" charset="0"/>
                  <a:ea typeface="Open Sans" panose="020B0606030504020204" pitchFamily="34" charset="0"/>
                  <a:cs typeface="Dreaming Outloud Pro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it-IT" dirty="0"/>
                <a:t>COMPANY BML B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3C0F48CC-FA47-6E4B-8080-56F13F55E131}"/>
              </a:ext>
            </a:extLst>
          </p:cNvPr>
          <p:cNvGrpSpPr/>
          <p:nvPr/>
        </p:nvGrpSpPr>
        <p:grpSpPr>
          <a:xfrm>
            <a:off x="285047" y="2592865"/>
            <a:ext cx="3748547" cy="1864157"/>
            <a:chOff x="770125" y="2421894"/>
            <a:chExt cx="4979394" cy="3305061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CA7E9E3A-4D88-F44F-B285-FD6FE73AFEE1}"/>
                </a:ext>
              </a:extLst>
            </p:cNvPr>
            <p:cNvGrpSpPr/>
            <p:nvPr/>
          </p:nvGrpSpPr>
          <p:grpSpPr>
            <a:xfrm>
              <a:off x="770125" y="3150605"/>
              <a:ext cx="4979394" cy="2576350"/>
              <a:chOff x="691501" y="1145958"/>
              <a:chExt cx="7658484" cy="5386630"/>
            </a:xfrm>
          </p:grpSpPr>
          <p:sp>
            <p:nvSpPr>
              <p:cNvPr id="27" name="Rettangolo 26">
                <a:extLst>
                  <a:ext uri="{FF2B5EF4-FFF2-40B4-BE49-F238E27FC236}">
                    <a16:creationId xmlns:a16="http://schemas.microsoft.com/office/drawing/2014/main" id="{EFBE2E02-3FD8-6042-BBB9-FC6BEA1F4683}"/>
                  </a:ext>
                </a:extLst>
              </p:cNvPr>
              <p:cNvSpPr/>
              <p:nvPr/>
            </p:nvSpPr>
            <p:spPr>
              <a:xfrm>
                <a:off x="691501" y="1213018"/>
                <a:ext cx="7658484" cy="4965981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 dirty="0"/>
              </a:p>
            </p:txBody>
          </p:sp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6AFCA5E2-773A-9F4A-A397-3883F9A91910}"/>
                  </a:ext>
                </a:extLst>
              </p:cNvPr>
              <p:cNvSpPr txBox="1"/>
              <p:nvPr/>
            </p:nvSpPr>
            <p:spPr>
              <a:xfrm>
                <a:off x="691503" y="1145958"/>
                <a:ext cx="2105514" cy="1026800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Activities</a:t>
                </a:r>
              </a:p>
            </p:txBody>
          </p:sp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FD96095E-A731-384D-9AC5-9096F16F7A02}"/>
                  </a:ext>
                </a:extLst>
              </p:cNvPr>
              <p:cNvSpPr txBox="1"/>
              <p:nvPr/>
            </p:nvSpPr>
            <p:spPr>
              <a:xfrm>
                <a:off x="5925814" y="1213016"/>
                <a:ext cx="2424171" cy="1026804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Experience</a:t>
                </a:r>
              </a:p>
            </p:txBody>
          </p:sp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8F7B14A9-CCF8-4F43-B668-8D6D8C31BCE5}"/>
                  </a:ext>
                </a:extLst>
              </p:cNvPr>
              <p:cNvSpPr txBox="1"/>
              <p:nvPr/>
            </p:nvSpPr>
            <p:spPr>
              <a:xfrm>
                <a:off x="5925814" y="5505784"/>
                <a:ext cx="2424171" cy="1026804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Value equation</a:t>
                </a:r>
              </a:p>
            </p:txBody>
          </p:sp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EED69E9E-C24A-984D-9F78-0756614AFB8F}"/>
                  </a:ext>
                </a:extLst>
              </p:cNvPr>
              <p:cNvSpPr txBox="1"/>
              <p:nvPr/>
            </p:nvSpPr>
            <p:spPr>
              <a:xfrm>
                <a:off x="737762" y="5505788"/>
                <a:ext cx="2105514" cy="1026800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Resources</a:t>
                </a:r>
              </a:p>
            </p:txBody>
          </p:sp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78D01547-8E4E-5542-8D47-5B74FB076BB5}"/>
                  </a:ext>
                </a:extLst>
              </p:cNvPr>
              <p:cNvSpPr txBox="1"/>
              <p:nvPr/>
            </p:nvSpPr>
            <p:spPr>
              <a:xfrm>
                <a:off x="3689924" y="3300153"/>
                <a:ext cx="1768846" cy="1026804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Meaning</a:t>
                </a:r>
              </a:p>
            </p:txBody>
          </p:sp>
        </p:grp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1CDF4627-333B-DD4D-B891-CCEC527D6007}"/>
                </a:ext>
              </a:extLst>
            </p:cNvPr>
            <p:cNvSpPr txBox="1"/>
            <p:nvPr/>
          </p:nvSpPr>
          <p:spPr>
            <a:xfrm>
              <a:off x="1631765" y="2421894"/>
              <a:ext cx="3325816" cy="654808"/>
            </a:xfr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 spc="100">
                  <a:latin typeface="Dreaming Outloud Pro" panose="020F0502020204030204" pitchFamily="34" charset="0"/>
                  <a:ea typeface="Open Sans" panose="020B0606030504020204" pitchFamily="34" charset="0"/>
                  <a:cs typeface="Dreaming Outloud Pro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it-IT" dirty="0"/>
                <a:t>COMPANY BML A</a:t>
              </a:r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C53FF3B6-0B47-6D41-96F5-61E7F7B7DF3E}"/>
              </a:ext>
            </a:extLst>
          </p:cNvPr>
          <p:cNvGrpSpPr/>
          <p:nvPr/>
        </p:nvGrpSpPr>
        <p:grpSpPr>
          <a:xfrm>
            <a:off x="4210840" y="4612783"/>
            <a:ext cx="3748547" cy="1864157"/>
            <a:chOff x="770125" y="2421894"/>
            <a:chExt cx="4979394" cy="3305061"/>
          </a:xfrm>
        </p:grpSpPr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2193288E-82BC-5348-B35F-BCF5BA6B4BA8}"/>
                </a:ext>
              </a:extLst>
            </p:cNvPr>
            <p:cNvGrpSpPr/>
            <p:nvPr/>
          </p:nvGrpSpPr>
          <p:grpSpPr>
            <a:xfrm>
              <a:off x="770125" y="3150605"/>
              <a:ext cx="4979394" cy="2576350"/>
              <a:chOff x="691501" y="1145958"/>
              <a:chExt cx="7658484" cy="5386630"/>
            </a:xfrm>
          </p:grpSpPr>
          <p:sp>
            <p:nvSpPr>
              <p:cNvPr id="36" name="Rettangolo 35">
                <a:extLst>
                  <a:ext uri="{FF2B5EF4-FFF2-40B4-BE49-F238E27FC236}">
                    <a16:creationId xmlns:a16="http://schemas.microsoft.com/office/drawing/2014/main" id="{AEAB6E1C-9974-E64A-B7CD-82A2902F698C}"/>
                  </a:ext>
                </a:extLst>
              </p:cNvPr>
              <p:cNvSpPr/>
              <p:nvPr/>
            </p:nvSpPr>
            <p:spPr>
              <a:xfrm>
                <a:off x="691501" y="1213018"/>
                <a:ext cx="7658484" cy="4965981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 dirty="0"/>
              </a:p>
            </p:txBody>
          </p:sp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E1830E5F-3022-4A49-A2FD-FD450688DB2D}"/>
                  </a:ext>
                </a:extLst>
              </p:cNvPr>
              <p:cNvSpPr txBox="1"/>
              <p:nvPr/>
            </p:nvSpPr>
            <p:spPr>
              <a:xfrm>
                <a:off x="691503" y="1145958"/>
                <a:ext cx="2105514" cy="1026800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Activities</a:t>
                </a:r>
              </a:p>
            </p:txBody>
          </p:sp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BA8AE70C-7076-0349-8EA4-3E873988D104}"/>
                  </a:ext>
                </a:extLst>
              </p:cNvPr>
              <p:cNvSpPr txBox="1"/>
              <p:nvPr/>
            </p:nvSpPr>
            <p:spPr>
              <a:xfrm>
                <a:off x="5925814" y="1213016"/>
                <a:ext cx="2424171" cy="1026804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Experience</a:t>
                </a:r>
              </a:p>
            </p:txBody>
          </p:sp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E24D9EFC-1AA3-D040-B21B-625CBD8095D8}"/>
                  </a:ext>
                </a:extLst>
              </p:cNvPr>
              <p:cNvSpPr txBox="1"/>
              <p:nvPr/>
            </p:nvSpPr>
            <p:spPr>
              <a:xfrm>
                <a:off x="5925814" y="5505784"/>
                <a:ext cx="2424171" cy="1026804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Value equation</a:t>
                </a:r>
              </a:p>
            </p:txBody>
          </p:sp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BCDDD1AD-36EA-B546-B6F7-9250F96C59F2}"/>
                  </a:ext>
                </a:extLst>
              </p:cNvPr>
              <p:cNvSpPr txBox="1"/>
              <p:nvPr/>
            </p:nvSpPr>
            <p:spPr>
              <a:xfrm>
                <a:off x="737762" y="5505788"/>
                <a:ext cx="2105514" cy="1026800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Resources</a:t>
                </a:r>
              </a:p>
            </p:txBody>
          </p:sp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3572D9B5-2522-0B4D-97A3-36350EF8025C}"/>
                  </a:ext>
                </a:extLst>
              </p:cNvPr>
              <p:cNvSpPr txBox="1"/>
              <p:nvPr/>
            </p:nvSpPr>
            <p:spPr>
              <a:xfrm>
                <a:off x="3689924" y="3300153"/>
                <a:ext cx="1768846" cy="1026804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Meaning</a:t>
                </a:r>
              </a:p>
            </p:txBody>
          </p:sp>
        </p:grp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CA5D08CA-3D96-9647-AD48-49BC17C3B080}"/>
                </a:ext>
              </a:extLst>
            </p:cNvPr>
            <p:cNvSpPr txBox="1"/>
            <p:nvPr/>
          </p:nvSpPr>
          <p:spPr>
            <a:xfrm>
              <a:off x="1631765" y="2421894"/>
              <a:ext cx="3325816" cy="654808"/>
            </a:xfr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 spc="100">
                  <a:latin typeface="Dreaming Outloud Pro" panose="020F0502020204030204" pitchFamily="34" charset="0"/>
                  <a:ea typeface="Open Sans" panose="020B0606030504020204" pitchFamily="34" charset="0"/>
                  <a:cs typeface="Dreaming Outloud Pro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it-IT" dirty="0"/>
                <a:t>COMPANY BML C</a:t>
              </a:r>
            </a:p>
          </p:txBody>
        </p:sp>
      </p:grpSp>
      <p:cxnSp>
        <p:nvCxnSpPr>
          <p:cNvPr id="42" name="Connettore 4 41">
            <a:extLst>
              <a:ext uri="{FF2B5EF4-FFF2-40B4-BE49-F238E27FC236}">
                <a16:creationId xmlns:a16="http://schemas.microsoft.com/office/drawing/2014/main" id="{12756800-5B70-494C-90C2-805BA1F840DE}"/>
              </a:ext>
            </a:extLst>
          </p:cNvPr>
          <p:cNvCxnSpPr>
            <a:cxnSpLocks/>
            <a:stCxn id="9" idx="2"/>
            <a:endCxn id="28" idx="3"/>
          </p:cNvCxnSpPr>
          <p:nvPr/>
        </p:nvCxnSpPr>
        <p:spPr>
          <a:xfrm rot="5400000" flipH="1">
            <a:off x="2912566" y="1545434"/>
            <a:ext cx="163674" cy="3357566"/>
          </a:xfrm>
          <a:prstGeom prst="bentConnector4">
            <a:avLst>
              <a:gd name="adj1" fmla="val -139668"/>
              <a:gd name="adj2" fmla="val 74533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4 42">
            <a:extLst>
              <a:ext uri="{FF2B5EF4-FFF2-40B4-BE49-F238E27FC236}">
                <a16:creationId xmlns:a16="http://schemas.microsoft.com/office/drawing/2014/main" id="{D17332EC-0DDD-0344-97B5-D1F3FAF0CB40}"/>
              </a:ext>
            </a:extLst>
          </p:cNvPr>
          <p:cNvCxnSpPr>
            <a:cxnSpLocks/>
            <a:endCxn id="31" idx="0"/>
          </p:cNvCxnSpPr>
          <p:nvPr/>
        </p:nvCxnSpPr>
        <p:spPr>
          <a:xfrm rot="16200000" flipH="1">
            <a:off x="374668" y="3731716"/>
            <a:ext cx="873970" cy="22646"/>
          </a:xfrm>
          <a:prstGeom prst="bentConnector3">
            <a:avLst>
              <a:gd name="adj1" fmla="val 89858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4 43">
            <a:extLst>
              <a:ext uri="{FF2B5EF4-FFF2-40B4-BE49-F238E27FC236}">
                <a16:creationId xmlns:a16="http://schemas.microsoft.com/office/drawing/2014/main" id="{447ACDF7-8111-3D44-A530-4A38F13BEBCA}"/>
              </a:ext>
            </a:extLst>
          </p:cNvPr>
          <p:cNvCxnSpPr>
            <a:cxnSpLocks/>
            <a:stCxn id="31" idx="3"/>
            <a:endCxn id="32" idx="2"/>
          </p:cNvCxnSpPr>
          <p:nvPr/>
        </p:nvCxnSpPr>
        <p:spPr>
          <a:xfrm flipV="1">
            <a:off x="1338262" y="3862013"/>
            <a:ext cx="847296" cy="456510"/>
          </a:xfrm>
          <a:prstGeom prst="bentConnector2">
            <a:avLst/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4 44">
            <a:extLst>
              <a:ext uri="{FF2B5EF4-FFF2-40B4-BE49-F238E27FC236}">
                <a16:creationId xmlns:a16="http://schemas.microsoft.com/office/drawing/2014/main" id="{C9342BE1-D72C-1D40-9B93-ECA2F62C2A42}"/>
              </a:ext>
            </a:extLst>
          </p:cNvPr>
          <p:cNvCxnSpPr>
            <a:cxnSpLocks/>
            <a:endCxn id="29" idx="2"/>
          </p:cNvCxnSpPr>
          <p:nvPr/>
        </p:nvCxnSpPr>
        <p:spPr>
          <a:xfrm flipV="1">
            <a:off x="2640633" y="3298970"/>
            <a:ext cx="799690" cy="431859"/>
          </a:xfrm>
          <a:prstGeom prst="bentConnector2">
            <a:avLst/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4 45">
            <a:extLst>
              <a:ext uri="{FF2B5EF4-FFF2-40B4-BE49-F238E27FC236}">
                <a16:creationId xmlns:a16="http://schemas.microsoft.com/office/drawing/2014/main" id="{F5741DF6-7054-6A4F-986A-79BCC4D06F66}"/>
              </a:ext>
            </a:extLst>
          </p:cNvPr>
          <p:cNvCxnSpPr>
            <a:cxnSpLocks/>
            <a:endCxn id="30" idx="0"/>
          </p:cNvCxnSpPr>
          <p:nvPr/>
        </p:nvCxnSpPr>
        <p:spPr>
          <a:xfrm rot="5400000">
            <a:off x="3154236" y="3566967"/>
            <a:ext cx="899144" cy="326969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4 46">
            <a:extLst>
              <a:ext uri="{FF2B5EF4-FFF2-40B4-BE49-F238E27FC236}">
                <a16:creationId xmlns:a16="http://schemas.microsoft.com/office/drawing/2014/main" id="{2F3D384A-9C74-E748-A916-79CACB98B0D7}"/>
              </a:ext>
            </a:extLst>
          </p:cNvPr>
          <p:cNvCxnSpPr>
            <a:cxnSpLocks/>
            <a:stCxn id="13" idx="3"/>
            <a:endCxn id="23" idx="1"/>
          </p:cNvCxnSpPr>
          <p:nvPr/>
        </p:nvCxnSpPr>
        <p:spPr>
          <a:xfrm flipV="1">
            <a:off x="6491302" y="3747212"/>
            <a:ext cx="3209731" cy="1477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4 47">
            <a:extLst>
              <a:ext uri="{FF2B5EF4-FFF2-40B4-BE49-F238E27FC236}">
                <a16:creationId xmlns:a16="http://schemas.microsoft.com/office/drawing/2014/main" id="{95AA5C73-E6A3-5147-BF1F-74E61DFD6C08}"/>
              </a:ext>
            </a:extLst>
          </p:cNvPr>
          <p:cNvCxnSpPr>
            <a:cxnSpLocks/>
            <a:stCxn id="23" idx="0"/>
            <a:endCxn id="20" idx="1"/>
          </p:cNvCxnSpPr>
          <p:nvPr/>
        </p:nvCxnSpPr>
        <p:spPr>
          <a:xfrm rot="5400000" flipH="1" flipV="1">
            <a:off x="10252401" y="3065695"/>
            <a:ext cx="424543" cy="661493"/>
          </a:xfrm>
          <a:prstGeom prst="bentConnector2">
            <a:avLst/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4 48">
            <a:extLst>
              <a:ext uri="{FF2B5EF4-FFF2-40B4-BE49-F238E27FC236}">
                <a16:creationId xmlns:a16="http://schemas.microsoft.com/office/drawing/2014/main" id="{C93DEC9A-5C5D-5947-A9A1-2EFA3A35ED84}"/>
              </a:ext>
            </a:extLst>
          </p:cNvPr>
          <p:cNvCxnSpPr>
            <a:cxnSpLocks/>
            <a:endCxn id="21" idx="0"/>
          </p:cNvCxnSpPr>
          <p:nvPr/>
        </p:nvCxnSpPr>
        <p:spPr>
          <a:xfrm rot="5400000">
            <a:off x="11226299" y="3544837"/>
            <a:ext cx="821276" cy="496492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4 49">
            <a:extLst>
              <a:ext uri="{FF2B5EF4-FFF2-40B4-BE49-F238E27FC236}">
                <a16:creationId xmlns:a16="http://schemas.microsoft.com/office/drawing/2014/main" id="{AD1F1366-7408-1940-9940-5D414197C451}"/>
              </a:ext>
            </a:extLst>
          </p:cNvPr>
          <p:cNvCxnSpPr>
            <a:cxnSpLocks/>
            <a:stCxn id="21" idx="1"/>
            <a:endCxn id="22" idx="3"/>
          </p:cNvCxnSpPr>
          <p:nvPr/>
        </p:nvCxnSpPr>
        <p:spPr>
          <a:xfrm rot="10800000">
            <a:off x="9286631" y="4342221"/>
            <a:ext cx="1508789" cy="12700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4 50">
            <a:extLst>
              <a:ext uri="{FF2B5EF4-FFF2-40B4-BE49-F238E27FC236}">
                <a16:creationId xmlns:a16="http://schemas.microsoft.com/office/drawing/2014/main" id="{DCA4E6E0-F11B-2741-A5F9-D098961F2D55}"/>
              </a:ext>
            </a:extLst>
          </p:cNvPr>
          <p:cNvCxnSpPr>
            <a:cxnSpLocks/>
            <a:stCxn id="22" idx="0"/>
          </p:cNvCxnSpPr>
          <p:nvPr/>
        </p:nvCxnSpPr>
        <p:spPr>
          <a:xfrm rot="16200000" flipV="1">
            <a:off x="8194083" y="3626461"/>
            <a:ext cx="897668" cy="256854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4 51">
            <a:extLst>
              <a:ext uri="{FF2B5EF4-FFF2-40B4-BE49-F238E27FC236}">
                <a16:creationId xmlns:a16="http://schemas.microsoft.com/office/drawing/2014/main" id="{33B66EA1-BC5C-5B46-A9C1-C82E0BEB7290}"/>
              </a:ext>
            </a:extLst>
          </p:cNvPr>
          <p:cNvCxnSpPr>
            <a:cxnSpLocks/>
            <a:stCxn id="12" idx="2"/>
            <a:endCxn id="40" idx="3"/>
          </p:cNvCxnSpPr>
          <p:nvPr/>
        </p:nvCxnSpPr>
        <p:spPr>
          <a:xfrm rot="16200000" flipH="1">
            <a:off x="4051819" y="5126205"/>
            <a:ext cx="1856244" cy="568227"/>
          </a:xfrm>
          <a:prstGeom prst="bentConnector4">
            <a:avLst>
              <a:gd name="adj1" fmla="val 68554"/>
              <a:gd name="adj2" fmla="val 14023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4 52">
            <a:extLst>
              <a:ext uri="{FF2B5EF4-FFF2-40B4-BE49-F238E27FC236}">
                <a16:creationId xmlns:a16="http://schemas.microsoft.com/office/drawing/2014/main" id="{1F9F1EFA-915F-274D-B977-EE56F83D1B6A}"/>
              </a:ext>
            </a:extLst>
          </p:cNvPr>
          <p:cNvCxnSpPr>
            <a:cxnSpLocks/>
            <a:stCxn id="40" idx="1"/>
            <a:endCxn id="37" idx="1"/>
          </p:cNvCxnSpPr>
          <p:nvPr/>
        </p:nvCxnSpPr>
        <p:spPr>
          <a:xfrm rot="10800000">
            <a:off x="4210841" y="5162299"/>
            <a:ext cx="22642" cy="1176143"/>
          </a:xfrm>
          <a:prstGeom prst="bentConnector3">
            <a:avLst>
              <a:gd name="adj1" fmla="val 1109628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4 53">
            <a:extLst>
              <a:ext uri="{FF2B5EF4-FFF2-40B4-BE49-F238E27FC236}">
                <a16:creationId xmlns:a16="http://schemas.microsoft.com/office/drawing/2014/main" id="{B7BDB02B-95C1-A547-8E6D-359238AD2AB3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>
          <a:xfrm>
            <a:off x="5241413" y="5162298"/>
            <a:ext cx="1531431" cy="18091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4 54">
            <a:extLst>
              <a:ext uri="{FF2B5EF4-FFF2-40B4-BE49-F238E27FC236}">
                <a16:creationId xmlns:a16="http://schemas.microsoft.com/office/drawing/2014/main" id="{A2CA8CA0-5ABB-FC42-99DA-0777AF15583B}"/>
              </a:ext>
            </a:extLst>
          </p:cNvPr>
          <p:cNvCxnSpPr>
            <a:cxnSpLocks/>
            <a:endCxn id="39" idx="0"/>
          </p:cNvCxnSpPr>
          <p:nvPr/>
        </p:nvCxnSpPr>
        <p:spPr>
          <a:xfrm rot="5400000">
            <a:off x="7057843" y="5645252"/>
            <a:ext cx="862962" cy="246416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4 55">
            <a:extLst>
              <a:ext uri="{FF2B5EF4-FFF2-40B4-BE49-F238E27FC236}">
                <a16:creationId xmlns:a16="http://schemas.microsoft.com/office/drawing/2014/main" id="{386AE816-8616-134A-9F2B-CF52C1AA689D}"/>
              </a:ext>
            </a:extLst>
          </p:cNvPr>
          <p:cNvCxnSpPr>
            <a:cxnSpLocks/>
            <a:endCxn id="41" idx="2"/>
          </p:cNvCxnSpPr>
          <p:nvPr/>
        </p:nvCxnSpPr>
        <p:spPr>
          <a:xfrm rot="10800000">
            <a:off x="6111352" y="5881932"/>
            <a:ext cx="661495" cy="501101"/>
          </a:xfrm>
          <a:prstGeom prst="bentConnector2">
            <a:avLst/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7E102173-9180-144C-A02F-8FCD73B0BAA0}"/>
              </a:ext>
            </a:extLst>
          </p:cNvPr>
          <p:cNvSpPr txBox="1"/>
          <p:nvPr/>
        </p:nvSpPr>
        <p:spPr>
          <a:xfrm>
            <a:off x="300394" y="6024318"/>
            <a:ext cx="3565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400" b="1" spc="100" dirty="0">
                <a:solidFill>
                  <a:schemeClr val="accent1">
                    <a:lumMod val="50000"/>
                  </a:schemeClr>
                </a:solidFill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STAKEHOLDERS EMPOWERMENT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578EE278-B13C-8E43-9336-BA8938FBF9AF}"/>
              </a:ext>
            </a:extLst>
          </p:cNvPr>
          <p:cNvSpPr txBox="1"/>
          <p:nvPr/>
        </p:nvSpPr>
        <p:spPr>
          <a:xfrm>
            <a:off x="313404" y="5728042"/>
            <a:ext cx="2404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spc="100" dirty="0">
                <a:solidFill>
                  <a:schemeClr val="accent1">
                    <a:lumMod val="50000"/>
                  </a:schemeClr>
                </a:solidFill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INTELLIGENT ACTIVITIES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E4E08F43-1AA1-7F40-96D7-9399F4EDC603}"/>
              </a:ext>
            </a:extLst>
          </p:cNvPr>
          <p:cNvSpPr txBox="1"/>
          <p:nvPr/>
        </p:nvSpPr>
        <p:spPr>
          <a:xfrm>
            <a:off x="291980" y="5426060"/>
            <a:ext cx="1992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400" b="1" spc="100" dirty="0">
                <a:solidFill>
                  <a:schemeClr val="accent1">
                    <a:lumMod val="50000"/>
                  </a:schemeClr>
                </a:solidFill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ENHANCED ACCESS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EC47949E-1632-2740-9198-CE329FA0874A}"/>
              </a:ext>
            </a:extLst>
          </p:cNvPr>
          <p:cNvSpPr txBox="1"/>
          <p:nvPr/>
        </p:nvSpPr>
        <p:spPr>
          <a:xfrm>
            <a:off x="291980" y="5115386"/>
            <a:ext cx="2603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400" b="1" spc="100" dirty="0">
                <a:solidFill>
                  <a:schemeClr val="accent1">
                    <a:lumMod val="50000"/>
                  </a:schemeClr>
                </a:solidFill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LOWERED/ZERO EFFORT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7DE96497-BDA8-0B47-898B-671870D18556}"/>
              </a:ext>
            </a:extLst>
          </p:cNvPr>
          <p:cNvSpPr txBox="1"/>
          <p:nvPr/>
        </p:nvSpPr>
        <p:spPr>
          <a:xfrm>
            <a:off x="312439" y="4781179"/>
            <a:ext cx="1441420" cy="3885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spc="100" dirty="0">
                <a:highlight>
                  <a:srgbClr val="FEDE33"/>
                </a:highlight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*APPROACHES:</a:t>
            </a:r>
            <a:endParaRPr lang="en-US" sz="1400" spc="1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itolo 1">
            <a:extLst>
              <a:ext uri="{FF2B5EF4-FFF2-40B4-BE49-F238E27FC236}">
                <a16:creationId xmlns:a16="http://schemas.microsoft.com/office/drawing/2014/main" id="{FA79D612-DEF1-B54B-979E-3D3F0556F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54" y="858760"/>
            <a:ext cx="11344697" cy="464602"/>
          </a:xfrm>
        </p:spPr>
        <p:txBody>
          <a:bodyPr/>
          <a:lstStyle/>
          <a:p>
            <a:r>
              <a:rPr lang="en-US" dirty="0"/>
              <a:t>Business model redesign by Unbundling</a:t>
            </a: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34CB00BD-B35B-634E-BD1B-AEE5E6530E94}"/>
              </a:ext>
            </a:extLst>
          </p:cNvPr>
          <p:cNvSpPr txBox="1"/>
          <p:nvPr/>
        </p:nvSpPr>
        <p:spPr>
          <a:xfrm>
            <a:off x="-78175" y="1500289"/>
            <a:ext cx="12220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AS PART OF THEIR TCA STRATEGY COMPANIES HAVE CREATED A </a:t>
            </a:r>
            <a:r>
              <a:rPr lang="en-US" sz="2400" b="1" spc="100" dirty="0">
                <a:solidFill>
                  <a:srgbClr val="C00000"/>
                </a:solidFill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PORTFOLIO OF BUSINESS MODELS</a:t>
            </a:r>
            <a:r>
              <a:rPr lang="en-US" sz="2400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 BY </a:t>
            </a:r>
            <a:r>
              <a:rPr lang="en-US" sz="2400" b="1" spc="100" dirty="0">
                <a:highlight>
                  <a:srgbClr val="FEDE33"/>
                </a:highlight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UNBUNDLING </a:t>
            </a:r>
            <a:r>
              <a:rPr lang="en-US" sz="2400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ELEMENTS OF THEIR BML</a:t>
            </a:r>
          </a:p>
        </p:txBody>
      </p:sp>
      <p:pic>
        <p:nvPicPr>
          <p:cNvPr id="64" name="Picture 4" descr="Magnifying Glass Vector Art, Icons, and Graphics for Free Download">
            <a:extLst>
              <a:ext uri="{FF2B5EF4-FFF2-40B4-BE49-F238E27FC236}">
                <a16:creationId xmlns:a16="http://schemas.microsoft.com/office/drawing/2014/main" id="{976936EC-ACA1-0B44-9E95-D170E78C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313" y="2777420"/>
            <a:ext cx="612002" cy="61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Magnifying Glass Vector Art, Icons, and Graphics for Free Download">
            <a:extLst>
              <a:ext uri="{FF2B5EF4-FFF2-40B4-BE49-F238E27FC236}">
                <a16:creationId xmlns:a16="http://schemas.microsoft.com/office/drawing/2014/main" id="{87ED3E7F-B5C3-2B49-B017-6044DAEFB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28" y="3920112"/>
            <a:ext cx="612002" cy="61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Magnifying Glass Vector Art, Icons, and Graphics for Free Download">
            <a:extLst>
              <a:ext uri="{FF2B5EF4-FFF2-40B4-BE49-F238E27FC236}">
                <a16:creationId xmlns:a16="http://schemas.microsoft.com/office/drawing/2014/main" id="{F83C96D0-65CF-2448-BDFD-EDD1DFA62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639" y="3263854"/>
            <a:ext cx="612002" cy="61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66B17441-8B48-9246-8BC3-B2B5C2D52691}"/>
              </a:ext>
            </a:extLst>
          </p:cNvPr>
          <p:cNvSpPr txBox="1"/>
          <p:nvPr/>
        </p:nvSpPr>
        <p:spPr>
          <a:xfrm>
            <a:off x="8367832" y="4840366"/>
            <a:ext cx="36248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THE IDEA IS THAT EVERY </a:t>
            </a:r>
            <a:r>
              <a:rPr lang="en-US" sz="1400" b="1" spc="100" dirty="0">
                <a:solidFill>
                  <a:srgbClr val="C00000"/>
                </a:solidFill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ELEMENT OF THE BUSINESS MODEL LOGIC </a:t>
            </a:r>
            <a:r>
              <a:rPr lang="en-US" sz="1400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CAN BE A </a:t>
            </a:r>
            <a:r>
              <a:rPr lang="en-US" sz="1400" b="1" spc="100" dirty="0">
                <a:highlight>
                  <a:srgbClr val="FEDE33"/>
                </a:highlight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SOURCE OF COMPETITIVE ADVANTAGE </a:t>
            </a:r>
            <a:r>
              <a:rPr lang="en-US" sz="1400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&amp; THEREFORE LEVERAGED TO DEVELOP </a:t>
            </a:r>
            <a:r>
              <a:rPr lang="en-US" sz="1400" b="1" spc="100" dirty="0">
                <a:solidFill>
                  <a:srgbClr val="C00000"/>
                </a:solidFill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NEW LINES OF BUSINESS </a:t>
            </a:r>
            <a:r>
              <a:rPr lang="en-US" sz="1400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&amp; COMPETE IN DIFFERENT ARENAS</a:t>
            </a:r>
          </a:p>
          <a:p>
            <a:pPr algn="ctr"/>
            <a:endParaRPr lang="en-US" sz="1400" b="1" spc="100" dirty="0">
              <a:solidFill>
                <a:srgbClr val="C00000"/>
              </a:solidFill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789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8445BD-959D-3441-962B-BBF4915BE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51" y="1316912"/>
            <a:ext cx="9517478" cy="626187"/>
          </a:xfrm>
        </p:spPr>
        <p:txBody>
          <a:bodyPr/>
          <a:lstStyle/>
          <a:p>
            <a:r>
              <a:rPr lang="en-US" dirty="0"/>
              <a:t>The Holy Grail of Strategy </a:t>
            </a:r>
          </a:p>
        </p:txBody>
      </p:sp>
      <p:pic>
        <p:nvPicPr>
          <p:cNvPr id="1026" name="Picture 2" descr="Holy Grail Vector Art, Icons, and Graphics for Free Download">
            <a:extLst>
              <a:ext uri="{FF2B5EF4-FFF2-40B4-BE49-F238E27FC236}">
                <a16:creationId xmlns:a16="http://schemas.microsoft.com/office/drawing/2014/main" id="{09F79B30-1B19-AD40-9979-5191B16D0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7" t="13315" r="19745" b="16186"/>
          <a:stretch/>
        </p:blipFill>
        <p:spPr bwMode="auto">
          <a:xfrm rot="21257679">
            <a:off x="9597997" y="1422555"/>
            <a:ext cx="1474671" cy="179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B29347-1941-594B-9468-942C2520E46E}"/>
              </a:ext>
            </a:extLst>
          </p:cNvPr>
          <p:cNvSpPr txBox="1"/>
          <p:nvPr/>
        </p:nvSpPr>
        <p:spPr>
          <a:xfrm>
            <a:off x="3295847" y="2356886"/>
            <a:ext cx="6209905" cy="722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SUSTAINABLE COMPETITIVE ADVANTAGE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20341ED-DCAC-A94D-80E8-9A978BA6400D}"/>
              </a:ext>
            </a:extLst>
          </p:cNvPr>
          <p:cNvGrpSpPr/>
          <p:nvPr/>
        </p:nvGrpSpPr>
        <p:grpSpPr>
          <a:xfrm>
            <a:off x="1828107" y="3391963"/>
            <a:ext cx="2187820" cy="722890"/>
            <a:chOff x="226411" y="5322007"/>
            <a:chExt cx="2754318" cy="1066749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BBDE9412-CFAA-824B-910A-FCA6939DD28E}"/>
                </a:ext>
              </a:extLst>
            </p:cNvPr>
            <p:cNvSpPr txBox="1"/>
            <p:nvPr/>
          </p:nvSpPr>
          <p:spPr>
            <a:xfrm>
              <a:off x="226411" y="5701528"/>
              <a:ext cx="27543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Open Sans" panose="020B0606030504020204" pitchFamily="34" charset="0"/>
                  <a:cs typeface="Dreaming Outloud Pro" panose="03050502040302030504" pitchFamily="66" charset="77"/>
                </a:rPr>
                <a:t>INNOVATION A</a:t>
              </a:r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1DD3CA21-F1B7-A441-BB86-456CAB546B00}"/>
                </a:ext>
              </a:extLst>
            </p:cNvPr>
            <p:cNvSpPr/>
            <p:nvPr/>
          </p:nvSpPr>
          <p:spPr>
            <a:xfrm>
              <a:off x="326228" y="5322007"/>
              <a:ext cx="2580267" cy="1066749"/>
            </a:xfrm>
            <a:custGeom>
              <a:avLst/>
              <a:gdLst>
                <a:gd name="connsiteX0" fmla="*/ 0 w 2580267"/>
                <a:gd name="connsiteY0" fmla="*/ 533375 h 1066749"/>
                <a:gd name="connsiteX1" fmla="*/ 1290134 w 2580267"/>
                <a:gd name="connsiteY1" fmla="*/ 0 h 1066749"/>
                <a:gd name="connsiteX2" fmla="*/ 2580268 w 2580267"/>
                <a:gd name="connsiteY2" fmla="*/ 533375 h 1066749"/>
                <a:gd name="connsiteX3" fmla="*/ 1290134 w 2580267"/>
                <a:gd name="connsiteY3" fmla="*/ 1066750 h 1066749"/>
                <a:gd name="connsiteX4" fmla="*/ 0 w 2580267"/>
                <a:gd name="connsiteY4" fmla="*/ 533375 h 1066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267" h="1066749" extrusionOk="0">
                  <a:moveTo>
                    <a:pt x="0" y="533375"/>
                  </a:moveTo>
                  <a:cubicBezTo>
                    <a:pt x="-82674" y="187805"/>
                    <a:pt x="527672" y="18744"/>
                    <a:pt x="1290134" y="0"/>
                  </a:cubicBezTo>
                  <a:cubicBezTo>
                    <a:pt x="2018977" y="3436"/>
                    <a:pt x="2562806" y="239355"/>
                    <a:pt x="2580268" y="533375"/>
                  </a:cubicBezTo>
                  <a:cubicBezTo>
                    <a:pt x="2529109" y="877909"/>
                    <a:pt x="1991176" y="1130199"/>
                    <a:pt x="1290134" y="1066750"/>
                  </a:cubicBezTo>
                  <a:cubicBezTo>
                    <a:pt x="527257" y="1039199"/>
                    <a:pt x="61409" y="857292"/>
                    <a:pt x="0" y="533375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9F78522A-7B59-D243-89E8-D4ADE138FE72}"/>
                </a:ext>
              </a:extLst>
            </p:cNvPr>
            <p:cNvSpPr/>
            <p:nvPr/>
          </p:nvSpPr>
          <p:spPr>
            <a:xfrm>
              <a:off x="226411" y="5414411"/>
              <a:ext cx="2754318" cy="974345"/>
            </a:xfrm>
            <a:custGeom>
              <a:avLst/>
              <a:gdLst>
                <a:gd name="connsiteX0" fmla="*/ 0 w 2754318"/>
                <a:gd name="connsiteY0" fmla="*/ 487173 h 974345"/>
                <a:gd name="connsiteX1" fmla="*/ 1377159 w 2754318"/>
                <a:gd name="connsiteY1" fmla="*/ 0 h 974345"/>
                <a:gd name="connsiteX2" fmla="*/ 2754318 w 2754318"/>
                <a:gd name="connsiteY2" fmla="*/ 487173 h 974345"/>
                <a:gd name="connsiteX3" fmla="*/ 1377159 w 2754318"/>
                <a:gd name="connsiteY3" fmla="*/ 974346 h 974345"/>
                <a:gd name="connsiteX4" fmla="*/ 0 w 2754318"/>
                <a:gd name="connsiteY4" fmla="*/ 487173 h 9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4318" h="974345" extrusionOk="0">
                  <a:moveTo>
                    <a:pt x="0" y="487173"/>
                  </a:moveTo>
                  <a:cubicBezTo>
                    <a:pt x="-101766" y="155343"/>
                    <a:pt x="559292" y="21499"/>
                    <a:pt x="1377159" y="0"/>
                  </a:cubicBezTo>
                  <a:cubicBezTo>
                    <a:pt x="2149832" y="2545"/>
                    <a:pt x="2700785" y="219817"/>
                    <a:pt x="2754318" y="487173"/>
                  </a:cubicBezTo>
                  <a:cubicBezTo>
                    <a:pt x="2674705" y="833977"/>
                    <a:pt x="2131296" y="1009981"/>
                    <a:pt x="1377159" y="974346"/>
                  </a:cubicBezTo>
                  <a:cubicBezTo>
                    <a:pt x="588440" y="958952"/>
                    <a:pt x="48972" y="779630"/>
                    <a:pt x="0" y="487173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486F5CA0-A7E0-3D46-9E80-610C682ED856}"/>
              </a:ext>
            </a:extLst>
          </p:cNvPr>
          <p:cNvGrpSpPr/>
          <p:nvPr/>
        </p:nvGrpSpPr>
        <p:grpSpPr>
          <a:xfrm>
            <a:off x="5002090" y="3391963"/>
            <a:ext cx="2187820" cy="722890"/>
            <a:chOff x="226411" y="5322007"/>
            <a:chExt cx="2754318" cy="1066749"/>
          </a:xfrm>
        </p:grpSpPr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E1124B36-3A79-A842-8E8D-99CABAEC2C14}"/>
                </a:ext>
              </a:extLst>
            </p:cNvPr>
            <p:cNvSpPr txBox="1"/>
            <p:nvPr/>
          </p:nvSpPr>
          <p:spPr>
            <a:xfrm>
              <a:off x="226411" y="5701528"/>
              <a:ext cx="2754318" cy="590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Open Sans" panose="020B0606030504020204" pitchFamily="34" charset="0"/>
                  <a:cs typeface="Dreaming Outloud Pro" panose="03050502040302030504" pitchFamily="66" charset="77"/>
                </a:rPr>
                <a:t>INNOVATION B</a:t>
              </a:r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DE6C4577-1DAE-F54B-A8D1-12FF4A61DE7D}"/>
                </a:ext>
              </a:extLst>
            </p:cNvPr>
            <p:cNvSpPr/>
            <p:nvPr/>
          </p:nvSpPr>
          <p:spPr>
            <a:xfrm>
              <a:off x="326228" y="5322007"/>
              <a:ext cx="2580267" cy="1066749"/>
            </a:xfrm>
            <a:custGeom>
              <a:avLst/>
              <a:gdLst>
                <a:gd name="connsiteX0" fmla="*/ 0 w 2580267"/>
                <a:gd name="connsiteY0" fmla="*/ 533375 h 1066749"/>
                <a:gd name="connsiteX1" fmla="*/ 1290134 w 2580267"/>
                <a:gd name="connsiteY1" fmla="*/ 0 h 1066749"/>
                <a:gd name="connsiteX2" fmla="*/ 2580268 w 2580267"/>
                <a:gd name="connsiteY2" fmla="*/ 533375 h 1066749"/>
                <a:gd name="connsiteX3" fmla="*/ 1290134 w 2580267"/>
                <a:gd name="connsiteY3" fmla="*/ 1066750 h 1066749"/>
                <a:gd name="connsiteX4" fmla="*/ 0 w 2580267"/>
                <a:gd name="connsiteY4" fmla="*/ 533375 h 1066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267" h="1066749" extrusionOk="0">
                  <a:moveTo>
                    <a:pt x="0" y="533375"/>
                  </a:moveTo>
                  <a:cubicBezTo>
                    <a:pt x="-82674" y="187805"/>
                    <a:pt x="527672" y="18744"/>
                    <a:pt x="1290134" y="0"/>
                  </a:cubicBezTo>
                  <a:cubicBezTo>
                    <a:pt x="2018977" y="3436"/>
                    <a:pt x="2562806" y="239355"/>
                    <a:pt x="2580268" y="533375"/>
                  </a:cubicBezTo>
                  <a:cubicBezTo>
                    <a:pt x="2529109" y="877909"/>
                    <a:pt x="1991176" y="1130199"/>
                    <a:pt x="1290134" y="1066750"/>
                  </a:cubicBezTo>
                  <a:cubicBezTo>
                    <a:pt x="527257" y="1039199"/>
                    <a:pt x="61409" y="857292"/>
                    <a:pt x="0" y="533375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07BFEA8A-9409-4D46-BA01-46CED3A560FA}"/>
                </a:ext>
              </a:extLst>
            </p:cNvPr>
            <p:cNvSpPr/>
            <p:nvPr/>
          </p:nvSpPr>
          <p:spPr>
            <a:xfrm>
              <a:off x="226411" y="5414411"/>
              <a:ext cx="2754318" cy="974345"/>
            </a:xfrm>
            <a:custGeom>
              <a:avLst/>
              <a:gdLst>
                <a:gd name="connsiteX0" fmla="*/ 0 w 2754318"/>
                <a:gd name="connsiteY0" fmla="*/ 487173 h 974345"/>
                <a:gd name="connsiteX1" fmla="*/ 1377159 w 2754318"/>
                <a:gd name="connsiteY1" fmla="*/ 0 h 974345"/>
                <a:gd name="connsiteX2" fmla="*/ 2754318 w 2754318"/>
                <a:gd name="connsiteY2" fmla="*/ 487173 h 974345"/>
                <a:gd name="connsiteX3" fmla="*/ 1377159 w 2754318"/>
                <a:gd name="connsiteY3" fmla="*/ 974346 h 974345"/>
                <a:gd name="connsiteX4" fmla="*/ 0 w 2754318"/>
                <a:gd name="connsiteY4" fmla="*/ 487173 h 9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4318" h="974345" extrusionOk="0">
                  <a:moveTo>
                    <a:pt x="0" y="487173"/>
                  </a:moveTo>
                  <a:cubicBezTo>
                    <a:pt x="-101766" y="155343"/>
                    <a:pt x="559292" y="21499"/>
                    <a:pt x="1377159" y="0"/>
                  </a:cubicBezTo>
                  <a:cubicBezTo>
                    <a:pt x="2149832" y="2545"/>
                    <a:pt x="2700785" y="219817"/>
                    <a:pt x="2754318" y="487173"/>
                  </a:cubicBezTo>
                  <a:cubicBezTo>
                    <a:pt x="2674705" y="833977"/>
                    <a:pt x="2131296" y="1009981"/>
                    <a:pt x="1377159" y="974346"/>
                  </a:cubicBezTo>
                  <a:cubicBezTo>
                    <a:pt x="588440" y="958952"/>
                    <a:pt x="48972" y="779630"/>
                    <a:pt x="0" y="487173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CA3BDA4D-4B73-EC41-AFF5-D399AE722A3E}"/>
              </a:ext>
            </a:extLst>
          </p:cNvPr>
          <p:cNvGrpSpPr/>
          <p:nvPr/>
        </p:nvGrpSpPr>
        <p:grpSpPr>
          <a:xfrm>
            <a:off x="8119070" y="3391963"/>
            <a:ext cx="2187820" cy="722890"/>
            <a:chOff x="226411" y="5322007"/>
            <a:chExt cx="2754318" cy="1066749"/>
          </a:xfrm>
        </p:grpSpPr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1A4FC9A9-B019-4143-81AD-B484E99F2CD0}"/>
                </a:ext>
              </a:extLst>
            </p:cNvPr>
            <p:cNvSpPr txBox="1"/>
            <p:nvPr/>
          </p:nvSpPr>
          <p:spPr>
            <a:xfrm>
              <a:off x="226411" y="5701528"/>
              <a:ext cx="2754318" cy="590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Open Sans" panose="020B0606030504020204" pitchFamily="34" charset="0"/>
                  <a:cs typeface="Dreaming Outloud Pro" panose="03050502040302030504" pitchFamily="66" charset="77"/>
                </a:rPr>
                <a:t>INNOVATION C</a:t>
              </a:r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6D0E375F-EA99-B544-998A-84FA30D40F93}"/>
                </a:ext>
              </a:extLst>
            </p:cNvPr>
            <p:cNvSpPr/>
            <p:nvPr/>
          </p:nvSpPr>
          <p:spPr>
            <a:xfrm>
              <a:off x="326228" y="5322007"/>
              <a:ext cx="2580267" cy="1066749"/>
            </a:xfrm>
            <a:custGeom>
              <a:avLst/>
              <a:gdLst>
                <a:gd name="connsiteX0" fmla="*/ 0 w 2580267"/>
                <a:gd name="connsiteY0" fmla="*/ 533375 h 1066749"/>
                <a:gd name="connsiteX1" fmla="*/ 1290134 w 2580267"/>
                <a:gd name="connsiteY1" fmla="*/ 0 h 1066749"/>
                <a:gd name="connsiteX2" fmla="*/ 2580268 w 2580267"/>
                <a:gd name="connsiteY2" fmla="*/ 533375 h 1066749"/>
                <a:gd name="connsiteX3" fmla="*/ 1290134 w 2580267"/>
                <a:gd name="connsiteY3" fmla="*/ 1066750 h 1066749"/>
                <a:gd name="connsiteX4" fmla="*/ 0 w 2580267"/>
                <a:gd name="connsiteY4" fmla="*/ 533375 h 1066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267" h="1066749" extrusionOk="0">
                  <a:moveTo>
                    <a:pt x="0" y="533375"/>
                  </a:moveTo>
                  <a:cubicBezTo>
                    <a:pt x="-82674" y="187805"/>
                    <a:pt x="527672" y="18744"/>
                    <a:pt x="1290134" y="0"/>
                  </a:cubicBezTo>
                  <a:cubicBezTo>
                    <a:pt x="2018977" y="3436"/>
                    <a:pt x="2562806" y="239355"/>
                    <a:pt x="2580268" y="533375"/>
                  </a:cubicBezTo>
                  <a:cubicBezTo>
                    <a:pt x="2529109" y="877909"/>
                    <a:pt x="1991176" y="1130199"/>
                    <a:pt x="1290134" y="1066750"/>
                  </a:cubicBezTo>
                  <a:cubicBezTo>
                    <a:pt x="527257" y="1039199"/>
                    <a:pt x="61409" y="857292"/>
                    <a:pt x="0" y="533375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C73F2217-3E4E-A143-B37B-214E89444718}"/>
                </a:ext>
              </a:extLst>
            </p:cNvPr>
            <p:cNvSpPr/>
            <p:nvPr/>
          </p:nvSpPr>
          <p:spPr>
            <a:xfrm>
              <a:off x="226411" y="5414411"/>
              <a:ext cx="2754318" cy="974345"/>
            </a:xfrm>
            <a:custGeom>
              <a:avLst/>
              <a:gdLst>
                <a:gd name="connsiteX0" fmla="*/ 0 w 2754318"/>
                <a:gd name="connsiteY0" fmla="*/ 487173 h 974345"/>
                <a:gd name="connsiteX1" fmla="*/ 1377159 w 2754318"/>
                <a:gd name="connsiteY1" fmla="*/ 0 h 974345"/>
                <a:gd name="connsiteX2" fmla="*/ 2754318 w 2754318"/>
                <a:gd name="connsiteY2" fmla="*/ 487173 h 974345"/>
                <a:gd name="connsiteX3" fmla="*/ 1377159 w 2754318"/>
                <a:gd name="connsiteY3" fmla="*/ 974346 h 974345"/>
                <a:gd name="connsiteX4" fmla="*/ 0 w 2754318"/>
                <a:gd name="connsiteY4" fmla="*/ 487173 h 9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4318" h="974345" extrusionOk="0">
                  <a:moveTo>
                    <a:pt x="0" y="487173"/>
                  </a:moveTo>
                  <a:cubicBezTo>
                    <a:pt x="-101766" y="155343"/>
                    <a:pt x="559292" y="21499"/>
                    <a:pt x="1377159" y="0"/>
                  </a:cubicBezTo>
                  <a:cubicBezTo>
                    <a:pt x="2149832" y="2545"/>
                    <a:pt x="2700785" y="219817"/>
                    <a:pt x="2754318" y="487173"/>
                  </a:cubicBezTo>
                  <a:cubicBezTo>
                    <a:pt x="2674705" y="833977"/>
                    <a:pt x="2131296" y="1009981"/>
                    <a:pt x="1377159" y="974346"/>
                  </a:cubicBezTo>
                  <a:cubicBezTo>
                    <a:pt x="588440" y="958952"/>
                    <a:pt x="48972" y="779630"/>
                    <a:pt x="0" y="487173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E70EC78-3EBA-F242-82EC-DA2A75D806BD}"/>
              </a:ext>
            </a:extLst>
          </p:cNvPr>
          <p:cNvSpPr txBox="1"/>
          <p:nvPr/>
        </p:nvSpPr>
        <p:spPr>
          <a:xfrm>
            <a:off x="200151" y="4528640"/>
            <a:ext cx="2320658" cy="369332"/>
          </a:xfrm>
          <a:custGeom>
            <a:avLst/>
            <a:gdLst>
              <a:gd name="connsiteX0" fmla="*/ 0 w 2320658"/>
              <a:gd name="connsiteY0" fmla="*/ 0 h 369332"/>
              <a:gd name="connsiteX1" fmla="*/ 556958 w 2320658"/>
              <a:gd name="connsiteY1" fmla="*/ 0 h 369332"/>
              <a:gd name="connsiteX2" fmla="*/ 1067503 w 2320658"/>
              <a:gd name="connsiteY2" fmla="*/ 0 h 369332"/>
              <a:gd name="connsiteX3" fmla="*/ 1694080 w 2320658"/>
              <a:gd name="connsiteY3" fmla="*/ 0 h 369332"/>
              <a:gd name="connsiteX4" fmla="*/ 2320658 w 2320658"/>
              <a:gd name="connsiteY4" fmla="*/ 0 h 369332"/>
              <a:gd name="connsiteX5" fmla="*/ 2320658 w 2320658"/>
              <a:gd name="connsiteY5" fmla="*/ 369332 h 369332"/>
              <a:gd name="connsiteX6" fmla="*/ 1786907 w 2320658"/>
              <a:gd name="connsiteY6" fmla="*/ 369332 h 369332"/>
              <a:gd name="connsiteX7" fmla="*/ 1206742 w 2320658"/>
              <a:gd name="connsiteY7" fmla="*/ 369332 h 369332"/>
              <a:gd name="connsiteX8" fmla="*/ 626578 w 2320658"/>
              <a:gd name="connsiteY8" fmla="*/ 369332 h 369332"/>
              <a:gd name="connsiteX9" fmla="*/ 0 w 2320658"/>
              <a:gd name="connsiteY9" fmla="*/ 369332 h 369332"/>
              <a:gd name="connsiteX10" fmla="*/ 0 w 2320658"/>
              <a:gd name="connsiteY10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0658" h="369332" fill="none" extrusionOk="0">
                <a:moveTo>
                  <a:pt x="0" y="0"/>
                </a:moveTo>
                <a:cubicBezTo>
                  <a:pt x="246800" y="-3554"/>
                  <a:pt x="321767" y="3594"/>
                  <a:pt x="556958" y="0"/>
                </a:cubicBezTo>
                <a:cubicBezTo>
                  <a:pt x="792149" y="-3594"/>
                  <a:pt x="957863" y="24172"/>
                  <a:pt x="1067503" y="0"/>
                </a:cubicBezTo>
                <a:cubicBezTo>
                  <a:pt x="1177143" y="-24172"/>
                  <a:pt x="1381487" y="-23877"/>
                  <a:pt x="1694080" y="0"/>
                </a:cubicBezTo>
                <a:cubicBezTo>
                  <a:pt x="2006673" y="23877"/>
                  <a:pt x="2063279" y="-3733"/>
                  <a:pt x="2320658" y="0"/>
                </a:cubicBezTo>
                <a:cubicBezTo>
                  <a:pt x="2322229" y="128773"/>
                  <a:pt x="2325329" y="198193"/>
                  <a:pt x="2320658" y="369332"/>
                </a:cubicBezTo>
                <a:cubicBezTo>
                  <a:pt x="2112445" y="353425"/>
                  <a:pt x="2045530" y="367847"/>
                  <a:pt x="1786907" y="369332"/>
                </a:cubicBezTo>
                <a:cubicBezTo>
                  <a:pt x="1528284" y="370817"/>
                  <a:pt x="1404130" y="383517"/>
                  <a:pt x="1206742" y="369332"/>
                </a:cubicBezTo>
                <a:cubicBezTo>
                  <a:pt x="1009354" y="355147"/>
                  <a:pt x="887246" y="376575"/>
                  <a:pt x="626578" y="369332"/>
                </a:cubicBezTo>
                <a:cubicBezTo>
                  <a:pt x="365910" y="362089"/>
                  <a:pt x="251697" y="379573"/>
                  <a:pt x="0" y="369332"/>
                </a:cubicBezTo>
                <a:cubicBezTo>
                  <a:pt x="1459" y="268870"/>
                  <a:pt x="13706" y="96187"/>
                  <a:pt x="0" y="0"/>
                </a:cubicBezTo>
                <a:close/>
              </a:path>
              <a:path w="2320658" h="369332" stroke="0" extrusionOk="0">
                <a:moveTo>
                  <a:pt x="0" y="0"/>
                </a:moveTo>
                <a:cubicBezTo>
                  <a:pt x="205088" y="-6992"/>
                  <a:pt x="425291" y="-8636"/>
                  <a:pt x="603371" y="0"/>
                </a:cubicBezTo>
                <a:cubicBezTo>
                  <a:pt x="781451" y="8636"/>
                  <a:pt x="932274" y="15054"/>
                  <a:pt x="1160329" y="0"/>
                </a:cubicBezTo>
                <a:cubicBezTo>
                  <a:pt x="1388384" y="-15054"/>
                  <a:pt x="1458236" y="9686"/>
                  <a:pt x="1694080" y="0"/>
                </a:cubicBezTo>
                <a:cubicBezTo>
                  <a:pt x="1929924" y="-9686"/>
                  <a:pt x="2063047" y="-8794"/>
                  <a:pt x="2320658" y="0"/>
                </a:cubicBezTo>
                <a:cubicBezTo>
                  <a:pt x="2303777" y="138528"/>
                  <a:pt x="2330825" y="215204"/>
                  <a:pt x="2320658" y="369332"/>
                </a:cubicBezTo>
                <a:cubicBezTo>
                  <a:pt x="2068346" y="374297"/>
                  <a:pt x="1940052" y="362041"/>
                  <a:pt x="1810113" y="369332"/>
                </a:cubicBezTo>
                <a:cubicBezTo>
                  <a:pt x="1680175" y="376623"/>
                  <a:pt x="1399628" y="345179"/>
                  <a:pt x="1253155" y="369332"/>
                </a:cubicBezTo>
                <a:cubicBezTo>
                  <a:pt x="1106682" y="393485"/>
                  <a:pt x="843474" y="361007"/>
                  <a:pt x="649784" y="369332"/>
                </a:cubicBezTo>
                <a:cubicBezTo>
                  <a:pt x="456094" y="377657"/>
                  <a:pt x="182182" y="367250"/>
                  <a:pt x="0" y="369332"/>
                </a:cubicBezTo>
                <a:cubicBezTo>
                  <a:pt x="-7197" y="217384"/>
                  <a:pt x="7393" y="10984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ADVANTAGE A</a:t>
            </a:r>
            <a:endParaRPr lang="en-US" b="1" spc="100" dirty="0">
              <a:solidFill>
                <a:srgbClr val="C00000"/>
              </a:solidFill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B822D47-6AF1-F44E-A7C6-B30E24859B4F}"/>
              </a:ext>
            </a:extLst>
          </p:cNvPr>
          <p:cNvSpPr txBox="1"/>
          <p:nvPr/>
        </p:nvSpPr>
        <p:spPr>
          <a:xfrm>
            <a:off x="3333342" y="4528640"/>
            <a:ext cx="2320658" cy="369332"/>
          </a:xfrm>
          <a:custGeom>
            <a:avLst/>
            <a:gdLst>
              <a:gd name="connsiteX0" fmla="*/ 0 w 2320658"/>
              <a:gd name="connsiteY0" fmla="*/ 0 h 369332"/>
              <a:gd name="connsiteX1" fmla="*/ 556958 w 2320658"/>
              <a:gd name="connsiteY1" fmla="*/ 0 h 369332"/>
              <a:gd name="connsiteX2" fmla="*/ 1067503 w 2320658"/>
              <a:gd name="connsiteY2" fmla="*/ 0 h 369332"/>
              <a:gd name="connsiteX3" fmla="*/ 1694080 w 2320658"/>
              <a:gd name="connsiteY3" fmla="*/ 0 h 369332"/>
              <a:gd name="connsiteX4" fmla="*/ 2320658 w 2320658"/>
              <a:gd name="connsiteY4" fmla="*/ 0 h 369332"/>
              <a:gd name="connsiteX5" fmla="*/ 2320658 w 2320658"/>
              <a:gd name="connsiteY5" fmla="*/ 369332 h 369332"/>
              <a:gd name="connsiteX6" fmla="*/ 1786907 w 2320658"/>
              <a:gd name="connsiteY6" fmla="*/ 369332 h 369332"/>
              <a:gd name="connsiteX7" fmla="*/ 1206742 w 2320658"/>
              <a:gd name="connsiteY7" fmla="*/ 369332 h 369332"/>
              <a:gd name="connsiteX8" fmla="*/ 626578 w 2320658"/>
              <a:gd name="connsiteY8" fmla="*/ 369332 h 369332"/>
              <a:gd name="connsiteX9" fmla="*/ 0 w 2320658"/>
              <a:gd name="connsiteY9" fmla="*/ 369332 h 369332"/>
              <a:gd name="connsiteX10" fmla="*/ 0 w 2320658"/>
              <a:gd name="connsiteY10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0658" h="369332" fill="none" extrusionOk="0">
                <a:moveTo>
                  <a:pt x="0" y="0"/>
                </a:moveTo>
                <a:cubicBezTo>
                  <a:pt x="246800" y="-3554"/>
                  <a:pt x="321767" y="3594"/>
                  <a:pt x="556958" y="0"/>
                </a:cubicBezTo>
                <a:cubicBezTo>
                  <a:pt x="792149" y="-3594"/>
                  <a:pt x="957863" y="24172"/>
                  <a:pt x="1067503" y="0"/>
                </a:cubicBezTo>
                <a:cubicBezTo>
                  <a:pt x="1177143" y="-24172"/>
                  <a:pt x="1381487" y="-23877"/>
                  <a:pt x="1694080" y="0"/>
                </a:cubicBezTo>
                <a:cubicBezTo>
                  <a:pt x="2006673" y="23877"/>
                  <a:pt x="2063279" y="-3733"/>
                  <a:pt x="2320658" y="0"/>
                </a:cubicBezTo>
                <a:cubicBezTo>
                  <a:pt x="2322229" y="128773"/>
                  <a:pt x="2325329" y="198193"/>
                  <a:pt x="2320658" y="369332"/>
                </a:cubicBezTo>
                <a:cubicBezTo>
                  <a:pt x="2112445" y="353425"/>
                  <a:pt x="2045530" y="367847"/>
                  <a:pt x="1786907" y="369332"/>
                </a:cubicBezTo>
                <a:cubicBezTo>
                  <a:pt x="1528284" y="370817"/>
                  <a:pt x="1404130" y="383517"/>
                  <a:pt x="1206742" y="369332"/>
                </a:cubicBezTo>
                <a:cubicBezTo>
                  <a:pt x="1009354" y="355147"/>
                  <a:pt x="887246" y="376575"/>
                  <a:pt x="626578" y="369332"/>
                </a:cubicBezTo>
                <a:cubicBezTo>
                  <a:pt x="365910" y="362089"/>
                  <a:pt x="251697" y="379573"/>
                  <a:pt x="0" y="369332"/>
                </a:cubicBezTo>
                <a:cubicBezTo>
                  <a:pt x="1459" y="268870"/>
                  <a:pt x="13706" y="96187"/>
                  <a:pt x="0" y="0"/>
                </a:cubicBezTo>
                <a:close/>
              </a:path>
              <a:path w="2320658" h="369332" stroke="0" extrusionOk="0">
                <a:moveTo>
                  <a:pt x="0" y="0"/>
                </a:moveTo>
                <a:cubicBezTo>
                  <a:pt x="205088" y="-6992"/>
                  <a:pt x="425291" y="-8636"/>
                  <a:pt x="603371" y="0"/>
                </a:cubicBezTo>
                <a:cubicBezTo>
                  <a:pt x="781451" y="8636"/>
                  <a:pt x="932274" y="15054"/>
                  <a:pt x="1160329" y="0"/>
                </a:cubicBezTo>
                <a:cubicBezTo>
                  <a:pt x="1388384" y="-15054"/>
                  <a:pt x="1458236" y="9686"/>
                  <a:pt x="1694080" y="0"/>
                </a:cubicBezTo>
                <a:cubicBezTo>
                  <a:pt x="1929924" y="-9686"/>
                  <a:pt x="2063047" y="-8794"/>
                  <a:pt x="2320658" y="0"/>
                </a:cubicBezTo>
                <a:cubicBezTo>
                  <a:pt x="2303777" y="138528"/>
                  <a:pt x="2330825" y="215204"/>
                  <a:pt x="2320658" y="369332"/>
                </a:cubicBezTo>
                <a:cubicBezTo>
                  <a:pt x="2068346" y="374297"/>
                  <a:pt x="1940052" y="362041"/>
                  <a:pt x="1810113" y="369332"/>
                </a:cubicBezTo>
                <a:cubicBezTo>
                  <a:pt x="1680175" y="376623"/>
                  <a:pt x="1399628" y="345179"/>
                  <a:pt x="1253155" y="369332"/>
                </a:cubicBezTo>
                <a:cubicBezTo>
                  <a:pt x="1106682" y="393485"/>
                  <a:pt x="843474" y="361007"/>
                  <a:pt x="649784" y="369332"/>
                </a:cubicBezTo>
                <a:cubicBezTo>
                  <a:pt x="456094" y="377657"/>
                  <a:pt x="182182" y="367250"/>
                  <a:pt x="0" y="369332"/>
                </a:cubicBezTo>
                <a:cubicBezTo>
                  <a:pt x="-7197" y="217384"/>
                  <a:pt x="7393" y="10984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ADVANTAGE B</a:t>
            </a:r>
            <a:endParaRPr lang="en-US" b="1" spc="100" dirty="0">
              <a:solidFill>
                <a:srgbClr val="C00000"/>
              </a:solidFill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7491EBB-912C-264E-BBA5-25D405FB3D54}"/>
              </a:ext>
            </a:extLst>
          </p:cNvPr>
          <p:cNvSpPr txBox="1"/>
          <p:nvPr/>
        </p:nvSpPr>
        <p:spPr>
          <a:xfrm>
            <a:off x="6466533" y="4528640"/>
            <a:ext cx="2320658" cy="369332"/>
          </a:xfrm>
          <a:custGeom>
            <a:avLst/>
            <a:gdLst>
              <a:gd name="connsiteX0" fmla="*/ 0 w 2320658"/>
              <a:gd name="connsiteY0" fmla="*/ 0 h 369332"/>
              <a:gd name="connsiteX1" fmla="*/ 556958 w 2320658"/>
              <a:gd name="connsiteY1" fmla="*/ 0 h 369332"/>
              <a:gd name="connsiteX2" fmla="*/ 1067503 w 2320658"/>
              <a:gd name="connsiteY2" fmla="*/ 0 h 369332"/>
              <a:gd name="connsiteX3" fmla="*/ 1694080 w 2320658"/>
              <a:gd name="connsiteY3" fmla="*/ 0 h 369332"/>
              <a:gd name="connsiteX4" fmla="*/ 2320658 w 2320658"/>
              <a:gd name="connsiteY4" fmla="*/ 0 h 369332"/>
              <a:gd name="connsiteX5" fmla="*/ 2320658 w 2320658"/>
              <a:gd name="connsiteY5" fmla="*/ 369332 h 369332"/>
              <a:gd name="connsiteX6" fmla="*/ 1786907 w 2320658"/>
              <a:gd name="connsiteY6" fmla="*/ 369332 h 369332"/>
              <a:gd name="connsiteX7" fmla="*/ 1206742 w 2320658"/>
              <a:gd name="connsiteY7" fmla="*/ 369332 h 369332"/>
              <a:gd name="connsiteX8" fmla="*/ 626578 w 2320658"/>
              <a:gd name="connsiteY8" fmla="*/ 369332 h 369332"/>
              <a:gd name="connsiteX9" fmla="*/ 0 w 2320658"/>
              <a:gd name="connsiteY9" fmla="*/ 369332 h 369332"/>
              <a:gd name="connsiteX10" fmla="*/ 0 w 2320658"/>
              <a:gd name="connsiteY10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0658" h="369332" fill="none" extrusionOk="0">
                <a:moveTo>
                  <a:pt x="0" y="0"/>
                </a:moveTo>
                <a:cubicBezTo>
                  <a:pt x="246800" y="-3554"/>
                  <a:pt x="321767" y="3594"/>
                  <a:pt x="556958" y="0"/>
                </a:cubicBezTo>
                <a:cubicBezTo>
                  <a:pt x="792149" y="-3594"/>
                  <a:pt x="957863" y="24172"/>
                  <a:pt x="1067503" y="0"/>
                </a:cubicBezTo>
                <a:cubicBezTo>
                  <a:pt x="1177143" y="-24172"/>
                  <a:pt x="1381487" y="-23877"/>
                  <a:pt x="1694080" y="0"/>
                </a:cubicBezTo>
                <a:cubicBezTo>
                  <a:pt x="2006673" y="23877"/>
                  <a:pt x="2063279" y="-3733"/>
                  <a:pt x="2320658" y="0"/>
                </a:cubicBezTo>
                <a:cubicBezTo>
                  <a:pt x="2322229" y="128773"/>
                  <a:pt x="2325329" y="198193"/>
                  <a:pt x="2320658" y="369332"/>
                </a:cubicBezTo>
                <a:cubicBezTo>
                  <a:pt x="2112445" y="353425"/>
                  <a:pt x="2045530" y="367847"/>
                  <a:pt x="1786907" y="369332"/>
                </a:cubicBezTo>
                <a:cubicBezTo>
                  <a:pt x="1528284" y="370817"/>
                  <a:pt x="1404130" y="383517"/>
                  <a:pt x="1206742" y="369332"/>
                </a:cubicBezTo>
                <a:cubicBezTo>
                  <a:pt x="1009354" y="355147"/>
                  <a:pt x="887246" y="376575"/>
                  <a:pt x="626578" y="369332"/>
                </a:cubicBezTo>
                <a:cubicBezTo>
                  <a:pt x="365910" y="362089"/>
                  <a:pt x="251697" y="379573"/>
                  <a:pt x="0" y="369332"/>
                </a:cubicBezTo>
                <a:cubicBezTo>
                  <a:pt x="1459" y="268870"/>
                  <a:pt x="13706" y="96187"/>
                  <a:pt x="0" y="0"/>
                </a:cubicBezTo>
                <a:close/>
              </a:path>
              <a:path w="2320658" h="369332" stroke="0" extrusionOk="0">
                <a:moveTo>
                  <a:pt x="0" y="0"/>
                </a:moveTo>
                <a:cubicBezTo>
                  <a:pt x="205088" y="-6992"/>
                  <a:pt x="425291" y="-8636"/>
                  <a:pt x="603371" y="0"/>
                </a:cubicBezTo>
                <a:cubicBezTo>
                  <a:pt x="781451" y="8636"/>
                  <a:pt x="932274" y="15054"/>
                  <a:pt x="1160329" y="0"/>
                </a:cubicBezTo>
                <a:cubicBezTo>
                  <a:pt x="1388384" y="-15054"/>
                  <a:pt x="1458236" y="9686"/>
                  <a:pt x="1694080" y="0"/>
                </a:cubicBezTo>
                <a:cubicBezTo>
                  <a:pt x="1929924" y="-9686"/>
                  <a:pt x="2063047" y="-8794"/>
                  <a:pt x="2320658" y="0"/>
                </a:cubicBezTo>
                <a:cubicBezTo>
                  <a:pt x="2303777" y="138528"/>
                  <a:pt x="2330825" y="215204"/>
                  <a:pt x="2320658" y="369332"/>
                </a:cubicBezTo>
                <a:cubicBezTo>
                  <a:pt x="2068346" y="374297"/>
                  <a:pt x="1940052" y="362041"/>
                  <a:pt x="1810113" y="369332"/>
                </a:cubicBezTo>
                <a:cubicBezTo>
                  <a:pt x="1680175" y="376623"/>
                  <a:pt x="1399628" y="345179"/>
                  <a:pt x="1253155" y="369332"/>
                </a:cubicBezTo>
                <a:cubicBezTo>
                  <a:pt x="1106682" y="393485"/>
                  <a:pt x="843474" y="361007"/>
                  <a:pt x="649784" y="369332"/>
                </a:cubicBezTo>
                <a:cubicBezTo>
                  <a:pt x="456094" y="377657"/>
                  <a:pt x="182182" y="367250"/>
                  <a:pt x="0" y="369332"/>
                </a:cubicBezTo>
                <a:cubicBezTo>
                  <a:pt x="-7197" y="217384"/>
                  <a:pt x="7393" y="10984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ADVANTAGE C</a:t>
            </a:r>
            <a:endParaRPr lang="en-US" b="1" spc="100" dirty="0">
              <a:solidFill>
                <a:srgbClr val="C00000"/>
              </a:solidFill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387B34C-2AB3-E74E-9B15-1C9E786B73DE}"/>
              </a:ext>
            </a:extLst>
          </p:cNvPr>
          <p:cNvSpPr txBox="1"/>
          <p:nvPr/>
        </p:nvSpPr>
        <p:spPr>
          <a:xfrm>
            <a:off x="9512641" y="4528640"/>
            <a:ext cx="2320658" cy="369332"/>
          </a:xfrm>
          <a:custGeom>
            <a:avLst/>
            <a:gdLst>
              <a:gd name="connsiteX0" fmla="*/ 0 w 2320658"/>
              <a:gd name="connsiteY0" fmla="*/ 0 h 369332"/>
              <a:gd name="connsiteX1" fmla="*/ 556958 w 2320658"/>
              <a:gd name="connsiteY1" fmla="*/ 0 h 369332"/>
              <a:gd name="connsiteX2" fmla="*/ 1067503 w 2320658"/>
              <a:gd name="connsiteY2" fmla="*/ 0 h 369332"/>
              <a:gd name="connsiteX3" fmla="*/ 1694080 w 2320658"/>
              <a:gd name="connsiteY3" fmla="*/ 0 h 369332"/>
              <a:gd name="connsiteX4" fmla="*/ 2320658 w 2320658"/>
              <a:gd name="connsiteY4" fmla="*/ 0 h 369332"/>
              <a:gd name="connsiteX5" fmla="*/ 2320658 w 2320658"/>
              <a:gd name="connsiteY5" fmla="*/ 369332 h 369332"/>
              <a:gd name="connsiteX6" fmla="*/ 1786907 w 2320658"/>
              <a:gd name="connsiteY6" fmla="*/ 369332 h 369332"/>
              <a:gd name="connsiteX7" fmla="*/ 1206742 w 2320658"/>
              <a:gd name="connsiteY7" fmla="*/ 369332 h 369332"/>
              <a:gd name="connsiteX8" fmla="*/ 626578 w 2320658"/>
              <a:gd name="connsiteY8" fmla="*/ 369332 h 369332"/>
              <a:gd name="connsiteX9" fmla="*/ 0 w 2320658"/>
              <a:gd name="connsiteY9" fmla="*/ 369332 h 369332"/>
              <a:gd name="connsiteX10" fmla="*/ 0 w 2320658"/>
              <a:gd name="connsiteY10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0658" h="369332" fill="none" extrusionOk="0">
                <a:moveTo>
                  <a:pt x="0" y="0"/>
                </a:moveTo>
                <a:cubicBezTo>
                  <a:pt x="246800" y="-3554"/>
                  <a:pt x="321767" y="3594"/>
                  <a:pt x="556958" y="0"/>
                </a:cubicBezTo>
                <a:cubicBezTo>
                  <a:pt x="792149" y="-3594"/>
                  <a:pt x="957863" y="24172"/>
                  <a:pt x="1067503" y="0"/>
                </a:cubicBezTo>
                <a:cubicBezTo>
                  <a:pt x="1177143" y="-24172"/>
                  <a:pt x="1381487" y="-23877"/>
                  <a:pt x="1694080" y="0"/>
                </a:cubicBezTo>
                <a:cubicBezTo>
                  <a:pt x="2006673" y="23877"/>
                  <a:pt x="2063279" y="-3733"/>
                  <a:pt x="2320658" y="0"/>
                </a:cubicBezTo>
                <a:cubicBezTo>
                  <a:pt x="2322229" y="128773"/>
                  <a:pt x="2325329" y="198193"/>
                  <a:pt x="2320658" y="369332"/>
                </a:cubicBezTo>
                <a:cubicBezTo>
                  <a:pt x="2112445" y="353425"/>
                  <a:pt x="2045530" y="367847"/>
                  <a:pt x="1786907" y="369332"/>
                </a:cubicBezTo>
                <a:cubicBezTo>
                  <a:pt x="1528284" y="370817"/>
                  <a:pt x="1404130" y="383517"/>
                  <a:pt x="1206742" y="369332"/>
                </a:cubicBezTo>
                <a:cubicBezTo>
                  <a:pt x="1009354" y="355147"/>
                  <a:pt x="887246" y="376575"/>
                  <a:pt x="626578" y="369332"/>
                </a:cubicBezTo>
                <a:cubicBezTo>
                  <a:pt x="365910" y="362089"/>
                  <a:pt x="251697" y="379573"/>
                  <a:pt x="0" y="369332"/>
                </a:cubicBezTo>
                <a:cubicBezTo>
                  <a:pt x="1459" y="268870"/>
                  <a:pt x="13706" y="96187"/>
                  <a:pt x="0" y="0"/>
                </a:cubicBezTo>
                <a:close/>
              </a:path>
              <a:path w="2320658" h="369332" stroke="0" extrusionOk="0">
                <a:moveTo>
                  <a:pt x="0" y="0"/>
                </a:moveTo>
                <a:cubicBezTo>
                  <a:pt x="205088" y="-6992"/>
                  <a:pt x="425291" y="-8636"/>
                  <a:pt x="603371" y="0"/>
                </a:cubicBezTo>
                <a:cubicBezTo>
                  <a:pt x="781451" y="8636"/>
                  <a:pt x="932274" y="15054"/>
                  <a:pt x="1160329" y="0"/>
                </a:cubicBezTo>
                <a:cubicBezTo>
                  <a:pt x="1388384" y="-15054"/>
                  <a:pt x="1458236" y="9686"/>
                  <a:pt x="1694080" y="0"/>
                </a:cubicBezTo>
                <a:cubicBezTo>
                  <a:pt x="1929924" y="-9686"/>
                  <a:pt x="2063047" y="-8794"/>
                  <a:pt x="2320658" y="0"/>
                </a:cubicBezTo>
                <a:cubicBezTo>
                  <a:pt x="2303777" y="138528"/>
                  <a:pt x="2330825" y="215204"/>
                  <a:pt x="2320658" y="369332"/>
                </a:cubicBezTo>
                <a:cubicBezTo>
                  <a:pt x="2068346" y="374297"/>
                  <a:pt x="1940052" y="362041"/>
                  <a:pt x="1810113" y="369332"/>
                </a:cubicBezTo>
                <a:cubicBezTo>
                  <a:pt x="1680175" y="376623"/>
                  <a:pt x="1399628" y="345179"/>
                  <a:pt x="1253155" y="369332"/>
                </a:cubicBezTo>
                <a:cubicBezTo>
                  <a:pt x="1106682" y="393485"/>
                  <a:pt x="843474" y="361007"/>
                  <a:pt x="649784" y="369332"/>
                </a:cubicBezTo>
                <a:cubicBezTo>
                  <a:pt x="456094" y="377657"/>
                  <a:pt x="182182" y="367250"/>
                  <a:pt x="0" y="369332"/>
                </a:cubicBezTo>
                <a:cubicBezTo>
                  <a:pt x="-7197" y="217384"/>
                  <a:pt x="7393" y="10984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ADVANTAGE N</a:t>
            </a:r>
            <a:endParaRPr lang="en-US" b="1" spc="100" dirty="0">
              <a:solidFill>
                <a:srgbClr val="C00000"/>
              </a:solidFill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D7EFAE7-C925-8245-A3DF-3BE30748F8F5}"/>
              </a:ext>
            </a:extLst>
          </p:cNvPr>
          <p:cNvSpPr txBox="1"/>
          <p:nvPr/>
        </p:nvSpPr>
        <p:spPr>
          <a:xfrm>
            <a:off x="1315702" y="5311759"/>
            <a:ext cx="3232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Market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Transformation 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5ED9F4E-5CE9-7340-989B-A8E838A69ABD}"/>
              </a:ext>
            </a:extLst>
          </p:cNvPr>
          <p:cNvSpPr txBox="1"/>
          <p:nvPr/>
        </p:nvSpPr>
        <p:spPr>
          <a:xfrm>
            <a:off x="4479525" y="5311759"/>
            <a:ext cx="3232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Market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Transformation B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F60989D-4295-754F-A374-371A492C956C}"/>
              </a:ext>
            </a:extLst>
          </p:cNvPr>
          <p:cNvSpPr txBox="1"/>
          <p:nvPr/>
        </p:nvSpPr>
        <p:spPr>
          <a:xfrm>
            <a:off x="7620491" y="5311759"/>
            <a:ext cx="3232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Market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Transformation C</a:t>
            </a:r>
          </a:p>
        </p:txBody>
      </p:sp>
      <p:cxnSp>
        <p:nvCxnSpPr>
          <p:cNvPr id="28" name="Connettore 4 27">
            <a:extLst>
              <a:ext uri="{FF2B5EF4-FFF2-40B4-BE49-F238E27FC236}">
                <a16:creationId xmlns:a16="http://schemas.microsoft.com/office/drawing/2014/main" id="{C1E6A064-0BFB-AD45-85AE-D0DAA35C5930}"/>
              </a:ext>
            </a:extLst>
          </p:cNvPr>
          <p:cNvCxnSpPr>
            <a:stCxn id="21" idx="0"/>
            <a:endCxn id="24" idx="0"/>
          </p:cNvCxnSpPr>
          <p:nvPr/>
        </p:nvCxnSpPr>
        <p:spPr>
          <a:xfrm rot="5400000" flipH="1" flipV="1">
            <a:off x="6016725" y="-127605"/>
            <a:ext cx="12700" cy="9312490"/>
          </a:xfrm>
          <a:prstGeom prst="bentConnector3">
            <a:avLst>
              <a:gd name="adj1" fmla="val 11200000"/>
            </a:avLst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6CA709CB-0B9D-CF4E-9A15-4D1C1EEE0D86}"/>
              </a:ext>
            </a:extLst>
          </p:cNvPr>
          <p:cNvCxnSpPr>
            <a:stCxn id="21" idx="3"/>
            <a:endCxn id="22" idx="1"/>
          </p:cNvCxnSpPr>
          <p:nvPr/>
        </p:nvCxnSpPr>
        <p:spPr>
          <a:xfrm>
            <a:off x="2520809" y="4713306"/>
            <a:ext cx="812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7B0AF218-2B12-C14D-8342-B5D852EC229F}"/>
              </a:ext>
            </a:extLst>
          </p:cNvPr>
          <p:cNvCxnSpPr>
            <a:cxnSpLocks/>
          </p:cNvCxnSpPr>
          <p:nvPr/>
        </p:nvCxnSpPr>
        <p:spPr>
          <a:xfrm>
            <a:off x="5654000" y="4713306"/>
            <a:ext cx="812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DE9C3864-E115-B844-8335-A323C33B5846}"/>
              </a:ext>
            </a:extLst>
          </p:cNvPr>
          <p:cNvCxnSpPr>
            <a:cxnSpLocks/>
          </p:cNvCxnSpPr>
          <p:nvPr/>
        </p:nvCxnSpPr>
        <p:spPr>
          <a:xfrm>
            <a:off x="8787191" y="4713306"/>
            <a:ext cx="8125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3F737C80-7118-D245-A2F5-B7744E54C940}"/>
              </a:ext>
            </a:extLst>
          </p:cNvPr>
          <p:cNvCxnSpPr>
            <a:cxnSpLocks/>
          </p:cNvCxnSpPr>
          <p:nvPr/>
        </p:nvCxnSpPr>
        <p:spPr>
          <a:xfrm flipV="1">
            <a:off x="2922017" y="4763744"/>
            <a:ext cx="0" cy="599055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DB38A469-01CE-1845-B858-C8EB4B1E0005}"/>
              </a:ext>
            </a:extLst>
          </p:cNvPr>
          <p:cNvCxnSpPr>
            <a:cxnSpLocks/>
          </p:cNvCxnSpPr>
          <p:nvPr/>
        </p:nvCxnSpPr>
        <p:spPr>
          <a:xfrm flipV="1">
            <a:off x="6042230" y="4763744"/>
            <a:ext cx="0" cy="599055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B28A8D21-22DB-3743-9A41-A67E8E6BB038}"/>
              </a:ext>
            </a:extLst>
          </p:cNvPr>
          <p:cNvCxnSpPr>
            <a:cxnSpLocks/>
          </p:cNvCxnSpPr>
          <p:nvPr/>
        </p:nvCxnSpPr>
        <p:spPr>
          <a:xfrm flipV="1">
            <a:off x="9141030" y="4763744"/>
            <a:ext cx="0" cy="599055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573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CBFDFC21-EEEF-CA43-AEFF-9003E6181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51" y="1316913"/>
            <a:ext cx="11363200" cy="464602"/>
          </a:xfrm>
        </p:spPr>
        <p:txBody>
          <a:bodyPr/>
          <a:lstStyle/>
          <a:p>
            <a:r>
              <a:rPr lang="en-US" dirty="0"/>
              <a:t>Business model redesign by Unbundling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62603C33-A652-9C46-94FF-3E5CDC568F00}"/>
              </a:ext>
            </a:extLst>
          </p:cNvPr>
          <p:cNvSpPr txBox="1">
            <a:spLocks/>
          </p:cNvSpPr>
          <p:nvPr/>
        </p:nvSpPr>
        <p:spPr>
          <a:xfrm>
            <a:off x="738006" y="1937345"/>
            <a:ext cx="4908550" cy="4061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C00000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iOS Developer Academy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491425-4B34-854F-9479-C351AA1EEC6E}"/>
              </a:ext>
            </a:extLst>
          </p:cNvPr>
          <p:cNvSpPr txBox="1"/>
          <p:nvPr/>
        </p:nvSpPr>
        <p:spPr>
          <a:xfrm>
            <a:off x="6354860" y="2029967"/>
            <a:ext cx="5357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00" dirty="0"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ENHANCED ACCESS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C3D14F8-185D-034F-9AC3-B95CEFBC32BB}"/>
              </a:ext>
            </a:extLst>
          </p:cNvPr>
          <p:cNvSpPr txBox="1"/>
          <p:nvPr/>
        </p:nvSpPr>
        <p:spPr>
          <a:xfrm>
            <a:off x="29701" y="4404944"/>
            <a:ext cx="59138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spc="100" dirty="0"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  <a:p>
            <a:pPr algn="ctr"/>
            <a:r>
              <a:rPr lang="en-US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APPLE UNBUNDLED SOME </a:t>
            </a:r>
            <a:r>
              <a:rPr lang="en-US" b="1" spc="100" dirty="0">
                <a:highlight>
                  <a:srgbClr val="FEDE33"/>
                </a:highlight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KEY RESOURCES </a:t>
            </a:r>
            <a:r>
              <a:rPr lang="en-US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SUCH AS </a:t>
            </a:r>
            <a:r>
              <a:rPr lang="en-US" b="1" spc="100" dirty="0">
                <a:solidFill>
                  <a:srgbClr val="C00000"/>
                </a:solidFill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DEVELOPERS &amp; SOFTWARE DESIGNERS</a:t>
            </a:r>
            <a:r>
              <a:rPr lang="en-US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 TO OPEN DEVELOPER ACADEMICS WORLDWIDE TO TRANSFER KNOWLEDGE &amp; ACQUIRE NEW IDEAS</a:t>
            </a:r>
            <a:endParaRPr lang="en-US" b="1" spc="100" dirty="0">
              <a:solidFill>
                <a:srgbClr val="C00000"/>
              </a:solidFill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  <a:p>
            <a:pPr algn="ctr"/>
            <a:endParaRPr lang="en-US" b="1" spc="100" dirty="0">
              <a:solidFill>
                <a:srgbClr val="C00000"/>
              </a:solidFill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7B5F9C0D-540D-0E49-B508-503078CA4FFF}"/>
              </a:ext>
            </a:extLst>
          </p:cNvPr>
          <p:cNvGrpSpPr/>
          <p:nvPr/>
        </p:nvGrpSpPr>
        <p:grpSpPr>
          <a:xfrm>
            <a:off x="7206343" y="2425343"/>
            <a:ext cx="3919508" cy="1979601"/>
            <a:chOff x="770125" y="2680759"/>
            <a:chExt cx="4979394" cy="2930022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7DECB32B-56A4-F64A-974A-77C8B7CBB4E6}"/>
                </a:ext>
              </a:extLst>
            </p:cNvPr>
            <p:cNvGrpSpPr/>
            <p:nvPr/>
          </p:nvGrpSpPr>
          <p:grpSpPr>
            <a:xfrm>
              <a:off x="770125" y="3150605"/>
              <a:ext cx="4979394" cy="2460176"/>
              <a:chOff x="691501" y="1145958"/>
              <a:chExt cx="7658484" cy="5143733"/>
            </a:xfrm>
          </p:grpSpPr>
          <p:sp>
            <p:nvSpPr>
              <p:cNvPr id="39" name="Rettangolo 38">
                <a:extLst>
                  <a:ext uri="{FF2B5EF4-FFF2-40B4-BE49-F238E27FC236}">
                    <a16:creationId xmlns:a16="http://schemas.microsoft.com/office/drawing/2014/main" id="{52AF8B19-6BB2-854E-8FB6-2612D6C6403F}"/>
                  </a:ext>
                </a:extLst>
              </p:cNvPr>
              <p:cNvSpPr/>
              <p:nvPr/>
            </p:nvSpPr>
            <p:spPr>
              <a:xfrm>
                <a:off x="802483" y="1213018"/>
                <a:ext cx="7347913" cy="4965980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 dirty="0"/>
              </a:p>
            </p:txBody>
          </p:sp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145AC666-B346-3641-9DF7-D515F0E07CFD}"/>
                  </a:ext>
                </a:extLst>
              </p:cNvPr>
              <p:cNvSpPr txBox="1"/>
              <p:nvPr/>
            </p:nvSpPr>
            <p:spPr>
              <a:xfrm>
                <a:off x="691501" y="1145958"/>
                <a:ext cx="1744647" cy="990719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Activities</a:t>
                </a:r>
              </a:p>
            </p:txBody>
          </p:sp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AA9DB2C1-2AE3-EC48-A652-935A19316D13}"/>
                  </a:ext>
                </a:extLst>
              </p:cNvPr>
              <p:cNvSpPr txBox="1"/>
              <p:nvPr/>
            </p:nvSpPr>
            <p:spPr>
              <a:xfrm>
                <a:off x="6237788" y="1213016"/>
                <a:ext cx="1997914" cy="990719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Experience</a:t>
                </a:r>
              </a:p>
            </p:txBody>
          </p:sp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D877DC81-01EF-ED43-A174-7C1D94877CB7}"/>
                  </a:ext>
                </a:extLst>
              </p:cNvPr>
              <p:cNvSpPr txBox="1"/>
              <p:nvPr/>
            </p:nvSpPr>
            <p:spPr>
              <a:xfrm>
                <a:off x="5748430" y="5505786"/>
                <a:ext cx="2601555" cy="783905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Value equation</a:t>
                </a:r>
              </a:p>
            </p:txBody>
          </p:sp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99DF36C3-9075-FF46-9A8B-59C8D2729775}"/>
                  </a:ext>
                </a:extLst>
              </p:cNvPr>
              <p:cNvSpPr txBox="1"/>
              <p:nvPr/>
            </p:nvSpPr>
            <p:spPr>
              <a:xfrm>
                <a:off x="691501" y="5505786"/>
                <a:ext cx="2237874" cy="78390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solidFill>
                      <a:schemeClr val="bg1">
                        <a:lumMod val="95000"/>
                      </a:schemeClr>
                    </a:solidFill>
                  </a:defRPr>
                </a:lvl1pPr>
              </a:lstStyle>
              <a:p>
                <a:r>
                  <a:rPr lang="en-US" dirty="0"/>
                  <a:t>Resources</a:t>
                </a:r>
              </a:p>
            </p:txBody>
          </p:sp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4FBB8837-68E2-A84A-ACBA-F35CB3B67634}"/>
                  </a:ext>
                </a:extLst>
              </p:cNvPr>
              <p:cNvSpPr txBox="1"/>
              <p:nvPr/>
            </p:nvSpPr>
            <p:spPr>
              <a:xfrm>
                <a:off x="3725003" y="3334908"/>
                <a:ext cx="1693992" cy="990719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  <a:highlight>
                      <a:srgbClr val="000080"/>
                    </a:highlight>
                  </a:rPr>
                  <a:t>Meaning</a:t>
                </a:r>
              </a:p>
            </p:txBody>
          </p:sp>
        </p:grp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CE26917-3BB5-AB48-8977-768D679B3F73}"/>
                </a:ext>
              </a:extLst>
            </p:cNvPr>
            <p:cNvSpPr txBox="1"/>
            <p:nvPr/>
          </p:nvSpPr>
          <p:spPr>
            <a:xfrm>
              <a:off x="1904766" y="2680759"/>
              <a:ext cx="2776761" cy="455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/>
                <a:t>Apple </a:t>
              </a:r>
              <a:r>
                <a:rPr lang="it-IT" sz="1400" b="1" dirty="0" err="1"/>
                <a:t>traditional</a:t>
              </a:r>
              <a:r>
                <a:rPr lang="it-IT" sz="1400" b="1" dirty="0"/>
                <a:t> BM logic </a:t>
              </a:r>
            </a:p>
          </p:txBody>
        </p:sp>
      </p:grpSp>
      <p:pic>
        <p:nvPicPr>
          <p:cNvPr id="17410" name="Picture 2" descr="Apple aprirà una Apple Developer Academy a Detroit">
            <a:extLst>
              <a:ext uri="{FF2B5EF4-FFF2-40B4-BE49-F238E27FC236}">
                <a16:creationId xmlns:a16="http://schemas.microsoft.com/office/drawing/2014/main" id="{00B0B962-ADEB-384E-94D3-5A2699836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80" y="2423756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uppo 22">
            <a:extLst>
              <a:ext uri="{FF2B5EF4-FFF2-40B4-BE49-F238E27FC236}">
                <a16:creationId xmlns:a16="http://schemas.microsoft.com/office/drawing/2014/main" id="{D3377061-CF49-D84C-A4E7-24B6EB6948BE}"/>
              </a:ext>
            </a:extLst>
          </p:cNvPr>
          <p:cNvGrpSpPr/>
          <p:nvPr/>
        </p:nvGrpSpPr>
        <p:grpSpPr>
          <a:xfrm>
            <a:off x="7232575" y="4456756"/>
            <a:ext cx="3919508" cy="1981188"/>
            <a:chOff x="770125" y="2678410"/>
            <a:chExt cx="4979394" cy="2932371"/>
          </a:xfrm>
        </p:grpSpPr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12310411-4D78-E948-8ADC-29BB3424BB7B}"/>
                </a:ext>
              </a:extLst>
            </p:cNvPr>
            <p:cNvGrpSpPr/>
            <p:nvPr/>
          </p:nvGrpSpPr>
          <p:grpSpPr>
            <a:xfrm>
              <a:off x="770125" y="3150605"/>
              <a:ext cx="4979394" cy="2460176"/>
              <a:chOff x="691501" y="1145958"/>
              <a:chExt cx="7658484" cy="5143733"/>
            </a:xfrm>
          </p:grpSpPr>
          <p:sp>
            <p:nvSpPr>
              <p:cNvPr id="27" name="Rettangolo 26">
                <a:extLst>
                  <a:ext uri="{FF2B5EF4-FFF2-40B4-BE49-F238E27FC236}">
                    <a16:creationId xmlns:a16="http://schemas.microsoft.com/office/drawing/2014/main" id="{020E9372-A187-8A4B-8AC7-6AC64DF3927D}"/>
                  </a:ext>
                </a:extLst>
              </p:cNvPr>
              <p:cNvSpPr/>
              <p:nvPr/>
            </p:nvSpPr>
            <p:spPr>
              <a:xfrm>
                <a:off x="802483" y="1213018"/>
                <a:ext cx="7347913" cy="4965980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 dirty="0"/>
              </a:p>
            </p:txBody>
          </p:sp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1DCD7166-9504-3248-AF89-457FA3EEBDCC}"/>
                  </a:ext>
                </a:extLst>
              </p:cNvPr>
              <p:cNvSpPr txBox="1"/>
              <p:nvPr/>
            </p:nvSpPr>
            <p:spPr>
              <a:xfrm>
                <a:off x="691501" y="1145958"/>
                <a:ext cx="1744648" cy="990720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Activities</a:t>
                </a:r>
              </a:p>
            </p:txBody>
          </p:sp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9B219629-6C18-3C4D-B240-80C63E05B0CD}"/>
                  </a:ext>
                </a:extLst>
              </p:cNvPr>
              <p:cNvSpPr txBox="1"/>
              <p:nvPr/>
            </p:nvSpPr>
            <p:spPr>
              <a:xfrm>
                <a:off x="6237787" y="1213015"/>
                <a:ext cx="1997914" cy="990720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Experience</a:t>
                </a:r>
              </a:p>
            </p:txBody>
          </p:sp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1B3FEEBA-D26F-E941-BEF3-D969F2FC25D5}"/>
                  </a:ext>
                </a:extLst>
              </p:cNvPr>
              <p:cNvSpPr txBox="1"/>
              <p:nvPr/>
            </p:nvSpPr>
            <p:spPr>
              <a:xfrm>
                <a:off x="5748431" y="5505787"/>
                <a:ext cx="2601554" cy="783904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Value equation</a:t>
                </a:r>
              </a:p>
            </p:txBody>
          </p:sp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9C05CF98-FB78-7C47-8C8A-D600DBF286D2}"/>
                  </a:ext>
                </a:extLst>
              </p:cNvPr>
              <p:cNvSpPr txBox="1"/>
              <p:nvPr/>
            </p:nvSpPr>
            <p:spPr>
              <a:xfrm>
                <a:off x="691501" y="5505786"/>
                <a:ext cx="2237874" cy="78390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solidFill>
                      <a:schemeClr val="bg1">
                        <a:lumMod val="95000"/>
                      </a:schemeClr>
                    </a:solidFill>
                  </a:defRPr>
                </a:lvl1pPr>
              </a:lstStyle>
              <a:p>
                <a:r>
                  <a:rPr lang="en-US" dirty="0"/>
                  <a:t>Resources</a:t>
                </a:r>
              </a:p>
            </p:txBody>
          </p:sp>
        </p:grp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BC168519-9391-F947-B786-6ADCA99BB8A6}"/>
                </a:ext>
              </a:extLst>
            </p:cNvPr>
            <p:cNvSpPr txBox="1"/>
            <p:nvPr/>
          </p:nvSpPr>
          <p:spPr>
            <a:xfrm>
              <a:off x="2225146" y="2678410"/>
              <a:ext cx="2380720" cy="455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/>
                <a:t>iOS Academy BM logic </a:t>
              </a:r>
            </a:p>
          </p:txBody>
        </p:sp>
      </p:grp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2AAD0F3-D215-294F-A885-A8F0ADFFB29E}"/>
              </a:ext>
            </a:extLst>
          </p:cNvPr>
          <p:cNvSpPr txBox="1"/>
          <p:nvPr/>
        </p:nvSpPr>
        <p:spPr>
          <a:xfrm>
            <a:off x="8875284" y="5468823"/>
            <a:ext cx="750526" cy="276999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Meaning</a:t>
            </a:r>
          </a:p>
        </p:txBody>
      </p:sp>
      <p:pic>
        <p:nvPicPr>
          <p:cNvPr id="36" name="Picture 2" descr="Gladiator arena icon isometric style Royalty Free Vector">
            <a:extLst>
              <a:ext uri="{FF2B5EF4-FFF2-40B4-BE49-F238E27FC236}">
                <a16:creationId xmlns:a16="http://schemas.microsoft.com/office/drawing/2014/main" id="{20F32A50-2894-184E-957A-78DC9006B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7" b="20952"/>
          <a:stretch/>
        </p:blipFill>
        <p:spPr bwMode="auto">
          <a:xfrm>
            <a:off x="5781427" y="2801639"/>
            <a:ext cx="1224714" cy="85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B771AE22-88D5-984A-A4C0-AE8BA7E49FC8}"/>
              </a:ext>
            </a:extLst>
          </p:cNvPr>
          <p:cNvSpPr txBox="1"/>
          <p:nvPr/>
        </p:nvSpPr>
        <p:spPr>
          <a:xfrm>
            <a:off x="5203075" y="3718696"/>
            <a:ext cx="6128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100" dirty="0">
                <a:highlight>
                  <a:srgbClr val="FEDE33"/>
                </a:highlight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TECH PRODUCTS ARENA</a:t>
            </a:r>
            <a:endParaRPr lang="en-US" dirty="0"/>
          </a:p>
        </p:txBody>
      </p:sp>
      <p:pic>
        <p:nvPicPr>
          <p:cNvPr id="38" name="Picture 2" descr="Gladiator arena icon isometric style Royalty Free Vector">
            <a:extLst>
              <a:ext uri="{FF2B5EF4-FFF2-40B4-BE49-F238E27FC236}">
                <a16:creationId xmlns:a16="http://schemas.microsoft.com/office/drawing/2014/main" id="{8183086D-BE32-B145-951D-F0D0E773B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7" b="20952"/>
          <a:stretch/>
        </p:blipFill>
        <p:spPr bwMode="auto">
          <a:xfrm>
            <a:off x="5843908" y="4900054"/>
            <a:ext cx="1224714" cy="85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AE220D57-C6BA-A048-A24A-601E7130EE1D}"/>
              </a:ext>
            </a:extLst>
          </p:cNvPr>
          <p:cNvSpPr txBox="1"/>
          <p:nvPr/>
        </p:nvSpPr>
        <p:spPr>
          <a:xfrm>
            <a:off x="4916935" y="5903750"/>
            <a:ext cx="6128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100" dirty="0">
                <a:highlight>
                  <a:srgbClr val="FEDE33"/>
                </a:highlight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TECH EDUCATION ARENA</a:t>
            </a:r>
            <a:endParaRPr lang="en-US" dirty="0"/>
          </a:p>
        </p:txBody>
      </p:sp>
      <p:pic>
        <p:nvPicPr>
          <p:cNvPr id="46" name="Picture 22" descr="Arrow Vector All Free Download - Buterfly From">
            <a:extLst>
              <a:ext uri="{FF2B5EF4-FFF2-40B4-BE49-F238E27FC236}">
                <a16:creationId xmlns:a16="http://schemas.microsoft.com/office/drawing/2014/main" id="{B61C6F22-B690-0647-B18C-AC5DD3B2C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3243">
            <a:off x="6108966" y="4207085"/>
            <a:ext cx="594460" cy="54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Connettore 4 46">
            <a:extLst>
              <a:ext uri="{FF2B5EF4-FFF2-40B4-BE49-F238E27FC236}">
                <a16:creationId xmlns:a16="http://schemas.microsoft.com/office/drawing/2014/main" id="{1C14BE03-B074-1342-9508-CC69BAB526E0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29791" y="5016776"/>
            <a:ext cx="1856244" cy="568227"/>
          </a:xfrm>
          <a:prstGeom prst="bentConnector4">
            <a:avLst>
              <a:gd name="adj1" fmla="val 68554"/>
              <a:gd name="adj2" fmla="val 14023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4 47">
            <a:extLst>
              <a:ext uri="{FF2B5EF4-FFF2-40B4-BE49-F238E27FC236}">
                <a16:creationId xmlns:a16="http://schemas.microsoft.com/office/drawing/2014/main" id="{498311B3-2234-A142-8F44-347D08A6E43C}"/>
              </a:ext>
            </a:extLst>
          </p:cNvPr>
          <p:cNvCxnSpPr>
            <a:cxnSpLocks/>
          </p:cNvCxnSpPr>
          <p:nvPr/>
        </p:nvCxnSpPr>
        <p:spPr>
          <a:xfrm rot="10800000">
            <a:off x="7388813" y="5052870"/>
            <a:ext cx="22642" cy="1176143"/>
          </a:xfrm>
          <a:prstGeom prst="bentConnector3">
            <a:avLst>
              <a:gd name="adj1" fmla="val 1109628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4 48">
            <a:extLst>
              <a:ext uri="{FF2B5EF4-FFF2-40B4-BE49-F238E27FC236}">
                <a16:creationId xmlns:a16="http://schemas.microsoft.com/office/drawing/2014/main" id="{43C38B19-6670-FD41-A856-99C615B4A562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8125462" y="4935856"/>
            <a:ext cx="1945627" cy="150939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4 49">
            <a:extLst>
              <a:ext uri="{FF2B5EF4-FFF2-40B4-BE49-F238E27FC236}">
                <a16:creationId xmlns:a16="http://schemas.microsoft.com/office/drawing/2014/main" id="{AB40DFB1-8079-304A-87E3-0502519D1113}"/>
              </a:ext>
            </a:extLst>
          </p:cNvPr>
          <p:cNvCxnSpPr>
            <a:cxnSpLocks/>
          </p:cNvCxnSpPr>
          <p:nvPr/>
        </p:nvCxnSpPr>
        <p:spPr>
          <a:xfrm rot="5400000">
            <a:off x="10132607" y="5555157"/>
            <a:ext cx="1070148" cy="260870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4 50">
            <a:extLst>
              <a:ext uri="{FF2B5EF4-FFF2-40B4-BE49-F238E27FC236}">
                <a16:creationId xmlns:a16="http://schemas.microsoft.com/office/drawing/2014/main" id="{6815C1B8-F03E-3344-A27A-3BE54FC9608E}"/>
              </a:ext>
            </a:extLst>
          </p:cNvPr>
          <p:cNvCxnSpPr>
            <a:cxnSpLocks/>
          </p:cNvCxnSpPr>
          <p:nvPr/>
        </p:nvCxnSpPr>
        <p:spPr>
          <a:xfrm rot="10800000">
            <a:off x="9289324" y="5772503"/>
            <a:ext cx="661495" cy="501101"/>
          </a:xfrm>
          <a:prstGeom prst="bentConnector2">
            <a:avLst/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2" descr="Apple, il Logo Aziendale Clip art - logo apple contorno scaricare png -  Disegno png trasparente Cuore png scaricare.">
            <a:extLst>
              <a:ext uri="{FF2B5EF4-FFF2-40B4-BE49-F238E27FC236}">
                <a16:creationId xmlns:a16="http://schemas.microsoft.com/office/drawing/2014/main" id="{248094A1-6BB3-5A46-BA2D-E85AB38D7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0"/>
          <a:stretch/>
        </p:blipFill>
        <p:spPr bwMode="auto">
          <a:xfrm>
            <a:off x="89193" y="3117529"/>
            <a:ext cx="1138596" cy="89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127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470DC8-C9C8-6345-A5DB-D57B2D50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50" y="1316913"/>
            <a:ext cx="9795063" cy="464602"/>
          </a:xfrm>
        </p:spPr>
        <p:txBody>
          <a:bodyPr/>
          <a:lstStyle/>
          <a:p>
            <a:r>
              <a:rPr lang="en-US" dirty="0"/>
              <a:t>Business model redesign by Unbundling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4FD65F2C-CC58-1342-8BBA-A39845AB78B3}"/>
              </a:ext>
            </a:extLst>
          </p:cNvPr>
          <p:cNvSpPr txBox="1">
            <a:spLocks/>
          </p:cNvSpPr>
          <p:nvPr/>
        </p:nvSpPr>
        <p:spPr>
          <a:xfrm>
            <a:off x="557251" y="1316913"/>
            <a:ext cx="11363200" cy="4646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E3C5D"/>
                </a:solidFill>
                <a:latin typeface="Avenir Black" panose="02000503020000020003" pitchFamily="2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Business model redesign by Unbundling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A6A5AF6F-6E82-1847-90C6-97F5EE9F3339}"/>
              </a:ext>
            </a:extLst>
          </p:cNvPr>
          <p:cNvSpPr txBox="1">
            <a:spLocks/>
          </p:cNvSpPr>
          <p:nvPr/>
        </p:nvSpPr>
        <p:spPr>
          <a:xfrm>
            <a:off x="738006" y="1937345"/>
            <a:ext cx="4908550" cy="4061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C00000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Uber Eats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2C719E9-F3F2-5044-BE2B-9290376A2CE0}"/>
              </a:ext>
            </a:extLst>
          </p:cNvPr>
          <p:cNvSpPr txBox="1"/>
          <p:nvPr/>
        </p:nvSpPr>
        <p:spPr>
          <a:xfrm>
            <a:off x="6354860" y="2029967"/>
            <a:ext cx="5357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00" dirty="0"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STAKEHOLDERS EMPOWERMENT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FF5EE410-6A46-2848-B613-28262158FE2D}"/>
              </a:ext>
            </a:extLst>
          </p:cNvPr>
          <p:cNvGrpSpPr/>
          <p:nvPr/>
        </p:nvGrpSpPr>
        <p:grpSpPr>
          <a:xfrm>
            <a:off x="7206343" y="2425343"/>
            <a:ext cx="3919508" cy="1979601"/>
            <a:chOff x="770125" y="2680759"/>
            <a:chExt cx="4979394" cy="2930022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39A8C74E-5661-DB43-A786-FD00DE803D47}"/>
                </a:ext>
              </a:extLst>
            </p:cNvPr>
            <p:cNvGrpSpPr/>
            <p:nvPr/>
          </p:nvGrpSpPr>
          <p:grpSpPr>
            <a:xfrm>
              <a:off x="770125" y="3150605"/>
              <a:ext cx="4979394" cy="2460176"/>
              <a:chOff x="691501" y="1145958"/>
              <a:chExt cx="7658484" cy="5143733"/>
            </a:xfrm>
          </p:grpSpPr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3CAD4A5A-F3A8-3B45-A82F-3DAC0E9585CC}"/>
                  </a:ext>
                </a:extLst>
              </p:cNvPr>
              <p:cNvSpPr/>
              <p:nvPr/>
            </p:nvSpPr>
            <p:spPr>
              <a:xfrm>
                <a:off x="802483" y="1213018"/>
                <a:ext cx="7347913" cy="4965980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 dirty="0"/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4F036177-C8DB-0B45-A2C5-3971E83A95AB}"/>
                  </a:ext>
                </a:extLst>
              </p:cNvPr>
              <p:cNvSpPr txBox="1"/>
              <p:nvPr/>
            </p:nvSpPr>
            <p:spPr>
              <a:xfrm>
                <a:off x="691501" y="1145958"/>
                <a:ext cx="1744647" cy="990719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Activities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7A00C783-7355-964E-BBF3-C5DD3CDCCE0E}"/>
                  </a:ext>
                </a:extLst>
              </p:cNvPr>
              <p:cNvSpPr txBox="1"/>
              <p:nvPr/>
            </p:nvSpPr>
            <p:spPr>
              <a:xfrm>
                <a:off x="6237788" y="1213016"/>
                <a:ext cx="1997914" cy="990719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Experience</a:t>
                </a:r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5B403BB-FF1D-F541-8D3C-613FEEDE9979}"/>
                  </a:ext>
                </a:extLst>
              </p:cNvPr>
              <p:cNvSpPr txBox="1"/>
              <p:nvPr/>
            </p:nvSpPr>
            <p:spPr>
              <a:xfrm>
                <a:off x="5748430" y="5505786"/>
                <a:ext cx="2601555" cy="783905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Value equation</a:t>
                </a:r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F87549C-96EA-FE46-8B1A-924B72EF22DB}"/>
                  </a:ext>
                </a:extLst>
              </p:cNvPr>
              <p:cNvSpPr txBox="1"/>
              <p:nvPr/>
            </p:nvSpPr>
            <p:spPr>
              <a:xfrm>
                <a:off x="691501" y="5505786"/>
                <a:ext cx="2237874" cy="78390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solidFill>
                      <a:schemeClr val="bg1">
                        <a:lumMod val="95000"/>
                      </a:schemeClr>
                    </a:solidFill>
                  </a:defRPr>
                </a:lvl1pPr>
              </a:lstStyle>
              <a:p>
                <a:r>
                  <a:rPr lang="en-US" dirty="0"/>
                  <a:t>Resources</a:t>
                </a:r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D41FB2B-B89B-6D42-851C-DE4ED0D11DF1}"/>
                  </a:ext>
                </a:extLst>
              </p:cNvPr>
              <p:cNvSpPr txBox="1"/>
              <p:nvPr/>
            </p:nvSpPr>
            <p:spPr>
              <a:xfrm>
                <a:off x="3725003" y="3334908"/>
                <a:ext cx="1693992" cy="990719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  <a:highlight>
                      <a:srgbClr val="000080"/>
                    </a:highlight>
                  </a:rPr>
                  <a:t>Meaning</a:t>
                </a:r>
              </a:p>
            </p:txBody>
          </p:sp>
        </p:grp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7E9EA93-AE11-4946-AEA4-BA4CA3061686}"/>
                </a:ext>
              </a:extLst>
            </p:cNvPr>
            <p:cNvSpPr txBox="1"/>
            <p:nvPr/>
          </p:nvSpPr>
          <p:spPr>
            <a:xfrm>
              <a:off x="1904766" y="2680759"/>
              <a:ext cx="2776761" cy="455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err="1"/>
                <a:t>Uber</a:t>
              </a:r>
              <a:r>
                <a:rPr lang="it-IT" sz="1400" b="1" dirty="0"/>
                <a:t> </a:t>
              </a:r>
              <a:r>
                <a:rPr lang="it-IT" sz="1400" b="1" dirty="0" err="1"/>
                <a:t>traditional</a:t>
              </a:r>
              <a:r>
                <a:rPr lang="it-IT" sz="1400" b="1" dirty="0"/>
                <a:t> BM logic </a:t>
              </a: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F7E00194-4E74-8C41-9515-CB57C969079C}"/>
              </a:ext>
            </a:extLst>
          </p:cNvPr>
          <p:cNvGrpSpPr/>
          <p:nvPr/>
        </p:nvGrpSpPr>
        <p:grpSpPr>
          <a:xfrm>
            <a:off x="7232575" y="4456756"/>
            <a:ext cx="3919508" cy="1981188"/>
            <a:chOff x="770125" y="2678410"/>
            <a:chExt cx="4979394" cy="2932371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B6CD92D0-9F61-2049-821A-B9C91A8E9DA9}"/>
                </a:ext>
              </a:extLst>
            </p:cNvPr>
            <p:cNvGrpSpPr/>
            <p:nvPr/>
          </p:nvGrpSpPr>
          <p:grpSpPr>
            <a:xfrm>
              <a:off x="770125" y="3150605"/>
              <a:ext cx="4979394" cy="2460176"/>
              <a:chOff x="691501" y="1145958"/>
              <a:chExt cx="7658484" cy="5143733"/>
            </a:xfrm>
          </p:grpSpPr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58E06093-760F-384C-8953-84DA07812AF0}"/>
                  </a:ext>
                </a:extLst>
              </p:cNvPr>
              <p:cNvSpPr/>
              <p:nvPr/>
            </p:nvSpPr>
            <p:spPr>
              <a:xfrm>
                <a:off x="802483" y="1213018"/>
                <a:ext cx="7347913" cy="4965980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 dirty="0"/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F3D45E3-180E-0F43-9DD1-805A7F0BE05E}"/>
                  </a:ext>
                </a:extLst>
              </p:cNvPr>
              <p:cNvSpPr txBox="1"/>
              <p:nvPr/>
            </p:nvSpPr>
            <p:spPr>
              <a:xfrm>
                <a:off x="691501" y="1145958"/>
                <a:ext cx="1744648" cy="990720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Activities</a:t>
                </a: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46F5B899-94EE-EF43-AF7B-4E1D58B0051F}"/>
                  </a:ext>
                </a:extLst>
              </p:cNvPr>
              <p:cNvSpPr txBox="1"/>
              <p:nvPr/>
            </p:nvSpPr>
            <p:spPr>
              <a:xfrm>
                <a:off x="6237787" y="1213015"/>
                <a:ext cx="1997914" cy="990720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Experience</a:t>
                </a:r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7B22AF2-32FE-F24C-A34F-2008209E332D}"/>
                  </a:ext>
                </a:extLst>
              </p:cNvPr>
              <p:cNvSpPr txBox="1"/>
              <p:nvPr/>
            </p:nvSpPr>
            <p:spPr>
              <a:xfrm>
                <a:off x="5748431" y="5505787"/>
                <a:ext cx="2601554" cy="783904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Value equation</a:t>
                </a:r>
              </a:p>
            </p:txBody>
          </p: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F801AC7C-C304-FE41-9157-0CD7BCB69784}"/>
                  </a:ext>
                </a:extLst>
              </p:cNvPr>
              <p:cNvSpPr txBox="1"/>
              <p:nvPr/>
            </p:nvSpPr>
            <p:spPr>
              <a:xfrm>
                <a:off x="691501" y="5505786"/>
                <a:ext cx="2237874" cy="78390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solidFill>
                      <a:schemeClr val="bg1">
                        <a:lumMod val="95000"/>
                      </a:schemeClr>
                    </a:solidFill>
                  </a:defRPr>
                </a:lvl1pPr>
              </a:lstStyle>
              <a:p>
                <a:r>
                  <a:rPr lang="en-US" dirty="0"/>
                  <a:t>Resources</a:t>
                </a:r>
              </a:p>
            </p:txBody>
          </p:sp>
        </p:grp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4847D9D5-C22F-2347-9312-618C969A601F}"/>
                </a:ext>
              </a:extLst>
            </p:cNvPr>
            <p:cNvSpPr txBox="1"/>
            <p:nvPr/>
          </p:nvSpPr>
          <p:spPr>
            <a:xfrm>
              <a:off x="2225146" y="2678410"/>
              <a:ext cx="2380720" cy="455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err="1"/>
                <a:t>Uber</a:t>
              </a:r>
              <a:r>
                <a:rPr lang="it-IT" sz="1400" b="1" dirty="0"/>
                <a:t> </a:t>
              </a:r>
              <a:r>
                <a:rPr lang="it-IT" sz="1400" b="1" dirty="0" err="1"/>
                <a:t>Eats</a:t>
              </a:r>
              <a:r>
                <a:rPr lang="it-IT" sz="1400" b="1" dirty="0"/>
                <a:t> BM logic </a:t>
              </a: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97CE6F3-20B2-6E43-8CCA-C303E32EF7A7}"/>
              </a:ext>
            </a:extLst>
          </p:cNvPr>
          <p:cNvSpPr txBox="1"/>
          <p:nvPr/>
        </p:nvSpPr>
        <p:spPr>
          <a:xfrm>
            <a:off x="8875284" y="5468823"/>
            <a:ext cx="750526" cy="276999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Meaning</a:t>
            </a:r>
          </a:p>
        </p:txBody>
      </p:sp>
      <p:pic>
        <p:nvPicPr>
          <p:cNvPr id="27" name="Picture 2" descr="Gladiator arena icon isometric style Royalty Free Vector">
            <a:extLst>
              <a:ext uri="{FF2B5EF4-FFF2-40B4-BE49-F238E27FC236}">
                <a16:creationId xmlns:a16="http://schemas.microsoft.com/office/drawing/2014/main" id="{12013CCE-E5A4-0E4F-91FC-141EE33E5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7" b="20952"/>
          <a:stretch/>
        </p:blipFill>
        <p:spPr bwMode="auto">
          <a:xfrm>
            <a:off x="5781427" y="2801639"/>
            <a:ext cx="1224714" cy="85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812DB64-57E5-8140-9E35-F53914604FA4}"/>
              </a:ext>
            </a:extLst>
          </p:cNvPr>
          <p:cNvSpPr txBox="1"/>
          <p:nvPr/>
        </p:nvSpPr>
        <p:spPr>
          <a:xfrm>
            <a:off x="5203075" y="3718696"/>
            <a:ext cx="6128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100" dirty="0">
                <a:highlight>
                  <a:srgbClr val="FEDE33"/>
                </a:highlight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RIDESHARING ARENA</a:t>
            </a:r>
            <a:endParaRPr lang="en-US" dirty="0"/>
          </a:p>
        </p:txBody>
      </p:sp>
      <p:pic>
        <p:nvPicPr>
          <p:cNvPr id="29" name="Picture 2" descr="Gladiator arena icon isometric style Royalty Free Vector">
            <a:extLst>
              <a:ext uri="{FF2B5EF4-FFF2-40B4-BE49-F238E27FC236}">
                <a16:creationId xmlns:a16="http://schemas.microsoft.com/office/drawing/2014/main" id="{E11507FB-4593-AD4A-B9FD-056572747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7" b="20952"/>
          <a:stretch/>
        </p:blipFill>
        <p:spPr bwMode="auto">
          <a:xfrm>
            <a:off x="5843908" y="4900054"/>
            <a:ext cx="1224714" cy="85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A1CF763-E85A-7347-8316-D792A7FEDEC4}"/>
              </a:ext>
            </a:extLst>
          </p:cNvPr>
          <p:cNvSpPr txBox="1"/>
          <p:nvPr/>
        </p:nvSpPr>
        <p:spPr>
          <a:xfrm>
            <a:off x="4916935" y="5903750"/>
            <a:ext cx="6128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100" dirty="0">
                <a:highlight>
                  <a:srgbClr val="FEDE33"/>
                </a:highlight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FOOD DELIVERY ARENA</a:t>
            </a:r>
            <a:endParaRPr lang="en-US" dirty="0"/>
          </a:p>
        </p:txBody>
      </p:sp>
      <p:pic>
        <p:nvPicPr>
          <p:cNvPr id="31" name="Picture 22" descr="Arrow Vector All Free Download - Buterfly From">
            <a:extLst>
              <a:ext uri="{FF2B5EF4-FFF2-40B4-BE49-F238E27FC236}">
                <a16:creationId xmlns:a16="http://schemas.microsoft.com/office/drawing/2014/main" id="{A2DEE70E-C668-084C-854B-07993FE0E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3243">
            <a:off x="6108966" y="4207085"/>
            <a:ext cx="594460" cy="54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ttore 4 31">
            <a:extLst>
              <a:ext uri="{FF2B5EF4-FFF2-40B4-BE49-F238E27FC236}">
                <a16:creationId xmlns:a16="http://schemas.microsoft.com/office/drawing/2014/main" id="{C5B84A6C-26D2-4F4F-B7C6-082A6B01986A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29791" y="5016776"/>
            <a:ext cx="1856244" cy="568227"/>
          </a:xfrm>
          <a:prstGeom prst="bentConnector4">
            <a:avLst>
              <a:gd name="adj1" fmla="val 68554"/>
              <a:gd name="adj2" fmla="val 14023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4 32">
            <a:extLst>
              <a:ext uri="{FF2B5EF4-FFF2-40B4-BE49-F238E27FC236}">
                <a16:creationId xmlns:a16="http://schemas.microsoft.com/office/drawing/2014/main" id="{BD8ED600-9D8B-1D4D-A282-E0F28075A9C9}"/>
              </a:ext>
            </a:extLst>
          </p:cNvPr>
          <p:cNvCxnSpPr>
            <a:cxnSpLocks/>
          </p:cNvCxnSpPr>
          <p:nvPr/>
        </p:nvCxnSpPr>
        <p:spPr>
          <a:xfrm rot="10800000">
            <a:off x="7388813" y="5052870"/>
            <a:ext cx="22642" cy="1176143"/>
          </a:xfrm>
          <a:prstGeom prst="bentConnector3">
            <a:avLst>
              <a:gd name="adj1" fmla="val 1109628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4 33">
            <a:extLst>
              <a:ext uri="{FF2B5EF4-FFF2-40B4-BE49-F238E27FC236}">
                <a16:creationId xmlns:a16="http://schemas.microsoft.com/office/drawing/2014/main" id="{BE9265A4-3094-A54E-8B82-B7572E193112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8125462" y="4935856"/>
            <a:ext cx="1945627" cy="150939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4 34">
            <a:extLst>
              <a:ext uri="{FF2B5EF4-FFF2-40B4-BE49-F238E27FC236}">
                <a16:creationId xmlns:a16="http://schemas.microsoft.com/office/drawing/2014/main" id="{89663C74-6C2F-6D4C-B9E4-AD93EEB8C549}"/>
              </a:ext>
            </a:extLst>
          </p:cNvPr>
          <p:cNvCxnSpPr>
            <a:cxnSpLocks/>
          </p:cNvCxnSpPr>
          <p:nvPr/>
        </p:nvCxnSpPr>
        <p:spPr>
          <a:xfrm rot="5400000">
            <a:off x="10132607" y="5555157"/>
            <a:ext cx="1070148" cy="260870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4 35">
            <a:extLst>
              <a:ext uri="{FF2B5EF4-FFF2-40B4-BE49-F238E27FC236}">
                <a16:creationId xmlns:a16="http://schemas.microsoft.com/office/drawing/2014/main" id="{92C4456B-3767-314E-9648-191927275C54}"/>
              </a:ext>
            </a:extLst>
          </p:cNvPr>
          <p:cNvCxnSpPr>
            <a:cxnSpLocks/>
          </p:cNvCxnSpPr>
          <p:nvPr/>
        </p:nvCxnSpPr>
        <p:spPr>
          <a:xfrm rot="10800000">
            <a:off x="9289324" y="5772503"/>
            <a:ext cx="661495" cy="501101"/>
          </a:xfrm>
          <a:prstGeom prst="bentConnector2">
            <a:avLst/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291A4DE-7386-C44A-B860-76C2DD4980A0}"/>
              </a:ext>
            </a:extLst>
          </p:cNvPr>
          <p:cNvSpPr txBox="1"/>
          <p:nvPr/>
        </p:nvSpPr>
        <p:spPr>
          <a:xfrm>
            <a:off x="29701" y="4404944"/>
            <a:ext cx="5913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spc="100" dirty="0"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  <a:p>
            <a:pPr algn="ctr"/>
            <a:r>
              <a:rPr lang="en-US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APPLE UNBUNDLED SOME </a:t>
            </a:r>
            <a:r>
              <a:rPr lang="en-US" b="1" spc="100" dirty="0">
                <a:highlight>
                  <a:srgbClr val="FEDE33"/>
                </a:highlight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KEY RESOURCES </a:t>
            </a:r>
            <a:r>
              <a:rPr lang="en-US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SUCH AS </a:t>
            </a:r>
            <a:r>
              <a:rPr lang="en-US" b="1" spc="100" dirty="0">
                <a:solidFill>
                  <a:srgbClr val="C00000"/>
                </a:solidFill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USER BASE &amp; ITS APP </a:t>
            </a:r>
            <a:r>
              <a:rPr lang="en-US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TO LAUNCH A FOOD DELIVERY SERVICE </a:t>
            </a:r>
            <a:endParaRPr lang="en-US" b="1" spc="100" dirty="0">
              <a:solidFill>
                <a:srgbClr val="C00000"/>
              </a:solidFill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  <a:p>
            <a:pPr algn="ctr"/>
            <a:endParaRPr lang="en-US" b="1" spc="100" dirty="0">
              <a:solidFill>
                <a:srgbClr val="C00000"/>
              </a:solidFill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pic>
        <p:nvPicPr>
          <p:cNvPr id="27650" name="Picture 2" descr="143.209 foto e immagini di Uber Eats - Getty Images">
            <a:extLst>
              <a:ext uri="{FF2B5EF4-FFF2-40B4-BE49-F238E27FC236}">
                <a16:creationId xmlns:a16="http://schemas.microsoft.com/office/drawing/2014/main" id="{A3D06F1D-780F-6E48-98D1-FF52EDAD9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79" y="228654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Uber dà un taglio al passato: ecco il nuovo logo - HDmotori.it">
            <a:extLst>
              <a:ext uri="{FF2B5EF4-FFF2-40B4-BE49-F238E27FC236}">
                <a16:creationId xmlns:a16="http://schemas.microsoft.com/office/drawing/2014/main" id="{C2601543-E300-4D48-A73B-7EF81D8D2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40" y="2499290"/>
            <a:ext cx="698849" cy="65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Uber Eats Logo Vector (SVG, PDF, Ai, EPS, CDR) Free Download - Logowik.com">
            <a:extLst>
              <a:ext uri="{FF2B5EF4-FFF2-40B4-BE49-F238E27FC236}">
                <a16:creationId xmlns:a16="http://schemas.microsoft.com/office/drawing/2014/main" id="{72087FC4-4A4C-2A47-984C-F85E2B064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4" t="14452" r="23882" b="14452"/>
          <a:stretch/>
        </p:blipFill>
        <p:spPr bwMode="auto">
          <a:xfrm>
            <a:off x="97614" y="3409631"/>
            <a:ext cx="824644" cy="80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456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470DC8-C9C8-6345-A5DB-D57B2D50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50" y="1316913"/>
            <a:ext cx="9795063" cy="464602"/>
          </a:xfrm>
        </p:spPr>
        <p:txBody>
          <a:bodyPr/>
          <a:lstStyle/>
          <a:p>
            <a:r>
              <a:rPr lang="en-US" dirty="0"/>
              <a:t>Business model redesign by Unbundling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4FD65F2C-CC58-1342-8BBA-A39845AB78B3}"/>
              </a:ext>
            </a:extLst>
          </p:cNvPr>
          <p:cNvSpPr txBox="1">
            <a:spLocks/>
          </p:cNvSpPr>
          <p:nvPr/>
        </p:nvSpPr>
        <p:spPr>
          <a:xfrm>
            <a:off x="557251" y="1316913"/>
            <a:ext cx="11363200" cy="4646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E3C5D"/>
                </a:solidFill>
                <a:latin typeface="Avenir Black" panose="02000503020000020003" pitchFamily="2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Business model redesign by Unbundling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A6A5AF6F-6E82-1847-90C6-97F5EE9F3339}"/>
              </a:ext>
            </a:extLst>
          </p:cNvPr>
          <p:cNvSpPr txBox="1">
            <a:spLocks/>
          </p:cNvSpPr>
          <p:nvPr/>
        </p:nvSpPr>
        <p:spPr>
          <a:xfrm>
            <a:off x="738006" y="1937345"/>
            <a:ext cx="4908550" cy="4061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C00000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Zalando Secondhand marketplace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2C719E9-F3F2-5044-BE2B-9290376A2CE0}"/>
              </a:ext>
            </a:extLst>
          </p:cNvPr>
          <p:cNvSpPr txBox="1"/>
          <p:nvPr/>
        </p:nvSpPr>
        <p:spPr>
          <a:xfrm>
            <a:off x="6354860" y="2029967"/>
            <a:ext cx="5357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100" dirty="0"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LOWERED/ZERO EFFORTS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FF5EE410-6A46-2848-B613-28262158FE2D}"/>
              </a:ext>
            </a:extLst>
          </p:cNvPr>
          <p:cNvGrpSpPr/>
          <p:nvPr/>
        </p:nvGrpSpPr>
        <p:grpSpPr>
          <a:xfrm>
            <a:off x="7206343" y="2481470"/>
            <a:ext cx="3919508" cy="1923473"/>
            <a:chOff x="770125" y="2763834"/>
            <a:chExt cx="4979394" cy="2846947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39A8C74E-5661-DB43-A786-FD00DE803D47}"/>
                </a:ext>
              </a:extLst>
            </p:cNvPr>
            <p:cNvGrpSpPr/>
            <p:nvPr/>
          </p:nvGrpSpPr>
          <p:grpSpPr>
            <a:xfrm>
              <a:off x="770125" y="3150605"/>
              <a:ext cx="4979394" cy="2460176"/>
              <a:chOff x="691501" y="1145958"/>
              <a:chExt cx="7658484" cy="5143733"/>
            </a:xfrm>
          </p:grpSpPr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3CAD4A5A-F3A8-3B45-A82F-3DAC0E9585CC}"/>
                  </a:ext>
                </a:extLst>
              </p:cNvPr>
              <p:cNvSpPr/>
              <p:nvPr/>
            </p:nvSpPr>
            <p:spPr>
              <a:xfrm>
                <a:off x="802483" y="1213018"/>
                <a:ext cx="7347913" cy="4965980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 dirty="0"/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4F036177-C8DB-0B45-A2C5-3971E83A95AB}"/>
                  </a:ext>
                </a:extLst>
              </p:cNvPr>
              <p:cNvSpPr txBox="1"/>
              <p:nvPr/>
            </p:nvSpPr>
            <p:spPr>
              <a:xfrm>
                <a:off x="691501" y="1145958"/>
                <a:ext cx="1744647" cy="990719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Activities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7A00C783-7355-964E-BBF3-C5DD3CDCCE0E}"/>
                  </a:ext>
                </a:extLst>
              </p:cNvPr>
              <p:cNvSpPr txBox="1"/>
              <p:nvPr/>
            </p:nvSpPr>
            <p:spPr>
              <a:xfrm>
                <a:off x="6237788" y="1213016"/>
                <a:ext cx="1997914" cy="990719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Experience</a:t>
                </a:r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5B403BB-FF1D-F541-8D3C-613FEEDE9979}"/>
                  </a:ext>
                </a:extLst>
              </p:cNvPr>
              <p:cNvSpPr txBox="1"/>
              <p:nvPr/>
            </p:nvSpPr>
            <p:spPr>
              <a:xfrm>
                <a:off x="5748430" y="5505786"/>
                <a:ext cx="2601555" cy="783905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Value equation</a:t>
                </a:r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F87549C-96EA-FE46-8B1A-924B72EF22DB}"/>
                  </a:ext>
                </a:extLst>
              </p:cNvPr>
              <p:cNvSpPr txBox="1"/>
              <p:nvPr/>
            </p:nvSpPr>
            <p:spPr>
              <a:xfrm>
                <a:off x="691501" y="5505786"/>
                <a:ext cx="2237874" cy="783905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solidFill>
                      <a:schemeClr val="bg1">
                        <a:lumMod val="95000"/>
                      </a:schemeClr>
                    </a:solidFill>
                  </a:defRPr>
                </a:lvl1pPr>
              </a:lstStyle>
              <a:p>
                <a:r>
                  <a:rPr lang="en-US" dirty="0"/>
                  <a:t>Resources</a:t>
                </a:r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D41FB2B-B89B-6D42-851C-DE4ED0D11DF1}"/>
                  </a:ext>
                </a:extLst>
              </p:cNvPr>
              <p:cNvSpPr txBox="1"/>
              <p:nvPr/>
            </p:nvSpPr>
            <p:spPr>
              <a:xfrm>
                <a:off x="3725003" y="3334908"/>
                <a:ext cx="1693992" cy="990719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  <a:highlight>
                      <a:srgbClr val="000080"/>
                    </a:highlight>
                  </a:rPr>
                  <a:t>Meaning</a:t>
                </a:r>
              </a:p>
            </p:txBody>
          </p:sp>
        </p:grp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7E9EA93-AE11-4946-AEA4-BA4CA3061686}"/>
                </a:ext>
              </a:extLst>
            </p:cNvPr>
            <p:cNvSpPr txBox="1"/>
            <p:nvPr/>
          </p:nvSpPr>
          <p:spPr>
            <a:xfrm>
              <a:off x="1854170" y="2763834"/>
              <a:ext cx="3204867" cy="455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err="1"/>
                <a:t>Zalando</a:t>
              </a:r>
              <a:r>
                <a:rPr lang="it-IT" sz="1400" b="1" dirty="0"/>
                <a:t>  </a:t>
              </a:r>
              <a:r>
                <a:rPr lang="it-IT" sz="1400" b="1" dirty="0" err="1"/>
                <a:t>traditional</a:t>
              </a:r>
              <a:r>
                <a:rPr lang="it-IT" sz="1400" b="1" dirty="0"/>
                <a:t> BM logic </a:t>
              </a: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F7E00194-4E74-8C41-9515-CB57C969079C}"/>
              </a:ext>
            </a:extLst>
          </p:cNvPr>
          <p:cNvGrpSpPr/>
          <p:nvPr/>
        </p:nvGrpSpPr>
        <p:grpSpPr>
          <a:xfrm>
            <a:off x="7232575" y="4472159"/>
            <a:ext cx="3919508" cy="1965785"/>
            <a:chOff x="770125" y="2701208"/>
            <a:chExt cx="4979394" cy="2909573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B6CD92D0-9F61-2049-821A-B9C91A8E9DA9}"/>
                </a:ext>
              </a:extLst>
            </p:cNvPr>
            <p:cNvGrpSpPr/>
            <p:nvPr/>
          </p:nvGrpSpPr>
          <p:grpSpPr>
            <a:xfrm>
              <a:off x="770125" y="3150605"/>
              <a:ext cx="4979394" cy="2460176"/>
              <a:chOff x="691501" y="1145958"/>
              <a:chExt cx="7658484" cy="5143733"/>
            </a:xfrm>
          </p:grpSpPr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58E06093-760F-384C-8953-84DA07812AF0}"/>
                  </a:ext>
                </a:extLst>
              </p:cNvPr>
              <p:cNvSpPr/>
              <p:nvPr/>
            </p:nvSpPr>
            <p:spPr>
              <a:xfrm>
                <a:off x="802483" y="1213018"/>
                <a:ext cx="7347913" cy="4965980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900" dirty="0"/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F3D45E3-180E-0F43-9DD1-805A7F0BE05E}"/>
                  </a:ext>
                </a:extLst>
              </p:cNvPr>
              <p:cNvSpPr txBox="1"/>
              <p:nvPr/>
            </p:nvSpPr>
            <p:spPr>
              <a:xfrm>
                <a:off x="691501" y="1145958"/>
                <a:ext cx="1744648" cy="990720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Activities</a:t>
                </a: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46F5B899-94EE-EF43-AF7B-4E1D58B0051F}"/>
                  </a:ext>
                </a:extLst>
              </p:cNvPr>
              <p:cNvSpPr txBox="1"/>
              <p:nvPr/>
            </p:nvSpPr>
            <p:spPr>
              <a:xfrm>
                <a:off x="6237787" y="1213015"/>
                <a:ext cx="1997914" cy="990720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Experience</a:t>
                </a:r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7B22AF2-32FE-F24C-A34F-2008209E332D}"/>
                  </a:ext>
                </a:extLst>
              </p:cNvPr>
              <p:cNvSpPr txBox="1"/>
              <p:nvPr/>
            </p:nvSpPr>
            <p:spPr>
              <a:xfrm>
                <a:off x="5748431" y="5505787"/>
                <a:ext cx="2601554" cy="783904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>
                        <a:lumMod val="95000"/>
                      </a:schemeClr>
                    </a:solidFill>
                  </a:rPr>
                  <a:t>Value equation</a:t>
                </a:r>
              </a:p>
            </p:txBody>
          </p: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F801AC7C-C304-FE41-9157-0CD7BCB69784}"/>
                  </a:ext>
                </a:extLst>
              </p:cNvPr>
              <p:cNvSpPr txBox="1"/>
              <p:nvPr/>
            </p:nvSpPr>
            <p:spPr>
              <a:xfrm>
                <a:off x="691501" y="5505786"/>
                <a:ext cx="2237874" cy="78390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solidFill>
                      <a:schemeClr val="bg1">
                        <a:lumMod val="95000"/>
                      </a:schemeClr>
                    </a:solidFill>
                  </a:defRPr>
                </a:lvl1pPr>
              </a:lstStyle>
              <a:p>
                <a:r>
                  <a:rPr lang="en-US" dirty="0"/>
                  <a:t>Resources</a:t>
                </a:r>
              </a:p>
            </p:txBody>
          </p:sp>
        </p:grp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4847D9D5-C22F-2347-9312-618C969A601F}"/>
                </a:ext>
              </a:extLst>
            </p:cNvPr>
            <p:cNvSpPr txBox="1"/>
            <p:nvPr/>
          </p:nvSpPr>
          <p:spPr>
            <a:xfrm>
              <a:off x="1980850" y="2701208"/>
              <a:ext cx="3095458" cy="455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err="1"/>
                <a:t>Zalando</a:t>
              </a:r>
              <a:r>
                <a:rPr lang="it-IT" sz="1400" b="1" dirty="0"/>
                <a:t> </a:t>
              </a:r>
              <a:r>
                <a:rPr lang="it-IT" sz="1400" b="1" dirty="0" err="1"/>
                <a:t>Pre-owned</a:t>
              </a:r>
              <a:r>
                <a:rPr lang="it-IT" sz="1400" b="1" dirty="0"/>
                <a:t> BM logic </a:t>
              </a: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97CE6F3-20B2-6E43-8CCA-C303E32EF7A7}"/>
              </a:ext>
            </a:extLst>
          </p:cNvPr>
          <p:cNvSpPr txBox="1"/>
          <p:nvPr/>
        </p:nvSpPr>
        <p:spPr>
          <a:xfrm>
            <a:off x="8875284" y="5468823"/>
            <a:ext cx="750526" cy="276999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Meaning</a:t>
            </a:r>
          </a:p>
        </p:txBody>
      </p:sp>
      <p:pic>
        <p:nvPicPr>
          <p:cNvPr id="27" name="Picture 2" descr="Gladiator arena icon isometric style Royalty Free Vector">
            <a:extLst>
              <a:ext uri="{FF2B5EF4-FFF2-40B4-BE49-F238E27FC236}">
                <a16:creationId xmlns:a16="http://schemas.microsoft.com/office/drawing/2014/main" id="{12013CCE-E5A4-0E4F-91FC-141EE33E5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7" b="20952"/>
          <a:stretch/>
        </p:blipFill>
        <p:spPr bwMode="auto">
          <a:xfrm>
            <a:off x="5781427" y="2801639"/>
            <a:ext cx="1224714" cy="85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812DB64-57E5-8140-9E35-F53914604FA4}"/>
              </a:ext>
            </a:extLst>
          </p:cNvPr>
          <p:cNvSpPr txBox="1"/>
          <p:nvPr/>
        </p:nvSpPr>
        <p:spPr>
          <a:xfrm>
            <a:off x="3329456" y="3610199"/>
            <a:ext cx="6128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spc="100" dirty="0">
                <a:highlight>
                  <a:srgbClr val="FEDE33"/>
                </a:highlight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FAST-FASHION </a:t>
            </a:r>
          </a:p>
          <a:p>
            <a:pPr algn="ctr"/>
            <a:r>
              <a:rPr lang="en-US" b="1" spc="100" dirty="0">
                <a:highlight>
                  <a:srgbClr val="FEDE33"/>
                </a:highlight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ARENA</a:t>
            </a:r>
            <a:endParaRPr lang="en-US" dirty="0"/>
          </a:p>
        </p:txBody>
      </p:sp>
      <p:pic>
        <p:nvPicPr>
          <p:cNvPr id="29" name="Picture 2" descr="Gladiator arena icon isometric style Royalty Free Vector">
            <a:extLst>
              <a:ext uri="{FF2B5EF4-FFF2-40B4-BE49-F238E27FC236}">
                <a16:creationId xmlns:a16="http://schemas.microsoft.com/office/drawing/2014/main" id="{E11507FB-4593-AD4A-B9FD-056572747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7" b="20952"/>
          <a:stretch/>
        </p:blipFill>
        <p:spPr bwMode="auto">
          <a:xfrm>
            <a:off x="5843908" y="4900054"/>
            <a:ext cx="1224714" cy="85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A1CF763-E85A-7347-8316-D792A7FEDEC4}"/>
              </a:ext>
            </a:extLst>
          </p:cNvPr>
          <p:cNvSpPr txBox="1"/>
          <p:nvPr/>
        </p:nvSpPr>
        <p:spPr>
          <a:xfrm>
            <a:off x="4916935" y="5903750"/>
            <a:ext cx="6128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100" dirty="0">
                <a:highlight>
                  <a:srgbClr val="FEDE33"/>
                </a:highlight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SECOND-HAND ARENA</a:t>
            </a:r>
            <a:endParaRPr lang="en-US" dirty="0"/>
          </a:p>
        </p:txBody>
      </p:sp>
      <p:pic>
        <p:nvPicPr>
          <p:cNvPr id="31" name="Picture 22" descr="Arrow Vector All Free Download - Buterfly From">
            <a:extLst>
              <a:ext uri="{FF2B5EF4-FFF2-40B4-BE49-F238E27FC236}">
                <a16:creationId xmlns:a16="http://schemas.microsoft.com/office/drawing/2014/main" id="{A2DEE70E-C668-084C-854B-07993FE0E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3243">
            <a:off x="6108966" y="4207085"/>
            <a:ext cx="594460" cy="54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ttore 4 31">
            <a:extLst>
              <a:ext uri="{FF2B5EF4-FFF2-40B4-BE49-F238E27FC236}">
                <a16:creationId xmlns:a16="http://schemas.microsoft.com/office/drawing/2014/main" id="{C5B84A6C-26D2-4F4F-B7C6-082A6B01986A}"/>
              </a:ext>
            </a:extLst>
          </p:cNvPr>
          <p:cNvCxnSpPr>
            <a:cxnSpLocks/>
            <a:stCxn id="12" idx="2"/>
          </p:cNvCxnSpPr>
          <p:nvPr/>
        </p:nvCxnSpPr>
        <p:spPr>
          <a:xfrm rot="16200000" flipH="1">
            <a:off x="6464364" y="4251350"/>
            <a:ext cx="3166084" cy="789238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4 32">
            <a:extLst>
              <a:ext uri="{FF2B5EF4-FFF2-40B4-BE49-F238E27FC236}">
                <a16:creationId xmlns:a16="http://schemas.microsoft.com/office/drawing/2014/main" id="{BD8ED600-9D8B-1D4D-A282-E0F28075A9C9}"/>
              </a:ext>
            </a:extLst>
          </p:cNvPr>
          <p:cNvCxnSpPr>
            <a:cxnSpLocks/>
          </p:cNvCxnSpPr>
          <p:nvPr/>
        </p:nvCxnSpPr>
        <p:spPr>
          <a:xfrm rot="10800000">
            <a:off x="7388813" y="5052870"/>
            <a:ext cx="22642" cy="1176143"/>
          </a:xfrm>
          <a:prstGeom prst="bentConnector3">
            <a:avLst>
              <a:gd name="adj1" fmla="val 1109628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4 33">
            <a:extLst>
              <a:ext uri="{FF2B5EF4-FFF2-40B4-BE49-F238E27FC236}">
                <a16:creationId xmlns:a16="http://schemas.microsoft.com/office/drawing/2014/main" id="{BE9265A4-3094-A54E-8B82-B7572E193112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8125462" y="4935856"/>
            <a:ext cx="1945627" cy="150939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4 34">
            <a:extLst>
              <a:ext uri="{FF2B5EF4-FFF2-40B4-BE49-F238E27FC236}">
                <a16:creationId xmlns:a16="http://schemas.microsoft.com/office/drawing/2014/main" id="{89663C74-6C2F-6D4C-B9E4-AD93EEB8C549}"/>
              </a:ext>
            </a:extLst>
          </p:cNvPr>
          <p:cNvCxnSpPr>
            <a:cxnSpLocks/>
          </p:cNvCxnSpPr>
          <p:nvPr/>
        </p:nvCxnSpPr>
        <p:spPr>
          <a:xfrm rot="5400000">
            <a:off x="10132607" y="5555157"/>
            <a:ext cx="1070148" cy="260870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4 35">
            <a:extLst>
              <a:ext uri="{FF2B5EF4-FFF2-40B4-BE49-F238E27FC236}">
                <a16:creationId xmlns:a16="http://schemas.microsoft.com/office/drawing/2014/main" id="{92C4456B-3767-314E-9648-191927275C54}"/>
              </a:ext>
            </a:extLst>
          </p:cNvPr>
          <p:cNvCxnSpPr>
            <a:cxnSpLocks/>
          </p:cNvCxnSpPr>
          <p:nvPr/>
        </p:nvCxnSpPr>
        <p:spPr>
          <a:xfrm rot="10800000">
            <a:off x="9289324" y="5772503"/>
            <a:ext cx="661495" cy="501101"/>
          </a:xfrm>
          <a:prstGeom prst="bentConnector2">
            <a:avLst/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291A4DE-7386-C44A-B860-76C2DD4980A0}"/>
              </a:ext>
            </a:extLst>
          </p:cNvPr>
          <p:cNvSpPr txBox="1"/>
          <p:nvPr/>
        </p:nvSpPr>
        <p:spPr>
          <a:xfrm>
            <a:off x="29701" y="4404944"/>
            <a:ext cx="59138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spc="100" dirty="0"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  <a:p>
            <a:pPr algn="ctr"/>
            <a:r>
              <a:rPr lang="en-US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ONLINE FASHION PLATFORMS ARE UNBUNDLING </a:t>
            </a:r>
            <a:r>
              <a:rPr lang="en-US" b="1" spc="100" dirty="0">
                <a:highlight>
                  <a:srgbClr val="FEDE33"/>
                </a:highlight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KEY ACTIVITIES AS </a:t>
            </a:r>
            <a:r>
              <a:rPr lang="en-US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THEIR </a:t>
            </a:r>
            <a:r>
              <a:rPr lang="en-US" b="1" spc="100" dirty="0">
                <a:solidFill>
                  <a:srgbClr val="C00000"/>
                </a:solidFill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LOGISTICS OPERATIONS </a:t>
            </a:r>
            <a:r>
              <a:rPr lang="en-US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TO RE-SELL </a:t>
            </a:r>
            <a:r>
              <a:rPr lang="en-US" b="1" spc="100" dirty="0">
                <a:solidFill>
                  <a:srgbClr val="C00000"/>
                </a:solidFill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PRE-OWNED ITEMS </a:t>
            </a:r>
            <a:r>
              <a:rPr lang="en-US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AND CONTRIBUTE TO CIRCULAR ECONOMY</a:t>
            </a:r>
            <a:endParaRPr lang="en-US" b="1" spc="100" dirty="0">
              <a:solidFill>
                <a:srgbClr val="C00000"/>
              </a:solidFill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  <a:p>
            <a:pPr algn="ctr"/>
            <a:endParaRPr lang="en-US" b="1" spc="100" dirty="0">
              <a:solidFill>
                <a:srgbClr val="C00000"/>
              </a:solidFill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pic>
        <p:nvPicPr>
          <p:cNvPr id="28674" name="Picture 2" descr="Arriva Zalando Second Hand, L'usato In Ottimo Stato » Vesti La Natura">
            <a:extLst>
              <a:ext uri="{FF2B5EF4-FFF2-40B4-BE49-F238E27FC236}">
                <a16:creationId xmlns:a16="http://schemas.microsoft.com/office/drawing/2014/main" id="{D34B6722-C938-A54C-822C-792A4D923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64" y="2343460"/>
            <a:ext cx="3293731" cy="214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Farmacologia dimenticare Stato zandalo italia - relogoweb.it">
            <a:extLst>
              <a:ext uri="{FF2B5EF4-FFF2-40B4-BE49-F238E27FC236}">
                <a16:creationId xmlns:a16="http://schemas.microsoft.com/office/drawing/2014/main" id="{B810291E-526B-3742-8101-BBC6B3E14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6" t="12099" r="32023" b="7790"/>
          <a:stretch/>
        </p:blipFill>
        <p:spPr bwMode="auto">
          <a:xfrm>
            <a:off x="67844" y="2726316"/>
            <a:ext cx="975227" cy="111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994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A2952C7C-40D7-934F-BF67-F1DC491B3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09" y="1324909"/>
            <a:ext cx="10094707" cy="464602"/>
          </a:xfrm>
        </p:spPr>
        <p:txBody>
          <a:bodyPr/>
          <a:lstStyle/>
          <a:p>
            <a:r>
              <a:rPr lang="en-US" dirty="0"/>
              <a:t>Antifragile Business Design Challenge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4CAB2EB3-1EEE-C444-9470-0F30E6620C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8586" y="1968342"/>
            <a:ext cx="9137514" cy="464602"/>
          </a:xfrm>
        </p:spPr>
        <p:txBody>
          <a:bodyPr/>
          <a:lstStyle/>
          <a:p>
            <a:r>
              <a:rPr lang="it-IT" sz="1800" b="1" i="1" dirty="0"/>
              <a:t>STAY COMPETITIVE BY UNBUNDLING</a:t>
            </a:r>
            <a:endParaRPr lang="en-US" sz="1800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C36139-FE08-CA42-A162-0D180846B9E9}"/>
              </a:ext>
            </a:extLst>
          </p:cNvPr>
          <p:cNvSpPr txBox="1"/>
          <p:nvPr/>
        </p:nvSpPr>
        <p:spPr>
          <a:xfrm>
            <a:off x="3815255" y="6148552"/>
            <a:ext cx="184731" cy="335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en-US" sz="1200" spc="1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673F08-8FAF-EC46-9626-82F517565FBF}"/>
              </a:ext>
            </a:extLst>
          </p:cNvPr>
          <p:cNvSpPr txBox="1"/>
          <p:nvPr/>
        </p:nvSpPr>
        <p:spPr>
          <a:xfrm>
            <a:off x="5164136" y="5546716"/>
            <a:ext cx="177503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b="1" dirty="0" err="1">
                <a:solidFill>
                  <a:srgbClr val="C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  <a:hlinkClick r:id="rId2"/>
              </a:rPr>
              <a:t>https</a:t>
            </a:r>
            <a:r>
              <a:rPr lang="it-IT" sz="1200" b="1" dirty="0">
                <a:solidFill>
                  <a:srgbClr val="C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  <a:hlinkClick r:id="rId2"/>
              </a:rPr>
              <a:t>://</a:t>
            </a:r>
            <a:r>
              <a:rPr lang="it-IT" sz="1200" b="1" dirty="0" err="1">
                <a:solidFill>
                  <a:srgbClr val="C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  <a:hlinkClick r:id="rId2"/>
              </a:rPr>
              <a:t>www.ticketone.it</a:t>
            </a:r>
            <a:r>
              <a:rPr lang="it-IT" sz="1200" b="1" dirty="0">
                <a:solidFill>
                  <a:srgbClr val="C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  <a:hlinkClick r:id="rId2"/>
              </a:rPr>
              <a:t>/</a:t>
            </a:r>
            <a:endParaRPr lang="en-US" sz="1200" spc="1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AFEE1E7-1B79-3746-9802-2256A8A95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771" y="2432944"/>
            <a:ext cx="6814458" cy="383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49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5FAA4349-7050-EA47-A9AA-9AE4BB4C5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09" y="1324909"/>
            <a:ext cx="10094707" cy="464602"/>
          </a:xfrm>
        </p:spPr>
        <p:txBody>
          <a:bodyPr/>
          <a:lstStyle/>
          <a:p>
            <a:r>
              <a:rPr lang="en-US" dirty="0"/>
              <a:t>Antifragile Business Design Challenge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70087AF6-D7E1-FF45-A302-6CDEA1323C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8586" y="1968342"/>
            <a:ext cx="9137514" cy="464602"/>
          </a:xfrm>
        </p:spPr>
        <p:txBody>
          <a:bodyPr/>
          <a:lstStyle/>
          <a:p>
            <a:r>
              <a:rPr lang="it-IT" sz="1800" b="1" i="1" dirty="0"/>
              <a:t>2WATCH PIVOTING TO UNBUNDLING, FIND A NEW BUSINESS ARENA</a:t>
            </a:r>
            <a:endParaRPr lang="en-US" sz="18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8D7FFF1-F441-514D-9637-242F68ED53B7}"/>
              </a:ext>
            </a:extLst>
          </p:cNvPr>
          <p:cNvSpPr txBox="1"/>
          <p:nvPr/>
        </p:nvSpPr>
        <p:spPr>
          <a:xfrm>
            <a:off x="298586" y="2432944"/>
            <a:ext cx="11893414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#1 BUSINESS MODEL LOGIC «AS IS ANALYSIS»</a:t>
            </a:r>
          </a:p>
          <a:p>
            <a:r>
              <a:rPr lang="it-IT" sz="14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ANALYSE</a:t>
            </a:r>
            <a:r>
              <a:rPr lang="it-IT" sz="1400" b="1" dirty="0">
                <a:solidFill>
                  <a:srgbClr val="C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2WATCH CURRENT VALUE EQUATION (</a:t>
            </a:r>
            <a:r>
              <a:rPr lang="it-IT" sz="1400" b="1" dirty="0" err="1">
                <a:solidFill>
                  <a:srgbClr val="C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see</a:t>
            </a:r>
            <a:r>
              <a:rPr lang="it-IT" sz="1400" b="1" dirty="0">
                <a:solidFill>
                  <a:srgbClr val="C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the </a:t>
            </a:r>
            <a:r>
              <a:rPr lang="it-IT" sz="1400" b="1" dirty="0" err="1">
                <a:solidFill>
                  <a:srgbClr val="C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ppt</a:t>
            </a:r>
            <a:r>
              <a:rPr lang="it-IT" sz="1400" b="1" dirty="0">
                <a:solidFill>
                  <a:srgbClr val="C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) </a:t>
            </a:r>
            <a:r>
              <a:rPr lang="it-IT" sz="14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BY EXPLORING HOW THEIR BUSINESS MODEL CREATES VALUE</a:t>
            </a:r>
          </a:p>
          <a:p>
            <a:endParaRPr lang="it-IT" sz="1400" b="1" dirty="0"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r>
              <a:rPr lang="it-IT" sz="1600" b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#2 CHOOSE A SOURCE OF A NEW COMPETITIVE ADVANTAGE</a:t>
            </a:r>
          </a:p>
          <a:p>
            <a:r>
              <a:rPr lang="it-IT" sz="14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BY LOOKING AT ITS CURRENT BML ELEMENTS ZOOM INTO ONE OF THEM THAT YOU CONSIDER HAVING THE GREATEST POTENTIAL FOR A TCA STRATEGY</a:t>
            </a:r>
            <a:endParaRPr lang="it-IT" sz="1400" b="1" dirty="0">
              <a:solidFill>
                <a:srgbClr val="C00000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endParaRPr lang="it-IT" sz="1400" b="1" dirty="0"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r>
              <a:rPr lang="it-IT" sz="1600" b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#3 BUSINESS MODEL LOGIC REDESIGN BY UNBUNDLING</a:t>
            </a:r>
          </a:p>
          <a:p>
            <a:r>
              <a:rPr lang="it-IT" sz="14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REDESIGN THE BUSINESS MODEL LOGIC ELEMENT THAT YOU PICKED IN THE PREVIOUS STEP BY FOLLOWING ONE OF THE 4 APPROACHES (ENHANCED ACCESS; STAKEHOLDER EMPOWEREMENT, LOWERED/ZERO EFFORTS; INTELLIGENT ACTIVITIES) &amp; </a:t>
            </a:r>
            <a:r>
              <a:rPr lang="it-IT" sz="1400" b="1" dirty="0" err="1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pick</a:t>
            </a:r>
            <a:r>
              <a:rPr lang="it-IT" sz="14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the </a:t>
            </a:r>
            <a:r>
              <a:rPr lang="it-IT" sz="1400" b="1" dirty="0" err="1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extended</a:t>
            </a:r>
            <a:r>
              <a:rPr lang="it-IT" sz="14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</a:t>
            </a:r>
            <a:r>
              <a:rPr lang="it-IT" sz="1400" b="1" dirty="0" err="1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template</a:t>
            </a:r>
            <a:r>
              <a:rPr lang="it-IT" sz="14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for </a:t>
            </a:r>
            <a:r>
              <a:rPr lang="it-IT" sz="1400" b="1" dirty="0" err="1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its</a:t>
            </a:r>
            <a:r>
              <a:rPr lang="it-IT" sz="14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</a:t>
            </a:r>
            <a:r>
              <a:rPr lang="it-IT" sz="1400" b="1" dirty="0" err="1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definition</a:t>
            </a:r>
            <a:endParaRPr lang="it-IT" sz="1400" b="1" dirty="0"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endParaRPr lang="it-IT" sz="1400" b="1" dirty="0"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r>
              <a:rPr lang="it-IT" sz="1600" b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#4 REALIGN THE BML ELEMENTS </a:t>
            </a:r>
          </a:p>
          <a:p>
            <a:r>
              <a:rPr lang="it-IT" sz="14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REALIGN OF THE BML ELEMENT TRANSFORMATIONS, WHAT IS THE NEW BUSINESS ARENA?</a:t>
            </a:r>
          </a:p>
          <a:p>
            <a:endParaRPr lang="it-IT" sz="1400" b="1" dirty="0"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r>
              <a:rPr lang="it-IT" sz="14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      15 MINS PRESENTATION USING THE TEMPLATE PROVIDED</a:t>
            </a:r>
          </a:p>
          <a:p>
            <a:endParaRPr lang="it-IT" sz="1400" b="1" dirty="0"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endParaRPr lang="it-IT" sz="1400" b="1" dirty="0"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pic>
        <p:nvPicPr>
          <p:cNvPr id="8" name="Picture 2" descr="Arte Vettoriale Orologio Da Parete, Arte Vettoriale Orologio Da Parete,  Design Vettoriale Orologio Da Parete, Orologio Png PNG e Vector per il  download gratuito">
            <a:extLst>
              <a:ext uri="{FF2B5EF4-FFF2-40B4-BE49-F238E27FC236}">
                <a16:creationId xmlns:a16="http://schemas.microsoft.com/office/drawing/2014/main" id="{A72D7F53-DB59-5745-BD2B-470B9357F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86" y="5300789"/>
            <a:ext cx="464603" cy="46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687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2Watch, campagna di equity crowdfunding">
            <a:extLst>
              <a:ext uri="{FF2B5EF4-FFF2-40B4-BE49-F238E27FC236}">
                <a16:creationId xmlns:a16="http://schemas.microsoft.com/office/drawing/2014/main" id="{FDF1BAD3-C650-824F-929D-C012B3436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37700" y="35366"/>
            <a:ext cx="26543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80D89A1A-078B-CA45-94B5-06E4C29DB059}"/>
              </a:ext>
            </a:extLst>
          </p:cNvPr>
          <p:cNvSpPr/>
          <p:nvPr/>
        </p:nvSpPr>
        <p:spPr>
          <a:xfrm>
            <a:off x="354552" y="2505000"/>
            <a:ext cx="357808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MEANING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0930A58-0FEC-E741-818D-FC2BD6106180}"/>
              </a:ext>
            </a:extLst>
          </p:cNvPr>
          <p:cNvSpPr/>
          <p:nvPr/>
        </p:nvSpPr>
        <p:spPr>
          <a:xfrm>
            <a:off x="4306956" y="2505000"/>
            <a:ext cx="357808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EXPERIENCE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A9AFB0F-75D6-574D-8352-5A4465B39999}"/>
              </a:ext>
            </a:extLst>
          </p:cNvPr>
          <p:cNvSpPr/>
          <p:nvPr/>
        </p:nvSpPr>
        <p:spPr>
          <a:xfrm>
            <a:off x="8332361" y="2505000"/>
            <a:ext cx="357808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RESOURCES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50EF711B-D95E-4146-AB12-FEAE052CDD3B}"/>
              </a:ext>
            </a:extLst>
          </p:cNvPr>
          <p:cNvSpPr/>
          <p:nvPr/>
        </p:nvSpPr>
        <p:spPr>
          <a:xfrm>
            <a:off x="354551" y="4665904"/>
            <a:ext cx="357808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ACTIVITIES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51CEBA60-093E-C346-B57D-397135C6331D}"/>
              </a:ext>
            </a:extLst>
          </p:cNvPr>
          <p:cNvSpPr/>
          <p:nvPr/>
        </p:nvSpPr>
        <p:spPr>
          <a:xfrm>
            <a:off x="8332361" y="4659809"/>
            <a:ext cx="357808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VALUE EQUATION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F4D689A-AA1F-8145-9F0E-553BD19490DC}"/>
              </a:ext>
            </a:extLst>
          </p:cNvPr>
          <p:cNvSpPr txBox="1"/>
          <p:nvPr/>
        </p:nvSpPr>
        <p:spPr>
          <a:xfrm>
            <a:off x="362372" y="2990323"/>
            <a:ext cx="357808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D989595-8E91-D84A-AD56-27AC77C83EF5}"/>
              </a:ext>
            </a:extLst>
          </p:cNvPr>
          <p:cNvSpPr txBox="1"/>
          <p:nvPr/>
        </p:nvSpPr>
        <p:spPr>
          <a:xfrm>
            <a:off x="4321044" y="3027159"/>
            <a:ext cx="3578087" cy="30469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F5B8FDD-6E41-A141-A207-95A5078477EE}"/>
              </a:ext>
            </a:extLst>
          </p:cNvPr>
          <p:cNvSpPr txBox="1"/>
          <p:nvPr/>
        </p:nvSpPr>
        <p:spPr>
          <a:xfrm>
            <a:off x="399374" y="5152898"/>
            <a:ext cx="357808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2692DB8-CCF6-5042-A31A-B356B5FEC0ED}"/>
              </a:ext>
            </a:extLst>
          </p:cNvPr>
          <p:cNvSpPr txBox="1"/>
          <p:nvPr/>
        </p:nvSpPr>
        <p:spPr>
          <a:xfrm>
            <a:off x="8332361" y="3027159"/>
            <a:ext cx="357808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37F44CE-D876-BF4E-9111-7087C0A2486C}"/>
              </a:ext>
            </a:extLst>
          </p:cNvPr>
          <p:cNvSpPr txBox="1"/>
          <p:nvPr/>
        </p:nvSpPr>
        <p:spPr>
          <a:xfrm>
            <a:off x="8332361" y="5179688"/>
            <a:ext cx="357808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E886CF-C03E-0B41-BC5E-6CDB3A9E44A8}"/>
              </a:ext>
            </a:extLst>
          </p:cNvPr>
          <p:cNvSpPr txBox="1"/>
          <p:nvPr/>
        </p:nvSpPr>
        <p:spPr>
          <a:xfrm>
            <a:off x="399374" y="1485271"/>
            <a:ext cx="87890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Please, summarize the 5 elements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2WATCH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Business Model Logic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260D2AAB-EB79-BB48-BC06-F9DDBE16887B}"/>
              </a:ext>
            </a:extLst>
          </p:cNvPr>
          <p:cNvSpPr txBox="1">
            <a:spLocks/>
          </p:cNvSpPr>
          <p:nvPr/>
        </p:nvSpPr>
        <p:spPr>
          <a:xfrm>
            <a:off x="399374" y="30481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ABD framework in brief</a:t>
            </a:r>
          </a:p>
        </p:txBody>
      </p:sp>
    </p:spTree>
    <p:extLst>
      <p:ext uri="{BB962C8B-B14F-4D97-AF65-F5344CB8AC3E}">
        <p14:creationId xmlns:p14="http://schemas.microsoft.com/office/powerpoint/2010/main" val="1607220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2Watch, campagna di equity crowdfunding">
            <a:extLst>
              <a:ext uri="{FF2B5EF4-FFF2-40B4-BE49-F238E27FC236}">
                <a16:creationId xmlns:a16="http://schemas.microsoft.com/office/drawing/2014/main" id="{FDF1BAD3-C650-824F-929D-C012B3436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37700" y="35366"/>
            <a:ext cx="26543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80D89A1A-078B-CA45-94B5-06E4C29DB059}"/>
              </a:ext>
            </a:extLst>
          </p:cNvPr>
          <p:cNvSpPr/>
          <p:nvPr/>
        </p:nvSpPr>
        <p:spPr>
          <a:xfrm>
            <a:off x="354552" y="2505000"/>
            <a:ext cx="357808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MEANING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0930A58-0FEC-E741-818D-FC2BD6106180}"/>
              </a:ext>
            </a:extLst>
          </p:cNvPr>
          <p:cNvSpPr/>
          <p:nvPr/>
        </p:nvSpPr>
        <p:spPr>
          <a:xfrm>
            <a:off x="4306956" y="2505000"/>
            <a:ext cx="357808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EXPERIENCE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A9AFB0F-75D6-574D-8352-5A4465B39999}"/>
              </a:ext>
            </a:extLst>
          </p:cNvPr>
          <p:cNvSpPr/>
          <p:nvPr/>
        </p:nvSpPr>
        <p:spPr>
          <a:xfrm>
            <a:off x="8332361" y="2505000"/>
            <a:ext cx="357808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RESOURCES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50EF711B-D95E-4146-AB12-FEAE052CDD3B}"/>
              </a:ext>
            </a:extLst>
          </p:cNvPr>
          <p:cNvSpPr/>
          <p:nvPr/>
        </p:nvSpPr>
        <p:spPr>
          <a:xfrm>
            <a:off x="354551" y="4665904"/>
            <a:ext cx="357808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ACTIVITIES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51CEBA60-093E-C346-B57D-397135C6331D}"/>
              </a:ext>
            </a:extLst>
          </p:cNvPr>
          <p:cNvSpPr/>
          <p:nvPr/>
        </p:nvSpPr>
        <p:spPr>
          <a:xfrm>
            <a:off x="8332361" y="4659809"/>
            <a:ext cx="357808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VALUE EQUATION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F4D689A-AA1F-8145-9F0E-553BD19490DC}"/>
              </a:ext>
            </a:extLst>
          </p:cNvPr>
          <p:cNvSpPr txBox="1"/>
          <p:nvPr/>
        </p:nvSpPr>
        <p:spPr>
          <a:xfrm>
            <a:off x="362372" y="2990323"/>
            <a:ext cx="357808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D989595-8E91-D84A-AD56-27AC77C83EF5}"/>
              </a:ext>
            </a:extLst>
          </p:cNvPr>
          <p:cNvSpPr txBox="1"/>
          <p:nvPr/>
        </p:nvSpPr>
        <p:spPr>
          <a:xfrm>
            <a:off x="4321044" y="3027159"/>
            <a:ext cx="3578087" cy="30469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F5B8FDD-6E41-A141-A207-95A5078477EE}"/>
              </a:ext>
            </a:extLst>
          </p:cNvPr>
          <p:cNvSpPr txBox="1"/>
          <p:nvPr/>
        </p:nvSpPr>
        <p:spPr>
          <a:xfrm>
            <a:off x="399374" y="5152898"/>
            <a:ext cx="357808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2692DB8-CCF6-5042-A31A-B356B5FEC0ED}"/>
              </a:ext>
            </a:extLst>
          </p:cNvPr>
          <p:cNvSpPr txBox="1"/>
          <p:nvPr/>
        </p:nvSpPr>
        <p:spPr>
          <a:xfrm>
            <a:off x="8332361" y="3027159"/>
            <a:ext cx="357808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37F44CE-D876-BF4E-9111-7087C0A2486C}"/>
              </a:ext>
            </a:extLst>
          </p:cNvPr>
          <p:cNvSpPr txBox="1"/>
          <p:nvPr/>
        </p:nvSpPr>
        <p:spPr>
          <a:xfrm>
            <a:off x="8332361" y="5179688"/>
            <a:ext cx="357808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E886CF-C03E-0B41-BC5E-6CDB3A9E44A8}"/>
              </a:ext>
            </a:extLst>
          </p:cNvPr>
          <p:cNvSpPr txBox="1"/>
          <p:nvPr/>
        </p:nvSpPr>
        <p:spPr>
          <a:xfrm>
            <a:off x="399374" y="1485271"/>
            <a:ext cx="9555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Pick one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element to be unbundled, and select the approach for its redesign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260D2AAB-EB79-BB48-BC06-F9DDBE16887B}"/>
              </a:ext>
            </a:extLst>
          </p:cNvPr>
          <p:cNvSpPr txBox="1">
            <a:spLocks/>
          </p:cNvSpPr>
          <p:nvPr/>
        </p:nvSpPr>
        <p:spPr>
          <a:xfrm>
            <a:off x="399374" y="30481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ABD framework in brief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9F7D995-37CE-4948-BE34-EAFAA196F03A}"/>
              </a:ext>
            </a:extLst>
          </p:cNvPr>
          <p:cNvSpPr txBox="1"/>
          <p:nvPr/>
        </p:nvSpPr>
        <p:spPr>
          <a:xfrm>
            <a:off x="399374" y="1989442"/>
            <a:ext cx="1056123" cy="340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spc="100" dirty="0">
                <a:ea typeface="Open Sans" panose="020B0606030504020204" pitchFamily="34" charset="0"/>
                <a:cs typeface="Arial" panose="020B0604020202020204" pitchFamily="34" charset="0"/>
              </a:rPr>
              <a:t>APPROACH:</a:t>
            </a:r>
          </a:p>
        </p:txBody>
      </p:sp>
    </p:spTree>
    <p:extLst>
      <p:ext uri="{BB962C8B-B14F-4D97-AF65-F5344CB8AC3E}">
        <p14:creationId xmlns:p14="http://schemas.microsoft.com/office/powerpoint/2010/main" val="171610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2Watch, campagna di equity crowdfunding">
            <a:extLst>
              <a:ext uri="{FF2B5EF4-FFF2-40B4-BE49-F238E27FC236}">
                <a16:creationId xmlns:a16="http://schemas.microsoft.com/office/drawing/2014/main" id="{FDF1BAD3-C650-824F-929D-C012B3436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37700" y="35366"/>
            <a:ext cx="26543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80D89A1A-078B-CA45-94B5-06E4C29DB059}"/>
              </a:ext>
            </a:extLst>
          </p:cNvPr>
          <p:cNvSpPr/>
          <p:nvPr/>
        </p:nvSpPr>
        <p:spPr>
          <a:xfrm>
            <a:off x="354552" y="2505000"/>
            <a:ext cx="357808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MEANING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0930A58-0FEC-E741-818D-FC2BD6106180}"/>
              </a:ext>
            </a:extLst>
          </p:cNvPr>
          <p:cNvSpPr/>
          <p:nvPr/>
        </p:nvSpPr>
        <p:spPr>
          <a:xfrm>
            <a:off x="4306956" y="2505000"/>
            <a:ext cx="357808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EXPERIENCE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A9AFB0F-75D6-574D-8352-5A4465B39999}"/>
              </a:ext>
            </a:extLst>
          </p:cNvPr>
          <p:cNvSpPr/>
          <p:nvPr/>
        </p:nvSpPr>
        <p:spPr>
          <a:xfrm>
            <a:off x="8332361" y="2505000"/>
            <a:ext cx="357808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RESOURCES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50EF711B-D95E-4146-AB12-FEAE052CDD3B}"/>
              </a:ext>
            </a:extLst>
          </p:cNvPr>
          <p:cNvSpPr/>
          <p:nvPr/>
        </p:nvSpPr>
        <p:spPr>
          <a:xfrm>
            <a:off x="354551" y="4665904"/>
            <a:ext cx="357808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ACTIVITIES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51CEBA60-093E-C346-B57D-397135C6331D}"/>
              </a:ext>
            </a:extLst>
          </p:cNvPr>
          <p:cNvSpPr/>
          <p:nvPr/>
        </p:nvSpPr>
        <p:spPr>
          <a:xfrm>
            <a:off x="8332361" y="4659809"/>
            <a:ext cx="357808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VALUE EQUATION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F4D689A-AA1F-8145-9F0E-553BD19490DC}"/>
              </a:ext>
            </a:extLst>
          </p:cNvPr>
          <p:cNvSpPr txBox="1"/>
          <p:nvPr/>
        </p:nvSpPr>
        <p:spPr>
          <a:xfrm>
            <a:off x="362372" y="2990323"/>
            <a:ext cx="357808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D989595-8E91-D84A-AD56-27AC77C83EF5}"/>
              </a:ext>
            </a:extLst>
          </p:cNvPr>
          <p:cNvSpPr txBox="1"/>
          <p:nvPr/>
        </p:nvSpPr>
        <p:spPr>
          <a:xfrm>
            <a:off x="4321044" y="3027159"/>
            <a:ext cx="3578087" cy="30469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F5B8FDD-6E41-A141-A207-95A5078477EE}"/>
              </a:ext>
            </a:extLst>
          </p:cNvPr>
          <p:cNvSpPr txBox="1"/>
          <p:nvPr/>
        </p:nvSpPr>
        <p:spPr>
          <a:xfrm>
            <a:off x="399374" y="5152898"/>
            <a:ext cx="357808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2692DB8-CCF6-5042-A31A-B356B5FEC0ED}"/>
              </a:ext>
            </a:extLst>
          </p:cNvPr>
          <p:cNvSpPr txBox="1"/>
          <p:nvPr/>
        </p:nvSpPr>
        <p:spPr>
          <a:xfrm>
            <a:off x="8332361" y="3027159"/>
            <a:ext cx="357808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37F44CE-D876-BF4E-9111-7087C0A2486C}"/>
              </a:ext>
            </a:extLst>
          </p:cNvPr>
          <p:cNvSpPr txBox="1"/>
          <p:nvPr/>
        </p:nvSpPr>
        <p:spPr>
          <a:xfrm>
            <a:off x="8332361" y="5179688"/>
            <a:ext cx="357808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E886CF-C03E-0B41-BC5E-6CDB3A9E44A8}"/>
              </a:ext>
            </a:extLst>
          </p:cNvPr>
          <p:cNvSpPr txBox="1"/>
          <p:nvPr/>
        </p:nvSpPr>
        <p:spPr>
          <a:xfrm>
            <a:off x="399374" y="1485271"/>
            <a:ext cx="9138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Realign the other elements and indicate the business arena in which you are competing now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260D2AAB-EB79-BB48-BC06-F9DDBE16887B}"/>
              </a:ext>
            </a:extLst>
          </p:cNvPr>
          <p:cNvSpPr txBox="1">
            <a:spLocks/>
          </p:cNvSpPr>
          <p:nvPr/>
        </p:nvSpPr>
        <p:spPr>
          <a:xfrm>
            <a:off x="399374" y="30481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ABD framework in brief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9F7D995-37CE-4948-BE34-EAFAA196F03A}"/>
              </a:ext>
            </a:extLst>
          </p:cNvPr>
          <p:cNvSpPr txBox="1"/>
          <p:nvPr/>
        </p:nvSpPr>
        <p:spPr>
          <a:xfrm>
            <a:off x="508232" y="6212517"/>
            <a:ext cx="1056123" cy="340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200" b="1" spc="100" dirty="0">
                <a:ea typeface="Open Sans" panose="020B0606030504020204" pitchFamily="34" charset="0"/>
                <a:cs typeface="Arial" panose="020B0604020202020204" pitchFamily="34" charset="0"/>
              </a:rPr>
              <a:t>APPROACH:</a:t>
            </a:r>
          </a:p>
        </p:txBody>
      </p:sp>
    </p:spTree>
    <p:extLst>
      <p:ext uri="{BB962C8B-B14F-4D97-AF65-F5344CB8AC3E}">
        <p14:creationId xmlns:p14="http://schemas.microsoft.com/office/powerpoint/2010/main" val="2629746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226AB81-400E-A544-B9AC-A8453D3FA7F1}"/>
              </a:ext>
            </a:extLst>
          </p:cNvPr>
          <p:cNvSpPr/>
          <p:nvPr/>
        </p:nvSpPr>
        <p:spPr>
          <a:xfrm>
            <a:off x="769535" y="1110345"/>
            <a:ext cx="10889061" cy="481692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err="1"/>
              <a:t>Meaning</a:t>
            </a:r>
            <a:endParaRPr lang="it-IT" sz="3600" b="1" dirty="0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59050C9C-DD58-F646-9A05-46CE954512C3}"/>
              </a:ext>
            </a:extLst>
          </p:cNvPr>
          <p:cNvSpPr/>
          <p:nvPr/>
        </p:nvSpPr>
        <p:spPr>
          <a:xfrm>
            <a:off x="8139999" y="2033117"/>
            <a:ext cx="2825261" cy="1465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/>
              <a:t>Experience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09B18BDB-63B4-DB43-9CD6-4872588CB19C}"/>
              </a:ext>
            </a:extLst>
          </p:cNvPr>
          <p:cNvSpPr/>
          <p:nvPr/>
        </p:nvSpPr>
        <p:spPr>
          <a:xfrm>
            <a:off x="8139998" y="3719570"/>
            <a:ext cx="2825261" cy="146538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/>
              <a:t>Value </a:t>
            </a:r>
            <a:r>
              <a:rPr lang="it-IT" sz="3600" b="1" dirty="0" err="1"/>
              <a:t>equation</a:t>
            </a:r>
            <a:endParaRPr lang="it-IT" sz="3600" b="1" dirty="0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E48766E4-C07E-D540-AD0B-4F2E2BD97FA1}"/>
              </a:ext>
            </a:extLst>
          </p:cNvPr>
          <p:cNvSpPr/>
          <p:nvPr/>
        </p:nvSpPr>
        <p:spPr>
          <a:xfrm>
            <a:off x="1577587" y="2033117"/>
            <a:ext cx="2825261" cy="146538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err="1"/>
              <a:t>Activities</a:t>
            </a:r>
            <a:endParaRPr lang="it-IT" sz="3600" b="1" dirty="0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ABE0191E-8B46-9D4F-A1B9-8FF6BD999757}"/>
              </a:ext>
            </a:extLst>
          </p:cNvPr>
          <p:cNvSpPr/>
          <p:nvPr/>
        </p:nvSpPr>
        <p:spPr>
          <a:xfrm>
            <a:off x="1607731" y="3743016"/>
            <a:ext cx="2825261" cy="146538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err="1"/>
              <a:t>Resources</a:t>
            </a:r>
            <a:endParaRPr lang="it-IT" sz="3600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2E23B6-C863-6D48-B4FC-6275CF34267F}"/>
              </a:ext>
            </a:extLst>
          </p:cNvPr>
          <p:cNvSpPr txBox="1"/>
          <p:nvPr/>
        </p:nvSpPr>
        <p:spPr>
          <a:xfrm>
            <a:off x="5695628" y="3743016"/>
            <a:ext cx="1181734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3200" b="1" spc="100" dirty="0">
                <a:solidFill>
                  <a:srgbClr val="FFFF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WHY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0AD53A2-5F35-CD4C-82B1-52261B8B6D73}"/>
              </a:ext>
            </a:extLst>
          </p:cNvPr>
          <p:cNvSpPr txBox="1"/>
          <p:nvPr/>
        </p:nvSpPr>
        <p:spPr>
          <a:xfrm>
            <a:off x="7923431" y="1182829"/>
            <a:ext cx="3258393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3200" b="1" spc="100" dirty="0">
                <a:solidFill>
                  <a:srgbClr val="FFFF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 WHICH WAY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24D37A4-9BAC-FB44-A7C4-D5B42D7E90A4}"/>
              </a:ext>
            </a:extLst>
          </p:cNvPr>
          <p:cNvSpPr txBox="1"/>
          <p:nvPr/>
        </p:nvSpPr>
        <p:spPr>
          <a:xfrm>
            <a:off x="8234798" y="5138064"/>
            <a:ext cx="2635658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3200" b="1" spc="100" dirty="0">
                <a:solidFill>
                  <a:srgbClr val="FFFF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HOW MUCH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01586A9-8506-E44B-AB50-298B24098744}"/>
              </a:ext>
            </a:extLst>
          </p:cNvPr>
          <p:cNvSpPr txBox="1"/>
          <p:nvPr/>
        </p:nvSpPr>
        <p:spPr>
          <a:xfrm>
            <a:off x="1226741" y="5138064"/>
            <a:ext cx="3704860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3200" b="1" spc="100" dirty="0">
                <a:solidFill>
                  <a:srgbClr val="FFFF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THROUGH WHAT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B730DA7-655E-A249-85B9-B475BA0C86FA}"/>
              </a:ext>
            </a:extLst>
          </p:cNvPr>
          <p:cNvSpPr txBox="1"/>
          <p:nvPr/>
        </p:nvSpPr>
        <p:spPr>
          <a:xfrm>
            <a:off x="2105776" y="1212375"/>
            <a:ext cx="1942135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it-IT" sz="3200" b="1" spc="100" dirty="0">
                <a:solidFill>
                  <a:srgbClr val="FFFF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BY WHO</a:t>
            </a:r>
          </a:p>
        </p:txBody>
      </p:sp>
    </p:spTree>
    <p:extLst>
      <p:ext uri="{BB962C8B-B14F-4D97-AF65-F5344CB8AC3E}">
        <p14:creationId xmlns:p14="http://schemas.microsoft.com/office/powerpoint/2010/main" val="62846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FB766C9-70E8-9845-8B58-F318FE815059}"/>
              </a:ext>
            </a:extLst>
          </p:cNvPr>
          <p:cNvSpPr/>
          <p:nvPr/>
        </p:nvSpPr>
        <p:spPr>
          <a:xfrm>
            <a:off x="734015" y="1218795"/>
            <a:ext cx="11594828" cy="3699371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8A926CC-F313-EC43-AADD-61A326904FD1}"/>
              </a:ext>
            </a:extLst>
          </p:cNvPr>
          <p:cNvSpPr txBox="1"/>
          <p:nvPr/>
        </p:nvSpPr>
        <p:spPr>
          <a:xfrm>
            <a:off x="694838" y="4210280"/>
            <a:ext cx="11194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it-IT" sz="2000" dirty="0" err="1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Why</a:t>
            </a:r>
            <a:r>
              <a:rPr lang="it-IT" sz="2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</a:t>
            </a:r>
            <a:r>
              <a:rPr lang="it-IT" sz="2000" dirty="0" err="1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people</a:t>
            </a:r>
            <a:r>
              <a:rPr lang="it-IT" sz="2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</a:t>
            </a:r>
            <a:r>
              <a:rPr lang="it-IT" sz="2000" b="1" dirty="0" err="1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buy</a:t>
            </a:r>
            <a:r>
              <a:rPr lang="it-IT" sz="20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/love a </a:t>
            </a:r>
            <a:r>
              <a:rPr lang="it-IT" sz="2000" b="1" dirty="0" err="1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product</a:t>
            </a:r>
            <a:r>
              <a:rPr lang="it-IT" sz="20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/service</a:t>
            </a:r>
            <a:r>
              <a:rPr lang="en" sz="2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?</a:t>
            </a:r>
            <a:endParaRPr lang="en-US" sz="2000" b="1" dirty="0"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pPr marL="457200" indent="-457200" algn="just">
              <a:buFont typeface="Wingdings" pitchFamily="2" charset="2"/>
              <a:buChar char="v"/>
            </a:pPr>
            <a:r>
              <a:rPr lang="en-US" sz="2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How </a:t>
            </a:r>
            <a:r>
              <a:rPr lang="en-US" sz="20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relevant</a:t>
            </a:r>
            <a:r>
              <a:rPr lang="en-US" sz="2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is a product/service in people’s </a:t>
            </a:r>
            <a:r>
              <a:rPr lang="en-US" sz="20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consumption system</a:t>
            </a:r>
            <a:r>
              <a:rPr lang="en-US" sz="2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?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22374FD-F492-4344-A024-C1CCBF0521DF}"/>
              </a:ext>
            </a:extLst>
          </p:cNvPr>
          <p:cNvSpPr/>
          <p:nvPr/>
        </p:nvSpPr>
        <p:spPr>
          <a:xfrm>
            <a:off x="980575" y="1730394"/>
            <a:ext cx="11137101" cy="2479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People love 2WATCH because …………………………………………………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290B33EA-3031-FB42-9724-91E0918CAA51}"/>
              </a:ext>
            </a:extLst>
          </p:cNvPr>
          <p:cNvSpPr/>
          <p:nvPr/>
        </p:nvSpPr>
        <p:spPr>
          <a:xfrm>
            <a:off x="980575" y="1720950"/>
            <a:ext cx="2116823" cy="90175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err="1"/>
              <a:t>Meaning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2882672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E1C0B3B1-A43E-D743-8EDF-8DDAFDF55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51" y="1316912"/>
            <a:ext cx="9517478" cy="626187"/>
          </a:xfrm>
        </p:spPr>
        <p:txBody>
          <a:bodyPr/>
          <a:lstStyle/>
          <a:p>
            <a:r>
              <a:rPr lang="en-US" dirty="0"/>
              <a:t>Sources of Sustainable Competitive Advantage</a:t>
            </a:r>
          </a:p>
        </p:txBody>
      </p:sp>
      <p:pic>
        <p:nvPicPr>
          <p:cNvPr id="8" name="Picture 2" descr="Holy Grail Vector Art, Icons, and Graphics for Free Download">
            <a:extLst>
              <a:ext uri="{FF2B5EF4-FFF2-40B4-BE49-F238E27FC236}">
                <a16:creationId xmlns:a16="http://schemas.microsoft.com/office/drawing/2014/main" id="{B23E5409-3B32-844B-B242-6D52D246F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7" t="13315" r="19745" b="16186"/>
          <a:stretch/>
        </p:blipFill>
        <p:spPr bwMode="auto">
          <a:xfrm rot="21257679">
            <a:off x="9597997" y="1422555"/>
            <a:ext cx="1474671" cy="179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EFA4F32-4029-D842-AB86-1E9CAD5223B6}"/>
              </a:ext>
            </a:extLst>
          </p:cNvPr>
          <p:cNvSpPr txBox="1"/>
          <p:nvPr/>
        </p:nvSpPr>
        <p:spPr>
          <a:xfrm>
            <a:off x="3295847" y="2356886"/>
            <a:ext cx="6209905" cy="722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SUSTAINABLE COMPETITIVE ADVANTAGE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3D021D5-1C08-1049-BF2D-44B99CD0F9CD}"/>
              </a:ext>
            </a:extLst>
          </p:cNvPr>
          <p:cNvSpPr txBox="1"/>
          <p:nvPr/>
        </p:nvSpPr>
        <p:spPr>
          <a:xfrm>
            <a:off x="7401765" y="4487718"/>
            <a:ext cx="2518510" cy="612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b="1" dirty="0">
                <a:solidFill>
                  <a:srgbClr val="202124"/>
                </a:solidFill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HIGHLY SKILLED LABOR</a:t>
            </a:r>
          </a:p>
          <a:p>
            <a:pPr algn="l">
              <a:lnSpc>
                <a:spcPct val="150000"/>
              </a:lnSpc>
            </a:pPr>
            <a:endParaRPr lang="en-US" sz="1200" spc="1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2AD044E-45DC-B549-A42D-4A0B10747E0B}"/>
              </a:ext>
            </a:extLst>
          </p:cNvPr>
          <p:cNvSpPr txBox="1"/>
          <p:nvPr/>
        </p:nvSpPr>
        <p:spPr>
          <a:xfrm>
            <a:off x="2403414" y="5663302"/>
            <a:ext cx="3394775" cy="889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it-IT" b="1" dirty="0">
                <a:solidFill>
                  <a:srgbClr val="202124"/>
                </a:solidFill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ABILITY TO MANUFACTURE </a:t>
            </a:r>
          </a:p>
          <a:p>
            <a:pPr lvl="0" algn="ctr"/>
            <a:r>
              <a:rPr lang="it-IT" b="1" dirty="0">
                <a:solidFill>
                  <a:srgbClr val="202124"/>
                </a:solidFill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PRODUCTS AT THE LOWEST COST</a:t>
            </a:r>
          </a:p>
          <a:p>
            <a:pPr algn="ctr">
              <a:lnSpc>
                <a:spcPct val="150000"/>
              </a:lnSpc>
            </a:pPr>
            <a:endParaRPr lang="en-US" sz="1200" spc="1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ile of logs as raw material for paper production vector illustration. raw  timber for industrial processing. | CanStock">
            <a:extLst>
              <a:ext uri="{FF2B5EF4-FFF2-40B4-BE49-F238E27FC236}">
                <a16:creationId xmlns:a16="http://schemas.microsoft.com/office/drawing/2014/main" id="{11B4A198-AF8B-C94C-9374-5BF071E3A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3" b="26640"/>
          <a:stretch/>
        </p:blipFill>
        <p:spPr bwMode="auto">
          <a:xfrm>
            <a:off x="1346200" y="3085654"/>
            <a:ext cx="1270365" cy="72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286AB1A-EEA4-B741-9F6E-D13916DAE594}"/>
              </a:ext>
            </a:extLst>
          </p:cNvPr>
          <p:cNvSpPr txBox="1"/>
          <p:nvPr/>
        </p:nvSpPr>
        <p:spPr>
          <a:xfrm>
            <a:off x="1998688" y="3166812"/>
            <a:ext cx="42164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i="0" dirty="0">
                <a:solidFill>
                  <a:srgbClr val="202124"/>
                </a:solidFill>
                <a:effectLst/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ACCESS TO NATURAL RESOURCES THAT ARE RESTRICTED FROM COMPETITORS</a:t>
            </a:r>
          </a:p>
        </p:txBody>
      </p:sp>
      <p:pic>
        <p:nvPicPr>
          <p:cNvPr id="2052" name="Picture 4" descr="Geo location targeting with gps positioning and vector image - Nohat - Free  for designer">
            <a:extLst>
              <a:ext uri="{FF2B5EF4-FFF2-40B4-BE49-F238E27FC236}">
                <a16:creationId xmlns:a16="http://schemas.microsoft.com/office/drawing/2014/main" id="{4C78973F-F60D-774D-9E1A-531F0BFAA0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8"/>
          <a:stretch/>
        </p:blipFill>
        <p:spPr bwMode="auto">
          <a:xfrm>
            <a:off x="6638414" y="2857565"/>
            <a:ext cx="990600" cy="93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2E03154-374A-BD4E-90A4-7801483FCC8F}"/>
              </a:ext>
            </a:extLst>
          </p:cNvPr>
          <p:cNvSpPr txBox="1"/>
          <p:nvPr/>
        </p:nvSpPr>
        <p:spPr>
          <a:xfrm>
            <a:off x="6870931" y="3408893"/>
            <a:ext cx="357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lvl="0">
              <a:defRPr>
                <a:solidFill>
                  <a:srgbClr val="202124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defRPr>
            </a:lvl1pPr>
          </a:lstStyle>
          <a:p>
            <a:r>
              <a:rPr lang="en-US" b="1" dirty="0">
                <a:highlight>
                  <a:srgbClr val="FEDE33"/>
                </a:highlight>
              </a:rPr>
              <a:t>A UNIQUE GEOGRAPHIC LOCATION</a:t>
            </a:r>
          </a:p>
        </p:txBody>
      </p:sp>
      <p:pic>
        <p:nvPicPr>
          <p:cNvPr id="2054" name="Picture 6" descr="Brand awareness icon. Recognition of goods and services Stock Vector Image  &amp; Art - Alamy">
            <a:extLst>
              <a:ext uri="{FF2B5EF4-FFF2-40B4-BE49-F238E27FC236}">
                <a16:creationId xmlns:a16="http://schemas.microsoft.com/office/drawing/2014/main" id="{A51F79E3-5274-E940-85E7-0DC21D7E9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t="6667" b="27778"/>
          <a:stretch/>
        </p:blipFill>
        <p:spPr bwMode="auto">
          <a:xfrm>
            <a:off x="1981382" y="4076683"/>
            <a:ext cx="1645385" cy="12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56BA1BD-A4F1-A74E-AD49-21C09B551B48}"/>
              </a:ext>
            </a:extLst>
          </p:cNvPr>
          <p:cNvSpPr txBox="1"/>
          <p:nvPr/>
        </p:nvSpPr>
        <p:spPr>
          <a:xfrm>
            <a:off x="3151889" y="4475490"/>
            <a:ext cx="3079369" cy="612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b="1" dirty="0">
                <a:solidFill>
                  <a:srgbClr val="202124"/>
                </a:solidFill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BRAND IMAGE RECOGNITION</a:t>
            </a:r>
          </a:p>
          <a:p>
            <a:pPr algn="l">
              <a:lnSpc>
                <a:spcPct val="150000"/>
              </a:lnSpc>
            </a:pPr>
            <a:endParaRPr lang="en-US" sz="1200" spc="1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2056" name="Picture 8" descr="✓ highly skilled labor free vector eps, cdr, ai, svg vector illustration  graphic art">
            <a:extLst>
              <a:ext uri="{FF2B5EF4-FFF2-40B4-BE49-F238E27FC236}">
                <a16:creationId xmlns:a16="http://schemas.microsoft.com/office/drawing/2014/main" id="{446E3586-30B2-9843-850F-06F353F3D3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r="25707"/>
          <a:stretch/>
        </p:blipFill>
        <p:spPr bwMode="auto">
          <a:xfrm>
            <a:off x="6802546" y="3898953"/>
            <a:ext cx="488794" cy="143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ow cost Stock Vector Image by ©FranMarin #72530457">
            <a:extLst>
              <a:ext uri="{FF2B5EF4-FFF2-40B4-BE49-F238E27FC236}">
                <a16:creationId xmlns:a16="http://schemas.microsoft.com/office/drawing/2014/main" id="{40947338-D644-A94A-BCC7-F1908C9DB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 t="11445" r="9260" b="4038"/>
          <a:stretch/>
        </p:blipFill>
        <p:spPr bwMode="auto">
          <a:xfrm>
            <a:off x="1440965" y="5499504"/>
            <a:ext cx="924971" cy="98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olored Cartooned Hand Signing NDA. Contract Signed Document. NDA Concept.  Secret Files. Stock Vector - Illustration of evidence, authority: 144974003">
            <a:extLst>
              <a:ext uri="{FF2B5EF4-FFF2-40B4-BE49-F238E27FC236}">
                <a16:creationId xmlns:a16="http://schemas.microsoft.com/office/drawing/2014/main" id="{E5BCDEC3-8798-9745-A09F-BCCB151B5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7577" r="9449" b="7577"/>
          <a:stretch/>
        </p:blipFill>
        <p:spPr bwMode="auto">
          <a:xfrm>
            <a:off x="6235477" y="5312811"/>
            <a:ext cx="982814" cy="102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A5B31D7-3950-B74F-B9C6-97F6D08288CD}"/>
              </a:ext>
            </a:extLst>
          </p:cNvPr>
          <p:cNvSpPr txBox="1"/>
          <p:nvPr/>
        </p:nvSpPr>
        <p:spPr>
          <a:xfrm>
            <a:off x="6870931" y="5663302"/>
            <a:ext cx="2932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it-IT" b="1" dirty="0">
                <a:solidFill>
                  <a:srgbClr val="202124"/>
                </a:solidFill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ACCESS TO NEW OR </a:t>
            </a:r>
          </a:p>
          <a:p>
            <a:pPr lvl="0" algn="ctr"/>
            <a:r>
              <a:rPr lang="it-IT" b="1" dirty="0">
                <a:solidFill>
                  <a:srgbClr val="202124"/>
                </a:solidFill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PROPRIETARY TECHNOLOGY</a:t>
            </a:r>
            <a:endParaRPr lang="en-US" sz="1200" spc="100" dirty="0">
              <a:highlight>
                <a:srgbClr val="FEDE33"/>
              </a:highligh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2062" name="Picture 14" descr="Unilever Logo Vector (.AI) Free Download">
            <a:extLst>
              <a:ext uri="{FF2B5EF4-FFF2-40B4-BE49-F238E27FC236}">
                <a16:creationId xmlns:a16="http://schemas.microsoft.com/office/drawing/2014/main" id="{44BDE0A4-AA6A-D648-A840-2AF583ED0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46" y="2470133"/>
            <a:ext cx="851143" cy="93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artnership IKEA 2019 | WWF Svizzera">
            <a:extLst>
              <a:ext uri="{FF2B5EF4-FFF2-40B4-BE49-F238E27FC236}">
                <a16:creationId xmlns:a16="http://schemas.microsoft.com/office/drawing/2014/main" id="{01F148DB-31B5-5A40-A1D4-1A874725C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7" t="23548" r="11852" b="26739"/>
          <a:stretch/>
        </p:blipFill>
        <p:spPr bwMode="auto">
          <a:xfrm>
            <a:off x="176585" y="4527865"/>
            <a:ext cx="1481476" cy="6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Ge Logo Vectors Free Download">
            <a:extLst>
              <a:ext uri="{FF2B5EF4-FFF2-40B4-BE49-F238E27FC236}">
                <a16:creationId xmlns:a16="http://schemas.microsoft.com/office/drawing/2014/main" id="{652C8B8E-D029-0B48-A107-1AFB8020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994" y="3447099"/>
            <a:ext cx="1224839" cy="122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oca-Cola logo | Storia, valore, PNG">
            <a:extLst>
              <a:ext uri="{FF2B5EF4-FFF2-40B4-BE49-F238E27FC236}">
                <a16:creationId xmlns:a16="http://schemas.microsoft.com/office/drawing/2014/main" id="{FDDD8FF3-E2CC-144F-B0C9-8E6943632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058" y="4982574"/>
            <a:ext cx="1801857" cy="102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712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B372CA5D-F466-4948-A5D7-E209CBB56E0B}"/>
              </a:ext>
            </a:extLst>
          </p:cNvPr>
          <p:cNvSpPr/>
          <p:nvPr/>
        </p:nvSpPr>
        <p:spPr>
          <a:xfrm>
            <a:off x="2712750" y="2055910"/>
            <a:ext cx="2206047" cy="55240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What can the user/customer do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E71C4FC-5933-B048-BAD7-27E77A35B82E}"/>
              </a:ext>
            </a:extLst>
          </p:cNvPr>
          <p:cNvSpPr/>
          <p:nvPr/>
        </p:nvSpPr>
        <p:spPr>
          <a:xfrm>
            <a:off x="6595034" y="2055910"/>
            <a:ext cx="1842353" cy="55240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Differently from ….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193C9B3-AE7C-DF4A-A91B-C0AC582A6660}"/>
              </a:ext>
            </a:extLst>
          </p:cNvPr>
          <p:cNvSpPr/>
          <p:nvPr/>
        </p:nvSpPr>
        <p:spPr>
          <a:xfrm>
            <a:off x="4918797" y="2055910"/>
            <a:ext cx="1676237" cy="55240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In which way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DCEE9A3-3A6B-D64B-BA76-F4B35F970B03}"/>
              </a:ext>
            </a:extLst>
          </p:cNvPr>
          <p:cNvSpPr/>
          <p:nvPr/>
        </p:nvSpPr>
        <p:spPr>
          <a:xfrm>
            <a:off x="2712750" y="2608314"/>
            <a:ext cx="2206047" cy="2479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3621C20-29B1-A041-9C23-C880633394B0}"/>
              </a:ext>
            </a:extLst>
          </p:cNvPr>
          <p:cNvSpPr/>
          <p:nvPr/>
        </p:nvSpPr>
        <p:spPr>
          <a:xfrm>
            <a:off x="4918797" y="2627536"/>
            <a:ext cx="1676237" cy="2460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0EE738A-C990-B043-93E2-6493183A4863}"/>
              </a:ext>
            </a:extLst>
          </p:cNvPr>
          <p:cNvSpPr/>
          <p:nvPr/>
        </p:nvSpPr>
        <p:spPr>
          <a:xfrm>
            <a:off x="6595034" y="2593680"/>
            <a:ext cx="1842353" cy="24945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F035266B-B11A-B549-A1C2-0A5BC529FC2A}"/>
              </a:ext>
            </a:extLst>
          </p:cNvPr>
          <p:cNvSpPr/>
          <p:nvPr/>
        </p:nvSpPr>
        <p:spPr>
          <a:xfrm>
            <a:off x="4344284" y="385993"/>
            <a:ext cx="2825261" cy="1465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/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1986612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831F4AD8-2AE6-C047-93DD-E6705FABB29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91" y="1834317"/>
            <a:ext cx="8428383" cy="4098397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F20DC538-B084-B643-AADF-B870FD20EAC1}"/>
              </a:ext>
            </a:extLst>
          </p:cNvPr>
          <p:cNvSpPr/>
          <p:nvPr/>
        </p:nvSpPr>
        <p:spPr>
          <a:xfrm>
            <a:off x="5148942" y="459722"/>
            <a:ext cx="2127697" cy="88404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 err="1"/>
              <a:t>Resources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2895455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D2A7710-2FE1-AE4F-B8C2-3312A9EA6385}"/>
              </a:ext>
            </a:extLst>
          </p:cNvPr>
          <p:cNvSpPr txBox="1"/>
          <p:nvPr/>
        </p:nvSpPr>
        <p:spPr>
          <a:xfrm>
            <a:off x="815795" y="1596057"/>
            <a:ext cx="163982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Onstage activities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B2904B0-9816-5A42-968D-17F79259ACEB}"/>
              </a:ext>
            </a:extLst>
          </p:cNvPr>
          <p:cNvSpPr txBox="1"/>
          <p:nvPr/>
        </p:nvSpPr>
        <p:spPr>
          <a:xfrm>
            <a:off x="815794" y="2521574"/>
            <a:ext cx="163982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Backstage</a:t>
            </a:r>
          </a:p>
          <a:p>
            <a:pPr algn="ctr"/>
            <a:r>
              <a:rPr lang="en-US" b="1" dirty="0"/>
              <a:t>Activities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BF76272-4E60-BB46-BE4F-60C3B1A60B42}"/>
              </a:ext>
            </a:extLst>
          </p:cNvPr>
          <p:cNvSpPr txBox="1"/>
          <p:nvPr/>
        </p:nvSpPr>
        <p:spPr>
          <a:xfrm>
            <a:off x="815793" y="3463438"/>
            <a:ext cx="163982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Support Activities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39040B7-04FC-CD47-B44B-87107DFD7983}"/>
              </a:ext>
            </a:extLst>
          </p:cNvPr>
          <p:cNvSpPr/>
          <p:nvPr/>
        </p:nvSpPr>
        <p:spPr>
          <a:xfrm>
            <a:off x="2624317" y="1656175"/>
            <a:ext cx="2634877" cy="5260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Activity 1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2DA99D2-D965-7443-B2D5-60195A58221D}"/>
              </a:ext>
            </a:extLst>
          </p:cNvPr>
          <p:cNvSpPr/>
          <p:nvPr/>
        </p:nvSpPr>
        <p:spPr>
          <a:xfrm>
            <a:off x="2624316" y="2581692"/>
            <a:ext cx="2634877" cy="5260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Activity 1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4B12C7F-4798-E249-B381-BA307E7A8B93}"/>
              </a:ext>
            </a:extLst>
          </p:cNvPr>
          <p:cNvSpPr/>
          <p:nvPr/>
        </p:nvSpPr>
        <p:spPr>
          <a:xfrm>
            <a:off x="2624316" y="3463438"/>
            <a:ext cx="2634877" cy="5260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Activity 1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EF7AF00-CC65-914E-8C8D-4F5A60E8BD10}"/>
              </a:ext>
            </a:extLst>
          </p:cNvPr>
          <p:cNvSpPr/>
          <p:nvPr/>
        </p:nvSpPr>
        <p:spPr>
          <a:xfrm>
            <a:off x="5669590" y="1656174"/>
            <a:ext cx="2634877" cy="5260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Activity 2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4BF04B8-51B7-CB47-8278-89FACDAA6C9C}"/>
              </a:ext>
            </a:extLst>
          </p:cNvPr>
          <p:cNvSpPr/>
          <p:nvPr/>
        </p:nvSpPr>
        <p:spPr>
          <a:xfrm>
            <a:off x="5669589" y="2583504"/>
            <a:ext cx="2634877" cy="5260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Activity 2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2858DD6-B82C-F74B-9458-B23A571EFCDC}"/>
              </a:ext>
            </a:extLst>
          </p:cNvPr>
          <p:cNvSpPr/>
          <p:nvPr/>
        </p:nvSpPr>
        <p:spPr>
          <a:xfrm>
            <a:off x="5669588" y="3461826"/>
            <a:ext cx="2634877" cy="5260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Activity 2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9966A47-72AD-DF4F-ADAF-805D0115EB26}"/>
              </a:ext>
            </a:extLst>
          </p:cNvPr>
          <p:cNvSpPr/>
          <p:nvPr/>
        </p:nvSpPr>
        <p:spPr>
          <a:xfrm>
            <a:off x="8714863" y="1656174"/>
            <a:ext cx="2634877" cy="5260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Activity 3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5088A24-F135-EB44-8DAA-EAC80295F790}"/>
              </a:ext>
            </a:extLst>
          </p:cNvPr>
          <p:cNvSpPr/>
          <p:nvPr/>
        </p:nvSpPr>
        <p:spPr>
          <a:xfrm>
            <a:off x="8714863" y="2581692"/>
            <a:ext cx="2634877" cy="5260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Activity 3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6FC0AF6-BE55-9B4C-8A93-AEE77F146FFB}"/>
              </a:ext>
            </a:extLst>
          </p:cNvPr>
          <p:cNvSpPr/>
          <p:nvPr/>
        </p:nvSpPr>
        <p:spPr>
          <a:xfrm>
            <a:off x="8714863" y="3461825"/>
            <a:ext cx="2634877" cy="5260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Activity 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80B215A-731B-B64D-9357-87E0502CE092}"/>
              </a:ext>
            </a:extLst>
          </p:cNvPr>
          <p:cNvSpPr txBox="1"/>
          <p:nvPr/>
        </p:nvSpPr>
        <p:spPr>
          <a:xfrm>
            <a:off x="1138179" y="5551984"/>
            <a:ext cx="263487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A. PARTNERS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D11335E-F69E-A544-9EF7-2CDCCA91EF13}"/>
              </a:ext>
            </a:extLst>
          </p:cNvPr>
          <p:cNvSpPr txBox="1"/>
          <p:nvPr/>
        </p:nvSpPr>
        <p:spPr>
          <a:xfrm>
            <a:off x="4717119" y="5561723"/>
            <a:ext cx="263487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B. COMPANY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1044CA7-D7EC-9A45-8A80-DFC2C5C08CE0}"/>
              </a:ext>
            </a:extLst>
          </p:cNvPr>
          <p:cNvSpPr txBox="1"/>
          <p:nvPr/>
        </p:nvSpPr>
        <p:spPr>
          <a:xfrm>
            <a:off x="8203479" y="5561723"/>
            <a:ext cx="263487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C. CUSTOMERS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21E1603-C63E-CD43-9D3E-296923210390}"/>
              </a:ext>
            </a:extLst>
          </p:cNvPr>
          <p:cNvSpPr txBox="1"/>
          <p:nvPr/>
        </p:nvSpPr>
        <p:spPr>
          <a:xfrm>
            <a:off x="2918522" y="4429103"/>
            <a:ext cx="6232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Who is </a:t>
            </a:r>
            <a:r>
              <a:rPr lang="en-US" sz="2800" b="1" dirty="0"/>
              <a:t>responsible</a:t>
            </a:r>
            <a:r>
              <a:rPr lang="en-US" sz="2800" dirty="0"/>
              <a:t> for the</a:t>
            </a:r>
          </a:p>
          <a:p>
            <a:pPr algn="ctr"/>
            <a:r>
              <a:rPr lang="en-US" sz="2800" dirty="0"/>
              <a:t> key activities?</a:t>
            </a:r>
          </a:p>
        </p:txBody>
      </p:sp>
      <p:pic>
        <p:nvPicPr>
          <p:cNvPr id="20" name="Elemento grafico 19" descr="Utente">
            <a:extLst>
              <a:ext uri="{FF2B5EF4-FFF2-40B4-BE49-F238E27FC236}">
                <a16:creationId xmlns:a16="http://schemas.microsoft.com/office/drawing/2014/main" id="{3F017C93-77CD-474B-99EB-C02A1A4C6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9138" y="5551984"/>
            <a:ext cx="661849" cy="661849"/>
          </a:xfrm>
          <a:prstGeom prst="rect">
            <a:avLst/>
          </a:prstGeom>
        </p:spPr>
      </p:pic>
      <p:pic>
        <p:nvPicPr>
          <p:cNvPr id="21" name="Elemento grafico 20" descr="Sedia da ufficio">
            <a:extLst>
              <a:ext uri="{FF2B5EF4-FFF2-40B4-BE49-F238E27FC236}">
                <a16:creationId xmlns:a16="http://schemas.microsoft.com/office/drawing/2014/main" id="{1EDACED7-8A48-194C-BD38-E760BCAE2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0055" y="5568243"/>
            <a:ext cx="681941" cy="681941"/>
          </a:xfrm>
          <a:prstGeom prst="rect">
            <a:avLst/>
          </a:prstGeom>
        </p:spPr>
      </p:pic>
      <p:pic>
        <p:nvPicPr>
          <p:cNvPr id="22" name="Elemento grafico 21" descr="Sala riunioni">
            <a:extLst>
              <a:ext uri="{FF2B5EF4-FFF2-40B4-BE49-F238E27FC236}">
                <a16:creationId xmlns:a16="http://schemas.microsoft.com/office/drawing/2014/main" id="{AF3051FA-3883-6742-A0BA-27173300D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15854" y="5384823"/>
            <a:ext cx="914400" cy="914400"/>
          </a:xfrm>
          <a:prstGeom prst="rect">
            <a:avLst/>
          </a:prstGeom>
        </p:spPr>
      </p:pic>
      <p:pic>
        <p:nvPicPr>
          <p:cNvPr id="23" name="Elemento grafico 22" descr="Sala riunioni">
            <a:extLst>
              <a:ext uri="{FF2B5EF4-FFF2-40B4-BE49-F238E27FC236}">
                <a16:creationId xmlns:a16="http://schemas.microsoft.com/office/drawing/2014/main" id="{7E0DE084-159E-4946-80C3-5883F2579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94346" y="3518680"/>
            <a:ext cx="914400" cy="914400"/>
          </a:xfrm>
          <a:prstGeom prst="rect">
            <a:avLst/>
          </a:prstGeom>
        </p:spPr>
      </p:pic>
      <p:pic>
        <p:nvPicPr>
          <p:cNvPr id="24" name="Elemento grafico 23" descr="Sala riunioni">
            <a:extLst>
              <a:ext uri="{FF2B5EF4-FFF2-40B4-BE49-F238E27FC236}">
                <a16:creationId xmlns:a16="http://schemas.microsoft.com/office/drawing/2014/main" id="{A60FC4C8-1153-A444-B853-407188187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69632" y="2564023"/>
            <a:ext cx="914400" cy="914400"/>
          </a:xfrm>
          <a:prstGeom prst="rect">
            <a:avLst/>
          </a:prstGeom>
        </p:spPr>
      </p:pic>
      <p:pic>
        <p:nvPicPr>
          <p:cNvPr id="25" name="Elemento grafico 24" descr="Utente">
            <a:extLst>
              <a:ext uri="{FF2B5EF4-FFF2-40B4-BE49-F238E27FC236}">
                <a16:creationId xmlns:a16="http://schemas.microsoft.com/office/drawing/2014/main" id="{66998AE4-86E6-904F-86CC-E8EA022F5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0063" y="1755348"/>
            <a:ext cx="661849" cy="661849"/>
          </a:xfrm>
          <a:prstGeom prst="rect">
            <a:avLst/>
          </a:prstGeom>
        </p:spPr>
      </p:pic>
      <p:pic>
        <p:nvPicPr>
          <p:cNvPr id="26" name="Elemento grafico 25" descr="Sedia da ufficio">
            <a:extLst>
              <a:ext uri="{FF2B5EF4-FFF2-40B4-BE49-F238E27FC236}">
                <a16:creationId xmlns:a16="http://schemas.microsoft.com/office/drawing/2014/main" id="{FCC505E7-F2C0-574D-AE84-1A156D0B1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2877" y="2762329"/>
            <a:ext cx="681941" cy="681941"/>
          </a:xfrm>
          <a:prstGeom prst="rect">
            <a:avLst/>
          </a:prstGeom>
        </p:spPr>
      </p:pic>
      <p:pic>
        <p:nvPicPr>
          <p:cNvPr id="27" name="Elemento grafico 26" descr="Sedia da ufficio">
            <a:extLst>
              <a:ext uri="{FF2B5EF4-FFF2-40B4-BE49-F238E27FC236}">
                <a16:creationId xmlns:a16="http://schemas.microsoft.com/office/drawing/2014/main" id="{1A66C510-DA0B-0246-86D2-8AFD6EFC6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4346" y="1807912"/>
            <a:ext cx="681941" cy="681941"/>
          </a:xfrm>
          <a:prstGeom prst="rect">
            <a:avLst/>
          </a:prstGeom>
        </p:spPr>
      </p:pic>
      <p:pic>
        <p:nvPicPr>
          <p:cNvPr id="28" name="Elemento grafico 27" descr="Sedia da ufficio">
            <a:extLst>
              <a:ext uri="{FF2B5EF4-FFF2-40B4-BE49-F238E27FC236}">
                <a16:creationId xmlns:a16="http://schemas.microsoft.com/office/drawing/2014/main" id="{CFE0A0C3-DBF1-A242-9E9E-DBD56369C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1030" y="1953549"/>
            <a:ext cx="681941" cy="681941"/>
          </a:xfrm>
          <a:prstGeom prst="rect">
            <a:avLst/>
          </a:prstGeom>
        </p:spPr>
      </p:pic>
      <p:pic>
        <p:nvPicPr>
          <p:cNvPr id="29" name="Elemento grafico 28" descr="Sedia da ufficio">
            <a:extLst>
              <a:ext uri="{FF2B5EF4-FFF2-40B4-BE49-F238E27FC236}">
                <a16:creationId xmlns:a16="http://schemas.microsoft.com/office/drawing/2014/main" id="{D31ED2DC-E5AA-C44D-A992-6037929F3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3409" y="3629116"/>
            <a:ext cx="681941" cy="681941"/>
          </a:xfrm>
          <a:prstGeom prst="rect">
            <a:avLst/>
          </a:prstGeom>
        </p:spPr>
      </p:pic>
      <p:pic>
        <p:nvPicPr>
          <p:cNvPr id="30" name="Elemento grafico 29" descr="Sala riunioni">
            <a:extLst>
              <a:ext uri="{FF2B5EF4-FFF2-40B4-BE49-F238E27FC236}">
                <a16:creationId xmlns:a16="http://schemas.microsoft.com/office/drawing/2014/main" id="{6BF26509-F35B-694E-B07C-8F0722C57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76167" y="3478423"/>
            <a:ext cx="914400" cy="914400"/>
          </a:xfrm>
          <a:prstGeom prst="rect">
            <a:avLst/>
          </a:prstGeom>
        </p:spPr>
      </p:pic>
      <p:pic>
        <p:nvPicPr>
          <p:cNvPr id="31" name="Elemento grafico 30" descr="Sedia da ufficio">
            <a:extLst>
              <a:ext uri="{FF2B5EF4-FFF2-40B4-BE49-F238E27FC236}">
                <a16:creationId xmlns:a16="http://schemas.microsoft.com/office/drawing/2014/main" id="{8CF8B58A-2A42-6145-A254-C806A22BD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3609" y="2714233"/>
            <a:ext cx="681941" cy="681941"/>
          </a:xfrm>
          <a:prstGeom prst="rect">
            <a:avLst/>
          </a:prstGeom>
        </p:spPr>
      </p:pic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B73145F8-B18F-5744-97B5-87353C85177D}"/>
              </a:ext>
            </a:extLst>
          </p:cNvPr>
          <p:cNvSpPr/>
          <p:nvPr/>
        </p:nvSpPr>
        <p:spPr>
          <a:xfrm>
            <a:off x="4973968" y="93720"/>
            <a:ext cx="2634877" cy="135666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 err="1"/>
              <a:t>Activities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4129598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:a16="http://schemas.microsoft.com/office/drawing/2014/main" id="{688214DD-0C7E-C14B-BD02-234F192A411A}"/>
              </a:ext>
            </a:extLst>
          </p:cNvPr>
          <p:cNvSpPr/>
          <p:nvPr/>
        </p:nvSpPr>
        <p:spPr>
          <a:xfrm rot="21388734">
            <a:off x="3848959" y="2077877"/>
            <a:ext cx="1361698" cy="131054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lumMod val="42000"/>
                  <a:lumOff val="58000"/>
                </a:srgbClr>
              </a:gs>
              <a:gs pos="100000">
                <a:srgbClr val="89C25A">
                  <a:lumMod val="81000"/>
                  <a:lumOff val="19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38100" dist="12700" dir="54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7DC54CEB-18B7-D14F-8B3A-234C23DAC2FB}"/>
              </a:ext>
            </a:extLst>
          </p:cNvPr>
          <p:cNvSpPr/>
          <p:nvPr/>
        </p:nvSpPr>
        <p:spPr>
          <a:xfrm>
            <a:off x="5572501" y="2042181"/>
            <a:ext cx="1361698" cy="131054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gradFill flip="none" rotWithShape="1">
            <a:gsLst>
              <a:gs pos="0">
                <a:srgbClr val="B4DAF2">
                  <a:lumMod val="95000"/>
                  <a:lumOff val="5000"/>
                </a:srgbClr>
              </a:gs>
              <a:gs pos="100000">
                <a:srgbClr val="86C4EA"/>
              </a:gs>
            </a:gsLst>
            <a:lin ang="5400000" scaled="1"/>
            <a:tileRect/>
          </a:gradFill>
          <a:ln>
            <a:noFill/>
          </a:ln>
          <a:effectLst>
            <a:outerShdw blurRad="38100" dist="12700" dir="54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2DAB579F-9F35-E74B-9EC8-8E8D49B580FD}"/>
              </a:ext>
            </a:extLst>
          </p:cNvPr>
          <p:cNvSpPr/>
          <p:nvPr/>
        </p:nvSpPr>
        <p:spPr>
          <a:xfrm rot="21356622">
            <a:off x="7238999" y="2053669"/>
            <a:ext cx="1361698" cy="131054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gradFill flip="none" rotWithShape="1">
            <a:gsLst>
              <a:gs pos="0">
                <a:srgbClr val="F3C8B9"/>
              </a:gs>
              <a:gs pos="100000">
                <a:srgbClr val="EA9486"/>
              </a:gs>
            </a:gsLst>
            <a:lin ang="5400000" scaled="1"/>
            <a:tileRect/>
          </a:gradFill>
          <a:ln>
            <a:noFill/>
          </a:ln>
          <a:effectLst>
            <a:outerShdw blurRad="38100" dist="12700" dir="54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404DFE7E-3575-DD46-A9D0-0806EC55BBE4}"/>
              </a:ext>
            </a:extLst>
          </p:cNvPr>
          <p:cNvSpPr/>
          <p:nvPr/>
        </p:nvSpPr>
        <p:spPr>
          <a:xfrm rot="21599113">
            <a:off x="3887750" y="4345996"/>
            <a:ext cx="1361698" cy="131054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gradFill flip="none" rotWithShape="1">
            <a:gsLst>
              <a:gs pos="0">
                <a:srgbClr val="F6EBB6"/>
              </a:gs>
              <a:gs pos="100000">
                <a:srgbClr val="F0DD80"/>
              </a:gs>
            </a:gsLst>
            <a:lin ang="5400000" scaled="1"/>
            <a:tileRect/>
          </a:gradFill>
          <a:ln>
            <a:noFill/>
          </a:ln>
          <a:effectLst>
            <a:outerShdw blurRad="38100" dist="12700" dir="54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7">
            <a:extLst>
              <a:ext uri="{FF2B5EF4-FFF2-40B4-BE49-F238E27FC236}">
                <a16:creationId xmlns:a16="http://schemas.microsoft.com/office/drawing/2014/main" id="{3B9831E5-DF04-2045-A67F-001FF980FE4E}"/>
              </a:ext>
            </a:extLst>
          </p:cNvPr>
          <p:cNvSpPr/>
          <p:nvPr/>
        </p:nvSpPr>
        <p:spPr>
          <a:xfrm rot="21599113">
            <a:off x="3967555" y="4939760"/>
            <a:ext cx="12253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Monetary</a:t>
            </a: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CCA32A5F-F769-8641-816F-11CE9506F477}"/>
              </a:ext>
            </a:extLst>
          </p:cNvPr>
          <p:cNvSpPr/>
          <p:nvPr/>
        </p:nvSpPr>
        <p:spPr>
          <a:xfrm rot="254975">
            <a:off x="5524903" y="4361596"/>
            <a:ext cx="1361698" cy="131054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gradFill flip="none" rotWithShape="1">
            <a:gsLst>
              <a:gs pos="0">
                <a:srgbClr val="DCB6F6">
                  <a:lumMod val="90000"/>
                  <a:lumOff val="10000"/>
                </a:srgbClr>
              </a:gs>
              <a:gs pos="100000">
                <a:srgbClr val="C88BF1">
                  <a:lumMod val="90000"/>
                  <a:lumOff val="1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38100" dist="12700" dir="54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81">
            <a:extLst>
              <a:ext uri="{FF2B5EF4-FFF2-40B4-BE49-F238E27FC236}">
                <a16:creationId xmlns:a16="http://schemas.microsoft.com/office/drawing/2014/main" id="{489C530F-5F96-4941-AF34-8AA94EBF0B82}"/>
              </a:ext>
            </a:extLst>
          </p:cNvPr>
          <p:cNvSpPr/>
          <p:nvPr/>
        </p:nvSpPr>
        <p:spPr>
          <a:xfrm rot="254975">
            <a:off x="5598951" y="4956013"/>
            <a:ext cx="12253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Time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6A6870-565F-F941-ACA7-C71D2CE9E357}"/>
              </a:ext>
            </a:extLst>
          </p:cNvPr>
          <p:cNvSpPr/>
          <p:nvPr/>
        </p:nvSpPr>
        <p:spPr>
          <a:xfrm rot="21360000">
            <a:off x="3902189" y="2646689"/>
            <a:ext cx="12253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Functional</a:t>
            </a:r>
          </a:p>
        </p:txBody>
      </p:sp>
      <p:sp>
        <p:nvSpPr>
          <p:cNvPr id="12" name="Rectangle 29">
            <a:extLst>
              <a:ext uri="{FF2B5EF4-FFF2-40B4-BE49-F238E27FC236}">
                <a16:creationId xmlns:a16="http://schemas.microsoft.com/office/drawing/2014/main" id="{14DFA93F-69DE-D047-8E26-5754DF2847E2}"/>
              </a:ext>
            </a:extLst>
          </p:cNvPr>
          <p:cNvSpPr/>
          <p:nvPr/>
        </p:nvSpPr>
        <p:spPr>
          <a:xfrm>
            <a:off x="5625731" y="2503912"/>
            <a:ext cx="12253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Emotional</a:t>
            </a:r>
          </a:p>
        </p:txBody>
      </p:sp>
      <p:sp>
        <p:nvSpPr>
          <p:cNvPr id="13" name="Rectangle 54">
            <a:extLst>
              <a:ext uri="{FF2B5EF4-FFF2-40B4-BE49-F238E27FC236}">
                <a16:creationId xmlns:a16="http://schemas.microsoft.com/office/drawing/2014/main" id="{E07056BB-34B9-6440-AA8C-D5754535796A}"/>
              </a:ext>
            </a:extLst>
          </p:cNvPr>
          <p:cNvSpPr/>
          <p:nvPr/>
        </p:nvSpPr>
        <p:spPr>
          <a:xfrm rot="21356622">
            <a:off x="7297647" y="2606718"/>
            <a:ext cx="12253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Relational</a:t>
            </a: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1D4BA796-93CB-4849-9923-4753686CF341}"/>
              </a:ext>
            </a:extLst>
          </p:cNvPr>
          <p:cNvSpPr/>
          <p:nvPr/>
        </p:nvSpPr>
        <p:spPr>
          <a:xfrm>
            <a:off x="7447375" y="4429959"/>
            <a:ext cx="1368379" cy="131054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  <a:gd name="connsiteX0" fmla="*/ 30785 w 1319601"/>
              <a:gd name="connsiteY0" fmla="*/ 0 h 1258608"/>
              <a:gd name="connsiteX1" fmla="*/ 1312848 w 1319601"/>
              <a:gd name="connsiteY1" fmla="*/ 20567 h 1258608"/>
              <a:gd name="connsiteX2" fmla="*/ 1319601 w 1319601"/>
              <a:gd name="connsiteY2" fmla="*/ 1233129 h 1258608"/>
              <a:gd name="connsiteX3" fmla="*/ 0 w 1319601"/>
              <a:gd name="connsiteY3" fmla="*/ 1235984 h 1258608"/>
              <a:gd name="connsiteX4" fmla="*/ 30785 w 1319601"/>
              <a:gd name="connsiteY4" fmla="*/ 0 h 1258608"/>
              <a:gd name="connsiteX0" fmla="*/ 31250 w 1320066"/>
              <a:gd name="connsiteY0" fmla="*/ 0 h 1267432"/>
              <a:gd name="connsiteX1" fmla="*/ 1313313 w 1320066"/>
              <a:gd name="connsiteY1" fmla="*/ 20567 h 1267432"/>
              <a:gd name="connsiteX2" fmla="*/ 1320066 w 1320066"/>
              <a:gd name="connsiteY2" fmla="*/ 1233129 h 1267432"/>
              <a:gd name="connsiteX3" fmla="*/ 0 w 1320066"/>
              <a:gd name="connsiteY3" fmla="*/ 1260343 h 1267432"/>
              <a:gd name="connsiteX4" fmla="*/ 31250 w 1320066"/>
              <a:gd name="connsiteY4" fmla="*/ 0 h 1267432"/>
              <a:gd name="connsiteX0" fmla="*/ 31250 w 1320066"/>
              <a:gd name="connsiteY0" fmla="*/ 0 h 1268253"/>
              <a:gd name="connsiteX1" fmla="*/ 1313313 w 1320066"/>
              <a:gd name="connsiteY1" fmla="*/ 20567 h 1268253"/>
              <a:gd name="connsiteX2" fmla="*/ 1320066 w 1320066"/>
              <a:gd name="connsiteY2" fmla="*/ 1233129 h 1268253"/>
              <a:gd name="connsiteX3" fmla="*/ 0 w 1320066"/>
              <a:gd name="connsiteY3" fmla="*/ 1260343 h 1268253"/>
              <a:gd name="connsiteX4" fmla="*/ 31250 w 1320066"/>
              <a:gd name="connsiteY4" fmla="*/ 0 h 1268253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  <a:gd name="connsiteX0" fmla="*/ 31250 w 1320066"/>
              <a:gd name="connsiteY0" fmla="*/ 0 h 1263844"/>
              <a:gd name="connsiteX1" fmla="*/ 1313313 w 1320066"/>
              <a:gd name="connsiteY1" fmla="*/ 20567 h 1263844"/>
              <a:gd name="connsiteX2" fmla="*/ 1320066 w 1320066"/>
              <a:gd name="connsiteY2" fmla="*/ 1233129 h 1263844"/>
              <a:gd name="connsiteX3" fmla="*/ 0 w 1320066"/>
              <a:gd name="connsiteY3" fmla="*/ 1260343 h 1263844"/>
              <a:gd name="connsiteX4" fmla="*/ 31250 w 1320066"/>
              <a:gd name="connsiteY4" fmla="*/ 0 h 1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66" h="1263844">
                <a:moveTo>
                  <a:pt x="31250" y="0"/>
                </a:moveTo>
                <a:lnTo>
                  <a:pt x="1313313" y="20567"/>
                </a:lnTo>
                <a:cubicBezTo>
                  <a:pt x="1315242" y="429048"/>
                  <a:pt x="1291435" y="859628"/>
                  <a:pt x="1320066" y="1233129"/>
                </a:cubicBezTo>
                <a:cubicBezTo>
                  <a:pt x="665493" y="1279400"/>
                  <a:pt x="439867" y="1259391"/>
                  <a:pt x="0" y="1260343"/>
                </a:cubicBezTo>
                <a:lnTo>
                  <a:pt x="3125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38100" dist="12700" dir="5400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bIns="45720"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9">
            <a:extLst>
              <a:ext uri="{FF2B5EF4-FFF2-40B4-BE49-F238E27FC236}">
                <a16:creationId xmlns:a16="http://schemas.microsoft.com/office/drawing/2014/main" id="{359E28F8-74CA-F34D-8B9E-A7E13D24CE77}"/>
              </a:ext>
            </a:extLst>
          </p:cNvPr>
          <p:cNvSpPr/>
          <p:nvPr/>
        </p:nvSpPr>
        <p:spPr>
          <a:xfrm>
            <a:off x="7500606" y="4891690"/>
            <a:ext cx="13151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Psychophysical</a:t>
            </a:r>
          </a:p>
        </p:txBody>
      </p:sp>
      <p:grpSp>
        <p:nvGrpSpPr>
          <p:cNvPr id="16" name="Group 55">
            <a:extLst>
              <a:ext uri="{FF2B5EF4-FFF2-40B4-BE49-F238E27FC236}">
                <a16:creationId xmlns:a16="http://schemas.microsoft.com/office/drawing/2014/main" id="{BC6D69A4-6AC4-2047-9295-3F2830D80F2C}"/>
              </a:ext>
            </a:extLst>
          </p:cNvPr>
          <p:cNvGrpSpPr/>
          <p:nvPr/>
        </p:nvGrpSpPr>
        <p:grpSpPr>
          <a:xfrm rot="21356622">
            <a:off x="4476207" y="2227432"/>
            <a:ext cx="184785" cy="186690"/>
            <a:chOff x="4917745" y="2235200"/>
            <a:chExt cx="2584952" cy="2489199"/>
          </a:xfrm>
          <a:effectLst>
            <a:outerShdw blurRad="50800" dist="25400" dir="8100000" algn="tr" rotWithShape="0">
              <a:prstClr val="black">
                <a:alpha val="45000"/>
              </a:prstClr>
            </a:outerShdw>
          </a:effectLst>
        </p:grpSpPr>
        <p:sp>
          <p:nvSpPr>
            <p:cNvPr id="17" name="Oval 56">
              <a:extLst>
                <a:ext uri="{FF2B5EF4-FFF2-40B4-BE49-F238E27FC236}">
                  <a16:creationId xmlns:a16="http://schemas.microsoft.com/office/drawing/2014/main" id="{4D0DECEF-C523-FD4A-AF7F-A1CE09C6409E}"/>
                </a:ext>
              </a:extLst>
            </p:cNvPr>
            <p:cNvSpPr/>
            <p:nvPr/>
          </p:nvSpPr>
          <p:spPr>
            <a:xfrm>
              <a:off x="4917745" y="2429067"/>
              <a:ext cx="2295331" cy="2295332"/>
            </a:xfrm>
            <a:prstGeom prst="ellipse">
              <a:avLst/>
            </a:prstGeom>
            <a:solidFill>
              <a:srgbClr val="EBE6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444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/>
            </a:p>
          </p:txBody>
        </p:sp>
        <p:sp>
          <p:nvSpPr>
            <p:cNvPr id="18" name="Oval 57">
              <a:extLst>
                <a:ext uri="{FF2B5EF4-FFF2-40B4-BE49-F238E27FC236}">
                  <a16:creationId xmlns:a16="http://schemas.microsoft.com/office/drawing/2014/main" id="{D7D93A0D-107A-664C-BFCD-EE108821DC68}"/>
                </a:ext>
              </a:extLst>
            </p:cNvPr>
            <p:cNvSpPr/>
            <p:nvPr/>
          </p:nvSpPr>
          <p:spPr>
            <a:xfrm>
              <a:off x="5484130" y="2913213"/>
              <a:ext cx="1253454" cy="1253453"/>
            </a:xfrm>
            <a:prstGeom prst="ellipse">
              <a:avLst/>
            </a:prstGeom>
            <a:solidFill>
              <a:srgbClr val="A6A2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/>
            </a:p>
          </p:txBody>
        </p:sp>
        <p:sp>
          <p:nvSpPr>
            <p:cNvPr id="19" name="Oval 58">
              <a:extLst>
                <a:ext uri="{FF2B5EF4-FFF2-40B4-BE49-F238E27FC236}">
                  <a16:creationId xmlns:a16="http://schemas.microsoft.com/office/drawing/2014/main" id="{31625F57-C946-6441-9E51-F591C10E40E7}"/>
                </a:ext>
              </a:extLst>
            </p:cNvPr>
            <p:cNvSpPr/>
            <p:nvPr/>
          </p:nvSpPr>
          <p:spPr>
            <a:xfrm>
              <a:off x="5972471" y="2235200"/>
              <a:ext cx="1530226" cy="1530226"/>
            </a:xfrm>
            <a:prstGeom prst="ellipse">
              <a:avLst/>
            </a:prstGeom>
            <a:solidFill>
              <a:srgbClr val="EBE6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317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/>
            </a:p>
          </p:txBody>
        </p:sp>
      </p:grpSp>
      <p:grpSp>
        <p:nvGrpSpPr>
          <p:cNvPr id="20" name="Group 55">
            <a:extLst>
              <a:ext uri="{FF2B5EF4-FFF2-40B4-BE49-F238E27FC236}">
                <a16:creationId xmlns:a16="http://schemas.microsoft.com/office/drawing/2014/main" id="{64709A53-58C4-694F-AD33-621048D21E04}"/>
              </a:ext>
            </a:extLst>
          </p:cNvPr>
          <p:cNvGrpSpPr/>
          <p:nvPr/>
        </p:nvGrpSpPr>
        <p:grpSpPr>
          <a:xfrm rot="21356622">
            <a:off x="6499054" y="2132786"/>
            <a:ext cx="184785" cy="186690"/>
            <a:chOff x="4917745" y="2235200"/>
            <a:chExt cx="2584952" cy="2489199"/>
          </a:xfrm>
          <a:effectLst>
            <a:outerShdw blurRad="50800" dist="25400" dir="8100000" algn="tr" rotWithShape="0">
              <a:prstClr val="black">
                <a:alpha val="45000"/>
              </a:prstClr>
            </a:outerShdw>
          </a:effectLst>
        </p:grpSpPr>
        <p:sp>
          <p:nvSpPr>
            <p:cNvPr id="21" name="Oval 56">
              <a:extLst>
                <a:ext uri="{FF2B5EF4-FFF2-40B4-BE49-F238E27FC236}">
                  <a16:creationId xmlns:a16="http://schemas.microsoft.com/office/drawing/2014/main" id="{E88EDF77-6216-2F42-81B1-13F95AF11ED7}"/>
                </a:ext>
              </a:extLst>
            </p:cNvPr>
            <p:cNvSpPr/>
            <p:nvPr/>
          </p:nvSpPr>
          <p:spPr>
            <a:xfrm>
              <a:off x="4917745" y="2429067"/>
              <a:ext cx="2295331" cy="2295332"/>
            </a:xfrm>
            <a:prstGeom prst="ellipse">
              <a:avLst/>
            </a:prstGeom>
            <a:solidFill>
              <a:srgbClr val="EBE6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444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/>
            </a:p>
          </p:txBody>
        </p:sp>
        <p:sp>
          <p:nvSpPr>
            <p:cNvPr id="22" name="Oval 57">
              <a:extLst>
                <a:ext uri="{FF2B5EF4-FFF2-40B4-BE49-F238E27FC236}">
                  <a16:creationId xmlns:a16="http://schemas.microsoft.com/office/drawing/2014/main" id="{38F940A1-7D8E-D841-8574-00CE9F6DB2AD}"/>
                </a:ext>
              </a:extLst>
            </p:cNvPr>
            <p:cNvSpPr/>
            <p:nvPr/>
          </p:nvSpPr>
          <p:spPr>
            <a:xfrm>
              <a:off x="5484130" y="2913213"/>
              <a:ext cx="1253454" cy="1253453"/>
            </a:xfrm>
            <a:prstGeom prst="ellipse">
              <a:avLst/>
            </a:prstGeom>
            <a:solidFill>
              <a:srgbClr val="A6A2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/>
            </a:p>
          </p:txBody>
        </p:sp>
        <p:sp>
          <p:nvSpPr>
            <p:cNvPr id="23" name="Oval 58">
              <a:extLst>
                <a:ext uri="{FF2B5EF4-FFF2-40B4-BE49-F238E27FC236}">
                  <a16:creationId xmlns:a16="http://schemas.microsoft.com/office/drawing/2014/main" id="{BED26487-BDB8-A343-89D6-0AC728439179}"/>
                </a:ext>
              </a:extLst>
            </p:cNvPr>
            <p:cNvSpPr/>
            <p:nvPr/>
          </p:nvSpPr>
          <p:spPr>
            <a:xfrm>
              <a:off x="5972471" y="2235200"/>
              <a:ext cx="1530226" cy="1530226"/>
            </a:xfrm>
            <a:prstGeom prst="ellipse">
              <a:avLst/>
            </a:prstGeom>
            <a:solidFill>
              <a:srgbClr val="EBE6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317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/>
            </a:p>
          </p:txBody>
        </p:sp>
      </p:grpSp>
      <p:grpSp>
        <p:nvGrpSpPr>
          <p:cNvPr id="24" name="Group 55">
            <a:extLst>
              <a:ext uri="{FF2B5EF4-FFF2-40B4-BE49-F238E27FC236}">
                <a16:creationId xmlns:a16="http://schemas.microsoft.com/office/drawing/2014/main" id="{1E48292B-8324-0E4A-AB3B-E28223CFA4A5}"/>
              </a:ext>
            </a:extLst>
          </p:cNvPr>
          <p:cNvGrpSpPr/>
          <p:nvPr/>
        </p:nvGrpSpPr>
        <p:grpSpPr>
          <a:xfrm rot="21356622">
            <a:off x="8522014" y="4510842"/>
            <a:ext cx="184785" cy="186690"/>
            <a:chOff x="4917745" y="2235200"/>
            <a:chExt cx="2584952" cy="2489199"/>
          </a:xfrm>
          <a:effectLst>
            <a:outerShdw blurRad="50800" dist="25400" dir="8100000" algn="tr" rotWithShape="0">
              <a:prstClr val="black">
                <a:alpha val="45000"/>
              </a:prstClr>
            </a:outerShdw>
          </a:effectLst>
        </p:grpSpPr>
        <p:sp>
          <p:nvSpPr>
            <p:cNvPr id="25" name="Oval 56">
              <a:extLst>
                <a:ext uri="{FF2B5EF4-FFF2-40B4-BE49-F238E27FC236}">
                  <a16:creationId xmlns:a16="http://schemas.microsoft.com/office/drawing/2014/main" id="{D5C4A7DA-5610-7A45-8ED2-57BD4DD244D0}"/>
                </a:ext>
              </a:extLst>
            </p:cNvPr>
            <p:cNvSpPr/>
            <p:nvPr/>
          </p:nvSpPr>
          <p:spPr>
            <a:xfrm>
              <a:off x="4917745" y="2429067"/>
              <a:ext cx="2295331" cy="2295332"/>
            </a:xfrm>
            <a:prstGeom prst="ellipse">
              <a:avLst/>
            </a:prstGeom>
            <a:solidFill>
              <a:srgbClr val="EBE6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444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/>
            </a:p>
          </p:txBody>
        </p:sp>
        <p:sp>
          <p:nvSpPr>
            <p:cNvPr id="26" name="Oval 57">
              <a:extLst>
                <a:ext uri="{FF2B5EF4-FFF2-40B4-BE49-F238E27FC236}">
                  <a16:creationId xmlns:a16="http://schemas.microsoft.com/office/drawing/2014/main" id="{6D8CF3A2-C6BE-CB42-87EE-DBB5A8BC4D38}"/>
                </a:ext>
              </a:extLst>
            </p:cNvPr>
            <p:cNvSpPr/>
            <p:nvPr/>
          </p:nvSpPr>
          <p:spPr>
            <a:xfrm>
              <a:off x="5484130" y="2913213"/>
              <a:ext cx="1253454" cy="1253453"/>
            </a:xfrm>
            <a:prstGeom prst="ellipse">
              <a:avLst/>
            </a:prstGeom>
            <a:solidFill>
              <a:srgbClr val="A6A2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/>
            </a:p>
          </p:txBody>
        </p:sp>
        <p:sp>
          <p:nvSpPr>
            <p:cNvPr id="27" name="Oval 58">
              <a:extLst>
                <a:ext uri="{FF2B5EF4-FFF2-40B4-BE49-F238E27FC236}">
                  <a16:creationId xmlns:a16="http://schemas.microsoft.com/office/drawing/2014/main" id="{22461749-C9F5-BD46-83C2-4C71F1A56EE7}"/>
                </a:ext>
              </a:extLst>
            </p:cNvPr>
            <p:cNvSpPr/>
            <p:nvPr/>
          </p:nvSpPr>
          <p:spPr>
            <a:xfrm>
              <a:off x="5972471" y="2235200"/>
              <a:ext cx="1530226" cy="1530226"/>
            </a:xfrm>
            <a:prstGeom prst="ellipse">
              <a:avLst/>
            </a:prstGeom>
            <a:solidFill>
              <a:srgbClr val="EBE6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317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/>
            </a:p>
          </p:txBody>
        </p:sp>
      </p:grpSp>
      <p:grpSp>
        <p:nvGrpSpPr>
          <p:cNvPr id="28" name="Group 55">
            <a:extLst>
              <a:ext uri="{FF2B5EF4-FFF2-40B4-BE49-F238E27FC236}">
                <a16:creationId xmlns:a16="http://schemas.microsoft.com/office/drawing/2014/main" id="{7A3735C9-075E-B545-9A21-C8BE9E84CE58}"/>
              </a:ext>
            </a:extLst>
          </p:cNvPr>
          <p:cNvGrpSpPr/>
          <p:nvPr/>
        </p:nvGrpSpPr>
        <p:grpSpPr>
          <a:xfrm rot="21356622">
            <a:off x="7929796" y="2250002"/>
            <a:ext cx="184785" cy="186690"/>
            <a:chOff x="4917745" y="2235200"/>
            <a:chExt cx="2584952" cy="2489199"/>
          </a:xfrm>
          <a:effectLst>
            <a:outerShdw blurRad="50800" dist="25400" dir="8100000" algn="tr" rotWithShape="0">
              <a:prstClr val="black">
                <a:alpha val="45000"/>
              </a:prstClr>
            </a:outerShdw>
          </a:effectLst>
        </p:grpSpPr>
        <p:sp>
          <p:nvSpPr>
            <p:cNvPr id="29" name="Oval 56">
              <a:extLst>
                <a:ext uri="{FF2B5EF4-FFF2-40B4-BE49-F238E27FC236}">
                  <a16:creationId xmlns:a16="http://schemas.microsoft.com/office/drawing/2014/main" id="{D4703EC1-AD94-7F4B-B3BA-9CCC855A668B}"/>
                </a:ext>
              </a:extLst>
            </p:cNvPr>
            <p:cNvSpPr/>
            <p:nvPr/>
          </p:nvSpPr>
          <p:spPr>
            <a:xfrm>
              <a:off x="4917745" y="2429067"/>
              <a:ext cx="2295331" cy="2295332"/>
            </a:xfrm>
            <a:prstGeom prst="ellipse">
              <a:avLst/>
            </a:prstGeom>
            <a:solidFill>
              <a:srgbClr val="EBE6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444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/>
            </a:p>
          </p:txBody>
        </p:sp>
        <p:sp>
          <p:nvSpPr>
            <p:cNvPr id="30" name="Oval 57">
              <a:extLst>
                <a:ext uri="{FF2B5EF4-FFF2-40B4-BE49-F238E27FC236}">
                  <a16:creationId xmlns:a16="http://schemas.microsoft.com/office/drawing/2014/main" id="{0C77BE6B-9804-C74E-AB4F-AC25F9231DB0}"/>
                </a:ext>
              </a:extLst>
            </p:cNvPr>
            <p:cNvSpPr/>
            <p:nvPr/>
          </p:nvSpPr>
          <p:spPr>
            <a:xfrm>
              <a:off x="5484130" y="2913213"/>
              <a:ext cx="1253454" cy="1253453"/>
            </a:xfrm>
            <a:prstGeom prst="ellipse">
              <a:avLst/>
            </a:prstGeom>
            <a:solidFill>
              <a:srgbClr val="A6A2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/>
            </a:p>
          </p:txBody>
        </p:sp>
        <p:sp>
          <p:nvSpPr>
            <p:cNvPr id="31" name="Oval 58">
              <a:extLst>
                <a:ext uri="{FF2B5EF4-FFF2-40B4-BE49-F238E27FC236}">
                  <a16:creationId xmlns:a16="http://schemas.microsoft.com/office/drawing/2014/main" id="{E84F4380-C9E3-6744-86E6-AB5FB6AA001F}"/>
                </a:ext>
              </a:extLst>
            </p:cNvPr>
            <p:cNvSpPr/>
            <p:nvPr/>
          </p:nvSpPr>
          <p:spPr>
            <a:xfrm>
              <a:off x="5972471" y="2235200"/>
              <a:ext cx="1530226" cy="1530226"/>
            </a:xfrm>
            <a:prstGeom prst="ellipse">
              <a:avLst/>
            </a:prstGeom>
            <a:solidFill>
              <a:srgbClr val="EBE6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317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/>
            </a:p>
          </p:txBody>
        </p:sp>
      </p:grpSp>
      <p:grpSp>
        <p:nvGrpSpPr>
          <p:cNvPr id="32" name="Group 55">
            <a:extLst>
              <a:ext uri="{FF2B5EF4-FFF2-40B4-BE49-F238E27FC236}">
                <a16:creationId xmlns:a16="http://schemas.microsoft.com/office/drawing/2014/main" id="{0A4726D5-6AAF-9E41-802F-272D04FF2E8F}"/>
              </a:ext>
            </a:extLst>
          </p:cNvPr>
          <p:cNvGrpSpPr/>
          <p:nvPr/>
        </p:nvGrpSpPr>
        <p:grpSpPr>
          <a:xfrm rot="21356622">
            <a:off x="6201936" y="4465787"/>
            <a:ext cx="184785" cy="186690"/>
            <a:chOff x="4917745" y="2235200"/>
            <a:chExt cx="2584952" cy="2489199"/>
          </a:xfrm>
          <a:effectLst>
            <a:outerShdw blurRad="50800" dist="25400" dir="8100000" algn="tr" rotWithShape="0">
              <a:prstClr val="black">
                <a:alpha val="45000"/>
              </a:prstClr>
            </a:outerShdw>
          </a:effectLst>
        </p:grpSpPr>
        <p:sp>
          <p:nvSpPr>
            <p:cNvPr id="33" name="Oval 56">
              <a:extLst>
                <a:ext uri="{FF2B5EF4-FFF2-40B4-BE49-F238E27FC236}">
                  <a16:creationId xmlns:a16="http://schemas.microsoft.com/office/drawing/2014/main" id="{E98EE4D5-ABE0-A348-ACB1-426A12434814}"/>
                </a:ext>
              </a:extLst>
            </p:cNvPr>
            <p:cNvSpPr/>
            <p:nvPr/>
          </p:nvSpPr>
          <p:spPr>
            <a:xfrm>
              <a:off x="4917745" y="2429067"/>
              <a:ext cx="2295331" cy="2295332"/>
            </a:xfrm>
            <a:prstGeom prst="ellipse">
              <a:avLst/>
            </a:prstGeom>
            <a:solidFill>
              <a:srgbClr val="EBE6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444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/>
            </a:p>
          </p:txBody>
        </p:sp>
        <p:sp>
          <p:nvSpPr>
            <p:cNvPr id="34" name="Oval 57">
              <a:extLst>
                <a:ext uri="{FF2B5EF4-FFF2-40B4-BE49-F238E27FC236}">
                  <a16:creationId xmlns:a16="http://schemas.microsoft.com/office/drawing/2014/main" id="{FB4BC66E-A905-E841-973D-BD221C33AD1E}"/>
                </a:ext>
              </a:extLst>
            </p:cNvPr>
            <p:cNvSpPr/>
            <p:nvPr/>
          </p:nvSpPr>
          <p:spPr>
            <a:xfrm>
              <a:off x="5484130" y="2913213"/>
              <a:ext cx="1253454" cy="1253453"/>
            </a:xfrm>
            <a:prstGeom prst="ellipse">
              <a:avLst/>
            </a:prstGeom>
            <a:solidFill>
              <a:srgbClr val="A6A2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/>
            </a:p>
          </p:txBody>
        </p:sp>
        <p:sp>
          <p:nvSpPr>
            <p:cNvPr id="35" name="Oval 58">
              <a:extLst>
                <a:ext uri="{FF2B5EF4-FFF2-40B4-BE49-F238E27FC236}">
                  <a16:creationId xmlns:a16="http://schemas.microsoft.com/office/drawing/2014/main" id="{A5B7783F-52FC-A14A-8187-88B208C6CCF0}"/>
                </a:ext>
              </a:extLst>
            </p:cNvPr>
            <p:cNvSpPr/>
            <p:nvPr/>
          </p:nvSpPr>
          <p:spPr>
            <a:xfrm>
              <a:off x="5972471" y="2235200"/>
              <a:ext cx="1530226" cy="1530226"/>
            </a:xfrm>
            <a:prstGeom prst="ellipse">
              <a:avLst/>
            </a:prstGeom>
            <a:solidFill>
              <a:srgbClr val="EBE6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317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/>
            </a:p>
          </p:txBody>
        </p:sp>
      </p:grpSp>
      <p:grpSp>
        <p:nvGrpSpPr>
          <p:cNvPr id="36" name="Group 55">
            <a:extLst>
              <a:ext uri="{FF2B5EF4-FFF2-40B4-BE49-F238E27FC236}">
                <a16:creationId xmlns:a16="http://schemas.microsoft.com/office/drawing/2014/main" id="{27436E3B-3C92-6A42-8D48-B5F19645507F}"/>
              </a:ext>
            </a:extLst>
          </p:cNvPr>
          <p:cNvGrpSpPr/>
          <p:nvPr/>
        </p:nvGrpSpPr>
        <p:grpSpPr>
          <a:xfrm rot="21356622">
            <a:off x="4128271" y="4433766"/>
            <a:ext cx="184785" cy="186690"/>
            <a:chOff x="4917745" y="2235200"/>
            <a:chExt cx="2584952" cy="2489199"/>
          </a:xfrm>
          <a:effectLst>
            <a:outerShdw blurRad="50800" dist="25400" dir="8100000" algn="tr" rotWithShape="0">
              <a:prstClr val="black">
                <a:alpha val="45000"/>
              </a:prstClr>
            </a:outerShdw>
          </a:effectLst>
        </p:grpSpPr>
        <p:sp>
          <p:nvSpPr>
            <p:cNvPr id="37" name="Oval 56">
              <a:extLst>
                <a:ext uri="{FF2B5EF4-FFF2-40B4-BE49-F238E27FC236}">
                  <a16:creationId xmlns:a16="http://schemas.microsoft.com/office/drawing/2014/main" id="{84CB0811-3036-AA40-87EA-70313D53F3F6}"/>
                </a:ext>
              </a:extLst>
            </p:cNvPr>
            <p:cNvSpPr/>
            <p:nvPr/>
          </p:nvSpPr>
          <p:spPr>
            <a:xfrm>
              <a:off x="4917745" y="2429067"/>
              <a:ext cx="2295331" cy="2295332"/>
            </a:xfrm>
            <a:prstGeom prst="ellipse">
              <a:avLst/>
            </a:prstGeom>
            <a:solidFill>
              <a:srgbClr val="EBE6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444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/>
            </a:p>
          </p:txBody>
        </p:sp>
        <p:sp>
          <p:nvSpPr>
            <p:cNvPr id="38" name="Oval 57">
              <a:extLst>
                <a:ext uri="{FF2B5EF4-FFF2-40B4-BE49-F238E27FC236}">
                  <a16:creationId xmlns:a16="http://schemas.microsoft.com/office/drawing/2014/main" id="{F792D8C1-883F-8D47-8EAF-39F99670673E}"/>
                </a:ext>
              </a:extLst>
            </p:cNvPr>
            <p:cNvSpPr/>
            <p:nvPr/>
          </p:nvSpPr>
          <p:spPr>
            <a:xfrm>
              <a:off x="5484130" y="2913213"/>
              <a:ext cx="1253454" cy="1253453"/>
            </a:xfrm>
            <a:prstGeom prst="ellipse">
              <a:avLst/>
            </a:prstGeom>
            <a:solidFill>
              <a:srgbClr val="A6A2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/>
            </a:p>
          </p:txBody>
        </p:sp>
        <p:sp>
          <p:nvSpPr>
            <p:cNvPr id="39" name="Oval 58">
              <a:extLst>
                <a:ext uri="{FF2B5EF4-FFF2-40B4-BE49-F238E27FC236}">
                  <a16:creationId xmlns:a16="http://schemas.microsoft.com/office/drawing/2014/main" id="{A23076F9-6DBB-A243-9F9F-11AAE400FE97}"/>
                </a:ext>
              </a:extLst>
            </p:cNvPr>
            <p:cNvSpPr/>
            <p:nvPr/>
          </p:nvSpPr>
          <p:spPr>
            <a:xfrm>
              <a:off x="5972471" y="2235200"/>
              <a:ext cx="1530226" cy="1530226"/>
            </a:xfrm>
            <a:prstGeom prst="ellipse">
              <a:avLst/>
            </a:prstGeom>
            <a:solidFill>
              <a:srgbClr val="EBE6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>
              <a:bevelT w="31750" h="69850"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/>
            </a:p>
          </p:txBody>
        </p:sp>
      </p:grp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2F565C0D-79F0-F345-91F1-87AA18773B98}"/>
              </a:ext>
            </a:extLst>
          </p:cNvPr>
          <p:cNvCxnSpPr/>
          <p:nvPr/>
        </p:nvCxnSpPr>
        <p:spPr>
          <a:xfrm>
            <a:off x="2820347" y="3865851"/>
            <a:ext cx="69283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19D54B53-4362-5848-9675-7845226219F8}"/>
              </a:ext>
            </a:extLst>
          </p:cNvPr>
          <p:cNvSpPr/>
          <p:nvPr/>
        </p:nvSpPr>
        <p:spPr>
          <a:xfrm>
            <a:off x="5086556" y="396495"/>
            <a:ext cx="2825261" cy="146538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/>
              <a:t>Value </a:t>
            </a:r>
            <a:r>
              <a:rPr lang="it-IT" sz="3600" b="1" dirty="0" err="1"/>
              <a:t>equation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1708914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32DAE03-0387-4642-ADBA-70E440F199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7250" y="3429000"/>
            <a:ext cx="9272550" cy="1323438"/>
          </a:xfrm>
        </p:spPr>
        <p:txBody>
          <a:bodyPr/>
          <a:lstStyle/>
          <a:p>
            <a:r>
              <a:rPr lang="it-IT" dirty="0" err="1"/>
              <a:t>eva.panetti@uniparthenope.it</a:t>
            </a:r>
            <a:endParaRPr lang="it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4D0998-23CE-A241-8F7C-5282C99D9B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GB" dirty="0"/>
              <a:t>MASTER MEIM 2021-2022</a:t>
            </a:r>
          </a:p>
          <a:p>
            <a:endParaRPr lang="it-GB" dirty="0"/>
          </a:p>
        </p:txBody>
      </p:sp>
    </p:spTree>
    <p:extLst>
      <p:ext uri="{BB962C8B-B14F-4D97-AF65-F5344CB8AC3E}">
        <p14:creationId xmlns:p14="http://schemas.microsoft.com/office/powerpoint/2010/main" val="3136810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pple, il Logo Aziendale Clip art - logo apple contorno scaricare png -  Disegno png trasparente Cuore png scaricare.">
            <a:extLst>
              <a:ext uri="{FF2B5EF4-FFF2-40B4-BE49-F238E27FC236}">
                <a16:creationId xmlns:a16="http://schemas.microsoft.com/office/drawing/2014/main" id="{0BBB3E40-8DAA-F991-E9E8-B3C6731E4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0"/>
          <a:stretch/>
        </p:blipFill>
        <p:spPr bwMode="auto">
          <a:xfrm>
            <a:off x="4746373" y="2543124"/>
            <a:ext cx="2699254" cy="213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5A83060B-9ED1-4A8E-7AD2-92EF06A797F1}"/>
              </a:ext>
            </a:extLst>
          </p:cNvPr>
          <p:cNvSpPr txBox="1">
            <a:spLocks/>
          </p:cNvSpPr>
          <p:nvPr/>
        </p:nvSpPr>
        <p:spPr>
          <a:xfrm>
            <a:off x="928469" y="1316913"/>
            <a:ext cx="10305588" cy="14825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E3C5D"/>
                </a:solidFill>
                <a:latin typeface="Avenir Black" panose="02000503020000020003" pitchFamily="2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Which is Apple competitive advantage?</a:t>
            </a:r>
          </a:p>
        </p:txBody>
      </p:sp>
    </p:spTree>
    <p:extLst>
      <p:ext uri="{BB962C8B-B14F-4D97-AF65-F5344CB8AC3E}">
        <p14:creationId xmlns:p14="http://schemas.microsoft.com/office/powerpoint/2010/main" val="353693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CDBD8-A637-9345-A964-CB44D682C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51" y="1316913"/>
            <a:ext cx="10676806" cy="464602"/>
          </a:xfrm>
        </p:spPr>
        <p:txBody>
          <a:bodyPr/>
          <a:lstStyle/>
          <a:p>
            <a:r>
              <a:rPr lang="en-US" dirty="0"/>
              <a:t>Apple’s portfolio of competitive advantages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C3629C-C882-3241-AFFC-5D9EE4317CB4}"/>
              </a:ext>
            </a:extLst>
          </p:cNvPr>
          <p:cNvSpPr txBox="1"/>
          <p:nvPr/>
        </p:nvSpPr>
        <p:spPr>
          <a:xfrm>
            <a:off x="4457921" y="2560951"/>
            <a:ext cx="3346522" cy="338554"/>
          </a:xfrm>
          <a:custGeom>
            <a:avLst/>
            <a:gdLst>
              <a:gd name="connsiteX0" fmla="*/ 0 w 3346522"/>
              <a:gd name="connsiteY0" fmla="*/ 0 h 338554"/>
              <a:gd name="connsiteX1" fmla="*/ 568909 w 3346522"/>
              <a:gd name="connsiteY1" fmla="*/ 0 h 338554"/>
              <a:gd name="connsiteX2" fmla="*/ 1171283 w 3346522"/>
              <a:gd name="connsiteY2" fmla="*/ 0 h 338554"/>
              <a:gd name="connsiteX3" fmla="*/ 1840587 w 3346522"/>
              <a:gd name="connsiteY3" fmla="*/ 0 h 338554"/>
              <a:gd name="connsiteX4" fmla="*/ 2442961 w 3346522"/>
              <a:gd name="connsiteY4" fmla="*/ 0 h 338554"/>
              <a:gd name="connsiteX5" fmla="*/ 3346522 w 3346522"/>
              <a:gd name="connsiteY5" fmla="*/ 0 h 338554"/>
              <a:gd name="connsiteX6" fmla="*/ 3346522 w 3346522"/>
              <a:gd name="connsiteY6" fmla="*/ 338554 h 338554"/>
              <a:gd name="connsiteX7" fmla="*/ 2610287 w 3346522"/>
              <a:gd name="connsiteY7" fmla="*/ 338554 h 338554"/>
              <a:gd name="connsiteX8" fmla="*/ 1940983 w 3346522"/>
              <a:gd name="connsiteY8" fmla="*/ 338554 h 338554"/>
              <a:gd name="connsiteX9" fmla="*/ 1204748 w 3346522"/>
              <a:gd name="connsiteY9" fmla="*/ 338554 h 338554"/>
              <a:gd name="connsiteX10" fmla="*/ 602374 w 3346522"/>
              <a:gd name="connsiteY10" fmla="*/ 338554 h 338554"/>
              <a:gd name="connsiteX11" fmla="*/ 0 w 3346522"/>
              <a:gd name="connsiteY11" fmla="*/ 338554 h 338554"/>
              <a:gd name="connsiteX12" fmla="*/ 0 w 3346522"/>
              <a:gd name="connsiteY12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6522" h="338554" fill="none" extrusionOk="0">
                <a:moveTo>
                  <a:pt x="0" y="0"/>
                </a:moveTo>
                <a:cubicBezTo>
                  <a:pt x="234273" y="18602"/>
                  <a:pt x="356536" y="23836"/>
                  <a:pt x="568909" y="0"/>
                </a:cubicBezTo>
                <a:cubicBezTo>
                  <a:pt x="781282" y="-23836"/>
                  <a:pt x="949383" y="-20443"/>
                  <a:pt x="1171283" y="0"/>
                </a:cubicBezTo>
                <a:cubicBezTo>
                  <a:pt x="1393183" y="20443"/>
                  <a:pt x="1624175" y="26856"/>
                  <a:pt x="1840587" y="0"/>
                </a:cubicBezTo>
                <a:cubicBezTo>
                  <a:pt x="2056999" y="-26856"/>
                  <a:pt x="2143083" y="-12235"/>
                  <a:pt x="2442961" y="0"/>
                </a:cubicBezTo>
                <a:cubicBezTo>
                  <a:pt x="2742839" y="12235"/>
                  <a:pt x="3115198" y="-2893"/>
                  <a:pt x="3346522" y="0"/>
                </a:cubicBezTo>
                <a:cubicBezTo>
                  <a:pt x="3334972" y="133599"/>
                  <a:pt x="3361467" y="174794"/>
                  <a:pt x="3346522" y="338554"/>
                </a:cubicBezTo>
                <a:cubicBezTo>
                  <a:pt x="3087882" y="313452"/>
                  <a:pt x="2809927" y="325142"/>
                  <a:pt x="2610287" y="338554"/>
                </a:cubicBezTo>
                <a:cubicBezTo>
                  <a:pt x="2410648" y="351966"/>
                  <a:pt x="2114971" y="336283"/>
                  <a:pt x="1940983" y="338554"/>
                </a:cubicBezTo>
                <a:cubicBezTo>
                  <a:pt x="1766995" y="340825"/>
                  <a:pt x="1464706" y="362902"/>
                  <a:pt x="1204748" y="338554"/>
                </a:cubicBezTo>
                <a:cubicBezTo>
                  <a:pt x="944790" y="314206"/>
                  <a:pt x="807521" y="337955"/>
                  <a:pt x="602374" y="338554"/>
                </a:cubicBezTo>
                <a:cubicBezTo>
                  <a:pt x="397227" y="339153"/>
                  <a:pt x="145222" y="366773"/>
                  <a:pt x="0" y="338554"/>
                </a:cubicBezTo>
                <a:cubicBezTo>
                  <a:pt x="-10800" y="233391"/>
                  <a:pt x="-11879" y="90712"/>
                  <a:pt x="0" y="0"/>
                </a:cubicBezTo>
                <a:close/>
              </a:path>
              <a:path w="3346522" h="338554" stroke="0" extrusionOk="0">
                <a:moveTo>
                  <a:pt x="0" y="0"/>
                </a:moveTo>
                <a:cubicBezTo>
                  <a:pt x="344770" y="31956"/>
                  <a:pt x="519816" y="-18407"/>
                  <a:pt x="702770" y="0"/>
                </a:cubicBezTo>
                <a:cubicBezTo>
                  <a:pt x="885724" y="18407"/>
                  <a:pt x="1208810" y="-8285"/>
                  <a:pt x="1338609" y="0"/>
                </a:cubicBezTo>
                <a:cubicBezTo>
                  <a:pt x="1468408" y="8285"/>
                  <a:pt x="1785585" y="-20820"/>
                  <a:pt x="1940983" y="0"/>
                </a:cubicBezTo>
                <a:cubicBezTo>
                  <a:pt x="2096381" y="20820"/>
                  <a:pt x="2286810" y="20973"/>
                  <a:pt x="2610287" y="0"/>
                </a:cubicBezTo>
                <a:cubicBezTo>
                  <a:pt x="2933764" y="-20973"/>
                  <a:pt x="3099227" y="20330"/>
                  <a:pt x="3346522" y="0"/>
                </a:cubicBezTo>
                <a:cubicBezTo>
                  <a:pt x="3355731" y="72539"/>
                  <a:pt x="3338029" y="185873"/>
                  <a:pt x="3346522" y="338554"/>
                </a:cubicBezTo>
                <a:cubicBezTo>
                  <a:pt x="3177171" y="315687"/>
                  <a:pt x="2925162" y="339174"/>
                  <a:pt x="2744148" y="338554"/>
                </a:cubicBezTo>
                <a:cubicBezTo>
                  <a:pt x="2563134" y="337934"/>
                  <a:pt x="2232309" y="344995"/>
                  <a:pt x="2041378" y="338554"/>
                </a:cubicBezTo>
                <a:cubicBezTo>
                  <a:pt x="1850447" y="332114"/>
                  <a:pt x="1487079" y="343716"/>
                  <a:pt x="1305144" y="338554"/>
                </a:cubicBezTo>
                <a:cubicBezTo>
                  <a:pt x="1123209" y="333392"/>
                  <a:pt x="812255" y="340491"/>
                  <a:pt x="635839" y="338554"/>
                </a:cubicBezTo>
                <a:cubicBezTo>
                  <a:pt x="459423" y="336617"/>
                  <a:pt x="162655" y="343284"/>
                  <a:pt x="0" y="338554"/>
                </a:cubicBezTo>
                <a:cubicBezTo>
                  <a:pt x="-3986" y="211149"/>
                  <a:pt x="-13916" y="11006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DESIGN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1202FD-3466-A947-8A0C-AE0E22763F29}"/>
              </a:ext>
            </a:extLst>
          </p:cNvPr>
          <p:cNvSpPr txBox="1"/>
          <p:nvPr/>
        </p:nvSpPr>
        <p:spPr>
          <a:xfrm>
            <a:off x="4457921" y="2964327"/>
            <a:ext cx="3346521" cy="338554"/>
          </a:xfrm>
          <a:custGeom>
            <a:avLst/>
            <a:gdLst>
              <a:gd name="connsiteX0" fmla="*/ 0 w 3346521"/>
              <a:gd name="connsiteY0" fmla="*/ 0 h 338554"/>
              <a:gd name="connsiteX1" fmla="*/ 568909 w 3346521"/>
              <a:gd name="connsiteY1" fmla="*/ 0 h 338554"/>
              <a:gd name="connsiteX2" fmla="*/ 1171282 w 3346521"/>
              <a:gd name="connsiteY2" fmla="*/ 0 h 338554"/>
              <a:gd name="connsiteX3" fmla="*/ 1840587 w 3346521"/>
              <a:gd name="connsiteY3" fmla="*/ 0 h 338554"/>
              <a:gd name="connsiteX4" fmla="*/ 2442960 w 3346521"/>
              <a:gd name="connsiteY4" fmla="*/ 0 h 338554"/>
              <a:gd name="connsiteX5" fmla="*/ 3346521 w 3346521"/>
              <a:gd name="connsiteY5" fmla="*/ 0 h 338554"/>
              <a:gd name="connsiteX6" fmla="*/ 3346521 w 3346521"/>
              <a:gd name="connsiteY6" fmla="*/ 338554 h 338554"/>
              <a:gd name="connsiteX7" fmla="*/ 2610286 w 3346521"/>
              <a:gd name="connsiteY7" fmla="*/ 338554 h 338554"/>
              <a:gd name="connsiteX8" fmla="*/ 1940982 w 3346521"/>
              <a:gd name="connsiteY8" fmla="*/ 338554 h 338554"/>
              <a:gd name="connsiteX9" fmla="*/ 1204748 w 3346521"/>
              <a:gd name="connsiteY9" fmla="*/ 338554 h 338554"/>
              <a:gd name="connsiteX10" fmla="*/ 602374 w 3346521"/>
              <a:gd name="connsiteY10" fmla="*/ 338554 h 338554"/>
              <a:gd name="connsiteX11" fmla="*/ 0 w 3346521"/>
              <a:gd name="connsiteY11" fmla="*/ 338554 h 338554"/>
              <a:gd name="connsiteX12" fmla="*/ 0 w 3346521"/>
              <a:gd name="connsiteY12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6521" h="338554" fill="none" extrusionOk="0">
                <a:moveTo>
                  <a:pt x="0" y="0"/>
                </a:moveTo>
                <a:cubicBezTo>
                  <a:pt x="234273" y="18602"/>
                  <a:pt x="356536" y="23836"/>
                  <a:pt x="568909" y="0"/>
                </a:cubicBezTo>
                <a:cubicBezTo>
                  <a:pt x="781282" y="-23836"/>
                  <a:pt x="953127" y="-14109"/>
                  <a:pt x="1171282" y="0"/>
                </a:cubicBezTo>
                <a:cubicBezTo>
                  <a:pt x="1389437" y="14109"/>
                  <a:pt x="1622388" y="22568"/>
                  <a:pt x="1840587" y="0"/>
                </a:cubicBezTo>
                <a:cubicBezTo>
                  <a:pt x="2058787" y="-22568"/>
                  <a:pt x="2147513" y="-7826"/>
                  <a:pt x="2442960" y="0"/>
                </a:cubicBezTo>
                <a:cubicBezTo>
                  <a:pt x="2738407" y="7826"/>
                  <a:pt x="3115197" y="-2893"/>
                  <a:pt x="3346521" y="0"/>
                </a:cubicBezTo>
                <a:cubicBezTo>
                  <a:pt x="3334971" y="133599"/>
                  <a:pt x="3361466" y="174794"/>
                  <a:pt x="3346521" y="338554"/>
                </a:cubicBezTo>
                <a:cubicBezTo>
                  <a:pt x="3087881" y="313452"/>
                  <a:pt x="2809926" y="325142"/>
                  <a:pt x="2610286" y="338554"/>
                </a:cubicBezTo>
                <a:cubicBezTo>
                  <a:pt x="2410647" y="351966"/>
                  <a:pt x="2114970" y="336283"/>
                  <a:pt x="1940982" y="338554"/>
                </a:cubicBezTo>
                <a:cubicBezTo>
                  <a:pt x="1766994" y="340825"/>
                  <a:pt x="1463167" y="361080"/>
                  <a:pt x="1204748" y="338554"/>
                </a:cubicBezTo>
                <a:cubicBezTo>
                  <a:pt x="946329" y="316028"/>
                  <a:pt x="807521" y="337955"/>
                  <a:pt x="602374" y="338554"/>
                </a:cubicBezTo>
                <a:cubicBezTo>
                  <a:pt x="397227" y="339153"/>
                  <a:pt x="145222" y="366773"/>
                  <a:pt x="0" y="338554"/>
                </a:cubicBezTo>
                <a:cubicBezTo>
                  <a:pt x="-10800" y="233391"/>
                  <a:pt x="-11879" y="90712"/>
                  <a:pt x="0" y="0"/>
                </a:cubicBezTo>
                <a:close/>
              </a:path>
              <a:path w="3346521" h="338554" stroke="0" extrusionOk="0">
                <a:moveTo>
                  <a:pt x="0" y="0"/>
                </a:moveTo>
                <a:cubicBezTo>
                  <a:pt x="346688" y="33152"/>
                  <a:pt x="520891" y="-16802"/>
                  <a:pt x="702769" y="0"/>
                </a:cubicBezTo>
                <a:cubicBezTo>
                  <a:pt x="884647" y="16802"/>
                  <a:pt x="1208809" y="-8285"/>
                  <a:pt x="1338608" y="0"/>
                </a:cubicBezTo>
                <a:cubicBezTo>
                  <a:pt x="1468407" y="8285"/>
                  <a:pt x="1785584" y="-20820"/>
                  <a:pt x="1940982" y="0"/>
                </a:cubicBezTo>
                <a:cubicBezTo>
                  <a:pt x="2096380" y="20820"/>
                  <a:pt x="2286809" y="20973"/>
                  <a:pt x="2610286" y="0"/>
                </a:cubicBezTo>
                <a:cubicBezTo>
                  <a:pt x="2933763" y="-20973"/>
                  <a:pt x="3099226" y="20330"/>
                  <a:pt x="3346521" y="0"/>
                </a:cubicBezTo>
                <a:cubicBezTo>
                  <a:pt x="3355730" y="72539"/>
                  <a:pt x="3338028" y="185873"/>
                  <a:pt x="3346521" y="338554"/>
                </a:cubicBezTo>
                <a:cubicBezTo>
                  <a:pt x="3177170" y="315687"/>
                  <a:pt x="2925161" y="339174"/>
                  <a:pt x="2744147" y="338554"/>
                </a:cubicBezTo>
                <a:cubicBezTo>
                  <a:pt x="2563133" y="337934"/>
                  <a:pt x="2230215" y="343809"/>
                  <a:pt x="2041378" y="338554"/>
                </a:cubicBezTo>
                <a:cubicBezTo>
                  <a:pt x="1852541" y="333299"/>
                  <a:pt x="1489863" y="345222"/>
                  <a:pt x="1305143" y="338554"/>
                </a:cubicBezTo>
                <a:cubicBezTo>
                  <a:pt x="1120423" y="331886"/>
                  <a:pt x="807889" y="335784"/>
                  <a:pt x="635839" y="338554"/>
                </a:cubicBezTo>
                <a:cubicBezTo>
                  <a:pt x="463789" y="341324"/>
                  <a:pt x="162655" y="343284"/>
                  <a:pt x="0" y="338554"/>
                </a:cubicBezTo>
                <a:cubicBezTo>
                  <a:pt x="-3986" y="211149"/>
                  <a:pt x="-13916" y="11006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BRAND RECOGNITION</a:t>
            </a:r>
            <a:endParaRPr kumimoji="0" lang="en-US" sz="1600" b="1" i="0" u="none" strike="noStrike" kern="1200" cap="none" spc="1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F5865C5-2426-D64F-9051-B775750876D3}"/>
              </a:ext>
            </a:extLst>
          </p:cNvPr>
          <p:cNvSpPr txBox="1"/>
          <p:nvPr/>
        </p:nvSpPr>
        <p:spPr>
          <a:xfrm>
            <a:off x="4457921" y="3429000"/>
            <a:ext cx="3346520" cy="338554"/>
          </a:xfrm>
          <a:custGeom>
            <a:avLst/>
            <a:gdLst>
              <a:gd name="connsiteX0" fmla="*/ 0 w 3346520"/>
              <a:gd name="connsiteY0" fmla="*/ 0 h 338554"/>
              <a:gd name="connsiteX1" fmla="*/ 568908 w 3346520"/>
              <a:gd name="connsiteY1" fmla="*/ 0 h 338554"/>
              <a:gd name="connsiteX2" fmla="*/ 1171282 w 3346520"/>
              <a:gd name="connsiteY2" fmla="*/ 0 h 338554"/>
              <a:gd name="connsiteX3" fmla="*/ 1840586 w 3346520"/>
              <a:gd name="connsiteY3" fmla="*/ 0 h 338554"/>
              <a:gd name="connsiteX4" fmla="*/ 2442960 w 3346520"/>
              <a:gd name="connsiteY4" fmla="*/ 0 h 338554"/>
              <a:gd name="connsiteX5" fmla="*/ 3346520 w 3346520"/>
              <a:gd name="connsiteY5" fmla="*/ 0 h 338554"/>
              <a:gd name="connsiteX6" fmla="*/ 3346520 w 3346520"/>
              <a:gd name="connsiteY6" fmla="*/ 338554 h 338554"/>
              <a:gd name="connsiteX7" fmla="*/ 2610286 w 3346520"/>
              <a:gd name="connsiteY7" fmla="*/ 338554 h 338554"/>
              <a:gd name="connsiteX8" fmla="*/ 1940982 w 3346520"/>
              <a:gd name="connsiteY8" fmla="*/ 338554 h 338554"/>
              <a:gd name="connsiteX9" fmla="*/ 1204747 w 3346520"/>
              <a:gd name="connsiteY9" fmla="*/ 338554 h 338554"/>
              <a:gd name="connsiteX10" fmla="*/ 602374 w 3346520"/>
              <a:gd name="connsiteY10" fmla="*/ 338554 h 338554"/>
              <a:gd name="connsiteX11" fmla="*/ 0 w 3346520"/>
              <a:gd name="connsiteY11" fmla="*/ 338554 h 338554"/>
              <a:gd name="connsiteX12" fmla="*/ 0 w 3346520"/>
              <a:gd name="connsiteY12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6520" h="338554" fill="none" extrusionOk="0">
                <a:moveTo>
                  <a:pt x="0" y="0"/>
                </a:moveTo>
                <a:cubicBezTo>
                  <a:pt x="241098" y="25629"/>
                  <a:pt x="361621" y="24174"/>
                  <a:pt x="568908" y="0"/>
                </a:cubicBezTo>
                <a:cubicBezTo>
                  <a:pt x="776195" y="-24174"/>
                  <a:pt x="949382" y="-20443"/>
                  <a:pt x="1171282" y="0"/>
                </a:cubicBezTo>
                <a:cubicBezTo>
                  <a:pt x="1393182" y="20443"/>
                  <a:pt x="1624174" y="26856"/>
                  <a:pt x="1840586" y="0"/>
                </a:cubicBezTo>
                <a:cubicBezTo>
                  <a:pt x="2056998" y="-26856"/>
                  <a:pt x="2143082" y="-12235"/>
                  <a:pt x="2442960" y="0"/>
                </a:cubicBezTo>
                <a:cubicBezTo>
                  <a:pt x="2742838" y="12235"/>
                  <a:pt x="3119208" y="-2536"/>
                  <a:pt x="3346520" y="0"/>
                </a:cubicBezTo>
                <a:cubicBezTo>
                  <a:pt x="3334970" y="133599"/>
                  <a:pt x="3361465" y="174794"/>
                  <a:pt x="3346520" y="338554"/>
                </a:cubicBezTo>
                <a:cubicBezTo>
                  <a:pt x="3084160" y="312708"/>
                  <a:pt x="2807020" y="320751"/>
                  <a:pt x="2610286" y="338554"/>
                </a:cubicBezTo>
                <a:cubicBezTo>
                  <a:pt x="2413552" y="356357"/>
                  <a:pt x="2114970" y="336283"/>
                  <a:pt x="1940982" y="338554"/>
                </a:cubicBezTo>
                <a:cubicBezTo>
                  <a:pt x="1766994" y="340825"/>
                  <a:pt x="1464705" y="362902"/>
                  <a:pt x="1204747" y="338554"/>
                </a:cubicBezTo>
                <a:cubicBezTo>
                  <a:pt x="944789" y="314206"/>
                  <a:pt x="806169" y="336079"/>
                  <a:pt x="602374" y="338554"/>
                </a:cubicBezTo>
                <a:cubicBezTo>
                  <a:pt x="398579" y="341029"/>
                  <a:pt x="145222" y="366773"/>
                  <a:pt x="0" y="338554"/>
                </a:cubicBezTo>
                <a:cubicBezTo>
                  <a:pt x="-10800" y="233391"/>
                  <a:pt x="-11879" y="90712"/>
                  <a:pt x="0" y="0"/>
                </a:cubicBezTo>
                <a:close/>
              </a:path>
              <a:path w="3346520" h="338554" stroke="0" extrusionOk="0">
                <a:moveTo>
                  <a:pt x="0" y="0"/>
                </a:moveTo>
                <a:cubicBezTo>
                  <a:pt x="346688" y="33152"/>
                  <a:pt x="520891" y="-16802"/>
                  <a:pt x="702769" y="0"/>
                </a:cubicBezTo>
                <a:cubicBezTo>
                  <a:pt x="884647" y="16802"/>
                  <a:pt x="1208809" y="-8285"/>
                  <a:pt x="1338608" y="0"/>
                </a:cubicBezTo>
                <a:cubicBezTo>
                  <a:pt x="1468407" y="8285"/>
                  <a:pt x="1785584" y="-20820"/>
                  <a:pt x="1940982" y="0"/>
                </a:cubicBezTo>
                <a:cubicBezTo>
                  <a:pt x="2096380" y="20820"/>
                  <a:pt x="2286809" y="20973"/>
                  <a:pt x="2610286" y="0"/>
                </a:cubicBezTo>
                <a:cubicBezTo>
                  <a:pt x="2933763" y="-20973"/>
                  <a:pt x="3100114" y="20719"/>
                  <a:pt x="3346520" y="0"/>
                </a:cubicBezTo>
                <a:cubicBezTo>
                  <a:pt x="3355729" y="72539"/>
                  <a:pt x="3338027" y="185873"/>
                  <a:pt x="3346520" y="338554"/>
                </a:cubicBezTo>
                <a:cubicBezTo>
                  <a:pt x="3177169" y="315687"/>
                  <a:pt x="2925160" y="339174"/>
                  <a:pt x="2744146" y="338554"/>
                </a:cubicBezTo>
                <a:cubicBezTo>
                  <a:pt x="2563132" y="337934"/>
                  <a:pt x="2230214" y="343809"/>
                  <a:pt x="2041377" y="338554"/>
                </a:cubicBezTo>
                <a:cubicBezTo>
                  <a:pt x="1852540" y="333299"/>
                  <a:pt x="1487078" y="343716"/>
                  <a:pt x="1305143" y="338554"/>
                </a:cubicBezTo>
                <a:cubicBezTo>
                  <a:pt x="1123208" y="333392"/>
                  <a:pt x="807889" y="335784"/>
                  <a:pt x="635839" y="338554"/>
                </a:cubicBezTo>
                <a:cubicBezTo>
                  <a:pt x="463789" y="341324"/>
                  <a:pt x="162655" y="343284"/>
                  <a:pt x="0" y="338554"/>
                </a:cubicBezTo>
                <a:cubicBezTo>
                  <a:pt x="-3986" y="211149"/>
                  <a:pt x="-13916" y="11006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PRODUCT INTEGRATION</a:t>
            </a:r>
            <a:endParaRPr kumimoji="0" lang="en-US" sz="1600" b="1" i="0" u="none" strike="noStrike" kern="1200" cap="none" spc="1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E64ADC-C5F8-2E42-B1AE-B8849B9A6679}"/>
              </a:ext>
            </a:extLst>
          </p:cNvPr>
          <p:cNvSpPr txBox="1"/>
          <p:nvPr/>
        </p:nvSpPr>
        <p:spPr>
          <a:xfrm>
            <a:off x="4457922" y="3893673"/>
            <a:ext cx="3346520" cy="338554"/>
          </a:xfrm>
          <a:custGeom>
            <a:avLst/>
            <a:gdLst>
              <a:gd name="connsiteX0" fmla="*/ 0 w 3346520"/>
              <a:gd name="connsiteY0" fmla="*/ 0 h 338554"/>
              <a:gd name="connsiteX1" fmla="*/ 568908 w 3346520"/>
              <a:gd name="connsiteY1" fmla="*/ 0 h 338554"/>
              <a:gd name="connsiteX2" fmla="*/ 1171282 w 3346520"/>
              <a:gd name="connsiteY2" fmla="*/ 0 h 338554"/>
              <a:gd name="connsiteX3" fmla="*/ 1840586 w 3346520"/>
              <a:gd name="connsiteY3" fmla="*/ 0 h 338554"/>
              <a:gd name="connsiteX4" fmla="*/ 2442960 w 3346520"/>
              <a:gd name="connsiteY4" fmla="*/ 0 h 338554"/>
              <a:gd name="connsiteX5" fmla="*/ 3346520 w 3346520"/>
              <a:gd name="connsiteY5" fmla="*/ 0 h 338554"/>
              <a:gd name="connsiteX6" fmla="*/ 3346520 w 3346520"/>
              <a:gd name="connsiteY6" fmla="*/ 338554 h 338554"/>
              <a:gd name="connsiteX7" fmla="*/ 2610286 w 3346520"/>
              <a:gd name="connsiteY7" fmla="*/ 338554 h 338554"/>
              <a:gd name="connsiteX8" fmla="*/ 1940982 w 3346520"/>
              <a:gd name="connsiteY8" fmla="*/ 338554 h 338554"/>
              <a:gd name="connsiteX9" fmla="*/ 1204747 w 3346520"/>
              <a:gd name="connsiteY9" fmla="*/ 338554 h 338554"/>
              <a:gd name="connsiteX10" fmla="*/ 602374 w 3346520"/>
              <a:gd name="connsiteY10" fmla="*/ 338554 h 338554"/>
              <a:gd name="connsiteX11" fmla="*/ 0 w 3346520"/>
              <a:gd name="connsiteY11" fmla="*/ 338554 h 338554"/>
              <a:gd name="connsiteX12" fmla="*/ 0 w 3346520"/>
              <a:gd name="connsiteY12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6520" h="338554" fill="none" extrusionOk="0">
                <a:moveTo>
                  <a:pt x="0" y="0"/>
                </a:moveTo>
                <a:cubicBezTo>
                  <a:pt x="241098" y="25629"/>
                  <a:pt x="361621" y="24174"/>
                  <a:pt x="568908" y="0"/>
                </a:cubicBezTo>
                <a:cubicBezTo>
                  <a:pt x="776195" y="-24174"/>
                  <a:pt x="949382" y="-20443"/>
                  <a:pt x="1171282" y="0"/>
                </a:cubicBezTo>
                <a:cubicBezTo>
                  <a:pt x="1393182" y="20443"/>
                  <a:pt x="1624174" y="26856"/>
                  <a:pt x="1840586" y="0"/>
                </a:cubicBezTo>
                <a:cubicBezTo>
                  <a:pt x="2056998" y="-26856"/>
                  <a:pt x="2143082" y="-12235"/>
                  <a:pt x="2442960" y="0"/>
                </a:cubicBezTo>
                <a:cubicBezTo>
                  <a:pt x="2742838" y="12235"/>
                  <a:pt x="3119208" y="-2536"/>
                  <a:pt x="3346520" y="0"/>
                </a:cubicBezTo>
                <a:cubicBezTo>
                  <a:pt x="3334970" y="133599"/>
                  <a:pt x="3361465" y="174794"/>
                  <a:pt x="3346520" y="338554"/>
                </a:cubicBezTo>
                <a:cubicBezTo>
                  <a:pt x="3084160" y="312708"/>
                  <a:pt x="2807020" y="320751"/>
                  <a:pt x="2610286" y="338554"/>
                </a:cubicBezTo>
                <a:cubicBezTo>
                  <a:pt x="2413552" y="356357"/>
                  <a:pt x="2114970" y="336283"/>
                  <a:pt x="1940982" y="338554"/>
                </a:cubicBezTo>
                <a:cubicBezTo>
                  <a:pt x="1766994" y="340825"/>
                  <a:pt x="1464705" y="362902"/>
                  <a:pt x="1204747" y="338554"/>
                </a:cubicBezTo>
                <a:cubicBezTo>
                  <a:pt x="944789" y="314206"/>
                  <a:pt x="806169" y="336079"/>
                  <a:pt x="602374" y="338554"/>
                </a:cubicBezTo>
                <a:cubicBezTo>
                  <a:pt x="398579" y="341029"/>
                  <a:pt x="145222" y="366773"/>
                  <a:pt x="0" y="338554"/>
                </a:cubicBezTo>
                <a:cubicBezTo>
                  <a:pt x="-10800" y="233391"/>
                  <a:pt x="-11879" y="90712"/>
                  <a:pt x="0" y="0"/>
                </a:cubicBezTo>
                <a:close/>
              </a:path>
              <a:path w="3346520" h="338554" stroke="0" extrusionOk="0">
                <a:moveTo>
                  <a:pt x="0" y="0"/>
                </a:moveTo>
                <a:cubicBezTo>
                  <a:pt x="346688" y="33152"/>
                  <a:pt x="520891" y="-16802"/>
                  <a:pt x="702769" y="0"/>
                </a:cubicBezTo>
                <a:cubicBezTo>
                  <a:pt x="884647" y="16802"/>
                  <a:pt x="1208809" y="-8285"/>
                  <a:pt x="1338608" y="0"/>
                </a:cubicBezTo>
                <a:cubicBezTo>
                  <a:pt x="1468407" y="8285"/>
                  <a:pt x="1785584" y="-20820"/>
                  <a:pt x="1940982" y="0"/>
                </a:cubicBezTo>
                <a:cubicBezTo>
                  <a:pt x="2096380" y="20820"/>
                  <a:pt x="2286809" y="20973"/>
                  <a:pt x="2610286" y="0"/>
                </a:cubicBezTo>
                <a:cubicBezTo>
                  <a:pt x="2933763" y="-20973"/>
                  <a:pt x="3100114" y="20719"/>
                  <a:pt x="3346520" y="0"/>
                </a:cubicBezTo>
                <a:cubicBezTo>
                  <a:pt x="3355729" y="72539"/>
                  <a:pt x="3338027" y="185873"/>
                  <a:pt x="3346520" y="338554"/>
                </a:cubicBezTo>
                <a:cubicBezTo>
                  <a:pt x="3177169" y="315687"/>
                  <a:pt x="2925160" y="339174"/>
                  <a:pt x="2744146" y="338554"/>
                </a:cubicBezTo>
                <a:cubicBezTo>
                  <a:pt x="2563132" y="337934"/>
                  <a:pt x="2230214" y="343809"/>
                  <a:pt x="2041377" y="338554"/>
                </a:cubicBezTo>
                <a:cubicBezTo>
                  <a:pt x="1852540" y="333299"/>
                  <a:pt x="1487078" y="343716"/>
                  <a:pt x="1305143" y="338554"/>
                </a:cubicBezTo>
                <a:cubicBezTo>
                  <a:pt x="1123208" y="333392"/>
                  <a:pt x="807889" y="335784"/>
                  <a:pt x="635839" y="338554"/>
                </a:cubicBezTo>
                <a:cubicBezTo>
                  <a:pt x="463789" y="341324"/>
                  <a:pt x="162655" y="343284"/>
                  <a:pt x="0" y="338554"/>
                </a:cubicBezTo>
                <a:cubicBezTo>
                  <a:pt x="-3986" y="211149"/>
                  <a:pt x="-13916" y="11006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SOFTWARE &amp; APPS</a:t>
            </a:r>
            <a:endParaRPr kumimoji="0" lang="en-US" sz="1600" b="1" i="0" u="none" strike="noStrike" kern="1200" cap="none" spc="1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AE260C7-46A4-2A4E-A743-5A336EFABBA2}"/>
              </a:ext>
            </a:extLst>
          </p:cNvPr>
          <p:cNvSpPr txBox="1"/>
          <p:nvPr/>
        </p:nvSpPr>
        <p:spPr>
          <a:xfrm>
            <a:off x="8092932" y="2828834"/>
            <a:ext cx="33465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PORTFOLIO OF COMPETITIVE ADVANTAGES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3078B5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A3D8FFD3-D15B-6847-B39E-6EA9A5BFFDB9}"/>
              </a:ext>
            </a:extLst>
          </p:cNvPr>
          <p:cNvSpPr/>
          <p:nvPr/>
        </p:nvSpPr>
        <p:spPr>
          <a:xfrm>
            <a:off x="4169430" y="2365197"/>
            <a:ext cx="3853140" cy="2127605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Apple, il Logo Aziendale Clip art - logo apple contorno scaricare png -  Disegno png trasparente Cuore png scaricare.">
            <a:extLst>
              <a:ext uri="{FF2B5EF4-FFF2-40B4-BE49-F238E27FC236}">
                <a16:creationId xmlns:a16="http://schemas.microsoft.com/office/drawing/2014/main" id="{BEFE6CBD-BC19-5749-932B-B18A512E1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0"/>
          <a:stretch/>
        </p:blipFill>
        <p:spPr bwMode="auto">
          <a:xfrm>
            <a:off x="1153886" y="2486853"/>
            <a:ext cx="2699254" cy="213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391AF84D-7236-064D-87DB-D88A107BD019}"/>
              </a:ext>
            </a:extLst>
          </p:cNvPr>
          <p:cNvSpPr/>
          <p:nvPr/>
        </p:nvSpPr>
        <p:spPr>
          <a:xfrm>
            <a:off x="402771" y="4688556"/>
            <a:ext cx="11440886" cy="1755787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6" name="Picture 6" descr="Apple Music - App su Google Play">
            <a:extLst>
              <a:ext uri="{FF2B5EF4-FFF2-40B4-BE49-F238E27FC236}">
                <a16:creationId xmlns:a16="http://schemas.microsoft.com/office/drawing/2014/main" id="{370E5D85-1CD8-454F-BE7A-0A3E6FCA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8" y="5276468"/>
            <a:ext cx="644979" cy="64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8" descr="Download iOS (iPhone OS) Logo in SVG Vector or PNG File Format - Logo.wine">
            <a:extLst>
              <a:ext uri="{FF2B5EF4-FFF2-40B4-BE49-F238E27FC236}">
                <a16:creationId xmlns:a16="http://schemas.microsoft.com/office/drawing/2014/main" id="{831A9F77-32EB-D043-BF92-4C7243ACE0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utoShape 10" descr="Download iOS (iPhone OS) Logo in SVG Vector or PNG File Format - Logo.wine">
            <a:extLst>
              <a:ext uri="{FF2B5EF4-FFF2-40B4-BE49-F238E27FC236}">
                <a16:creationId xmlns:a16="http://schemas.microsoft.com/office/drawing/2014/main" id="{1E7F5239-B8EB-1C42-B497-AB080859B9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32" name="Picture 12" descr="IOS Logo Download Vector">
            <a:extLst>
              <a:ext uri="{FF2B5EF4-FFF2-40B4-BE49-F238E27FC236}">
                <a16:creationId xmlns:a16="http://schemas.microsoft.com/office/drawing/2014/main" id="{88BAB809-8563-9549-BB83-DB14B658C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797" y="5287635"/>
            <a:ext cx="644979" cy="64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pp Apple TV per smart TV e altri dispositivi - Supporto Apple (IT)">
            <a:extLst>
              <a:ext uri="{FF2B5EF4-FFF2-40B4-BE49-F238E27FC236}">
                <a16:creationId xmlns:a16="http://schemas.microsoft.com/office/drawing/2014/main" id="{EE1C3289-C4A9-1C4C-872C-E75C25095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366" y="5091908"/>
            <a:ext cx="1104004" cy="101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iPhone 13 Pro Max 256GB azzurro Sierra - Apple (IT)">
            <a:extLst>
              <a:ext uri="{FF2B5EF4-FFF2-40B4-BE49-F238E27FC236}">
                <a16:creationId xmlns:a16="http://schemas.microsoft.com/office/drawing/2014/main" id="{22B5F43D-C52F-2844-BDD2-2635FE11D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960" y="4485942"/>
            <a:ext cx="1597064" cy="188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macOS Big Sur è arrivato - Apple (IT)">
            <a:extLst>
              <a:ext uri="{FF2B5EF4-FFF2-40B4-BE49-F238E27FC236}">
                <a16:creationId xmlns:a16="http://schemas.microsoft.com/office/drawing/2014/main" id="{CD94C9B9-011B-0449-8A60-B89044186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705" y="4997177"/>
            <a:ext cx="1836854" cy="122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Apple Watch Series 7 GPS, Cassa 45 mm in alluminio azzurro con Cinturino  Sport blu abisso - Regular - Apple (IT)">
            <a:extLst>
              <a:ext uri="{FF2B5EF4-FFF2-40B4-BE49-F238E27FC236}">
                <a16:creationId xmlns:a16="http://schemas.microsoft.com/office/drawing/2014/main" id="{7991D1EF-9AE3-E148-A945-F3C25556C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845" y="4963829"/>
            <a:ext cx="1152583" cy="115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Acquista gli AirPods Pro - Apple (IT)">
            <a:extLst>
              <a:ext uri="{FF2B5EF4-FFF2-40B4-BE49-F238E27FC236}">
                <a16:creationId xmlns:a16="http://schemas.microsoft.com/office/drawing/2014/main" id="{743EB12B-66F2-4046-8B3F-825965BB3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714" y="4826035"/>
            <a:ext cx="1482699" cy="148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Qual è la differenza fra APFS, HFS+ ed ExFAT su MacOS | ChiccheInformatiche">
            <a:extLst>
              <a:ext uri="{FF2B5EF4-FFF2-40B4-BE49-F238E27FC236}">
                <a16:creationId xmlns:a16="http://schemas.microsoft.com/office/drawing/2014/main" id="{D31F7881-6611-454B-A1F7-F1A6FD6DF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044" y="5149527"/>
            <a:ext cx="1459185" cy="89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027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EA3735-C314-1A43-8A88-A81A86AC1178}"/>
              </a:ext>
            </a:extLst>
          </p:cNvPr>
          <p:cNvSpPr txBox="1"/>
          <p:nvPr/>
        </p:nvSpPr>
        <p:spPr>
          <a:xfrm>
            <a:off x="375557" y="5271976"/>
            <a:ext cx="1229436" cy="738664"/>
          </a:xfrm>
          <a:custGeom>
            <a:avLst/>
            <a:gdLst>
              <a:gd name="connsiteX0" fmla="*/ 0 w 1229436"/>
              <a:gd name="connsiteY0" fmla="*/ 0 h 738664"/>
              <a:gd name="connsiteX1" fmla="*/ 627012 w 1229436"/>
              <a:gd name="connsiteY1" fmla="*/ 0 h 738664"/>
              <a:gd name="connsiteX2" fmla="*/ 1229436 w 1229436"/>
              <a:gd name="connsiteY2" fmla="*/ 0 h 738664"/>
              <a:gd name="connsiteX3" fmla="*/ 1229436 w 1229436"/>
              <a:gd name="connsiteY3" fmla="*/ 347172 h 738664"/>
              <a:gd name="connsiteX4" fmla="*/ 1229436 w 1229436"/>
              <a:gd name="connsiteY4" fmla="*/ 738664 h 738664"/>
              <a:gd name="connsiteX5" fmla="*/ 602424 w 1229436"/>
              <a:gd name="connsiteY5" fmla="*/ 738664 h 738664"/>
              <a:gd name="connsiteX6" fmla="*/ 0 w 1229436"/>
              <a:gd name="connsiteY6" fmla="*/ 738664 h 738664"/>
              <a:gd name="connsiteX7" fmla="*/ 0 w 1229436"/>
              <a:gd name="connsiteY7" fmla="*/ 391492 h 738664"/>
              <a:gd name="connsiteX8" fmla="*/ 0 w 1229436"/>
              <a:gd name="connsiteY8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9436" h="738664" fill="none" extrusionOk="0">
                <a:moveTo>
                  <a:pt x="0" y="0"/>
                </a:moveTo>
                <a:cubicBezTo>
                  <a:pt x="137064" y="-17367"/>
                  <a:pt x="387828" y="1664"/>
                  <a:pt x="627012" y="0"/>
                </a:cubicBezTo>
                <a:cubicBezTo>
                  <a:pt x="866196" y="-1664"/>
                  <a:pt x="1019385" y="18615"/>
                  <a:pt x="1229436" y="0"/>
                </a:cubicBezTo>
                <a:cubicBezTo>
                  <a:pt x="1239821" y="171509"/>
                  <a:pt x="1212778" y="221855"/>
                  <a:pt x="1229436" y="347172"/>
                </a:cubicBezTo>
                <a:cubicBezTo>
                  <a:pt x="1246094" y="472489"/>
                  <a:pt x="1248988" y="601729"/>
                  <a:pt x="1229436" y="738664"/>
                </a:cubicBezTo>
                <a:cubicBezTo>
                  <a:pt x="934221" y="759546"/>
                  <a:pt x="855178" y="767895"/>
                  <a:pt x="602424" y="738664"/>
                </a:cubicBezTo>
                <a:cubicBezTo>
                  <a:pt x="349670" y="709433"/>
                  <a:pt x="276022" y="765280"/>
                  <a:pt x="0" y="738664"/>
                </a:cubicBezTo>
                <a:cubicBezTo>
                  <a:pt x="13147" y="664409"/>
                  <a:pt x="10651" y="533032"/>
                  <a:pt x="0" y="391492"/>
                </a:cubicBezTo>
                <a:cubicBezTo>
                  <a:pt x="-10651" y="249952"/>
                  <a:pt x="17996" y="114447"/>
                  <a:pt x="0" y="0"/>
                </a:cubicBezTo>
                <a:close/>
              </a:path>
              <a:path w="1229436" h="738664" stroke="0" extrusionOk="0">
                <a:moveTo>
                  <a:pt x="0" y="0"/>
                </a:moveTo>
                <a:cubicBezTo>
                  <a:pt x="243758" y="21831"/>
                  <a:pt x="344997" y="16591"/>
                  <a:pt x="627012" y="0"/>
                </a:cubicBezTo>
                <a:cubicBezTo>
                  <a:pt x="909027" y="-16591"/>
                  <a:pt x="1006020" y="21804"/>
                  <a:pt x="1229436" y="0"/>
                </a:cubicBezTo>
                <a:cubicBezTo>
                  <a:pt x="1222908" y="172538"/>
                  <a:pt x="1222656" y="242201"/>
                  <a:pt x="1229436" y="354559"/>
                </a:cubicBezTo>
                <a:cubicBezTo>
                  <a:pt x="1236216" y="466917"/>
                  <a:pt x="1229304" y="554841"/>
                  <a:pt x="1229436" y="738664"/>
                </a:cubicBezTo>
                <a:cubicBezTo>
                  <a:pt x="1070056" y="718448"/>
                  <a:pt x="788070" y="719177"/>
                  <a:pt x="627012" y="738664"/>
                </a:cubicBezTo>
                <a:cubicBezTo>
                  <a:pt x="465954" y="758151"/>
                  <a:pt x="294252" y="766766"/>
                  <a:pt x="0" y="738664"/>
                </a:cubicBezTo>
                <a:cubicBezTo>
                  <a:pt x="16295" y="605914"/>
                  <a:pt x="15293" y="470707"/>
                  <a:pt x="0" y="376719"/>
                </a:cubicBezTo>
                <a:cubicBezTo>
                  <a:pt x="-15293" y="282732"/>
                  <a:pt x="5827" y="13162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MUSIC STREAMING PLATFORM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6AC745-1027-DE4B-94AB-1981E3B0C1E4}"/>
              </a:ext>
            </a:extLst>
          </p:cNvPr>
          <p:cNvSpPr txBox="1"/>
          <p:nvPr/>
        </p:nvSpPr>
        <p:spPr>
          <a:xfrm>
            <a:off x="2948674" y="5271976"/>
            <a:ext cx="1330479" cy="738664"/>
          </a:xfrm>
          <a:custGeom>
            <a:avLst/>
            <a:gdLst>
              <a:gd name="connsiteX0" fmla="*/ 0 w 1330479"/>
              <a:gd name="connsiteY0" fmla="*/ 0 h 738664"/>
              <a:gd name="connsiteX1" fmla="*/ 678544 w 1330479"/>
              <a:gd name="connsiteY1" fmla="*/ 0 h 738664"/>
              <a:gd name="connsiteX2" fmla="*/ 1330479 w 1330479"/>
              <a:gd name="connsiteY2" fmla="*/ 0 h 738664"/>
              <a:gd name="connsiteX3" fmla="*/ 1330479 w 1330479"/>
              <a:gd name="connsiteY3" fmla="*/ 347172 h 738664"/>
              <a:gd name="connsiteX4" fmla="*/ 1330479 w 1330479"/>
              <a:gd name="connsiteY4" fmla="*/ 738664 h 738664"/>
              <a:gd name="connsiteX5" fmla="*/ 651935 w 1330479"/>
              <a:gd name="connsiteY5" fmla="*/ 738664 h 738664"/>
              <a:gd name="connsiteX6" fmla="*/ 0 w 1330479"/>
              <a:gd name="connsiteY6" fmla="*/ 738664 h 738664"/>
              <a:gd name="connsiteX7" fmla="*/ 0 w 1330479"/>
              <a:gd name="connsiteY7" fmla="*/ 391492 h 738664"/>
              <a:gd name="connsiteX8" fmla="*/ 0 w 1330479"/>
              <a:gd name="connsiteY8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0479" h="738664" fill="none" extrusionOk="0">
                <a:moveTo>
                  <a:pt x="0" y="0"/>
                </a:moveTo>
                <a:cubicBezTo>
                  <a:pt x="160722" y="-22342"/>
                  <a:pt x="429876" y="20873"/>
                  <a:pt x="678544" y="0"/>
                </a:cubicBezTo>
                <a:cubicBezTo>
                  <a:pt x="927212" y="-20873"/>
                  <a:pt x="1029427" y="15249"/>
                  <a:pt x="1330479" y="0"/>
                </a:cubicBezTo>
                <a:cubicBezTo>
                  <a:pt x="1340864" y="171509"/>
                  <a:pt x="1313821" y="221855"/>
                  <a:pt x="1330479" y="347172"/>
                </a:cubicBezTo>
                <a:cubicBezTo>
                  <a:pt x="1347137" y="472489"/>
                  <a:pt x="1350031" y="601729"/>
                  <a:pt x="1330479" y="738664"/>
                </a:cubicBezTo>
                <a:cubicBezTo>
                  <a:pt x="997846" y="759966"/>
                  <a:pt x="805089" y="748252"/>
                  <a:pt x="651935" y="738664"/>
                </a:cubicBezTo>
                <a:cubicBezTo>
                  <a:pt x="498781" y="729076"/>
                  <a:pt x="314746" y="743888"/>
                  <a:pt x="0" y="738664"/>
                </a:cubicBezTo>
                <a:cubicBezTo>
                  <a:pt x="13147" y="664409"/>
                  <a:pt x="10651" y="533032"/>
                  <a:pt x="0" y="391492"/>
                </a:cubicBezTo>
                <a:cubicBezTo>
                  <a:pt x="-10651" y="249952"/>
                  <a:pt x="17996" y="114447"/>
                  <a:pt x="0" y="0"/>
                </a:cubicBezTo>
                <a:close/>
              </a:path>
              <a:path w="1330479" h="738664" stroke="0" extrusionOk="0">
                <a:moveTo>
                  <a:pt x="0" y="0"/>
                </a:moveTo>
                <a:cubicBezTo>
                  <a:pt x="194036" y="-19685"/>
                  <a:pt x="513816" y="-29572"/>
                  <a:pt x="678544" y="0"/>
                </a:cubicBezTo>
                <a:cubicBezTo>
                  <a:pt x="843272" y="29572"/>
                  <a:pt x="1019248" y="10486"/>
                  <a:pt x="1330479" y="0"/>
                </a:cubicBezTo>
                <a:cubicBezTo>
                  <a:pt x="1323951" y="172538"/>
                  <a:pt x="1323699" y="242201"/>
                  <a:pt x="1330479" y="354559"/>
                </a:cubicBezTo>
                <a:cubicBezTo>
                  <a:pt x="1337259" y="466917"/>
                  <a:pt x="1330347" y="554841"/>
                  <a:pt x="1330479" y="738664"/>
                </a:cubicBezTo>
                <a:cubicBezTo>
                  <a:pt x="1095268" y="762527"/>
                  <a:pt x="892012" y="764436"/>
                  <a:pt x="678544" y="738664"/>
                </a:cubicBezTo>
                <a:cubicBezTo>
                  <a:pt x="465077" y="712892"/>
                  <a:pt x="208059" y="723073"/>
                  <a:pt x="0" y="738664"/>
                </a:cubicBezTo>
                <a:cubicBezTo>
                  <a:pt x="16295" y="605914"/>
                  <a:pt x="15293" y="470707"/>
                  <a:pt x="0" y="376719"/>
                </a:cubicBezTo>
                <a:cubicBezTo>
                  <a:pt x="-15293" y="282732"/>
                  <a:pt x="5827" y="13162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VIDEO STREAMING PLATFORM</a:t>
            </a: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3237EEF-E76A-724C-87D4-6ACB5E03A63C}"/>
              </a:ext>
            </a:extLst>
          </p:cNvPr>
          <p:cNvSpPr txBox="1"/>
          <p:nvPr/>
        </p:nvSpPr>
        <p:spPr>
          <a:xfrm>
            <a:off x="4333246" y="5277788"/>
            <a:ext cx="1516228" cy="769441"/>
          </a:xfrm>
          <a:custGeom>
            <a:avLst/>
            <a:gdLst>
              <a:gd name="connsiteX0" fmla="*/ 0 w 1516228"/>
              <a:gd name="connsiteY0" fmla="*/ 0 h 769441"/>
              <a:gd name="connsiteX1" fmla="*/ 490247 w 1516228"/>
              <a:gd name="connsiteY1" fmla="*/ 0 h 769441"/>
              <a:gd name="connsiteX2" fmla="*/ 950170 w 1516228"/>
              <a:gd name="connsiteY2" fmla="*/ 0 h 769441"/>
              <a:gd name="connsiteX3" fmla="*/ 1516228 w 1516228"/>
              <a:gd name="connsiteY3" fmla="*/ 0 h 769441"/>
              <a:gd name="connsiteX4" fmla="*/ 1516228 w 1516228"/>
              <a:gd name="connsiteY4" fmla="*/ 369332 h 769441"/>
              <a:gd name="connsiteX5" fmla="*/ 1516228 w 1516228"/>
              <a:gd name="connsiteY5" fmla="*/ 769441 h 769441"/>
              <a:gd name="connsiteX6" fmla="*/ 1041143 w 1516228"/>
              <a:gd name="connsiteY6" fmla="*/ 769441 h 769441"/>
              <a:gd name="connsiteX7" fmla="*/ 535734 w 1516228"/>
              <a:gd name="connsiteY7" fmla="*/ 769441 h 769441"/>
              <a:gd name="connsiteX8" fmla="*/ 0 w 1516228"/>
              <a:gd name="connsiteY8" fmla="*/ 769441 h 769441"/>
              <a:gd name="connsiteX9" fmla="*/ 0 w 1516228"/>
              <a:gd name="connsiteY9" fmla="*/ 407804 h 769441"/>
              <a:gd name="connsiteX10" fmla="*/ 0 w 1516228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6228" h="769441" fill="none" extrusionOk="0">
                <a:moveTo>
                  <a:pt x="0" y="0"/>
                </a:moveTo>
                <a:cubicBezTo>
                  <a:pt x="157278" y="5913"/>
                  <a:pt x="286633" y="-19960"/>
                  <a:pt x="490247" y="0"/>
                </a:cubicBezTo>
                <a:cubicBezTo>
                  <a:pt x="693861" y="19960"/>
                  <a:pt x="810670" y="-15644"/>
                  <a:pt x="950170" y="0"/>
                </a:cubicBezTo>
                <a:cubicBezTo>
                  <a:pt x="1089670" y="15644"/>
                  <a:pt x="1371472" y="24178"/>
                  <a:pt x="1516228" y="0"/>
                </a:cubicBezTo>
                <a:cubicBezTo>
                  <a:pt x="1532567" y="177589"/>
                  <a:pt x="1505927" y="277429"/>
                  <a:pt x="1516228" y="369332"/>
                </a:cubicBezTo>
                <a:cubicBezTo>
                  <a:pt x="1526529" y="461235"/>
                  <a:pt x="1508758" y="585192"/>
                  <a:pt x="1516228" y="769441"/>
                </a:cubicBezTo>
                <a:cubicBezTo>
                  <a:pt x="1363822" y="780118"/>
                  <a:pt x="1188608" y="759137"/>
                  <a:pt x="1041143" y="769441"/>
                </a:cubicBezTo>
                <a:cubicBezTo>
                  <a:pt x="893678" y="779745"/>
                  <a:pt x="709420" y="746877"/>
                  <a:pt x="535734" y="769441"/>
                </a:cubicBezTo>
                <a:cubicBezTo>
                  <a:pt x="362048" y="792005"/>
                  <a:pt x="211338" y="764736"/>
                  <a:pt x="0" y="769441"/>
                </a:cubicBezTo>
                <a:cubicBezTo>
                  <a:pt x="-7454" y="647048"/>
                  <a:pt x="-17059" y="538981"/>
                  <a:pt x="0" y="407804"/>
                </a:cubicBezTo>
                <a:cubicBezTo>
                  <a:pt x="17059" y="276627"/>
                  <a:pt x="17400" y="150331"/>
                  <a:pt x="0" y="0"/>
                </a:cubicBezTo>
                <a:close/>
              </a:path>
              <a:path w="1516228" h="769441" stroke="0" extrusionOk="0">
                <a:moveTo>
                  <a:pt x="0" y="0"/>
                </a:moveTo>
                <a:cubicBezTo>
                  <a:pt x="130083" y="-8419"/>
                  <a:pt x="284540" y="7997"/>
                  <a:pt x="520572" y="0"/>
                </a:cubicBezTo>
                <a:cubicBezTo>
                  <a:pt x="756604" y="-7997"/>
                  <a:pt x="882556" y="-15577"/>
                  <a:pt x="1010819" y="0"/>
                </a:cubicBezTo>
                <a:cubicBezTo>
                  <a:pt x="1139082" y="15577"/>
                  <a:pt x="1327052" y="-1220"/>
                  <a:pt x="1516228" y="0"/>
                </a:cubicBezTo>
                <a:cubicBezTo>
                  <a:pt x="1498801" y="152180"/>
                  <a:pt x="1526736" y="253209"/>
                  <a:pt x="1516228" y="384721"/>
                </a:cubicBezTo>
                <a:cubicBezTo>
                  <a:pt x="1505720" y="516233"/>
                  <a:pt x="1514928" y="653311"/>
                  <a:pt x="1516228" y="769441"/>
                </a:cubicBezTo>
                <a:cubicBezTo>
                  <a:pt x="1295518" y="761739"/>
                  <a:pt x="1172079" y="765365"/>
                  <a:pt x="1056306" y="769441"/>
                </a:cubicBezTo>
                <a:cubicBezTo>
                  <a:pt x="940533" y="773517"/>
                  <a:pt x="799118" y="793628"/>
                  <a:pt x="566058" y="769441"/>
                </a:cubicBezTo>
                <a:cubicBezTo>
                  <a:pt x="332998" y="745254"/>
                  <a:pt x="202483" y="771126"/>
                  <a:pt x="0" y="769441"/>
                </a:cubicBezTo>
                <a:cubicBezTo>
                  <a:pt x="18803" y="653192"/>
                  <a:pt x="-6096" y="546630"/>
                  <a:pt x="0" y="369332"/>
                </a:cubicBezTo>
                <a:cubicBezTo>
                  <a:pt x="6096" y="192034"/>
                  <a:pt x="7393" y="10984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SMARTPHONE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1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2A74C26-EB3A-6943-908D-382AA4C4D04D}"/>
              </a:ext>
            </a:extLst>
          </p:cNvPr>
          <p:cNvSpPr txBox="1"/>
          <p:nvPr/>
        </p:nvSpPr>
        <p:spPr>
          <a:xfrm>
            <a:off x="1660315" y="5271976"/>
            <a:ext cx="1229436" cy="738664"/>
          </a:xfrm>
          <a:custGeom>
            <a:avLst/>
            <a:gdLst>
              <a:gd name="connsiteX0" fmla="*/ 0 w 1229436"/>
              <a:gd name="connsiteY0" fmla="*/ 0 h 738664"/>
              <a:gd name="connsiteX1" fmla="*/ 627012 w 1229436"/>
              <a:gd name="connsiteY1" fmla="*/ 0 h 738664"/>
              <a:gd name="connsiteX2" fmla="*/ 1229436 w 1229436"/>
              <a:gd name="connsiteY2" fmla="*/ 0 h 738664"/>
              <a:gd name="connsiteX3" fmla="*/ 1229436 w 1229436"/>
              <a:gd name="connsiteY3" fmla="*/ 347172 h 738664"/>
              <a:gd name="connsiteX4" fmla="*/ 1229436 w 1229436"/>
              <a:gd name="connsiteY4" fmla="*/ 738664 h 738664"/>
              <a:gd name="connsiteX5" fmla="*/ 602424 w 1229436"/>
              <a:gd name="connsiteY5" fmla="*/ 738664 h 738664"/>
              <a:gd name="connsiteX6" fmla="*/ 0 w 1229436"/>
              <a:gd name="connsiteY6" fmla="*/ 738664 h 738664"/>
              <a:gd name="connsiteX7" fmla="*/ 0 w 1229436"/>
              <a:gd name="connsiteY7" fmla="*/ 391492 h 738664"/>
              <a:gd name="connsiteX8" fmla="*/ 0 w 1229436"/>
              <a:gd name="connsiteY8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9436" h="738664" fill="none" extrusionOk="0">
                <a:moveTo>
                  <a:pt x="0" y="0"/>
                </a:moveTo>
                <a:cubicBezTo>
                  <a:pt x="137064" y="-17367"/>
                  <a:pt x="387828" y="1664"/>
                  <a:pt x="627012" y="0"/>
                </a:cubicBezTo>
                <a:cubicBezTo>
                  <a:pt x="866196" y="-1664"/>
                  <a:pt x="1019385" y="18615"/>
                  <a:pt x="1229436" y="0"/>
                </a:cubicBezTo>
                <a:cubicBezTo>
                  <a:pt x="1239821" y="171509"/>
                  <a:pt x="1212778" y="221855"/>
                  <a:pt x="1229436" y="347172"/>
                </a:cubicBezTo>
                <a:cubicBezTo>
                  <a:pt x="1246094" y="472489"/>
                  <a:pt x="1248988" y="601729"/>
                  <a:pt x="1229436" y="738664"/>
                </a:cubicBezTo>
                <a:cubicBezTo>
                  <a:pt x="934221" y="759546"/>
                  <a:pt x="855178" y="767895"/>
                  <a:pt x="602424" y="738664"/>
                </a:cubicBezTo>
                <a:cubicBezTo>
                  <a:pt x="349670" y="709433"/>
                  <a:pt x="276022" y="765280"/>
                  <a:pt x="0" y="738664"/>
                </a:cubicBezTo>
                <a:cubicBezTo>
                  <a:pt x="13147" y="664409"/>
                  <a:pt x="10651" y="533032"/>
                  <a:pt x="0" y="391492"/>
                </a:cubicBezTo>
                <a:cubicBezTo>
                  <a:pt x="-10651" y="249952"/>
                  <a:pt x="17996" y="114447"/>
                  <a:pt x="0" y="0"/>
                </a:cubicBezTo>
                <a:close/>
              </a:path>
              <a:path w="1229436" h="738664" stroke="0" extrusionOk="0">
                <a:moveTo>
                  <a:pt x="0" y="0"/>
                </a:moveTo>
                <a:cubicBezTo>
                  <a:pt x="243758" y="21831"/>
                  <a:pt x="344997" y="16591"/>
                  <a:pt x="627012" y="0"/>
                </a:cubicBezTo>
                <a:cubicBezTo>
                  <a:pt x="909027" y="-16591"/>
                  <a:pt x="1006020" y="21804"/>
                  <a:pt x="1229436" y="0"/>
                </a:cubicBezTo>
                <a:cubicBezTo>
                  <a:pt x="1222908" y="172538"/>
                  <a:pt x="1222656" y="242201"/>
                  <a:pt x="1229436" y="354559"/>
                </a:cubicBezTo>
                <a:cubicBezTo>
                  <a:pt x="1236216" y="466917"/>
                  <a:pt x="1229304" y="554841"/>
                  <a:pt x="1229436" y="738664"/>
                </a:cubicBezTo>
                <a:cubicBezTo>
                  <a:pt x="1070056" y="718448"/>
                  <a:pt x="788070" y="719177"/>
                  <a:pt x="627012" y="738664"/>
                </a:cubicBezTo>
                <a:cubicBezTo>
                  <a:pt x="465954" y="758151"/>
                  <a:pt x="294252" y="766766"/>
                  <a:pt x="0" y="738664"/>
                </a:cubicBezTo>
                <a:cubicBezTo>
                  <a:pt x="16295" y="605914"/>
                  <a:pt x="15293" y="470707"/>
                  <a:pt x="0" y="376719"/>
                </a:cubicBezTo>
                <a:cubicBezTo>
                  <a:pt x="-15293" y="282732"/>
                  <a:pt x="5827" y="13162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SOFTWARE &amp; APPS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ADAC069-AC07-6C48-951D-755B9220A4E4}"/>
              </a:ext>
            </a:extLst>
          </p:cNvPr>
          <p:cNvSpPr txBox="1"/>
          <p:nvPr/>
        </p:nvSpPr>
        <p:spPr>
          <a:xfrm>
            <a:off x="7484444" y="5315830"/>
            <a:ext cx="1503002" cy="738664"/>
          </a:xfrm>
          <a:custGeom>
            <a:avLst/>
            <a:gdLst>
              <a:gd name="connsiteX0" fmla="*/ 0 w 1503002"/>
              <a:gd name="connsiteY0" fmla="*/ 0 h 738664"/>
              <a:gd name="connsiteX1" fmla="*/ 485971 w 1503002"/>
              <a:gd name="connsiteY1" fmla="*/ 0 h 738664"/>
              <a:gd name="connsiteX2" fmla="*/ 941881 w 1503002"/>
              <a:gd name="connsiteY2" fmla="*/ 0 h 738664"/>
              <a:gd name="connsiteX3" fmla="*/ 1503002 w 1503002"/>
              <a:gd name="connsiteY3" fmla="*/ 0 h 738664"/>
              <a:gd name="connsiteX4" fmla="*/ 1503002 w 1503002"/>
              <a:gd name="connsiteY4" fmla="*/ 354559 h 738664"/>
              <a:gd name="connsiteX5" fmla="*/ 1503002 w 1503002"/>
              <a:gd name="connsiteY5" fmla="*/ 738664 h 738664"/>
              <a:gd name="connsiteX6" fmla="*/ 1032061 w 1503002"/>
              <a:gd name="connsiteY6" fmla="*/ 738664 h 738664"/>
              <a:gd name="connsiteX7" fmla="*/ 531061 w 1503002"/>
              <a:gd name="connsiteY7" fmla="*/ 738664 h 738664"/>
              <a:gd name="connsiteX8" fmla="*/ 0 w 1503002"/>
              <a:gd name="connsiteY8" fmla="*/ 738664 h 738664"/>
              <a:gd name="connsiteX9" fmla="*/ 0 w 1503002"/>
              <a:gd name="connsiteY9" fmla="*/ 391492 h 738664"/>
              <a:gd name="connsiteX10" fmla="*/ 0 w 1503002"/>
              <a:gd name="connsiteY10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03002" h="738664" fill="none" extrusionOk="0">
                <a:moveTo>
                  <a:pt x="0" y="0"/>
                </a:moveTo>
                <a:cubicBezTo>
                  <a:pt x="151381" y="15442"/>
                  <a:pt x="352929" y="14205"/>
                  <a:pt x="485971" y="0"/>
                </a:cubicBezTo>
                <a:cubicBezTo>
                  <a:pt x="619013" y="-14205"/>
                  <a:pt x="830106" y="-4989"/>
                  <a:pt x="941881" y="0"/>
                </a:cubicBezTo>
                <a:cubicBezTo>
                  <a:pt x="1053656" y="4989"/>
                  <a:pt x="1346583" y="16186"/>
                  <a:pt x="1503002" y="0"/>
                </a:cubicBezTo>
                <a:cubicBezTo>
                  <a:pt x="1508319" y="83364"/>
                  <a:pt x="1518022" y="188402"/>
                  <a:pt x="1503002" y="354559"/>
                </a:cubicBezTo>
                <a:cubicBezTo>
                  <a:pt x="1487982" y="520716"/>
                  <a:pt x="1521240" y="561177"/>
                  <a:pt x="1503002" y="738664"/>
                </a:cubicBezTo>
                <a:cubicBezTo>
                  <a:pt x="1279494" y="730140"/>
                  <a:pt x="1192245" y="735078"/>
                  <a:pt x="1032061" y="738664"/>
                </a:cubicBezTo>
                <a:cubicBezTo>
                  <a:pt x="871877" y="742250"/>
                  <a:pt x="713576" y="748791"/>
                  <a:pt x="531061" y="738664"/>
                </a:cubicBezTo>
                <a:cubicBezTo>
                  <a:pt x="348546" y="728537"/>
                  <a:pt x="214097" y="741225"/>
                  <a:pt x="0" y="738664"/>
                </a:cubicBezTo>
                <a:cubicBezTo>
                  <a:pt x="-3969" y="588224"/>
                  <a:pt x="6079" y="503048"/>
                  <a:pt x="0" y="391492"/>
                </a:cubicBezTo>
                <a:cubicBezTo>
                  <a:pt x="-6079" y="279936"/>
                  <a:pt x="-190" y="104463"/>
                  <a:pt x="0" y="0"/>
                </a:cubicBezTo>
                <a:close/>
              </a:path>
              <a:path w="1503002" h="738664" stroke="0" extrusionOk="0">
                <a:moveTo>
                  <a:pt x="0" y="0"/>
                </a:moveTo>
                <a:cubicBezTo>
                  <a:pt x="124328" y="154"/>
                  <a:pt x="376493" y="-12617"/>
                  <a:pt x="516031" y="0"/>
                </a:cubicBezTo>
                <a:cubicBezTo>
                  <a:pt x="655569" y="12617"/>
                  <a:pt x="771468" y="-21703"/>
                  <a:pt x="1002001" y="0"/>
                </a:cubicBezTo>
                <a:cubicBezTo>
                  <a:pt x="1232534" y="21703"/>
                  <a:pt x="1389176" y="8656"/>
                  <a:pt x="1503002" y="0"/>
                </a:cubicBezTo>
                <a:cubicBezTo>
                  <a:pt x="1511502" y="167815"/>
                  <a:pt x="1487835" y="231735"/>
                  <a:pt x="1503002" y="369332"/>
                </a:cubicBezTo>
                <a:cubicBezTo>
                  <a:pt x="1518169" y="506929"/>
                  <a:pt x="1513169" y="584536"/>
                  <a:pt x="1503002" y="738664"/>
                </a:cubicBezTo>
                <a:cubicBezTo>
                  <a:pt x="1354363" y="743093"/>
                  <a:pt x="1259517" y="747233"/>
                  <a:pt x="1047091" y="738664"/>
                </a:cubicBezTo>
                <a:cubicBezTo>
                  <a:pt x="834665" y="730095"/>
                  <a:pt x="720289" y="718108"/>
                  <a:pt x="561121" y="738664"/>
                </a:cubicBezTo>
                <a:cubicBezTo>
                  <a:pt x="401953" y="759221"/>
                  <a:pt x="159918" y="715248"/>
                  <a:pt x="0" y="738664"/>
                </a:cubicBezTo>
                <a:cubicBezTo>
                  <a:pt x="13763" y="556229"/>
                  <a:pt x="-16036" y="529095"/>
                  <a:pt x="0" y="354559"/>
                </a:cubicBezTo>
                <a:cubicBezTo>
                  <a:pt x="16036" y="180024"/>
                  <a:pt x="-17078" y="116236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WEARABLE DEVICES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2432CF9-A119-A440-95A2-095614D55A05}"/>
              </a:ext>
            </a:extLst>
          </p:cNvPr>
          <p:cNvSpPr txBox="1"/>
          <p:nvPr/>
        </p:nvSpPr>
        <p:spPr>
          <a:xfrm>
            <a:off x="9072833" y="5323548"/>
            <a:ext cx="1373465" cy="738664"/>
          </a:xfrm>
          <a:custGeom>
            <a:avLst/>
            <a:gdLst>
              <a:gd name="connsiteX0" fmla="*/ 0 w 1373465"/>
              <a:gd name="connsiteY0" fmla="*/ 0 h 738664"/>
              <a:gd name="connsiteX1" fmla="*/ 700467 w 1373465"/>
              <a:gd name="connsiteY1" fmla="*/ 0 h 738664"/>
              <a:gd name="connsiteX2" fmla="*/ 1373465 w 1373465"/>
              <a:gd name="connsiteY2" fmla="*/ 0 h 738664"/>
              <a:gd name="connsiteX3" fmla="*/ 1373465 w 1373465"/>
              <a:gd name="connsiteY3" fmla="*/ 347172 h 738664"/>
              <a:gd name="connsiteX4" fmla="*/ 1373465 w 1373465"/>
              <a:gd name="connsiteY4" fmla="*/ 738664 h 738664"/>
              <a:gd name="connsiteX5" fmla="*/ 672998 w 1373465"/>
              <a:gd name="connsiteY5" fmla="*/ 738664 h 738664"/>
              <a:gd name="connsiteX6" fmla="*/ 0 w 1373465"/>
              <a:gd name="connsiteY6" fmla="*/ 738664 h 738664"/>
              <a:gd name="connsiteX7" fmla="*/ 0 w 1373465"/>
              <a:gd name="connsiteY7" fmla="*/ 391492 h 738664"/>
              <a:gd name="connsiteX8" fmla="*/ 0 w 1373465"/>
              <a:gd name="connsiteY8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3465" h="738664" fill="none" extrusionOk="0">
                <a:moveTo>
                  <a:pt x="0" y="0"/>
                </a:moveTo>
                <a:cubicBezTo>
                  <a:pt x="339218" y="-3116"/>
                  <a:pt x="365025" y="-34362"/>
                  <a:pt x="700467" y="0"/>
                </a:cubicBezTo>
                <a:cubicBezTo>
                  <a:pt x="1035909" y="34362"/>
                  <a:pt x="1129762" y="32904"/>
                  <a:pt x="1373465" y="0"/>
                </a:cubicBezTo>
                <a:cubicBezTo>
                  <a:pt x="1383850" y="171509"/>
                  <a:pt x="1356807" y="221855"/>
                  <a:pt x="1373465" y="347172"/>
                </a:cubicBezTo>
                <a:cubicBezTo>
                  <a:pt x="1390123" y="472489"/>
                  <a:pt x="1393017" y="601729"/>
                  <a:pt x="1373465" y="738664"/>
                </a:cubicBezTo>
                <a:cubicBezTo>
                  <a:pt x="1024113" y="716691"/>
                  <a:pt x="958689" y="714241"/>
                  <a:pt x="672998" y="738664"/>
                </a:cubicBezTo>
                <a:cubicBezTo>
                  <a:pt x="387307" y="763087"/>
                  <a:pt x="180951" y="764693"/>
                  <a:pt x="0" y="738664"/>
                </a:cubicBezTo>
                <a:cubicBezTo>
                  <a:pt x="13147" y="664409"/>
                  <a:pt x="10651" y="533032"/>
                  <a:pt x="0" y="391492"/>
                </a:cubicBezTo>
                <a:cubicBezTo>
                  <a:pt x="-10651" y="249952"/>
                  <a:pt x="17996" y="114447"/>
                  <a:pt x="0" y="0"/>
                </a:cubicBezTo>
                <a:close/>
              </a:path>
              <a:path w="1373465" h="738664" stroke="0" extrusionOk="0">
                <a:moveTo>
                  <a:pt x="0" y="0"/>
                </a:moveTo>
                <a:cubicBezTo>
                  <a:pt x="348961" y="-14028"/>
                  <a:pt x="474539" y="34213"/>
                  <a:pt x="700467" y="0"/>
                </a:cubicBezTo>
                <a:cubicBezTo>
                  <a:pt x="926395" y="-34213"/>
                  <a:pt x="1210441" y="30962"/>
                  <a:pt x="1373465" y="0"/>
                </a:cubicBezTo>
                <a:cubicBezTo>
                  <a:pt x="1366937" y="172538"/>
                  <a:pt x="1366685" y="242201"/>
                  <a:pt x="1373465" y="354559"/>
                </a:cubicBezTo>
                <a:cubicBezTo>
                  <a:pt x="1380245" y="466917"/>
                  <a:pt x="1373333" y="554841"/>
                  <a:pt x="1373465" y="738664"/>
                </a:cubicBezTo>
                <a:cubicBezTo>
                  <a:pt x="1182199" y="748060"/>
                  <a:pt x="964647" y="747208"/>
                  <a:pt x="700467" y="738664"/>
                </a:cubicBezTo>
                <a:cubicBezTo>
                  <a:pt x="436287" y="730120"/>
                  <a:pt x="308813" y="727473"/>
                  <a:pt x="0" y="738664"/>
                </a:cubicBezTo>
                <a:cubicBezTo>
                  <a:pt x="16295" y="605914"/>
                  <a:pt x="15293" y="470707"/>
                  <a:pt x="0" y="376719"/>
                </a:cubicBezTo>
                <a:cubicBezTo>
                  <a:pt x="-15293" y="282732"/>
                  <a:pt x="5827" y="131624"/>
                  <a:pt x="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AUDIO DEVICES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C8D6E297-985B-4449-B4D1-9C44EE9832F1}"/>
              </a:ext>
            </a:extLst>
          </p:cNvPr>
          <p:cNvSpPr/>
          <p:nvPr/>
        </p:nvSpPr>
        <p:spPr>
          <a:xfrm>
            <a:off x="375557" y="1593230"/>
            <a:ext cx="11440886" cy="1755787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6" descr="Apple Music - App su Google Play">
            <a:extLst>
              <a:ext uri="{FF2B5EF4-FFF2-40B4-BE49-F238E27FC236}">
                <a16:creationId xmlns:a16="http://schemas.microsoft.com/office/drawing/2014/main" id="{1C300D01-F8FF-6049-A44F-4587F3E03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14" y="2181142"/>
            <a:ext cx="644979" cy="64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IOS Logo Download Vector">
            <a:extLst>
              <a:ext uri="{FF2B5EF4-FFF2-40B4-BE49-F238E27FC236}">
                <a16:creationId xmlns:a16="http://schemas.microsoft.com/office/drawing/2014/main" id="{8EE6EA4F-8685-AE4E-B0FD-7E6B2AB28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406" y="2181142"/>
            <a:ext cx="644979" cy="64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App Apple TV per smart TV e altri dispositivi - Supporto Apple (IT)">
            <a:extLst>
              <a:ext uri="{FF2B5EF4-FFF2-40B4-BE49-F238E27FC236}">
                <a16:creationId xmlns:a16="http://schemas.microsoft.com/office/drawing/2014/main" id="{99775618-EB5F-A541-B601-D7C317854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912" y="2007749"/>
            <a:ext cx="1104004" cy="101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iPhone 13 Pro Max 256GB azzurro Sierra - Apple (IT)">
            <a:extLst>
              <a:ext uri="{FF2B5EF4-FFF2-40B4-BE49-F238E27FC236}">
                <a16:creationId xmlns:a16="http://schemas.microsoft.com/office/drawing/2014/main" id="{6F24BFB6-B8C1-D54A-B521-0EF9D2506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410" y="1474952"/>
            <a:ext cx="1597064" cy="188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 descr="macOS Big Sur è arrivato - Apple (IT)">
            <a:extLst>
              <a:ext uri="{FF2B5EF4-FFF2-40B4-BE49-F238E27FC236}">
                <a16:creationId xmlns:a16="http://schemas.microsoft.com/office/drawing/2014/main" id="{2594B2A4-35C3-9B48-900F-F29F41F71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03" y="1939634"/>
            <a:ext cx="1836854" cy="122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Apple Watch Series 7 GPS, Cassa 45 mm in alluminio azzurro con Cinturino  Sport blu abisso - Regular - Apple (IT)">
            <a:extLst>
              <a:ext uri="{FF2B5EF4-FFF2-40B4-BE49-F238E27FC236}">
                <a16:creationId xmlns:a16="http://schemas.microsoft.com/office/drawing/2014/main" id="{96E235FB-9862-894F-9623-3E50B51F2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631" y="1868503"/>
            <a:ext cx="1152583" cy="115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2" descr="Acquista gli AirPods Pro - Apple (IT)">
            <a:extLst>
              <a:ext uri="{FF2B5EF4-FFF2-40B4-BE49-F238E27FC236}">
                <a16:creationId xmlns:a16="http://schemas.microsoft.com/office/drawing/2014/main" id="{3368CD26-414F-1E43-B4E3-6EBBE742D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1730709"/>
            <a:ext cx="1482699" cy="148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Qual è la differenza fra APFS, HFS+ ed ExFAT su MacOS | ChiccheInformatiche">
            <a:extLst>
              <a:ext uri="{FF2B5EF4-FFF2-40B4-BE49-F238E27FC236}">
                <a16:creationId xmlns:a16="http://schemas.microsoft.com/office/drawing/2014/main" id="{BCA8AE0B-8DEE-C94F-8F58-55BF48D68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30" y="2054201"/>
            <a:ext cx="1459185" cy="89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0A3FDAEC-BC52-6A4E-B6B0-25782740C108}"/>
              </a:ext>
            </a:extLst>
          </p:cNvPr>
          <p:cNvCxnSpPr>
            <a:cxnSpLocks/>
          </p:cNvCxnSpPr>
          <p:nvPr/>
        </p:nvCxnSpPr>
        <p:spPr>
          <a:xfrm>
            <a:off x="1621972" y="1575906"/>
            <a:ext cx="0" cy="3576467"/>
          </a:xfrm>
          <a:prstGeom prst="line">
            <a:avLst/>
          </a:prstGeom>
          <a:noFill/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cxn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84078F27-B0CF-A341-9DB2-DC9DE3FC4461}"/>
              </a:ext>
            </a:extLst>
          </p:cNvPr>
          <p:cNvCxnSpPr>
            <a:cxnSpLocks/>
          </p:cNvCxnSpPr>
          <p:nvPr/>
        </p:nvCxnSpPr>
        <p:spPr>
          <a:xfrm>
            <a:off x="2928094" y="1575906"/>
            <a:ext cx="0" cy="3576467"/>
          </a:xfrm>
          <a:prstGeom prst="line">
            <a:avLst/>
          </a:prstGeom>
          <a:noFill/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cxn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0DD44661-44D3-2140-B476-D1FEDD1602FF}"/>
              </a:ext>
            </a:extLst>
          </p:cNvPr>
          <p:cNvCxnSpPr>
            <a:cxnSpLocks/>
          </p:cNvCxnSpPr>
          <p:nvPr/>
        </p:nvCxnSpPr>
        <p:spPr>
          <a:xfrm>
            <a:off x="4321410" y="1575907"/>
            <a:ext cx="0" cy="3576467"/>
          </a:xfrm>
          <a:prstGeom prst="line">
            <a:avLst/>
          </a:prstGeom>
          <a:noFill/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cxnSp>
      <p:cxnSp>
        <p:nvCxnSpPr>
          <p:cNvPr id="39" name="Connettore 1 38">
            <a:extLst>
              <a:ext uri="{FF2B5EF4-FFF2-40B4-BE49-F238E27FC236}">
                <a16:creationId xmlns:a16="http://schemas.microsoft.com/office/drawing/2014/main" id="{AFB1EFF6-C7BB-F04A-94F0-D0766983AD24}"/>
              </a:ext>
            </a:extLst>
          </p:cNvPr>
          <p:cNvCxnSpPr>
            <a:cxnSpLocks/>
          </p:cNvCxnSpPr>
          <p:nvPr/>
        </p:nvCxnSpPr>
        <p:spPr>
          <a:xfrm>
            <a:off x="5837639" y="1625676"/>
            <a:ext cx="0" cy="3576467"/>
          </a:xfrm>
          <a:prstGeom prst="line">
            <a:avLst/>
          </a:prstGeom>
          <a:noFill/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cxn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EE4F90E7-C5DC-BA49-B55B-8C693755545D}"/>
              </a:ext>
            </a:extLst>
          </p:cNvPr>
          <p:cNvCxnSpPr>
            <a:cxnSpLocks/>
          </p:cNvCxnSpPr>
          <p:nvPr/>
        </p:nvCxnSpPr>
        <p:spPr>
          <a:xfrm>
            <a:off x="7474345" y="1593230"/>
            <a:ext cx="0" cy="3576467"/>
          </a:xfrm>
          <a:prstGeom prst="line">
            <a:avLst/>
          </a:prstGeom>
          <a:noFill/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cxn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59867407-4192-C641-BC45-B9C39F7E541F}"/>
              </a:ext>
            </a:extLst>
          </p:cNvPr>
          <p:cNvCxnSpPr>
            <a:cxnSpLocks/>
          </p:cNvCxnSpPr>
          <p:nvPr/>
        </p:nvCxnSpPr>
        <p:spPr>
          <a:xfrm>
            <a:off x="8960245" y="1593230"/>
            <a:ext cx="0" cy="3576467"/>
          </a:xfrm>
          <a:prstGeom prst="line">
            <a:avLst/>
          </a:prstGeom>
          <a:noFill/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9C017E1F-3E32-0947-BD67-19E6F1A8B3DB}"/>
              </a:ext>
            </a:extLst>
          </p:cNvPr>
          <p:cNvCxnSpPr>
            <a:cxnSpLocks/>
          </p:cNvCxnSpPr>
          <p:nvPr/>
        </p:nvCxnSpPr>
        <p:spPr>
          <a:xfrm>
            <a:off x="10436199" y="1593230"/>
            <a:ext cx="0" cy="3576467"/>
          </a:xfrm>
          <a:prstGeom prst="line">
            <a:avLst/>
          </a:prstGeom>
          <a:noFill/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cxnSp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id="{EB3C0B24-4F77-BA4B-B6C8-EA76DAA91F58}"/>
              </a:ext>
            </a:extLst>
          </p:cNvPr>
          <p:cNvSpPr/>
          <p:nvPr/>
        </p:nvSpPr>
        <p:spPr>
          <a:xfrm>
            <a:off x="375547" y="3413910"/>
            <a:ext cx="11440886" cy="1755787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Picture 2" descr="Apple, il Logo Aziendale Clip art - logo apple contorno scaricare png -  Disegno png trasparente Cuore png scaricare.">
            <a:extLst>
              <a:ext uri="{FF2B5EF4-FFF2-40B4-BE49-F238E27FC236}">
                <a16:creationId xmlns:a16="http://schemas.microsoft.com/office/drawing/2014/main" id="{98F625D9-F1C7-EC4C-B571-20660033E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0"/>
          <a:stretch/>
        </p:blipFill>
        <p:spPr bwMode="auto">
          <a:xfrm>
            <a:off x="5411549" y="171932"/>
            <a:ext cx="1723958" cy="13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potify vector logo editorial image. Illustration of technology - 217957355">
            <a:extLst>
              <a:ext uri="{FF2B5EF4-FFF2-40B4-BE49-F238E27FC236}">
                <a16:creationId xmlns:a16="http://schemas.microsoft.com/office/drawing/2014/main" id="{1142225D-5A87-6B48-A87E-37BAADBFF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8"/>
          <a:stretch/>
        </p:blipFill>
        <p:spPr bwMode="auto">
          <a:xfrm>
            <a:off x="498813" y="3629199"/>
            <a:ext cx="690447" cy="66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mazon Music | Brands of the World™ | Download vector logos and logotypes">
            <a:extLst>
              <a:ext uri="{FF2B5EF4-FFF2-40B4-BE49-F238E27FC236}">
                <a16:creationId xmlns:a16="http://schemas.microsoft.com/office/drawing/2014/main" id="{179DAFEC-CDE3-9E49-A980-6FAA4E934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18" y="4471348"/>
            <a:ext cx="556199" cy="55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YouTube Music Logo, history, meaning, symbol, PNG">
            <a:extLst>
              <a:ext uri="{FF2B5EF4-FFF2-40B4-BE49-F238E27FC236}">
                <a16:creationId xmlns:a16="http://schemas.microsoft.com/office/drawing/2014/main" id="{C159E9AF-861A-2F43-8CB5-C2AA4D080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1" r="19421"/>
          <a:stretch/>
        </p:blipFill>
        <p:spPr bwMode="auto">
          <a:xfrm>
            <a:off x="1069344" y="4175154"/>
            <a:ext cx="544054" cy="51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0A326E6F-D9B8-6544-A8B2-D107C3F90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973" y="3899106"/>
            <a:ext cx="784121" cy="78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MAZON PRIME VIDEO RECENSIONE">
            <a:extLst>
              <a:ext uri="{FF2B5EF4-FFF2-40B4-BE49-F238E27FC236}">
                <a16:creationId xmlns:a16="http://schemas.microsoft.com/office/drawing/2014/main" id="{5543995C-F452-CF4C-B1B9-3F7E01D37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44" y="3512426"/>
            <a:ext cx="655703" cy="65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Netflix, logo Libero Icona - Icon-Icons.com">
            <a:extLst>
              <a:ext uri="{FF2B5EF4-FFF2-40B4-BE49-F238E27FC236}">
                <a16:creationId xmlns:a16="http://schemas.microsoft.com/office/drawing/2014/main" id="{FD2B6AF4-7E00-6D40-A588-6511E2689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283" y="3752369"/>
            <a:ext cx="449290" cy="44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ulu Icon Logo - Designlogovector">
            <a:extLst>
              <a:ext uri="{FF2B5EF4-FFF2-40B4-BE49-F238E27FC236}">
                <a16:creationId xmlns:a16="http://schemas.microsoft.com/office/drawing/2014/main" id="{16739B60-5BAB-6940-94A7-EEB69EF29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0" t="25236" r="24124" b="25351"/>
          <a:stretch/>
        </p:blipFill>
        <p:spPr bwMode="auto">
          <a:xfrm>
            <a:off x="3213673" y="4372683"/>
            <a:ext cx="609523" cy="59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>
            <a:extLst>
              <a:ext uri="{FF2B5EF4-FFF2-40B4-BE49-F238E27FC236}">
                <a16:creationId xmlns:a16="http://schemas.microsoft.com/office/drawing/2014/main" id="{D1D6C77A-E2EE-D647-825F-A89B7A6AC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99" y="3704915"/>
            <a:ext cx="947776" cy="3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uawei Logo - Storia e significato dell'emblema del marchio">
            <a:extLst>
              <a:ext uri="{FF2B5EF4-FFF2-40B4-BE49-F238E27FC236}">
                <a16:creationId xmlns:a16="http://schemas.microsoft.com/office/drawing/2014/main" id="{F918E600-A840-6A4D-8C61-683396891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73" y="4352953"/>
            <a:ext cx="1068038" cy="59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lenovo-logo - Brand News">
            <a:extLst>
              <a:ext uri="{FF2B5EF4-FFF2-40B4-BE49-F238E27FC236}">
                <a16:creationId xmlns:a16="http://schemas.microsoft.com/office/drawing/2014/main" id="{3B74EF4C-591A-0041-8FF9-DB2B28CBE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666" y="3674615"/>
            <a:ext cx="898039" cy="38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>
            <a:extLst>
              <a:ext uri="{FF2B5EF4-FFF2-40B4-BE49-F238E27FC236}">
                <a16:creationId xmlns:a16="http://schemas.microsoft.com/office/drawing/2014/main" id="{C1839EAC-D442-AF4F-9A54-AF3FC9D28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101" y="4295997"/>
            <a:ext cx="802879" cy="21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30">
            <a:extLst>
              <a:ext uri="{FF2B5EF4-FFF2-40B4-BE49-F238E27FC236}">
                <a16:creationId xmlns:a16="http://schemas.microsoft.com/office/drawing/2014/main" id="{4A097998-8AD1-BA46-83E3-C2D36969A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535" y="4639364"/>
            <a:ext cx="1070550" cy="2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0" name="Picture 32" descr="Fitbit Logo - Storia e significato dell'emblema del marchio">
            <a:extLst>
              <a:ext uri="{FF2B5EF4-FFF2-40B4-BE49-F238E27FC236}">
                <a16:creationId xmlns:a16="http://schemas.microsoft.com/office/drawing/2014/main" id="{952CFFD6-FCA4-BD49-93A6-59E73BB77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865" y="3664962"/>
            <a:ext cx="862517" cy="48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2" name="Picture 34" descr="Xiaomi Logo - Storia e significato dell'emblema del marchio">
            <a:extLst>
              <a:ext uri="{FF2B5EF4-FFF2-40B4-BE49-F238E27FC236}">
                <a16:creationId xmlns:a16="http://schemas.microsoft.com/office/drawing/2014/main" id="{54ABCD24-3EB8-9C47-8B66-23EB62576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606" y="4268642"/>
            <a:ext cx="820776" cy="45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4" name="Picture 36" descr="Bose logo | Storia, valore, PNG">
            <a:extLst>
              <a:ext uri="{FF2B5EF4-FFF2-40B4-BE49-F238E27FC236}">
                <a16:creationId xmlns:a16="http://schemas.microsoft.com/office/drawing/2014/main" id="{2B6D346B-8FA4-3B46-A401-F2C0E54C5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113" y="3684091"/>
            <a:ext cx="808081" cy="50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6" name="Picture 38">
            <a:extLst>
              <a:ext uri="{FF2B5EF4-FFF2-40B4-BE49-F238E27FC236}">
                <a16:creationId xmlns:a16="http://schemas.microsoft.com/office/drawing/2014/main" id="{BF23C30E-5403-B149-98DC-C5FA78A6C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260" y="4252612"/>
            <a:ext cx="550149" cy="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AutoShape 40">
            <a:extLst>
              <a:ext uri="{FF2B5EF4-FFF2-40B4-BE49-F238E27FC236}">
                <a16:creationId xmlns:a16="http://schemas.microsoft.com/office/drawing/2014/main" id="{13C4BA99-1DE0-0540-9C23-1BFA8903CC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212" name="Picture 44" descr="HPE MICROSOFT WINDOWS SERVER STANDARD ADDITIONAL LICENSE  ENGLISH/KOREAN/JAPANESE SOFTWARE (NEW) – Buy Web Server &amp; Hardware Online  in India at Best Price">
            <a:extLst>
              <a:ext uri="{FF2B5EF4-FFF2-40B4-BE49-F238E27FC236}">
                <a16:creationId xmlns:a16="http://schemas.microsoft.com/office/drawing/2014/main" id="{B5C3225A-2103-904E-88DF-9F17840BA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419" y="3512426"/>
            <a:ext cx="503902" cy="50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4" name="Picture 46" descr="Linux cos'è e perché può fare al caso nostro – Tomarelli Marco">
            <a:extLst>
              <a:ext uri="{FF2B5EF4-FFF2-40B4-BE49-F238E27FC236}">
                <a16:creationId xmlns:a16="http://schemas.microsoft.com/office/drawing/2014/main" id="{CDB462D4-48B2-C546-B353-5A897BABE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990" y="4068472"/>
            <a:ext cx="812274" cy="60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6" name="Picture 48" descr="Dell Logo - Storia e significato dell'emblema del marchio">
            <a:extLst>
              <a:ext uri="{FF2B5EF4-FFF2-40B4-BE49-F238E27FC236}">
                <a16:creationId xmlns:a16="http://schemas.microsoft.com/office/drawing/2014/main" id="{2BBDC3AC-729F-DD42-88B4-F33BF2D12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655" y="4635054"/>
            <a:ext cx="667534" cy="37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3E7CC4B0-9400-B746-9B3B-86AD4D4C4899}"/>
              </a:ext>
            </a:extLst>
          </p:cNvPr>
          <p:cNvSpPr txBox="1"/>
          <p:nvPr/>
        </p:nvSpPr>
        <p:spPr>
          <a:xfrm>
            <a:off x="10531685" y="5331455"/>
            <a:ext cx="1240429" cy="738664"/>
          </a:xfrm>
          <a:custGeom>
            <a:avLst/>
            <a:gdLst>
              <a:gd name="connsiteX0" fmla="*/ 0 w 1240429"/>
              <a:gd name="connsiteY0" fmla="*/ 0 h 738664"/>
              <a:gd name="connsiteX1" fmla="*/ 632619 w 1240429"/>
              <a:gd name="connsiteY1" fmla="*/ 0 h 738664"/>
              <a:gd name="connsiteX2" fmla="*/ 1240429 w 1240429"/>
              <a:gd name="connsiteY2" fmla="*/ 0 h 738664"/>
              <a:gd name="connsiteX3" fmla="*/ 1240429 w 1240429"/>
              <a:gd name="connsiteY3" fmla="*/ 347172 h 738664"/>
              <a:gd name="connsiteX4" fmla="*/ 1240429 w 1240429"/>
              <a:gd name="connsiteY4" fmla="*/ 738664 h 738664"/>
              <a:gd name="connsiteX5" fmla="*/ 607810 w 1240429"/>
              <a:gd name="connsiteY5" fmla="*/ 738664 h 738664"/>
              <a:gd name="connsiteX6" fmla="*/ 0 w 1240429"/>
              <a:gd name="connsiteY6" fmla="*/ 738664 h 738664"/>
              <a:gd name="connsiteX7" fmla="*/ 0 w 1240429"/>
              <a:gd name="connsiteY7" fmla="*/ 391492 h 738664"/>
              <a:gd name="connsiteX8" fmla="*/ 0 w 1240429"/>
              <a:gd name="connsiteY8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0429" h="738664" fill="none" extrusionOk="0">
                <a:moveTo>
                  <a:pt x="0" y="0"/>
                </a:moveTo>
                <a:cubicBezTo>
                  <a:pt x="288998" y="-19102"/>
                  <a:pt x="497039" y="-23369"/>
                  <a:pt x="632619" y="0"/>
                </a:cubicBezTo>
                <a:cubicBezTo>
                  <a:pt x="768199" y="23369"/>
                  <a:pt x="1023920" y="-11902"/>
                  <a:pt x="1240429" y="0"/>
                </a:cubicBezTo>
                <a:cubicBezTo>
                  <a:pt x="1250814" y="171509"/>
                  <a:pt x="1223771" y="221855"/>
                  <a:pt x="1240429" y="347172"/>
                </a:cubicBezTo>
                <a:cubicBezTo>
                  <a:pt x="1257087" y="472489"/>
                  <a:pt x="1259981" y="601729"/>
                  <a:pt x="1240429" y="738664"/>
                </a:cubicBezTo>
                <a:cubicBezTo>
                  <a:pt x="1082305" y="749342"/>
                  <a:pt x="819796" y="769396"/>
                  <a:pt x="607810" y="738664"/>
                </a:cubicBezTo>
                <a:cubicBezTo>
                  <a:pt x="395824" y="707932"/>
                  <a:pt x="228731" y="763020"/>
                  <a:pt x="0" y="738664"/>
                </a:cubicBezTo>
                <a:cubicBezTo>
                  <a:pt x="13147" y="664409"/>
                  <a:pt x="10651" y="533032"/>
                  <a:pt x="0" y="391492"/>
                </a:cubicBezTo>
                <a:cubicBezTo>
                  <a:pt x="-10651" y="249952"/>
                  <a:pt x="17996" y="114447"/>
                  <a:pt x="0" y="0"/>
                </a:cubicBezTo>
                <a:close/>
              </a:path>
              <a:path w="1240429" h="738664" stroke="0" extrusionOk="0">
                <a:moveTo>
                  <a:pt x="0" y="0"/>
                </a:moveTo>
                <a:cubicBezTo>
                  <a:pt x="145831" y="29608"/>
                  <a:pt x="418080" y="-7555"/>
                  <a:pt x="632619" y="0"/>
                </a:cubicBezTo>
                <a:cubicBezTo>
                  <a:pt x="847158" y="7555"/>
                  <a:pt x="1067976" y="-18054"/>
                  <a:pt x="1240429" y="0"/>
                </a:cubicBezTo>
                <a:cubicBezTo>
                  <a:pt x="1233901" y="172538"/>
                  <a:pt x="1233649" y="242201"/>
                  <a:pt x="1240429" y="354559"/>
                </a:cubicBezTo>
                <a:cubicBezTo>
                  <a:pt x="1247209" y="466917"/>
                  <a:pt x="1240297" y="554841"/>
                  <a:pt x="1240429" y="738664"/>
                </a:cubicBezTo>
                <a:cubicBezTo>
                  <a:pt x="962182" y="745411"/>
                  <a:pt x="888432" y="738005"/>
                  <a:pt x="632619" y="738664"/>
                </a:cubicBezTo>
                <a:cubicBezTo>
                  <a:pt x="376806" y="739324"/>
                  <a:pt x="212783" y="758291"/>
                  <a:pt x="0" y="738664"/>
                </a:cubicBezTo>
                <a:cubicBezTo>
                  <a:pt x="16295" y="605914"/>
                  <a:pt x="15293" y="470707"/>
                  <a:pt x="0" y="376719"/>
                </a:cubicBezTo>
                <a:cubicBezTo>
                  <a:pt x="-15293" y="282732"/>
                  <a:pt x="5827" y="131624"/>
                  <a:pt x="0" y="0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OPERATIVE SYSTEMS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1376B297-127B-A64A-9932-5C988ABE47A1}"/>
              </a:ext>
            </a:extLst>
          </p:cNvPr>
          <p:cNvSpPr txBox="1"/>
          <p:nvPr/>
        </p:nvSpPr>
        <p:spPr>
          <a:xfrm>
            <a:off x="5889996" y="5296759"/>
            <a:ext cx="1555871" cy="738664"/>
          </a:xfrm>
          <a:custGeom>
            <a:avLst/>
            <a:gdLst>
              <a:gd name="connsiteX0" fmla="*/ 0 w 1555871"/>
              <a:gd name="connsiteY0" fmla="*/ 0 h 738664"/>
              <a:gd name="connsiteX1" fmla="*/ 503065 w 1555871"/>
              <a:gd name="connsiteY1" fmla="*/ 0 h 738664"/>
              <a:gd name="connsiteX2" fmla="*/ 975012 w 1555871"/>
              <a:gd name="connsiteY2" fmla="*/ 0 h 738664"/>
              <a:gd name="connsiteX3" fmla="*/ 1555871 w 1555871"/>
              <a:gd name="connsiteY3" fmla="*/ 0 h 738664"/>
              <a:gd name="connsiteX4" fmla="*/ 1555871 w 1555871"/>
              <a:gd name="connsiteY4" fmla="*/ 354559 h 738664"/>
              <a:gd name="connsiteX5" fmla="*/ 1555871 w 1555871"/>
              <a:gd name="connsiteY5" fmla="*/ 738664 h 738664"/>
              <a:gd name="connsiteX6" fmla="*/ 1068365 w 1555871"/>
              <a:gd name="connsiteY6" fmla="*/ 738664 h 738664"/>
              <a:gd name="connsiteX7" fmla="*/ 549741 w 1555871"/>
              <a:gd name="connsiteY7" fmla="*/ 738664 h 738664"/>
              <a:gd name="connsiteX8" fmla="*/ 0 w 1555871"/>
              <a:gd name="connsiteY8" fmla="*/ 738664 h 738664"/>
              <a:gd name="connsiteX9" fmla="*/ 0 w 1555871"/>
              <a:gd name="connsiteY9" fmla="*/ 391492 h 738664"/>
              <a:gd name="connsiteX10" fmla="*/ 0 w 1555871"/>
              <a:gd name="connsiteY10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55871" h="738664" fill="none" extrusionOk="0">
                <a:moveTo>
                  <a:pt x="0" y="0"/>
                </a:moveTo>
                <a:cubicBezTo>
                  <a:pt x="213640" y="-9294"/>
                  <a:pt x="277281" y="23200"/>
                  <a:pt x="503065" y="0"/>
                </a:cubicBezTo>
                <a:cubicBezTo>
                  <a:pt x="728850" y="-23200"/>
                  <a:pt x="807462" y="19700"/>
                  <a:pt x="975012" y="0"/>
                </a:cubicBezTo>
                <a:cubicBezTo>
                  <a:pt x="1142562" y="-19700"/>
                  <a:pt x="1373719" y="-3154"/>
                  <a:pt x="1555871" y="0"/>
                </a:cubicBezTo>
                <a:cubicBezTo>
                  <a:pt x="1561188" y="83364"/>
                  <a:pt x="1570891" y="188402"/>
                  <a:pt x="1555871" y="354559"/>
                </a:cubicBezTo>
                <a:cubicBezTo>
                  <a:pt x="1540851" y="520716"/>
                  <a:pt x="1574109" y="561177"/>
                  <a:pt x="1555871" y="738664"/>
                </a:cubicBezTo>
                <a:cubicBezTo>
                  <a:pt x="1424251" y="752268"/>
                  <a:pt x="1310795" y="751019"/>
                  <a:pt x="1068365" y="738664"/>
                </a:cubicBezTo>
                <a:cubicBezTo>
                  <a:pt x="825935" y="726309"/>
                  <a:pt x="695946" y="716056"/>
                  <a:pt x="549741" y="738664"/>
                </a:cubicBezTo>
                <a:cubicBezTo>
                  <a:pt x="403536" y="761272"/>
                  <a:pt x="153349" y="712794"/>
                  <a:pt x="0" y="738664"/>
                </a:cubicBezTo>
                <a:cubicBezTo>
                  <a:pt x="-3969" y="588224"/>
                  <a:pt x="6079" y="503048"/>
                  <a:pt x="0" y="391492"/>
                </a:cubicBezTo>
                <a:cubicBezTo>
                  <a:pt x="-6079" y="279936"/>
                  <a:pt x="-190" y="104463"/>
                  <a:pt x="0" y="0"/>
                </a:cubicBezTo>
                <a:close/>
              </a:path>
              <a:path w="1555871" h="738664" stroke="0" extrusionOk="0">
                <a:moveTo>
                  <a:pt x="0" y="0"/>
                </a:moveTo>
                <a:cubicBezTo>
                  <a:pt x="140498" y="12244"/>
                  <a:pt x="393153" y="16263"/>
                  <a:pt x="534182" y="0"/>
                </a:cubicBezTo>
                <a:cubicBezTo>
                  <a:pt x="675211" y="-16263"/>
                  <a:pt x="849232" y="17781"/>
                  <a:pt x="1037247" y="0"/>
                </a:cubicBezTo>
                <a:cubicBezTo>
                  <a:pt x="1225263" y="-17781"/>
                  <a:pt x="1411655" y="944"/>
                  <a:pt x="1555871" y="0"/>
                </a:cubicBezTo>
                <a:cubicBezTo>
                  <a:pt x="1564371" y="167815"/>
                  <a:pt x="1540704" y="231735"/>
                  <a:pt x="1555871" y="369332"/>
                </a:cubicBezTo>
                <a:cubicBezTo>
                  <a:pt x="1571038" y="506929"/>
                  <a:pt x="1566038" y="584536"/>
                  <a:pt x="1555871" y="738664"/>
                </a:cubicBezTo>
                <a:cubicBezTo>
                  <a:pt x="1349433" y="754988"/>
                  <a:pt x="1256167" y="722098"/>
                  <a:pt x="1083923" y="738664"/>
                </a:cubicBezTo>
                <a:cubicBezTo>
                  <a:pt x="911679" y="755230"/>
                  <a:pt x="798006" y="717563"/>
                  <a:pt x="580859" y="738664"/>
                </a:cubicBezTo>
                <a:cubicBezTo>
                  <a:pt x="363712" y="759765"/>
                  <a:pt x="173910" y="734107"/>
                  <a:pt x="0" y="738664"/>
                </a:cubicBezTo>
                <a:cubicBezTo>
                  <a:pt x="13763" y="556229"/>
                  <a:pt x="-16036" y="529095"/>
                  <a:pt x="0" y="354559"/>
                </a:cubicBezTo>
                <a:cubicBezTo>
                  <a:pt x="16036" y="180024"/>
                  <a:pt x="-17078" y="116236"/>
                  <a:pt x="0" y="0"/>
                </a:cubicBezTo>
                <a:close/>
              </a:path>
            </a:pathLst>
          </a:custGeom>
          <a:solidFill>
            <a:srgbClr val="7030A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LAPTOPS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sp>
        <p:nvSpPr>
          <p:cNvPr id="82" name="Titolo 1">
            <a:extLst>
              <a:ext uri="{FF2B5EF4-FFF2-40B4-BE49-F238E27FC236}">
                <a16:creationId xmlns:a16="http://schemas.microsoft.com/office/drawing/2014/main" id="{57333C1F-098B-0F4C-BBAA-F98C5AEA7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26" y="914720"/>
            <a:ext cx="10916292" cy="464602"/>
          </a:xfrm>
        </p:spPr>
        <p:txBody>
          <a:bodyPr/>
          <a:lstStyle/>
          <a:p>
            <a:r>
              <a:rPr lang="it-IT" dirty="0" err="1"/>
              <a:t>Where</a:t>
            </a:r>
            <a:r>
              <a:rPr lang="it-IT" dirty="0"/>
              <a:t> to compete?</a:t>
            </a:r>
            <a:br>
              <a:rPr lang="it-IT" dirty="0"/>
            </a:b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8252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A50BE3-C162-5044-BB9E-57F4AA0AE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27" y="823268"/>
            <a:ext cx="11254740" cy="464602"/>
          </a:xfrm>
        </p:spPr>
        <p:txBody>
          <a:bodyPr/>
          <a:lstStyle/>
          <a:p>
            <a:r>
              <a:rPr lang="en-US" dirty="0"/>
              <a:t>Competitive Advantages are often short-lived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1C3D54-9809-224B-A341-398B5B1509CA}"/>
              </a:ext>
            </a:extLst>
          </p:cNvPr>
          <p:cNvSpPr txBox="1"/>
          <p:nvPr/>
        </p:nvSpPr>
        <p:spPr>
          <a:xfrm>
            <a:off x="115605" y="4110347"/>
            <a:ext cx="319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THE FIRST GENERATION IPOD MP3 PLAYER - WHICH STORED 1,000 TUNES - TRANSFORMED THE WORLD OF DIGITAL MUSIC.</a:t>
            </a:r>
            <a:endParaRPr lang="en-US" sz="1000" b="1" spc="100" dirty="0">
              <a:latin typeface="Dreaming Outloud Pro" panose="03050502040302030504" pitchFamily="66" charset="77"/>
              <a:ea typeface="Open Sans" panose="020B0606030504020204" pitchFamily="34" charset="0"/>
              <a:cs typeface="Dreaming Outloud Pro" panose="03050502040302030504" pitchFamily="66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65B308B-D6B8-CD49-ADF7-3A5292E230E5}"/>
              </a:ext>
            </a:extLst>
          </p:cNvPr>
          <p:cNvSpPr txBox="1"/>
          <p:nvPr/>
        </p:nvSpPr>
        <p:spPr>
          <a:xfrm>
            <a:off x="3307172" y="3120640"/>
            <a:ext cx="2788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spc="100" dirty="0"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CA: DOWNLOAD OF SINGLE SONGS</a:t>
            </a:r>
            <a:endParaRPr lang="en-US" sz="1000" b="1" spc="100" dirty="0">
              <a:latin typeface="Dreaming Outloud Pro" panose="03050502040302030504" pitchFamily="66" charset="77"/>
              <a:ea typeface="Open Sans" panose="020B0606030504020204" pitchFamily="34" charset="0"/>
              <a:cs typeface="Dreaming Outloud Pro" panose="03050502040302030504" pitchFamily="66" charset="77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F265C19-6C74-BC40-ABE0-9B0BFD15D188}"/>
              </a:ext>
            </a:extLst>
          </p:cNvPr>
          <p:cNvSpPr txBox="1"/>
          <p:nvPr/>
        </p:nvSpPr>
        <p:spPr>
          <a:xfrm>
            <a:off x="5917089" y="3808483"/>
            <a:ext cx="2533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spc="100" dirty="0"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WITH DOWNLOADS IN DECLINE ITUNES FAILED TO ADAPT</a:t>
            </a:r>
            <a:endParaRPr lang="en-US" sz="1000" b="1" spc="100" dirty="0">
              <a:latin typeface="Dreaming Outloud Pro" panose="03050502040302030504" pitchFamily="66" charset="77"/>
              <a:ea typeface="Open Sans" panose="020B0606030504020204" pitchFamily="34" charset="0"/>
              <a:cs typeface="Dreaming Outloud Pro" panose="03050502040302030504" pitchFamily="66" charset="77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CD3DCAF-1C16-DB42-B547-61D152F38B9E}"/>
              </a:ext>
            </a:extLst>
          </p:cNvPr>
          <p:cNvSpPr txBox="1"/>
          <p:nvPr/>
        </p:nvSpPr>
        <p:spPr>
          <a:xfrm>
            <a:off x="8855871" y="2822121"/>
            <a:ext cx="319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spc="100" dirty="0"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USER-FRIENDLY PLATFORM; FREEMIUM MODEL AND ILLIMITED CATALOGUE OUTPERFORMED ITUNES</a:t>
            </a:r>
            <a:endParaRPr lang="en-US" sz="1000" b="1" spc="100" dirty="0">
              <a:latin typeface="Dreaming Outloud Pro" panose="03050502040302030504" pitchFamily="66" charset="77"/>
              <a:ea typeface="Open Sans" panose="020B0606030504020204" pitchFamily="34" charset="0"/>
              <a:cs typeface="Dreaming Outloud Pro" panose="03050502040302030504" pitchFamily="66" charset="77"/>
            </a:endParaRPr>
          </a:p>
        </p:txBody>
      </p:sp>
      <p:pic>
        <p:nvPicPr>
          <p:cNvPr id="4098" name="Picture 2" descr="iPod-Geschichte: Alle Modelle auf einen Blick - Bilder, Screenshots - AUDIO  VIDEO FOTO BILD">
            <a:extLst>
              <a:ext uri="{FF2B5EF4-FFF2-40B4-BE49-F238E27FC236}">
                <a16:creationId xmlns:a16="http://schemas.microsoft.com/office/drawing/2014/main" id="{BE6C5836-44D7-614E-AD32-14FAE5E5F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1" r="21718"/>
          <a:stretch/>
        </p:blipFill>
        <p:spPr bwMode="auto">
          <a:xfrm>
            <a:off x="714737" y="1737880"/>
            <a:ext cx="1465943" cy="203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ow to Transfer Music from iPhone to iTunes on Windows Computer">
            <a:extLst>
              <a:ext uri="{FF2B5EF4-FFF2-40B4-BE49-F238E27FC236}">
                <a16:creationId xmlns:a16="http://schemas.microsoft.com/office/drawing/2014/main" id="{9F276E0E-9E1C-004E-A84C-FB98661C5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7" r="27755"/>
          <a:stretch/>
        </p:blipFill>
        <p:spPr bwMode="auto">
          <a:xfrm>
            <a:off x="3689233" y="1235387"/>
            <a:ext cx="1468384" cy="183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77% of American Internet Users Now Streaming Music, Says Study | Billboard  – Billboard">
            <a:extLst>
              <a:ext uri="{FF2B5EF4-FFF2-40B4-BE49-F238E27FC236}">
                <a16:creationId xmlns:a16="http://schemas.microsoft.com/office/drawing/2014/main" id="{EEE59E4C-5097-474C-9B97-0B1677A0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21" y="2285414"/>
            <a:ext cx="1815871" cy="12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Listening is everything - Spotify">
            <a:extLst>
              <a:ext uri="{FF2B5EF4-FFF2-40B4-BE49-F238E27FC236}">
                <a16:creationId xmlns:a16="http://schemas.microsoft.com/office/drawing/2014/main" id="{F61D105C-888F-364A-A033-D3A8CF0C9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234" y="1446285"/>
            <a:ext cx="2394856" cy="125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7B08678-CDED-F743-8890-B053CA78D11E}"/>
              </a:ext>
            </a:extLst>
          </p:cNvPr>
          <p:cNvSpPr txBox="1"/>
          <p:nvPr/>
        </p:nvSpPr>
        <p:spPr>
          <a:xfrm rot="21408578">
            <a:off x="8848068" y="2544213"/>
            <a:ext cx="319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spc="100" dirty="0">
                <a:highlight>
                  <a:srgbClr val="FEDE33"/>
                </a:highlight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2017</a:t>
            </a:r>
            <a:endParaRPr lang="en-US" sz="1200" b="1" spc="100" dirty="0">
              <a:highlight>
                <a:srgbClr val="FEDE33"/>
              </a:highlight>
              <a:latin typeface="Dreaming Outloud Pro" panose="03050502040302030504" pitchFamily="66" charset="77"/>
              <a:ea typeface="Open Sans" panose="020B0606030504020204" pitchFamily="34" charset="0"/>
              <a:cs typeface="Dreaming Outloud Pro" panose="03050502040302030504" pitchFamily="66" charset="77"/>
            </a:endParaRPr>
          </a:p>
        </p:txBody>
      </p:sp>
      <p:pic>
        <p:nvPicPr>
          <p:cNvPr id="30" name="Picture 12" descr="Qual è il miglior servizio di streaming musicale nel Regno Unit">
            <a:extLst>
              <a:ext uri="{FF2B5EF4-FFF2-40B4-BE49-F238E27FC236}">
                <a16:creationId xmlns:a16="http://schemas.microsoft.com/office/drawing/2014/main" id="{C330FCAF-04D8-C441-AF61-B564A0A2C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100" y="4592090"/>
            <a:ext cx="2770100" cy="184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30F6A16-B6BA-1841-9E73-5F533BC9EB43}"/>
              </a:ext>
            </a:extLst>
          </p:cNvPr>
          <p:cNvSpPr txBox="1"/>
          <p:nvPr/>
        </p:nvSpPr>
        <p:spPr>
          <a:xfrm rot="21408578">
            <a:off x="5461422" y="3416690"/>
            <a:ext cx="319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pc="100" dirty="0">
                <a:highlight>
                  <a:srgbClr val="FEDE33"/>
                </a:highlight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THE RISE OF STREAMING</a:t>
            </a:r>
            <a:endParaRPr lang="en-US" sz="1200" b="1" spc="100" dirty="0">
              <a:highlight>
                <a:srgbClr val="FEDE33"/>
              </a:highlight>
              <a:latin typeface="Dreaming Outloud Pro" panose="03050502040302030504" pitchFamily="66" charset="77"/>
              <a:ea typeface="Open Sans" panose="020B0606030504020204" pitchFamily="34" charset="0"/>
              <a:cs typeface="Dreaming Outloud Pro" panose="03050502040302030504" pitchFamily="66" charset="77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8575F3A-9FD3-C74B-910E-5BC93A5AEB99}"/>
              </a:ext>
            </a:extLst>
          </p:cNvPr>
          <p:cNvSpPr txBox="1"/>
          <p:nvPr/>
        </p:nvSpPr>
        <p:spPr>
          <a:xfrm rot="21413262">
            <a:off x="-100941" y="3554659"/>
            <a:ext cx="319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spc="100" dirty="0">
                <a:highlight>
                  <a:srgbClr val="FEDE33"/>
                </a:highlight>
                <a:latin typeface="Dreaming Outloud Pro" panose="03050502040302030504" pitchFamily="66" charset="77"/>
                <a:ea typeface="Open Sans" panose="020B0606030504020204" pitchFamily="34" charset="0"/>
                <a:cs typeface="Dreaming Outloud Pro" panose="03050502040302030504" pitchFamily="66" charset="77"/>
              </a:rPr>
              <a:t>THE RISE OF DIGITAL MUSIC</a:t>
            </a:r>
            <a:endParaRPr lang="en-US" sz="1200" b="1" spc="100" dirty="0">
              <a:highlight>
                <a:srgbClr val="FEDE33"/>
              </a:highlight>
              <a:latin typeface="Dreaming Outloud Pro" panose="03050502040302030504" pitchFamily="66" charset="77"/>
              <a:ea typeface="Open Sans" panose="020B0606030504020204" pitchFamily="34" charset="0"/>
              <a:cs typeface="Dreaming Outloud Pro" panose="03050502040302030504" pitchFamily="66" charset="77"/>
            </a:endParaRPr>
          </a:p>
        </p:txBody>
      </p: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86BA67C6-3AB2-1048-9E6E-489DBB94B760}"/>
              </a:ext>
            </a:extLst>
          </p:cNvPr>
          <p:cNvCxnSpPr>
            <a:cxnSpLocks/>
          </p:cNvCxnSpPr>
          <p:nvPr/>
        </p:nvCxnSpPr>
        <p:spPr>
          <a:xfrm flipV="1">
            <a:off x="2100943" y="2000578"/>
            <a:ext cx="1776020" cy="883226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3DC92640-A47F-824D-85B0-2197B3A22082}"/>
              </a:ext>
            </a:extLst>
          </p:cNvPr>
          <p:cNvCxnSpPr>
            <a:cxnSpLocks/>
          </p:cNvCxnSpPr>
          <p:nvPr/>
        </p:nvCxnSpPr>
        <p:spPr>
          <a:xfrm>
            <a:off x="4797989" y="1873041"/>
            <a:ext cx="1405147" cy="88466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1CEA208C-410E-5748-BF27-71BC306391A0}"/>
              </a:ext>
            </a:extLst>
          </p:cNvPr>
          <p:cNvCxnSpPr>
            <a:cxnSpLocks/>
            <a:endCxn id="4104" idx="3"/>
          </p:cNvCxnSpPr>
          <p:nvPr/>
        </p:nvCxnSpPr>
        <p:spPr>
          <a:xfrm flipH="1">
            <a:off x="8091992" y="1759775"/>
            <a:ext cx="954037" cy="1126203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CADCE7C2-C6F0-324B-BBA0-05D30262A18D}"/>
              </a:ext>
            </a:extLst>
          </p:cNvPr>
          <p:cNvCxnSpPr>
            <a:cxnSpLocks/>
          </p:cNvCxnSpPr>
          <p:nvPr/>
        </p:nvCxnSpPr>
        <p:spPr>
          <a:xfrm flipH="1">
            <a:off x="7780668" y="3454651"/>
            <a:ext cx="2573744" cy="2695778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425ACE6B-7A91-4544-BE05-DBA68EBBA0CA}"/>
              </a:ext>
            </a:extLst>
          </p:cNvPr>
          <p:cNvSpPr txBox="1"/>
          <p:nvPr/>
        </p:nvSpPr>
        <p:spPr>
          <a:xfrm rot="21248236">
            <a:off x="3187369" y="2764185"/>
            <a:ext cx="66717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2003</a:t>
            </a:r>
            <a:endParaRPr lang="en-US" spc="100" dirty="0">
              <a:highlight>
                <a:srgbClr val="FEDE33"/>
              </a:highligh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213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The End of Competitive Advantage: How to Keep Your Strategy Moving as Fast  as Your Business (English Edition) eBook : McGrath, Rita Gunther, Gourlay,  Alex: Amazon.it: Kindle Store">
            <a:extLst>
              <a:ext uri="{FF2B5EF4-FFF2-40B4-BE49-F238E27FC236}">
                <a16:creationId xmlns:a16="http://schemas.microsoft.com/office/drawing/2014/main" id="{F8D9F222-AD3F-A245-8AC0-B3E307A5C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73" y="1643742"/>
            <a:ext cx="4637313" cy="46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B8A00433-B9C0-6B48-9120-96B95E66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27" y="823268"/>
            <a:ext cx="11254740" cy="464602"/>
          </a:xfrm>
        </p:spPr>
        <p:txBody>
          <a:bodyPr/>
          <a:lstStyle/>
          <a:p>
            <a:r>
              <a:rPr lang="en-US" dirty="0"/>
              <a:t>The end of (sustainable) competitive advantages</a:t>
            </a:r>
          </a:p>
        </p:txBody>
      </p:sp>
    </p:spTree>
    <p:extLst>
      <p:ext uri="{BB962C8B-B14F-4D97-AF65-F5344CB8AC3E}">
        <p14:creationId xmlns:p14="http://schemas.microsoft.com/office/powerpoint/2010/main" val="1513869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FCC4786C-C493-1C4D-BAAB-24A6B64DF77B}"/>
              </a:ext>
            </a:extLst>
          </p:cNvPr>
          <p:cNvSpPr txBox="1"/>
          <p:nvPr/>
        </p:nvSpPr>
        <p:spPr>
          <a:xfrm>
            <a:off x="528101" y="2837464"/>
            <a:ext cx="6209905" cy="722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SUSTAINABLE COMPETITIVE ADVANTAGE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er 12">
            <a:extLst>
              <a:ext uri="{FF2B5EF4-FFF2-40B4-BE49-F238E27FC236}">
                <a16:creationId xmlns:a16="http://schemas.microsoft.com/office/drawing/2014/main" id="{82BB9782-1226-CA44-853C-E47D8A6F01FF}"/>
              </a:ext>
            </a:extLst>
          </p:cNvPr>
          <p:cNvSpPr/>
          <p:nvPr/>
        </p:nvSpPr>
        <p:spPr>
          <a:xfrm>
            <a:off x="-132298" y="2249934"/>
            <a:ext cx="3435152" cy="1528617"/>
          </a:xfrm>
          <a:prstGeom prst="mathMultiply">
            <a:avLst>
              <a:gd name="adj1" fmla="val 7026"/>
            </a:avLst>
          </a:prstGeom>
          <a:solidFill>
            <a:srgbClr val="2E3C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2" descr="Arrow Vector All Free Download - Buterfly From">
            <a:extLst>
              <a:ext uri="{FF2B5EF4-FFF2-40B4-BE49-F238E27FC236}">
                <a16:creationId xmlns:a16="http://schemas.microsoft.com/office/drawing/2014/main" id="{1985DF7B-213C-434C-837E-CB3341A7E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0946">
            <a:off x="1120149" y="3492273"/>
            <a:ext cx="886491" cy="73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09513D2-80BA-694C-A3E5-168FFAD6EC44}"/>
              </a:ext>
            </a:extLst>
          </p:cNvPr>
          <p:cNvSpPr txBox="1"/>
          <p:nvPr/>
        </p:nvSpPr>
        <p:spPr>
          <a:xfrm>
            <a:off x="557251" y="4353743"/>
            <a:ext cx="5939318" cy="722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TRANSIENT COMPETITIVE ADVANTAGE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2457E15-1BDD-EB43-AB30-231336C2B230}"/>
              </a:ext>
            </a:extLst>
          </p:cNvPr>
          <p:cNvSpPr txBox="1"/>
          <p:nvPr/>
        </p:nvSpPr>
        <p:spPr>
          <a:xfrm>
            <a:off x="3633053" y="3561136"/>
            <a:ext cx="73341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i="1" dirty="0">
                <a:solidFill>
                  <a:srgbClr val="202124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Competitive </a:t>
            </a:r>
            <a:r>
              <a:rPr lang="it-IT" sz="2800" b="1" i="1" dirty="0" err="1">
                <a:solidFill>
                  <a:srgbClr val="202124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Advantages</a:t>
            </a:r>
            <a:r>
              <a:rPr lang="it-IT" sz="2800" b="1" i="1" dirty="0">
                <a:solidFill>
                  <a:srgbClr val="202124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are </a:t>
            </a:r>
            <a:r>
              <a:rPr lang="it-IT" sz="2800" b="1" i="1" dirty="0" err="1">
                <a:solidFill>
                  <a:srgbClr val="202124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often</a:t>
            </a:r>
            <a:r>
              <a:rPr lang="it-IT" sz="2800" b="1" i="1" dirty="0">
                <a:solidFill>
                  <a:srgbClr val="202124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</a:t>
            </a:r>
            <a:r>
              <a:rPr lang="it-IT" sz="2800" b="1" i="1" dirty="0">
                <a:solidFill>
                  <a:srgbClr val="3078B5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Short-</a:t>
            </a:r>
            <a:r>
              <a:rPr lang="it-IT" sz="2800" b="1" i="1" dirty="0" err="1">
                <a:solidFill>
                  <a:srgbClr val="3078B5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lived</a:t>
            </a:r>
            <a:endParaRPr lang="it-IT" sz="2800" b="1" i="1" dirty="0">
              <a:solidFill>
                <a:srgbClr val="3078B5"/>
              </a:solidFill>
              <a:effectLst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pic>
        <p:nvPicPr>
          <p:cNvPr id="17" name="Picture 22" descr="Arrow Vector All Free Download - Buterfly From">
            <a:extLst>
              <a:ext uri="{FF2B5EF4-FFF2-40B4-BE49-F238E27FC236}">
                <a16:creationId xmlns:a16="http://schemas.microsoft.com/office/drawing/2014/main" id="{11A60F87-BBA5-6040-8390-5D6BF584C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0676">
            <a:off x="787371" y="4952671"/>
            <a:ext cx="886491" cy="73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3575264-F27C-0E44-9C15-ED36191C34CD}"/>
              </a:ext>
            </a:extLst>
          </p:cNvPr>
          <p:cNvSpPr txBox="1"/>
          <p:nvPr/>
        </p:nvSpPr>
        <p:spPr>
          <a:xfrm>
            <a:off x="1273411" y="5051454"/>
            <a:ext cx="42164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i="0" dirty="0">
                <a:solidFill>
                  <a:srgbClr val="202124"/>
                </a:solidFill>
                <a:effectLst/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INNOVATION IS KEY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C0B348D-DB0A-8545-B137-A0AD1C2F44B1}"/>
              </a:ext>
            </a:extLst>
          </p:cNvPr>
          <p:cNvSpPr txBox="1"/>
          <p:nvPr/>
        </p:nvSpPr>
        <p:spPr>
          <a:xfrm>
            <a:off x="9413295" y="4416551"/>
            <a:ext cx="2320658" cy="369332"/>
          </a:xfrm>
          <a:custGeom>
            <a:avLst/>
            <a:gdLst>
              <a:gd name="connsiteX0" fmla="*/ 0 w 2320658"/>
              <a:gd name="connsiteY0" fmla="*/ 0 h 369332"/>
              <a:gd name="connsiteX1" fmla="*/ 556958 w 2320658"/>
              <a:gd name="connsiteY1" fmla="*/ 0 h 369332"/>
              <a:gd name="connsiteX2" fmla="*/ 1067503 w 2320658"/>
              <a:gd name="connsiteY2" fmla="*/ 0 h 369332"/>
              <a:gd name="connsiteX3" fmla="*/ 1694080 w 2320658"/>
              <a:gd name="connsiteY3" fmla="*/ 0 h 369332"/>
              <a:gd name="connsiteX4" fmla="*/ 2320658 w 2320658"/>
              <a:gd name="connsiteY4" fmla="*/ 0 h 369332"/>
              <a:gd name="connsiteX5" fmla="*/ 2320658 w 2320658"/>
              <a:gd name="connsiteY5" fmla="*/ 369332 h 369332"/>
              <a:gd name="connsiteX6" fmla="*/ 1786907 w 2320658"/>
              <a:gd name="connsiteY6" fmla="*/ 369332 h 369332"/>
              <a:gd name="connsiteX7" fmla="*/ 1206742 w 2320658"/>
              <a:gd name="connsiteY7" fmla="*/ 369332 h 369332"/>
              <a:gd name="connsiteX8" fmla="*/ 626578 w 2320658"/>
              <a:gd name="connsiteY8" fmla="*/ 369332 h 369332"/>
              <a:gd name="connsiteX9" fmla="*/ 0 w 2320658"/>
              <a:gd name="connsiteY9" fmla="*/ 369332 h 369332"/>
              <a:gd name="connsiteX10" fmla="*/ 0 w 2320658"/>
              <a:gd name="connsiteY10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0658" h="369332" fill="none" extrusionOk="0">
                <a:moveTo>
                  <a:pt x="0" y="0"/>
                </a:moveTo>
                <a:cubicBezTo>
                  <a:pt x="246800" y="-3554"/>
                  <a:pt x="321767" y="3594"/>
                  <a:pt x="556958" y="0"/>
                </a:cubicBezTo>
                <a:cubicBezTo>
                  <a:pt x="792149" y="-3594"/>
                  <a:pt x="957863" y="24172"/>
                  <a:pt x="1067503" y="0"/>
                </a:cubicBezTo>
                <a:cubicBezTo>
                  <a:pt x="1177143" y="-24172"/>
                  <a:pt x="1381487" y="-23877"/>
                  <a:pt x="1694080" y="0"/>
                </a:cubicBezTo>
                <a:cubicBezTo>
                  <a:pt x="2006673" y="23877"/>
                  <a:pt x="2063279" y="-3733"/>
                  <a:pt x="2320658" y="0"/>
                </a:cubicBezTo>
                <a:cubicBezTo>
                  <a:pt x="2322229" y="128773"/>
                  <a:pt x="2325329" y="198193"/>
                  <a:pt x="2320658" y="369332"/>
                </a:cubicBezTo>
                <a:cubicBezTo>
                  <a:pt x="2112445" y="353425"/>
                  <a:pt x="2045530" y="367847"/>
                  <a:pt x="1786907" y="369332"/>
                </a:cubicBezTo>
                <a:cubicBezTo>
                  <a:pt x="1528284" y="370817"/>
                  <a:pt x="1404130" y="383517"/>
                  <a:pt x="1206742" y="369332"/>
                </a:cubicBezTo>
                <a:cubicBezTo>
                  <a:pt x="1009354" y="355147"/>
                  <a:pt x="887246" y="376575"/>
                  <a:pt x="626578" y="369332"/>
                </a:cubicBezTo>
                <a:cubicBezTo>
                  <a:pt x="365910" y="362089"/>
                  <a:pt x="251697" y="379573"/>
                  <a:pt x="0" y="369332"/>
                </a:cubicBezTo>
                <a:cubicBezTo>
                  <a:pt x="1459" y="268870"/>
                  <a:pt x="13706" y="96187"/>
                  <a:pt x="0" y="0"/>
                </a:cubicBezTo>
                <a:close/>
              </a:path>
              <a:path w="2320658" h="369332" stroke="0" extrusionOk="0">
                <a:moveTo>
                  <a:pt x="0" y="0"/>
                </a:moveTo>
                <a:cubicBezTo>
                  <a:pt x="205088" y="-6992"/>
                  <a:pt x="425291" y="-8636"/>
                  <a:pt x="603371" y="0"/>
                </a:cubicBezTo>
                <a:cubicBezTo>
                  <a:pt x="781451" y="8636"/>
                  <a:pt x="932274" y="15054"/>
                  <a:pt x="1160329" y="0"/>
                </a:cubicBezTo>
                <a:cubicBezTo>
                  <a:pt x="1388384" y="-15054"/>
                  <a:pt x="1458236" y="9686"/>
                  <a:pt x="1694080" y="0"/>
                </a:cubicBezTo>
                <a:cubicBezTo>
                  <a:pt x="1929924" y="-9686"/>
                  <a:pt x="2063047" y="-8794"/>
                  <a:pt x="2320658" y="0"/>
                </a:cubicBezTo>
                <a:cubicBezTo>
                  <a:pt x="2303777" y="138528"/>
                  <a:pt x="2330825" y="215204"/>
                  <a:pt x="2320658" y="369332"/>
                </a:cubicBezTo>
                <a:cubicBezTo>
                  <a:pt x="2068346" y="374297"/>
                  <a:pt x="1940052" y="362041"/>
                  <a:pt x="1810113" y="369332"/>
                </a:cubicBezTo>
                <a:cubicBezTo>
                  <a:pt x="1680175" y="376623"/>
                  <a:pt x="1399628" y="345179"/>
                  <a:pt x="1253155" y="369332"/>
                </a:cubicBezTo>
                <a:cubicBezTo>
                  <a:pt x="1106682" y="393485"/>
                  <a:pt x="843474" y="361007"/>
                  <a:pt x="649784" y="369332"/>
                </a:cubicBezTo>
                <a:cubicBezTo>
                  <a:pt x="456094" y="377657"/>
                  <a:pt x="182182" y="367250"/>
                  <a:pt x="0" y="369332"/>
                </a:cubicBezTo>
                <a:cubicBezTo>
                  <a:pt x="-7197" y="217384"/>
                  <a:pt x="7393" y="10984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ADVANTAGE A</a:t>
            </a:r>
            <a:endParaRPr lang="en-US" b="1" spc="100" dirty="0">
              <a:solidFill>
                <a:srgbClr val="C00000"/>
              </a:solidFill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4E7F51B-A291-8149-A560-3B239F94506D}"/>
              </a:ext>
            </a:extLst>
          </p:cNvPr>
          <p:cNvSpPr txBox="1"/>
          <p:nvPr/>
        </p:nvSpPr>
        <p:spPr>
          <a:xfrm>
            <a:off x="9413295" y="4819927"/>
            <a:ext cx="2320658" cy="369332"/>
          </a:xfrm>
          <a:custGeom>
            <a:avLst/>
            <a:gdLst>
              <a:gd name="connsiteX0" fmla="*/ 0 w 2320658"/>
              <a:gd name="connsiteY0" fmla="*/ 0 h 369332"/>
              <a:gd name="connsiteX1" fmla="*/ 556958 w 2320658"/>
              <a:gd name="connsiteY1" fmla="*/ 0 h 369332"/>
              <a:gd name="connsiteX2" fmla="*/ 1067503 w 2320658"/>
              <a:gd name="connsiteY2" fmla="*/ 0 h 369332"/>
              <a:gd name="connsiteX3" fmla="*/ 1694080 w 2320658"/>
              <a:gd name="connsiteY3" fmla="*/ 0 h 369332"/>
              <a:gd name="connsiteX4" fmla="*/ 2320658 w 2320658"/>
              <a:gd name="connsiteY4" fmla="*/ 0 h 369332"/>
              <a:gd name="connsiteX5" fmla="*/ 2320658 w 2320658"/>
              <a:gd name="connsiteY5" fmla="*/ 369332 h 369332"/>
              <a:gd name="connsiteX6" fmla="*/ 1786907 w 2320658"/>
              <a:gd name="connsiteY6" fmla="*/ 369332 h 369332"/>
              <a:gd name="connsiteX7" fmla="*/ 1206742 w 2320658"/>
              <a:gd name="connsiteY7" fmla="*/ 369332 h 369332"/>
              <a:gd name="connsiteX8" fmla="*/ 626578 w 2320658"/>
              <a:gd name="connsiteY8" fmla="*/ 369332 h 369332"/>
              <a:gd name="connsiteX9" fmla="*/ 0 w 2320658"/>
              <a:gd name="connsiteY9" fmla="*/ 369332 h 369332"/>
              <a:gd name="connsiteX10" fmla="*/ 0 w 2320658"/>
              <a:gd name="connsiteY10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0658" h="369332" fill="none" extrusionOk="0">
                <a:moveTo>
                  <a:pt x="0" y="0"/>
                </a:moveTo>
                <a:cubicBezTo>
                  <a:pt x="246800" y="-3554"/>
                  <a:pt x="321767" y="3594"/>
                  <a:pt x="556958" y="0"/>
                </a:cubicBezTo>
                <a:cubicBezTo>
                  <a:pt x="792149" y="-3594"/>
                  <a:pt x="957863" y="24172"/>
                  <a:pt x="1067503" y="0"/>
                </a:cubicBezTo>
                <a:cubicBezTo>
                  <a:pt x="1177143" y="-24172"/>
                  <a:pt x="1381487" y="-23877"/>
                  <a:pt x="1694080" y="0"/>
                </a:cubicBezTo>
                <a:cubicBezTo>
                  <a:pt x="2006673" y="23877"/>
                  <a:pt x="2063279" y="-3733"/>
                  <a:pt x="2320658" y="0"/>
                </a:cubicBezTo>
                <a:cubicBezTo>
                  <a:pt x="2322229" y="128773"/>
                  <a:pt x="2325329" y="198193"/>
                  <a:pt x="2320658" y="369332"/>
                </a:cubicBezTo>
                <a:cubicBezTo>
                  <a:pt x="2112445" y="353425"/>
                  <a:pt x="2045530" y="367847"/>
                  <a:pt x="1786907" y="369332"/>
                </a:cubicBezTo>
                <a:cubicBezTo>
                  <a:pt x="1528284" y="370817"/>
                  <a:pt x="1404130" y="383517"/>
                  <a:pt x="1206742" y="369332"/>
                </a:cubicBezTo>
                <a:cubicBezTo>
                  <a:pt x="1009354" y="355147"/>
                  <a:pt x="887246" y="376575"/>
                  <a:pt x="626578" y="369332"/>
                </a:cubicBezTo>
                <a:cubicBezTo>
                  <a:pt x="365910" y="362089"/>
                  <a:pt x="251697" y="379573"/>
                  <a:pt x="0" y="369332"/>
                </a:cubicBezTo>
                <a:cubicBezTo>
                  <a:pt x="1459" y="268870"/>
                  <a:pt x="13706" y="96187"/>
                  <a:pt x="0" y="0"/>
                </a:cubicBezTo>
                <a:close/>
              </a:path>
              <a:path w="2320658" h="369332" stroke="0" extrusionOk="0">
                <a:moveTo>
                  <a:pt x="0" y="0"/>
                </a:moveTo>
                <a:cubicBezTo>
                  <a:pt x="205088" y="-6992"/>
                  <a:pt x="425291" y="-8636"/>
                  <a:pt x="603371" y="0"/>
                </a:cubicBezTo>
                <a:cubicBezTo>
                  <a:pt x="781451" y="8636"/>
                  <a:pt x="932274" y="15054"/>
                  <a:pt x="1160329" y="0"/>
                </a:cubicBezTo>
                <a:cubicBezTo>
                  <a:pt x="1388384" y="-15054"/>
                  <a:pt x="1458236" y="9686"/>
                  <a:pt x="1694080" y="0"/>
                </a:cubicBezTo>
                <a:cubicBezTo>
                  <a:pt x="1929924" y="-9686"/>
                  <a:pt x="2063047" y="-8794"/>
                  <a:pt x="2320658" y="0"/>
                </a:cubicBezTo>
                <a:cubicBezTo>
                  <a:pt x="2303777" y="138528"/>
                  <a:pt x="2330825" y="215204"/>
                  <a:pt x="2320658" y="369332"/>
                </a:cubicBezTo>
                <a:cubicBezTo>
                  <a:pt x="2068346" y="374297"/>
                  <a:pt x="1940052" y="362041"/>
                  <a:pt x="1810113" y="369332"/>
                </a:cubicBezTo>
                <a:cubicBezTo>
                  <a:pt x="1680175" y="376623"/>
                  <a:pt x="1399628" y="345179"/>
                  <a:pt x="1253155" y="369332"/>
                </a:cubicBezTo>
                <a:cubicBezTo>
                  <a:pt x="1106682" y="393485"/>
                  <a:pt x="843474" y="361007"/>
                  <a:pt x="649784" y="369332"/>
                </a:cubicBezTo>
                <a:cubicBezTo>
                  <a:pt x="456094" y="377657"/>
                  <a:pt x="182182" y="367250"/>
                  <a:pt x="0" y="369332"/>
                </a:cubicBezTo>
                <a:cubicBezTo>
                  <a:pt x="-7197" y="217384"/>
                  <a:pt x="7393" y="10984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ADVANTAGE B</a:t>
            </a:r>
            <a:endParaRPr lang="en-US" b="1" spc="100" dirty="0">
              <a:solidFill>
                <a:srgbClr val="C00000"/>
              </a:solidFill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9A9DDCE-0503-9546-AC39-9D90C6232E7B}"/>
              </a:ext>
            </a:extLst>
          </p:cNvPr>
          <p:cNvSpPr txBox="1"/>
          <p:nvPr/>
        </p:nvSpPr>
        <p:spPr>
          <a:xfrm>
            <a:off x="9413295" y="5284600"/>
            <a:ext cx="2320658" cy="369332"/>
          </a:xfrm>
          <a:custGeom>
            <a:avLst/>
            <a:gdLst>
              <a:gd name="connsiteX0" fmla="*/ 0 w 2320658"/>
              <a:gd name="connsiteY0" fmla="*/ 0 h 369332"/>
              <a:gd name="connsiteX1" fmla="*/ 556958 w 2320658"/>
              <a:gd name="connsiteY1" fmla="*/ 0 h 369332"/>
              <a:gd name="connsiteX2" fmla="*/ 1067503 w 2320658"/>
              <a:gd name="connsiteY2" fmla="*/ 0 h 369332"/>
              <a:gd name="connsiteX3" fmla="*/ 1694080 w 2320658"/>
              <a:gd name="connsiteY3" fmla="*/ 0 h 369332"/>
              <a:gd name="connsiteX4" fmla="*/ 2320658 w 2320658"/>
              <a:gd name="connsiteY4" fmla="*/ 0 h 369332"/>
              <a:gd name="connsiteX5" fmla="*/ 2320658 w 2320658"/>
              <a:gd name="connsiteY5" fmla="*/ 369332 h 369332"/>
              <a:gd name="connsiteX6" fmla="*/ 1786907 w 2320658"/>
              <a:gd name="connsiteY6" fmla="*/ 369332 h 369332"/>
              <a:gd name="connsiteX7" fmla="*/ 1206742 w 2320658"/>
              <a:gd name="connsiteY7" fmla="*/ 369332 h 369332"/>
              <a:gd name="connsiteX8" fmla="*/ 626578 w 2320658"/>
              <a:gd name="connsiteY8" fmla="*/ 369332 h 369332"/>
              <a:gd name="connsiteX9" fmla="*/ 0 w 2320658"/>
              <a:gd name="connsiteY9" fmla="*/ 369332 h 369332"/>
              <a:gd name="connsiteX10" fmla="*/ 0 w 2320658"/>
              <a:gd name="connsiteY10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0658" h="369332" fill="none" extrusionOk="0">
                <a:moveTo>
                  <a:pt x="0" y="0"/>
                </a:moveTo>
                <a:cubicBezTo>
                  <a:pt x="246800" y="-3554"/>
                  <a:pt x="321767" y="3594"/>
                  <a:pt x="556958" y="0"/>
                </a:cubicBezTo>
                <a:cubicBezTo>
                  <a:pt x="792149" y="-3594"/>
                  <a:pt x="957863" y="24172"/>
                  <a:pt x="1067503" y="0"/>
                </a:cubicBezTo>
                <a:cubicBezTo>
                  <a:pt x="1177143" y="-24172"/>
                  <a:pt x="1381487" y="-23877"/>
                  <a:pt x="1694080" y="0"/>
                </a:cubicBezTo>
                <a:cubicBezTo>
                  <a:pt x="2006673" y="23877"/>
                  <a:pt x="2063279" y="-3733"/>
                  <a:pt x="2320658" y="0"/>
                </a:cubicBezTo>
                <a:cubicBezTo>
                  <a:pt x="2322229" y="128773"/>
                  <a:pt x="2325329" y="198193"/>
                  <a:pt x="2320658" y="369332"/>
                </a:cubicBezTo>
                <a:cubicBezTo>
                  <a:pt x="2112445" y="353425"/>
                  <a:pt x="2045530" y="367847"/>
                  <a:pt x="1786907" y="369332"/>
                </a:cubicBezTo>
                <a:cubicBezTo>
                  <a:pt x="1528284" y="370817"/>
                  <a:pt x="1404130" y="383517"/>
                  <a:pt x="1206742" y="369332"/>
                </a:cubicBezTo>
                <a:cubicBezTo>
                  <a:pt x="1009354" y="355147"/>
                  <a:pt x="887246" y="376575"/>
                  <a:pt x="626578" y="369332"/>
                </a:cubicBezTo>
                <a:cubicBezTo>
                  <a:pt x="365910" y="362089"/>
                  <a:pt x="251697" y="379573"/>
                  <a:pt x="0" y="369332"/>
                </a:cubicBezTo>
                <a:cubicBezTo>
                  <a:pt x="1459" y="268870"/>
                  <a:pt x="13706" y="96187"/>
                  <a:pt x="0" y="0"/>
                </a:cubicBezTo>
                <a:close/>
              </a:path>
              <a:path w="2320658" h="369332" stroke="0" extrusionOk="0">
                <a:moveTo>
                  <a:pt x="0" y="0"/>
                </a:moveTo>
                <a:cubicBezTo>
                  <a:pt x="205088" y="-6992"/>
                  <a:pt x="425291" y="-8636"/>
                  <a:pt x="603371" y="0"/>
                </a:cubicBezTo>
                <a:cubicBezTo>
                  <a:pt x="781451" y="8636"/>
                  <a:pt x="932274" y="15054"/>
                  <a:pt x="1160329" y="0"/>
                </a:cubicBezTo>
                <a:cubicBezTo>
                  <a:pt x="1388384" y="-15054"/>
                  <a:pt x="1458236" y="9686"/>
                  <a:pt x="1694080" y="0"/>
                </a:cubicBezTo>
                <a:cubicBezTo>
                  <a:pt x="1929924" y="-9686"/>
                  <a:pt x="2063047" y="-8794"/>
                  <a:pt x="2320658" y="0"/>
                </a:cubicBezTo>
                <a:cubicBezTo>
                  <a:pt x="2303777" y="138528"/>
                  <a:pt x="2330825" y="215204"/>
                  <a:pt x="2320658" y="369332"/>
                </a:cubicBezTo>
                <a:cubicBezTo>
                  <a:pt x="2068346" y="374297"/>
                  <a:pt x="1940052" y="362041"/>
                  <a:pt x="1810113" y="369332"/>
                </a:cubicBezTo>
                <a:cubicBezTo>
                  <a:pt x="1680175" y="376623"/>
                  <a:pt x="1399628" y="345179"/>
                  <a:pt x="1253155" y="369332"/>
                </a:cubicBezTo>
                <a:cubicBezTo>
                  <a:pt x="1106682" y="393485"/>
                  <a:pt x="843474" y="361007"/>
                  <a:pt x="649784" y="369332"/>
                </a:cubicBezTo>
                <a:cubicBezTo>
                  <a:pt x="456094" y="377657"/>
                  <a:pt x="182182" y="367250"/>
                  <a:pt x="0" y="369332"/>
                </a:cubicBezTo>
                <a:cubicBezTo>
                  <a:pt x="-7197" y="217384"/>
                  <a:pt x="7393" y="10984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ADVANTAGE C</a:t>
            </a:r>
            <a:endParaRPr lang="en-US" b="1" spc="100" dirty="0">
              <a:solidFill>
                <a:srgbClr val="C00000"/>
              </a:solidFill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E96D6AE-AE0E-DB41-9383-683AB1D1D404}"/>
              </a:ext>
            </a:extLst>
          </p:cNvPr>
          <p:cNvSpPr txBox="1"/>
          <p:nvPr/>
        </p:nvSpPr>
        <p:spPr>
          <a:xfrm>
            <a:off x="9413295" y="5749273"/>
            <a:ext cx="2320658" cy="369332"/>
          </a:xfrm>
          <a:custGeom>
            <a:avLst/>
            <a:gdLst>
              <a:gd name="connsiteX0" fmla="*/ 0 w 2320658"/>
              <a:gd name="connsiteY0" fmla="*/ 0 h 369332"/>
              <a:gd name="connsiteX1" fmla="*/ 556958 w 2320658"/>
              <a:gd name="connsiteY1" fmla="*/ 0 h 369332"/>
              <a:gd name="connsiteX2" fmla="*/ 1067503 w 2320658"/>
              <a:gd name="connsiteY2" fmla="*/ 0 h 369332"/>
              <a:gd name="connsiteX3" fmla="*/ 1694080 w 2320658"/>
              <a:gd name="connsiteY3" fmla="*/ 0 h 369332"/>
              <a:gd name="connsiteX4" fmla="*/ 2320658 w 2320658"/>
              <a:gd name="connsiteY4" fmla="*/ 0 h 369332"/>
              <a:gd name="connsiteX5" fmla="*/ 2320658 w 2320658"/>
              <a:gd name="connsiteY5" fmla="*/ 369332 h 369332"/>
              <a:gd name="connsiteX6" fmla="*/ 1786907 w 2320658"/>
              <a:gd name="connsiteY6" fmla="*/ 369332 h 369332"/>
              <a:gd name="connsiteX7" fmla="*/ 1206742 w 2320658"/>
              <a:gd name="connsiteY7" fmla="*/ 369332 h 369332"/>
              <a:gd name="connsiteX8" fmla="*/ 626578 w 2320658"/>
              <a:gd name="connsiteY8" fmla="*/ 369332 h 369332"/>
              <a:gd name="connsiteX9" fmla="*/ 0 w 2320658"/>
              <a:gd name="connsiteY9" fmla="*/ 369332 h 369332"/>
              <a:gd name="connsiteX10" fmla="*/ 0 w 2320658"/>
              <a:gd name="connsiteY10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0658" h="369332" fill="none" extrusionOk="0">
                <a:moveTo>
                  <a:pt x="0" y="0"/>
                </a:moveTo>
                <a:cubicBezTo>
                  <a:pt x="246800" y="-3554"/>
                  <a:pt x="321767" y="3594"/>
                  <a:pt x="556958" y="0"/>
                </a:cubicBezTo>
                <a:cubicBezTo>
                  <a:pt x="792149" y="-3594"/>
                  <a:pt x="957863" y="24172"/>
                  <a:pt x="1067503" y="0"/>
                </a:cubicBezTo>
                <a:cubicBezTo>
                  <a:pt x="1177143" y="-24172"/>
                  <a:pt x="1381487" y="-23877"/>
                  <a:pt x="1694080" y="0"/>
                </a:cubicBezTo>
                <a:cubicBezTo>
                  <a:pt x="2006673" y="23877"/>
                  <a:pt x="2063279" y="-3733"/>
                  <a:pt x="2320658" y="0"/>
                </a:cubicBezTo>
                <a:cubicBezTo>
                  <a:pt x="2322229" y="128773"/>
                  <a:pt x="2325329" y="198193"/>
                  <a:pt x="2320658" y="369332"/>
                </a:cubicBezTo>
                <a:cubicBezTo>
                  <a:pt x="2112445" y="353425"/>
                  <a:pt x="2045530" y="367847"/>
                  <a:pt x="1786907" y="369332"/>
                </a:cubicBezTo>
                <a:cubicBezTo>
                  <a:pt x="1528284" y="370817"/>
                  <a:pt x="1404130" y="383517"/>
                  <a:pt x="1206742" y="369332"/>
                </a:cubicBezTo>
                <a:cubicBezTo>
                  <a:pt x="1009354" y="355147"/>
                  <a:pt x="887246" y="376575"/>
                  <a:pt x="626578" y="369332"/>
                </a:cubicBezTo>
                <a:cubicBezTo>
                  <a:pt x="365910" y="362089"/>
                  <a:pt x="251697" y="379573"/>
                  <a:pt x="0" y="369332"/>
                </a:cubicBezTo>
                <a:cubicBezTo>
                  <a:pt x="1459" y="268870"/>
                  <a:pt x="13706" y="96187"/>
                  <a:pt x="0" y="0"/>
                </a:cubicBezTo>
                <a:close/>
              </a:path>
              <a:path w="2320658" h="369332" stroke="0" extrusionOk="0">
                <a:moveTo>
                  <a:pt x="0" y="0"/>
                </a:moveTo>
                <a:cubicBezTo>
                  <a:pt x="205088" y="-6992"/>
                  <a:pt x="425291" y="-8636"/>
                  <a:pt x="603371" y="0"/>
                </a:cubicBezTo>
                <a:cubicBezTo>
                  <a:pt x="781451" y="8636"/>
                  <a:pt x="932274" y="15054"/>
                  <a:pt x="1160329" y="0"/>
                </a:cubicBezTo>
                <a:cubicBezTo>
                  <a:pt x="1388384" y="-15054"/>
                  <a:pt x="1458236" y="9686"/>
                  <a:pt x="1694080" y="0"/>
                </a:cubicBezTo>
                <a:cubicBezTo>
                  <a:pt x="1929924" y="-9686"/>
                  <a:pt x="2063047" y="-8794"/>
                  <a:pt x="2320658" y="0"/>
                </a:cubicBezTo>
                <a:cubicBezTo>
                  <a:pt x="2303777" y="138528"/>
                  <a:pt x="2330825" y="215204"/>
                  <a:pt x="2320658" y="369332"/>
                </a:cubicBezTo>
                <a:cubicBezTo>
                  <a:pt x="2068346" y="374297"/>
                  <a:pt x="1940052" y="362041"/>
                  <a:pt x="1810113" y="369332"/>
                </a:cubicBezTo>
                <a:cubicBezTo>
                  <a:pt x="1680175" y="376623"/>
                  <a:pt x="1399628" y="345179"/>
                  <a:pt x="1253155" y="369332"/>
                </a:cubicBezTo>
                <a:cubicBezTo>
                  <a:pt x="1106682" y="393485"/>
                  <a:pt x="843474" y="361007"/>
                  <a:pt x="649784" y="369332"/>
                </a:cubicBezTo>
                <a:cubicBezTo>
                  <a:pt x="456094" y="377657"/>
                  <a:pt x="182182" y="367250"/>
                  <a:pt x="0" y="369332"/>
                </a:cubicBezTo>
                <a:cubicBezTo>
                  <a:pt x="-7197" y="217384"/>
                  <a:pt x="7393" y="10984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0986510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latin typeface="Dreaming Outloud Pro" panose="020F0502020204030204" pitchFamily="34" charset="0"/>
                <a:ea typeface="Open Sans" panose="020B0606030504020204" pitchFamily="34" charset="0"/>
                <a:cs typeface="Dreaming Outloud Pro" panose="020F0502020204030204" pitchFamily="34" charset="0"/>
              </a:rPr>
              <a:t>ADVANTAGE N</a:t>
            </a:r>
            <a:endParaRPr lang="en-US" b="1" spc="100" dirty="0">
              <a:solidFill>
                <a:srgbClr val="C00000"/>
              </a:solidFill>
              <a:latin typeface="Dreaming Outloud Pro" panose="020F0502020204030204" pitchFamily="34" charset="0"/>
              <a:ea typeface="Open Sans" panose="020B0606030504020204" pitchFamily="34" charset="0"/>
              <a:cs typeface="Dreaming Outloud Pro" panose="020F050202020403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736442BC-9C39-F547-AE6E-14290441ECE7}"/>
              </a:ext>
            </a:extLst>
          </p:cNvPr>
          <p:cNvSpPr txBox="1"/>
          <p:nvPr/>
        </p:nvSpPr>
        <p:spPr>
          <a:xfrm rot="21187694">
            <a:off x="5818951" y="4251513"/>
            <a:ext cx="33465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dirty="0"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  <a:p>
            <a:pPr algn="ctr"/>
            <a:r>
              <a:rPr lang="en-US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PRIORITIZING </a:t>
            </a:r>
            <a:r>
              <a:rPr lang="en-US" dirty="0">
                <a:solidFill>
                  <a:srgbClr val="C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FAST INNOVATION </a:t>
            </a:r>
            <a:r>
              <a:rPr lang="en-US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TO BUILD A </a:t>
            </a:r>
            <a:r>
              <a:rPr lang="en-US" b="1" dirty="0">
                <a:solidFill>
                  <a:srgbClr val="00206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PORTFOLIO </a:t>
            </a:r>
            <a:r>
              <a:rPr lang="it-IT" b="1" i="0" dirty="0">
                <a:solidFill>
                  <a:srgbClr val="002060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OF COMPETITIVE ADVANTAGES</a:t>
            </a:r>
          </a:p>
        </p:txBody>
      </p:sp>
      <p:sp>
        <p:nvSpPr>
          <p:cNvPr id="38" name="Rettangolo con angoli arrotondati 37">
            <a:extLst>
              <a:ext uri="{FF2B5EF4-FFF2-40B4-BE49-F238E27FC236}">
                <a16:creationId xmlns:a16="http://schemas.microsoft.com/office/drawing/2014/main" id="{E614A45E-C9BE-4744-8167-A20D462E65E2}"/>
              </a:ext>
            </a:extLst>
          </p:cNvPr>
          <p:cNvSpPr/>
          <p:nvPr/>
        </p:nvSpPr>
        <p:spPr>
          <a:xfrm>
            <a:off x="9070374" y="4244367"/>
            <a:ext cx="2944130" cy="2069548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Globalisation transportation online web Royalty Free Vector">
            <a:extLst>
              <a:ext uri="{FF2B5EF4-FFF2-40B4-BE49-F238E27FC236}">
                <a16:creationId xmlns:a16="http://schemas.microsoft.com/office/drawing/2014/main" id="{C6B67177-CF7E-6841-9328-12A5083F2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2"/>
          <a:stretch/>
        </p:blipFill>
        <p:spPr bwMode="auto">
          <a:xfrm rot="361352">
            <a:off x="7254649" y="718191"/>
            <a:ext cx="2892110" cy="260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C7EF8BF1-D146-CD43-B7AC-4F01385368D6}"/>
              </a:ext>
            </a:extLst>
          </p:cNvPr>
          <p:cNvSpPr txBox="1"/>
          <p:nvPr/>
        </p:nvSpPr>
        <p:spPr>
          <a:xfrm>
            <a:off x="6135004" y="2909067"/>
            <a:ext cx="4216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i="0" dirty="0">
                <a:solidFill>
                  <a:srgbClr val="202124"/>
                </a:solidFill>
                <a:effectLst/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GLOBALIZATION</a:t>
            </a:r>
          </a:p>
        </p:txBody>
      </p:sp>
      <p:pic>
        <p:nvPicPr>
          <p:cNvPr id="3076" name="Picture 4" descr="Light bulb energy lamp innovation Royalty Free Vector Image">
            <a:extLst>
              <a:ext uri="{FF2B5EF4-FFF2-40B4-BE49-F238E27FC236}">
                <a16:creationId xmlns:a16="http://schemas.microsoft.com/office/drawing/2014/main" id="{0F8F30F9-8E54-7E4A-B8E4-C3067E62E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t="7428" r="13608" b="12601"/>
          <a:stretch/>
        </p:blipFill>
        <p:spPr bwMode="auto">
          <a:xfrm rot="201597">
            <a:off x="10001675" y="1036871"/>
            <a:ext cx="2044210" cy="231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38EE286C-ACC4-DF44-92A3-8E8E7FEA4800}"/>
              </a:ext>
            </a:extLst>
          </p:cNvPr>
          <p:cNvSpPr txBox="1"/>
          <p:nvPr/>
        </p:nvSpPr>
        <p:spPr>
          <a:xfrm>
            <a:off x="8915579" y="2957721"/>
            <a:ext cx="42164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i="0" dirty="0">
                <a:solidFill>
                  <a:srgbClr val="202124"/>
                </a:solidFill>
                <a:effectLst/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DISRUPTIVE </a:t>
            </a:r>
          </a:p>
          <a:p>
            <a:pPr algn="ctr"/>
            <a:r>
              <a:rPr lang="it-IT" b="1" i="0" dirty="0">
                <a:solidFill>
                  <a:srgbClr val="202124"/>
                </a:solidFill>
                <a:effectLst/>
                <a:highlight>
                  <a:srgbClr val="FEDE33"/>
                </a:highlight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TECHNOLOGIES</a:t>
            </a:r>
          </a:p>
        </p:txBody>
      </p:sp>
      <p:sp>
        <p:nvSpPr>
          <p:cNvPr id="45" name="Titolo 1">
            <a:extLst>
              <a:ext uri="{FF2B5EF4-FFF2-40B4-BE49-F238E27FC236}">
                <a16:creationId xmlns:a16="http://schemas.microsoft.com/office/drawing/2014/main" id="{D8412513-10E5-ED4F-9A9B-A4EA66916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51" y="1316912"/>
            <a:ext cx="9517478" cy="626187"/>
          </a:xfrm>
        </p:spPr>
        <p:txBody>
          <a:bodyPr/>
          <a:lstStyle/>
          <a:p>
            <a:r>
              <a:rPr lang="en-US" dirty="0"/>
              <a:t>A Shift in the Paradigm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5FDC9463-5C5B-124A-A659-31B2345F1EC3}"/>
              </a:ext>
            </a:extLst>
          </p:cNvPr>
          <p:cNvSpPr txBox="1"/>
          <p:nvPr/>
        </p:nvSpPr>
        <p:spPr>
          <a:xfrm>
            <a:off x="636878" y="5708658"/>
            <a:ext cx="5780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TRANSIENT COMPETITIVE ADVANTAGE (TCA) </a:t>
            </a:r>
            <a:r>
              <a:rPr lang="it-IT" sz="16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 REFERS TO THE PRACTICE OF TAKING UP NEW STRATEGIC INITIATIVES BASED ON SHORT TERM OR </a:t>
            </a:r>
            <a:r>
              <a:rPr lang="it-IT" sz="1600" b="1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TRANSIENT ADVANTAGES</a:t>
            </a:r>
            <a:r>
              <a:rPr lang="it-IT" sz="16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. </a:t>
            </a:r>
          </a:p>
          <a:p>
            <a:pPr algn="ctr"/>
            <a:endParaRPr lang="en-US" sz="1600" spc="100" dirty="0">
              <a:latin typeface="Dreaming Outloud Pro" panose="03050502040302030504" pitchFamily="66" charset="77"/>
              <a:ea typeface="Open Sans" panose="020B0606030504020204" pitchFamily="34" charset="0"/>
              <a:cs typeface="Dreaming Outloud Pro" panose="03050502040302030504" pitchFamily="66" charset="77"/>
            </a:endParaRPr>
          </a:p>
        </p:txBody>
      </p:sp>
      <p:pic>
        <p:nvPicPr>
          <p:cNvPr id="47" name="Picture 4" descr="White Hand Drawn Arrow Png Png Image - Hand Drawn Arrow PNG – Stunning free  transparent png clipart images free download">
            <a:extLst>
              <a:ext uri="{FF2B5EF4-FFF2-40B4-BE49-F238E27FC236}">
                <a16:creationId xmlns:a16="http://schemas.microsoft.com/office/drawing/2014/main" id="{D9DB3C97-147D-764A-80E7-E7CBA1B4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7253">
            <a:off x="5076060" y="4769997"/>
            <a:ext cx="1333061" cy="90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208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50000"/>
          </a:lnSpc>
          <a:defRPr sz="1200" spc="100" dirty="0">
            <a:latin typeface="Arial" panose="020B0604020202020204" pitchFamily="34" charset="0"/>
            <a:ea typeface="Open Sans" panose="020B0606030504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zione standard1" id="{7ED010E2-75C0-6A46-A3A7-23127AAC8894}" vid="{CB180AE7-B54F-F34B-B2B3-130DFE485E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12241</TotalTime>
  <Words>3337</Words>
  <Application>Microsoft Macintosh PowerPoint</Application>
  <PresentationFormat>Widescreen</PresentationFormat>
  <Paragraphs>454</Paragraphs>
  <Slides>34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3" baseType="lpstr">
      <vt:lpstr>Arial</vt:lpstr>
      <vt:lpstr>Avenir Black</vt:lpstr>
      <vt:lpstr>Avenir Book</vt:lpstr>
      <vt:lpstr>Calibri</vt:lpstr>
      <vt:lpstr>Calibri Light</vt:lpstr>
      <vt:lpstr>Comic Sans MS</vt:lpstr>
      <vt:lpstr>Dreaming Outloud Pro</vt:lpstr>
      <vt:lpstr>Wingdings</vt:lpstr>
      <vt:lpstr>Tema di Office</vt:lpstr>
      <vt:lpstr>Presentazione standard di PowerPoint</vt:lpstr>
      <vt:lpstr>The Holy Grail of Strategy </vt:lpstr>
      <vt:lpstr>Sources of Sustainable Competitive Advantage</vt:lpstr>
      <vt:lpstr>Presentazione standard di PowerPoint</vt:lpstr>
      <vt:lpstr>Apple’s portfolio of competitive advantages</vt:lpstr>
      <vt:lpstr>Where to compete?  </vt:lpstr>
      <vt:lpstr>Competitive Advantages are often short-lived</vt:lpstr>
      <vt:lpstr>The end of (sustainable) competitive advantages</vt:lpstr>
      <vt:lpstr>A Shift in the Paradigm</vt:lpstr>
      <vt:lpstr>Transient Competitive Advantage (TCA) Strategy</vt:lpstr>
      <vt:lpstr>Rise and Fall of Research in Motion (RIM)</vt:lpstr>
      <vt:lpstr>Where to compete: arenas, not industries  </vt:lpstr>
      <vt:lpstr>Arenas</vt:lpstr>
      <vt:lpstr>How to deal with TCAs?</vt:lpstr>
      <vt:lpstr>TCAs and Business Models</vt:lpstr>
      <vt:lpstr>How did Apple Music redesign its Experience to gain back its CA after music streaming introduction? </vt:lpstr>
      <vt:lpstr>TCA &amp; Business Models</vt:lpstr>
      <vt:lpstr>Unbundling business models</vt:lpstr>
      <vt:lpstr>Business model redesign by Unbundling</vt:lpstr>
      <vt:lpstr>Business model redesign by Unbundling</vt:lpstr>
      <vt:lpstr>Business model redesign by Unbundling</vt:lpstr>
      <vt:lpstr>Business model redesign by Unbundling</vt:lpstr>
      <vt:lpstr>Antifragile Business Design Challenge</vt:lpstr>
      <vt:lpstr>Antifragile Business Design Challenge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Eva Panetti</cp:lastModifiedBy>
  <cp:revision>49</cp:revision>
  <dcterms:created xsi:type="dcterms:W3CDTF">2021-11-23T11:10:02Z</dcterms:created>
  <dcterms:modified xsi:type="dcterms:W3CDTF">2023-05-12T07:20:09Z</dcterms:modified>
</cp:coreProperties>
</file>