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259" r:id="rId3"/>
    <p:sldId id="263" r:id="rId4"/>
    <p:sldId id="288" r:id="rId5"/>
    <p:sldId id="422" r:id="rId6"/>
    <p:sldId id="289" r:id="rId7"/>
    <p:sldId id="295" r:id="rId8"/>
    <p:sldId id="294" r:id="rId9"/>
    <p:sldId id="292" r:id="rId10"/>
    <p:sldId id="290" r:id="rId11"/>
    <p:sldId id="302" r:id="rId12"/>
    <p:sldId id="291" r:id="rId13"/>
    <p:sldId id="293" r:id="rId14"/>
    <p:sldId id="304" r:id="rId15"/>
    <p:sldId id="412" r:id="rId16"/>
    <p:sldId id="416" r:id="rId17"/>
    <p:sldId id="413" r:id="rId18"/>
    <p:sldId id="274" r:id="rId19"/>
    <p:sldId id="415" r:id="rId20"/>
    <p:sldId id="283" r:id="rId21"/>
    <p:sldId id="417" r:id="rId22"/>
    <p:sldId id="418" r:id="rId23"/>
    <p:sldId id="284" r:id="rId24"/>
    <p:sldId id="480" r:id="rId25"/>
    <p:sldId id="296" r:id="rId26"/>
    <p:sldId id="297" r:id="rId27"/>
    <p:sldId id="299" r:id="rId28"/>
    <p:sldId id="421" r:id="rId29"/>
    <p:sldId id="303" r:id="rId30"/>
    <p:sldId id="275" r:id="rId31"/>
    <p:sldId id="298" r:id="rId32"/>
    <p:sldId id="420" r:id="rId33"/>
    <p:sldId id="301" r:id="rId34"/>
    <p:sldId id="300" r:id="rId35"/>
    <p:sldId id="423" r:id="rId36"/>
    <p:sldId id="419" r:id="rId37"/>
    <p:sldId id="258" r:id="rId38"/>
    <p:sldId id="4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827"/>
  </p:normalViewPr>
  <p:slideViewPr>
    <p:cSldViewPr snapToGrid="0" snapToObjects="1">
      <p:cViewPr varScale="1">
        <p:scale>
          <a:sx n="78" d="100"/>
          <a:sy n="78" d="100"/>
        </p:scale>
        <p:origin x="1301"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3/28/2023</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EFA4ECF-A28F-A640-830E-12E967B987AD}" type="slidenum">
              <a:rPr lang="en-US" smtClean="0"/>
              <a:t>1</a:t>
            </a:fld>
            <a:endParaRPr lang="en-US"/>
          </a:p>
        </p:txBody>
      </p:sp>
    </p:spTree>
    <p:extLst>
      <p:ext uri="{BB962C8B-B14F-4D97-AF65-F5344CB8AC3E}">
        <p14:creationId xmlns:p14="http://schemas.microsoft.com/office/powerpoint/2010/main" val="186204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82E47AA9-3548-4148-B95D-F295C7F89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8FC7E4FA-20A7-4B91-A043-FF89325A3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580" name="Segnaposto numero diapositiva 3">
            <a:extLst>
              <a:ext uri="{FF2B5EF4-FFF2-40B4-BE49-F238E27FC236}">
                <a16:creationId xmlns:a16="http://schemas.microsoft.com/office/drawing/2014/main" id="{857900F9-848E-4CEB-9D29-FF12B7EF1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D0D00-C22B-457C-90E6-D1856A81E901}"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2315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3606E17-1CF0-4656-BC2D-C1164A3C9638}"/>
              </a:ext>
            </a:extLst>
          </p:cNvPr>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4F6AB4E-777A-4EF6-9A4F-6198BE54A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Arial" panose="020B0604020202020204" pitchFamily="34" charset="0"/>
            </a:endParaRPr>
          </a:p>
        </p:txBody>
      </p:sp>
      <p:sp>
        <p:nvSpPr>
          <p:cNvPr id="28676" name="Slide Number Placeholder 3">
            <a:extLst>
              <a:ext uri="{FF2B5EF4-FFF2-40B4-BE49-F238E27FC236}">
                <a16:creationId xmlns:a16="http://schemas.microsoft.com/office/drawing/2014/main" id="{E1EDA574-7A6E-4E14-AAA6-3DF49876F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AB6AA5E-006E-4D2A-A3DA-2BCCCC640B7B}" type="slidenum">
              <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id="{874AC65E-1891-4B04-96A8-FA121F6268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id="{35018379-2146-4F4F-A943-744033D19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36868" name="Segnaposto numero diapositiva 3">
            <a:extLst>
              <a:ext uri="{FF2B5EF4-FFF2-40B4-BE49-F238E27FC236}">
                <a16:creationId xmlns:a16="http://schemas.microsoft.com/office/drawing/2014/main" id="{77701230-D123-49C5-852E-12148EA47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9DC92A-8E01-45A3-8E34-D934DEFF0C1F}" type="slidenum">
              <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AAD7A81-12B4-4D34-97ED-FFA53A07B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5FA0619-F441-4091-9D4A-4F85105CB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u="sng"/>
          </a:p>
          <a:p>
            <a:pPr eaLnBrk="1" hangingPunct="1"/>
            <a:endParaRPr lang="en-US" altLang="en-US"/>
          </a:p>
        </p:txBody>
      </p:sp>
      <p:sp>
        <p:nvSpPr>
          <p:cNvPr id="12292" name="Slide Number Placeholder 3">
            <a:extLst>
              <a:ext uri="{FF2B5EF4-FFF2-40B4-BE49-F238E27FC236}">
                <a16:creationId xmlns:a16="http://schemas.microsoft.com/office/drawing/2014/main" id="{37779D5E-111F-424D-A654-71B014845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F20168-2167-447E-8F31-AB2B65C0AEE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5304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AAD7A81-12B4-4D34-97ED-FFA53A07B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5FA0619-F441-4091-9D4A-4F85105CB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u="sng"/>
          </a:p>
          <a:p>
            <a:pPr eaLnBrk="1" hangingPunct="1"/>
            <a:endParaRPr lang="en-US" altLang="en-US"/>
          </a:p>
        </p:txBody>
      </p:sp>
      <p:sp>
        <p:nvSpPr>
          <p:cNvPr id="12292" name="Slide Number Placeholder 3">
            <a:extLst>
              <a:ext uri="{FF2B5EF4-FFF2-40B4-BE49-F238E27FC236}">
                <a16:creationId xmlns:a16="http://schemas.microsoft.com/office/drawing/2014/main" id="{37779D5E-111F-424D-A654-71B014845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F20168-2167-447E-8F31-AB2B65C0AEE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075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EFA4ECF-A28F-A640-830E-12E967B987AD}" type="slidenum">
              <a:rPr lang="en-US" smtClean="0"/>
              <a:t>2</a:t>
            </a:fld>
            <a:endParaRPr lang="en-US"/>
          </a:p>
        </p:txBody>
      </p:sp>
    </p:spTree>
    <p:extLst>
      <p:ext uri="{BB962C8B-B14F-4D97-AF65-F5344CB8AC3E}">
        <p14:creationId xmlns:p14="http://schemas.microsoft.com/office/powerpoint/2010/main" val="164837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EFA4ECF-A28F-A640-830E-12E967B987AD}" type="slidenum">
              <a:rPr lang="en-US" smtClean="0"/>
              <a:t>3</a:t>
            </a:fld>
            <a:endParaRPr lang="en-US"/>
          </a:p>
        </p:txBody>
      </p:sp>
    </p:spTree>
    <p:extLst>
      <p:ext uri="{BB962C8B-B14F-4D97-AF65-F5344CB8AC3E}">
        <p14:creationId xmlns:p14="http://schemas.microsoft.com/office/powerpoint/2010/main" val="39530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AAD7A81-12B4-4D34-97ED-FFA53A07B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5FA0619-F441-4091-9D4A-4F85105CB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u="sng"/>
          </a:p>
          <a:p>
            <a:pPr eaLnBrk="1" hangingPunct="1"/>
            <a:endParaRPr lang="en-US" altLang="en-US"/>
          </a:p>
        </p:txBody>
      </p:sp>
      <p:sp>
        <p:nvSpPr>
          <p:cNvPr id="12292" name="Slide Number Placeholder 3">
            <a:extLst>
              <a:ext uri="{FF2B5EF4-FFF2-40B4-BE49-F238E27FC236}">
                <a16:creationId xmlns:a16="http://schemas.microsoft.com/office/drawing/2014/main" id="{37779D5E-111F-424D-A654-71B014845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F20168-2167-447E-8F31-AB2B65C0AEE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AAD7A81-12B4-4D34-97ED-FFA53A07B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5FA0619-F441-4091-9D4A-4F85105CB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u="sng"/>
          </a:p>
          <a:p>
            <a:pPr eaLnBrk="1" hangingPunct="1"/>
            <a:endParaRPr lang="en-US" altLang="en-US"/>
          </a:p>
        </p:txBody>
      </p:sp>
      <p:sp>
        <p:nvSpPr>
          <p:cNvPr id="12292" name="Slide Number Placeholder 3">
            <a:extLst>
              <a:ext uri="{FF2B5EF4-FFF2-40B4-BE49-F238E27FC236}">
                <a16:creationId xmlns:a16="http://schemas.microsoft.com/office/drawing/2014/main" id="{37779D5E-111F-424D-A654-71B014845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F20168-2167-447E-8F31-AB2B65C0AEE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3208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389E595-54B8-4009-A475-560E8C176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13EFBB-A791-4DE1-B7D7-A3F0452978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a:p>
        </p:txBody>
      </p:sp>
      <p:sp>
        <p:nvSpPr>
          <p:cNvPr id="14340" name="Slide Number Placeholder 3">
            <a:extLst>
              <a:ext uri="{FF2B5EF4-FFF2-40B4-BE49-F238E27FC236}">
                <a16:creationId xmlns:a16="http://schemas.microsoft.com/office/drawing/2014/main" id="{59D5B578-AF13-490C-BF5F-9C6CEEDDD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069505-F344-4DBB-B812-2A8D1BD5AE4B}"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8C489CEA-91E4-4492-845F-73F04FA05A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a:extLst>
              <a:ext uri="{FF2B5EF4-FFF2-40B4-BE49-F238E27FC236}">
                <a16:creationId xmlns:a16="http://schemas.microsoft.com/office/drawing/2014/main" id="{C53E386F-1F31-46EE-B066-CD19DC269F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16388" name="Segnaposto numero diapositiva 3">
            <a:extLst>
              <a:ext uri="{FF2B5EF4-FFF2-40B4-BE49-F238E27FC236}">
                <a16:creationId xmlns:a16="http://schemas.microsoft.com/office/drawing/2014/main" id="{15B765D8-16AE-4FDF-8D32-8C0A3224E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27D0B2-871F-40FB-A0D4-98D0FB69E391}" type="slidenum">
              <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82E47AA9-3548-4148-B95D-F295C7F89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8FC7E4FA-20A7-4B91-A043-FF89325A3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580" name="Segnaposto numero diapositiva 3">
            <a:extLst>
              <a:ext uri="{FF2B5EF4-FFF2-40B4-BE49-F238E27FC236}">
                <a16:creationId xmlns:a16="http://schemas.microsoft.com/office/drawing/2014/main" id="{857900F9-848E-4CEB-9D29-FF12B7EF1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D0D00-C22B-457C-90E6-D1856A81E901}"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82E47AA9-3548-4148-B95D-F295C7F89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8FC7E4FA-20A7-4B91-A043-FF89325A3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580" name="Segnaposto numero diapositiva 3">
            <a:extLst>
              <a:ext uri="{FF2B5EF4-FFF2-40B4-BE49-F238E27FC236}">
                <a16:creationId xmlns:a16="http://schemas.microsoft.com/office/drawing/2014/main" id="{857900F9-848E-4CEB-9D29-FF12B7EF1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D0D00-C22B-457C-90E6-D1856A81E901}"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52295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ranz.schiavone@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Francesco.schiavone@uniparthenope.it"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49262" y="2550517"/>
            <a:ext cx="7780300" cy="1323438"/>
          </a:xfrm>
        </p:spPr>
        <p:txBody>
          <a:bodyPr/>
          <a:lstStyle/>
          <a:p>
            <a:r>
              <a:rPr lang="it-IT" dirty="0"/>
              <a:t>Crowdfunding &amp; Innovation</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sz="1400" dirty="0"/>
              <a:t>MASTER MEIM 202</a:t>
            </a:r>
            <a:r>
              <a:rPr lang="it-IT" sz="1400" dirty="0"/>
              <a:t>2</a:t>
            </a:r>
            <a:r>
              <a:rPr lang="it-GB" sz="1400" dirty="0"/>
              <a:t>-202</a:t>
            </a:r>
            <a:r>
              <a:rPr lang="it-IT" sz="1400" dirty="0"/>
              <a:t>3</a:t>
            </a:r>
            <a:endParaRPr lang="it-GB" sz="1400" dirty="0"/>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sz="1400" dirty="0"/>
              <a:t>How to build a </a:t>
            </a:r>
            <a:r>
              <a:rPr lang="it-IT" sz="1400" dirty="0" err="1"/>
              <a:t>successful</a:t>
            </a:r>
            <a:r>
              <a:rPr lang="it-IT" sz="1400" dirty="0"/>
              <a:t> crowdfunding </a:t>
            </a:r>
            <a:r>
              <a:rPr lang="it-IT" sz="1400" dirty="0" err="1"/>
              <a:t>campaign</a:t>
            </a:r>
            <a:endParaRPr lang="it-GB" sz="1400"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GB" sz="1100" dirty="0"/>
              <a:t>A cura del prof. </a:t>
            </a:r>
            <a:r>
              <a:rPr lang="it-IT" sz="1100" dirty="0"/>
              <a:t>Francesco Schiavone</a:t>
            </a:r>
            <a:endParaRPr lang="it-GB" sz="1100" dirty="0"/>
          </a:p>
          <a:p>
            <a:r>
              <a:rPr lang="it-GB" sz="1100" dirty="0"/>
              <a:t>Prof. </a:t>
            </a:r>
            <a:r>
              <a:rPr lang="it-IT" sz="1100" dirty="0"/>
              <a:t>d</a:t>
            </a:r>
            <a:r>
              <a:rPr lang="it-GB" sz="1100" dirty="0"/>
              <a:t>i </a:t>
            </a:r>
            <a:r>
              <a:rPr lang="it-IT" sz="1100" dirty="0"/>
              <a:t>Gestione dell’Innovazione </a:t>
            </a:r>
            <a:r>
              <a:rPr lang="it-GB" sz="1100" dirty="0"/>
              <a:t>all’Università degli Studi di Napoli Parthenope</a:t>
            </a: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AE35556-C737-432F-A196-F8DB365084C9}"/>
              </a:ext>
            </a:extLst>
          </p:cNvPr>
          <p:cNvSpPr>
            <a:spLocks noGrp="1"/>
          </p:cNvSpPr>
          <p:nvPr>
            <p:ph type="title"/>
          </p:nvPr>
        </p:nvSpPr>
        <p:spPr/>
        <p:txBody>
          <a:bodyPr/>
          <a:lstStyle/>
          <a:p>
            <a:pPr>
              <a:defRPr/>
            </a:pPr>
            <a:r>
              <a:rPr lang="en-US" altLang="it-IT"/>
              <a:t>CF Types</a:t>
            </a:r>
            <a:endParaRPr lang="en-US" altLang="it-IT" dirty="0"/>
          </a:p>
        </p:txBody>
      </p:sp>
      <p:sp>
        <p:nvSpPr>
          <p:cNvPr id="19459" name="Content Placeholder 2">
            <a:extLst>
              <a:ext uri="{FF2B5EF4-FFF2-40B4-BE49-F238E27FC236}">
                <a16:creationId xmlns:a16="http://schemas.microsoft.com/office/drawing/2014/main" id="{C4191848-065D-4C48-960B-1098B654AD5D}"/>
              </a:ext>
            </a:extLst>
          </p:cNvPr>
          <p:cNvSpPr>
            <a:spLocks noGrp="1"/>
          </p:cNvSpPr>
          <p:nvPr>
            <p:ph type="body" sz="quarter" idx="17"/>
          </p:nvPr>
        </p:nvSpPr>
        <p:spPr>
          <a:xfrm>
            <a:off x="631050" y="2325581"/>
            <a:ext cx="10929899" cy="3583729"/>
          </a:xfrm>
        </p:spPr>
        <p:txBody>
          <a:bodyPr/>
          <a:lstStyle/>
          <a:p>
            <a:pPr marL="114300" indent="-342900" algn="just">
              <a:lnSpc>
                <a:spcPct val="114000"/>
              </a:lnSpc>
              <a:spcBef>
                <a:spcPts val="0"/>
              </a:spcBef>
              <a:buChar char="•"/>
            </a:pPr>
            <a:r>
              <a:rPr lang="en-US" altLang="it-IT" sz="2000" dirty="0">
                <a:solidFill>
                  <a:schemeClr val="tx1"/>
                </a:solidFill>
                <a:cs typeface="Arial" panose="020B0604020202020204" pitchFamily="34" charset="0"/>
              </a:rPr>
              <a:t>Equity – based: project backers have the right for a dividend generated through the income gained by an entrepreneurial incentive</a:t>
            </a:r>
          </a:p>
          <a:p>
            <a:pPr marL="114300" indent="-342900" algn="just">
              <a:lnSpc>
                <a:spcPct val="114000"/>
              </a:lnSpc>
              <a:spcBef>
                <a:spcPts val="0"/>
              </a:spcBef>
              <a:buChar char="•"/>
            </a:pPr>
            <a:r>
              <a:rPr lang="en-US" altLang="it-IT" sz="2000" dirty="0">
                <a:solidFill>
                  <a:schemeClr val="tx1"/>
                </a:solidFill>
                <a:cs typeface="Arial" panose="020B0604020202020204" pitchFamily="34" charset="0"/>
              </a:rPr>
              <a:t>Lending – based: in this form, the contributors are paid back for their financial involvement, and are entitled to an interest payment as well, in some cases</a:t>
            </a:r>
          </a:p>
          <a:p>
            <a:pPr marL="114300" indent="-342900" algn="just">
              <a:lnSpc>
                <a:spcPct val="114000"/>
              </a:lnSpc>
              <a:spcBef>
                <a:spcPts val="0"/>
              </a:spcBef>
              <a:buChar char="•"/>
            </a:pPr>
            <a:r>
              <a:rPr lang="en-US" altLang="it-IT" sz="2000" dirty="0">
                <a:solidFill>
                  <a:schemeClr val="tx1"/>
                </a:solidFill>
                <a:cs typeface="Arial" panose="020B0604020202020204" pitchFamily="34" charset="0"/>
              </a:rPr>
              <a:t>Donation – based: this form is characteristic for charity pledges, where the contributors are not compensated for their payments</a:t>
            </a:r>
          </a:p>
          <a:p>
            <a:pPr marL="114300" indent="-342900" algn="just">
              <a:lnSpc>
                <a:spcPct val="114000"/>
              </a:lnSpc>
              <a:spcBef>
                <a:spcPts val="0"/>
              </a:spcBef>
              <a:buChar char="•"/>
            </a:pPr>
            <a:r>
              <a:rPr lang="en-US" altLang="it-IT" sz="2000" dirty="0">
                <a:solidFill>
                  <a:schemeClr val="tx1"/>
                </a:solidFill>
                <a:cs typeface="Arial" panose="020B0604020202020204" pitchFamily="34" charset="0"/>
              </a:rPr>
              <a:t>Reward – based: the project backers are provided with a non-monetary reward for their contributions, for example a product, or an acknowledgment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3">
            <a:extLst>
              <a:ext uri="{FF2B5EF4-FFF2-40B4-BE49-F238E27FC236}">
                <a16:creationId xmlns:a16="http://schemas.microsoft.com/office/drawing/2014/main" id="{EDC4EB5F-B107-4138-8AA6-D583945A6274}"/>
              </a:ext>
            </a:extLst>
          </p:cNvPr>
          <p:cNvSpPr>
            <a:spLocks noGrp="1"/>
          </p:cNvSpPr>
          <p:nvPr>
            <p:ph type="title"/>
          </p:nvPr>
        </p:nvSpPr>
        <p:spPr/>
        <p:txBody>
          <a:bodyPr/>
          <a:lstStyle/>
          <a:p>
            <a:pPr>
              <a:defRPr/>
            </a:pPr>
            <a:r>
              <a:rPr lang="it-IT" altLang="it-IT"/>
              <a:t>Types of Rewards</a:t>
            </a:r>
            <a:endParaRPr lang="it-IT" altLang="it-IT" dirty="0"/>
          </a:p>
        </p:txBody>
      </p:sp>
      <p:sp>
        <p:nvSpPr>
          <p:cNvPr id="29699" name="Segnaposto contenuto 4">
            <a:extLst>
              <a:ext uri="{FF2B5EF4-FFF2-40B4-BE49-F238E27FC236}">
                <a16:creationId xmlns:a16="http://schemas.microsoft.com/office/drawing/2014/main" id="{14B7CF92-E6C2-4EB5-B03A-FA6CDD3EED74}"/>
              </a:ext>
            </a:extLst>
          </p:cNvPr>
          <p:cNvSpPr>
            <a:spLocks noGrp="1"/>
          </p:cNvSpPr>
          <p:nvPr>
            <p:ph type="body" sz="quarter" idx="17"/>
          </p:nvPr>
        </p:nvSpPr>
        <p:spPr>
          <a:xfrm>
            <a:off x="661232" y="2260070"/>
            <a:ext cx="11044199" cy="2337859"/>
          </a:xfrm>
        </p:spPr>
        <p:txBody>
          <a:bodyPr/>
          <a:lstStyle/>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Donations</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Sponsoring</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Pre-selling (pre-order)</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Lending: interest and payback of money lend</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Equity: shares of the ventures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074DB74A-D58A-418B-9C41-7425FE3270BB}"/>
              </a:ext>
            </a:extLst>
          </p:cNvPr>
          <p:cNvSpPr>
            <a:spLocks noGrp="1"/>
          </p:cNvSpPr>
          <p:nvPr>
            <p:ph type="title"/>
          </p:nvPr>
        </p:nvSpPr>
        <p:spPr/>
        <p:txBody>
          <a:bodyPr/>
          <a:lstStyle/>
          <a:p>
            <a:pPr>
              <a:defRPr/>
            </a:pPr>
            <a:r>
              <a:rPr lang="it-IT" altLang="it-IT"/>
              <a:t>Models of CF</a:t>
            </a:r>
            <a:endParaRPr lang="it-IT" altLang="it-IT" dirty="0"/>
          </a:p>
        </p:txBody>
      </p:sp>
      <p:sp>
        <p:nvSpPr>
          <p:cNvPr id="20483" name="Segnaposto contenuto 2">
            <a:extLst>
              <a:ext uri="{FF2B5EF4-FFF2-40B4-BE49-F238E27FC236}">
                <a16:creationId xmlns:a16="http://schemas.microsoft.com/office/drawing/2014/main" id="{FECC5DC3-8E6B-46F6-A2AF-E9F8E9EF0BDE}"/>
              </a:ext>
            </a:extLst>
          </p:cNvPr>
          <p:cNvSpPr>
            <a:spLocks noGrp="1"/>
          </p:cNvSpPr>
          <p:nvPr>
            <p:ph type="body" sz="quarter" idx="17"/>
          </p:nvPr>
        </p:nvSpPr>
        <p:spPr>
          <a:xfrm>
            <a:off x="373875" y="2188421"/>
            <a:ext cx="11444250" cy="3549439"/>
          </a:xfrm>
        </p:spPr>
        <p:txBody>
          <a:bodyPr/>
          <a:lstStyle/>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All or Nothing – When the fund-raising period is over, money is only collected from the contributors if a pre-determined minimum amount of money has been pledged. If the goal is not met, no money is collected.</a:t>
            </a:r>
          </a:p>
          <a:p>
            <a:pPr marL="457200" indent="-457200" algn="just">
              <a:lnSpc>
                <a:spcPct val="114000"/>
              </a:lnSpc>
              <a:spcBef>
                <a:spcPts val="0"/>
              </a:spcBef>
              <a:buFont typeface="+mj-lt"/>
              <a:buAutoNum type="arabicPeriod"/>
            </a:pPr>
            <a:endParaRPr lang="en-US" altLang="it-IT" sz="2000" dirty="0">
              <a:solidFill>
                <a:schemeClr val="tx1"/>
              </a:solidFill>
              <a:cs typeface="Arial" panose="020B0604020202020204" pitchFamily="34" charset="0"/>
            </a:endParaRP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Keep it All – Whether the project goal is met or not, all of the funds collected (minus commission) are handed over to the entrepreneur. If he or she has insufficient funds to meet the objectives, then it is up to the recipient to refund them to the contributors.</a:t>
            </a:r>
          </a:p>
          <a:p>
            <a:pPr marL="457200" indent="-457200" algn="just">
              <a:lnSpc>
                <a:spcPct val="114000"/>
              </a:lnSpc>
              <a:spcBef>
                <a:spcPts val="0"/>
              </a:spcBef>
              <a:buFont typeface="+mj-lt"/>
              <a:buAutoNum type="arabicPeriod"/>
            </a:pPr>
            <a:endParaRPr lang="en-US" altLang="it-IT" sz="2000" dirty="0">
              <a:solidFill>
                <a:schemeClr val="tx1"/>
              </a:solidFill>
              <a:cs typeface="Arial" panose="020B0604020202020204" pitchFamily="34" charset="0"/>
            </a:endParaRP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Bounty – Funds are raised for the creation of a product or the solution of a particular problem (often a software bug). They are awarded when someone successfully provides the requested service.</a:t>
            </a:r>
            <a:endParaRPr lang="it-IT" altLang="it-IT" sz="2000" dirty="0">
              <a:solidFill>
                <a:schemeClr val="tx1"/>
              </a:solidFill>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p:txBody>
          <a:bodyPr/>
          <a:lstStyle/>
          <a:p>
            <a:pPr>
              <a:defRPr/>
            </a:pPr>
            <a:r>
              <a:rPr lang="it-IT" altLang="it-IT"/>
              <a:t>«Do It Yourself» CF</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0" indent="0" algn="just">
              <a:lnSpc>
                <a:spcPct val="114000"/>
              </a:lnSpc>
              <a:spcBef>
                <a:spcPts val="0"/>
              </a:spcBef>
            </a:pPr>
            <a:r>
              <a:rPr lang="en-US" altLang="it-IT" sz="2000" dirty="0">
                <a:solidFill>
                  <a:schemeClr val="tx1"/>
                </a:solidFill>
                <a:cs typeface="Arial" panose="020B0604020202020204" pitchFamily="34" charset="0"/>
              </a:rPr>
              <a:t>The process of a </a:t>
            </a:r>
            <a:r>
              <a:rPr lang="en-US" altLang="it-IT" sz="2000" dirty="0" err="1">
                <a:solidFill>
                  <a:schemeClr val="tx1"/>
                </a:solidFill>
                <a:cs typeface="Arial" panose="020B0604020202020204" pitchFamily="34" charset="0"/>
              </a:rPr>
              <a:t>crowdfunder</a:t>
            </a:r>
            <a:r>
              <a:rPr lang="en-US" altLang="it-IT" sz="2000" dirty="0">
                <a:solidFill>
                  <a:schemeClr val="tx1"/>
                </a:solidFill>
                <a:cs typeface="Arial" panose="020B0604020202020204" pitchFamily="34" charset="0"/>
              </a:rPr>
              <a:t> not placing their campaign on any of the </a:t>
            </a:r>
            <a:r>
              <a:rPr lang="en-US" altLang="it-IT" sz="2000" dirty="0" err="1">
                <a:solidFill>
                  <a:schemeClr val="tx1"/>
                </a:solidFill>
                <a:cs typeface="Arial" panose="020B0604020202020204" pitchFamily="34" charset="0"/>
              </a:rPr>
              <a:t>recognised</a:t>
            </a:r>
            <a:r>
              <a:rPr lang="en-US" altLang="it-IT" sz="2000" dirty="0">
                <a:solidFill>
                  <a:schemeClr val="tx1"/>
                </a:solidFill>
                <a:cs typeface="Arial" panose="020B0604020202020204" pitchFamily="34" charset="0"/>
              </a:rPr>
              <a:t> CF platforms and choosing to run it themselves typically via their own online presence. </a:t>
            </a:r>
          </a:p>
          <a:p>
            <a:pPr marL="0" indent="0" algn="just">
              <a:lnSpc>
                <a:spcPct val="114000"/>
              </a:lnSpc>
              <a:spcBef>
                <a:spcPts val="0"/>
              </a:spcBef>
            </a:pPr>
            <a:r>
              <a:rPr lang="en-US" altLang="it-IT" sz="2000" dirty="0">
                <a:solidFill>
                  <a:schemeClr val="tx1"/>
                </a:solidFill>
                <a:cs typeface="Arial" panose="020B0604020202020204" pitchFamily="34" charset="0"/>
              </a:rPr>
              <a:t>Drivers of DIY CF are:</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The increasing number of successfully crowdfunded projects;</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A desire to </a:t>
            </a:r>
            <a:r>
              <a:rPr lang="en-US" altLang="it-IT" sz="2000" dirty="0" err="1">
                <a:latin typeface="Avenir Book" panose="02000503020000020003" pitchFamily="2" charset="0"/>
                <a:cs typeface="Arial" panose="020B0604020202020204" pitchFamily="34" charset="0"/>
              </a:rPr>
              <a:t>maximise</a:t>
            </a:r>
            <a:r>
              <a:rPr lang="en-US" altLang="it-IT" sz="2000" dirty="0">
                <a:latin typeface="Avenir Book" panose="02000503020000020003" pitchFamily="2" charset="0"/>
                <a:cs typeface="Arial" panose="020B0604020202020204" pitchFamily="34" charset="0"/>
              </a:rPr>
              <a:t> returns by avoiding the costs associated with using a platform;</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Increasing restrictions on many crowdfunding platforms;</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The perceived decreasing advantages of discoverability on a major platform as they become more crowded;</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Lower cost and higher availability of tools enabling it;</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Integrates into digital business models.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8505269" cy="464602"/>
          </a:xfrm>
        </p:spPr>
        <p:txBody>
          <a:bodyPr/>
          <a:lstStyle/>
          <a:p>
            <a:pPr>
              <a:defRPr/>
            </a:pPr>
            <a:r>
              <a:rPr lang="it-IT" altLang="it-IT" dirty="0"/>
              <a:t>3. Theories </a:t>
            </a:r>
            <a:r>
              <a:rPr lang="it-IT" altLang="it-IT" dirty="0" err="1"/>
              <a:t>explaining</a:t>
            </a:r>
            <a:r>
              <a:rPr lang="it-IT" altLang="it-IT" dirty="0"/>
              <a:t> Crowdfunding</a:t>
            </a:r>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The Pareto principle</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Six degrees of separation</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The social proof</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Network externalities</a:t>
            </a:r>
          </a:p>
        </p:txBody>
      </p:sp>
    </p:spTree>
    <p:extLst>
      <p:ext uri="{BB962C8B-B14F-4D97-AF65-F5344CB8AC3E}">
        <p14:creationId xmlns:p14="http://schemas.microsoft.com/office/powerpoint/2010/main" val="263579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538749" cy="464602"/>
          </a:xfrm>
        </p:spPr>
        <p:txBody>
          <a:bodyPr/>
          <a:lstStyle/>
          <a:p>
            <a:pPr>
              <a:defRPr/>
            </a:pPr>
            <a:r>
              <a:rPr lang="it-IT" altLang="it-IT" dirty="0"/>
              <a:t>The Pareto «80-20» Rule</a:t>
            </a:r>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0" indent="0" algn="just">
              <a:lnSpc>
                <a:spcPct val="114000"/>
              </a:lnSpc>
              <a:spcBef>
                <a:spcPts val="0"/>
              </a:spcBef>
            </a:pPr>
            <a:r>
              <a:rPr lang="en-US" altLang="it-IT" sz="2400" dirty="0">
                <a:solidFill>
                  <a:schemeClr val="tx1"/>
                </a:solidFill>
                <a:cs typeface="Arial" panose="020B0604020202020204" pitchFamily="34" charset="0"/>
              </a:rPr>
              <a:t>The Pareto principle (also known as the 80–20 rule, the law of the vital few, and the principle of factor sparsity) states that, for many events, roughly 80% of the effects come from 20% of the causes.</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pic>
        <p:nvPicPr>
          <p:cNvPr id="2" name="Immagine 1">
            <a:extLst>
              <a:ext uri="{FF2B5EF4-FFF2-40B4-BE49-F238E27FC236}">
                <a16:creationId xmlns:a16="http://schemas.microsoft.com/office/drawing/2014/main" id="{14EC700A-1885-4FE0-AFE6-564477DE2A71}"/>
              </a:ext>
            </a:extLst>
          </p:cNvPr>
          <p:cNvPicPr>
            <a:picLocks noChangeAspect="1"/>
          </p:cNvPicPr>
          <p:nvPr/>
        </p:nvPicPr>
        <p:blipFill>
          <a:blip r:embed="rId2"/>
          <a:stretch>
            <a:fillRect/>
          </a:stretch>
        </p:blipFill>
        <p:spPr>
          <a:xfrm>
            <a:off x="4269223" y="3320358"/>
            <a:ext cx="6242845" cy="3090940"/>
          </a:xfrm>
          <a:prstGeom prst="rect">
            <a:avLst/>
          </a:prstGeom>
        </p:spPr>
      </p:pic>
    </p:spTree>
    <p:extLst>
      <p:ext uri="{BB962C8B-B14F-4D97-AF65-F5344CB8AC3E}">
        <p14:creationId xmlns:p14="http://schemas.microsoft.com/office/powerpoint/2010/main" val="356414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943138" cy="464602"/>
          </a:xfrm>
        </p:spPr>
        <p:txBody>
          <a:bodyPr/>
          <a:lstStyle/>
          <a:p>
            <a:pPr>
              <a:defRPr/>
            </a:pPr>
            <a:r>
              <a:rPr lang="it-IT" altLang="it-IT" dirty="0"/>
              <a:t>Six Degrees of </a:t>
            </a:r>
            <a:r>
              <a:rPr lang="it-IT" altLang="it-IT" dirty="0" err="1"/>
              <a:t>Separation</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6305715" cy="3800899"/>
          </a:xfrm>
        </p:spPr>
        <p:txBody>
          <a:bodyPr/>
          <a:lstStyle/>
          <a:p>
            <a:pPr marL="0" indent="0" algn="just">
              <a:lnSpc>
                <a:spcPct val="114000"/>
              </a:lnSpc>
              <a:spcBef>
                <a:spcPts val="0"/>
              </a:spcBef>
            </a:pPr>
            <a:r>
              <a:rPr lang="en-US" altLang="it-IT" sz="2400" dirty="0">
                <a:solidFill>
                  <a:schemeClr val="tx1"/>
                </a:solidFill>
                <a:cs typeface="Arial" panose="020B0604020202020204" pitchFamily="34" charset="0"/>
              </a:rPr>
              <a:t>Everyone and everything is six or fewer steps away, by way of introduction, from any other person in the world, so that a chain of "a friend of a friend" statements can be made to connect any two people in a maximum of six steps (J. </a:t>
            </a:r>
            <a:r>
              <a:rPr lang="en-US" altLang="it-IT" sz="2400" dirty="0" err="1">
                <a:solidFill>
                  <a:schemeClr val="tx1"/>
                </a:solidFill>
                <a:cs typeface="Arial" panose="020B0604020202020204" pitchFamily="34" charset="0"/>
              </a:rPr>
              <a:t>Guare</a:t>
            </a:r>
            <a:r>
              <a:rPr lang="en-US" altLang="it-IT" sz="2400" dirty="0">
                <a:solidFill>
                  <a:schemeClr val="tx1"/>
                </a:solidFill>
                <a:cs typeface="Arial" panose="020B0604020202020204" pitchFamily="34" charset="0"/>
              </a:rPr>
              <a:t>).</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pic>
        <p:nvPicPr>
          <p:cNvPr id="3" name="Immagine 2">
            <a:extLst>
              <a:ext uri="{FF2B5EF4-FFF2-40B4-BE49-F238E27FC236}">
                <a16:creationId xmlns:a16="http://schemas.microsoft.com/office/drawing/2014/main" id="{B6A1FA5B-2D7C-4058-84B0-3DE2D6CC5F94}"/>
              </a:ext>
            </a:extLst>
          </p:cNvPr>
          <p:cNvPicPr>
            <a:picLocks noChangeAspect="1"/>
          </p:cNvPicPr>
          <p:nvPr/>
        </p:nvPicPr>
        <p:blipFill>
          <a:blip r:embed="rId2"/>
          <a:stretch>
            <a:fillRect/>
          </a:stretch>
        </p:blipFill>
        <p:spPr>
          <a:xfrm>
            <a:off x="7209270" y="2678009"/>
            <a:ext cx="4291956" cy="2932430"/>
          </a:xfrm>
          <a:prstGeom prst="rect">
            <a:avLst/>
          </a:prstGeom>
        </p:spPr>
      </p:pic>
    </p:spTree>
    <p:extLst>
      <p:ext uri="{BB962C8B-B14F-4D97-AF65-F5344CB8AC3E}">
        <p14:creationId xmlns:p14="http://schemas.microsoft.com/office/powerpoint/2010/main" val="168168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538749" cy="464602"/>
          </a:xfrm>
        </p:spPr>
        <p:txBody>
          <a:bodyPr/>
          <a:lstStyle/>
          <a:p>
            <a:pPr>
              <a:defRPr/>
            </a:pPr>
            <a:r>
              <a:rPr lang="it-IT" altLang="it-IT" dirty="0"/>
              <a:t>The Social </a:t>
            </a:r>
            <a:r>
              <a:rPr lang="it-IT" altLang="it-IT" dirty="0" err="1"/>
              <a:t>Proof</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0" indent="0" algn="just">
              <a:lnSpc>
                <a:spcPct val="114000"/>
              </a:lnSpc>
              <a:spcBef>
                <a:spcPts val="0"/>
              </a:spcBef>
            </a:pPr>
            <a:r>
              <a:rPr lang="en-US" altLang="it-IT" sz="2400" dirty="0">
                <a:solidFill>
                  <a:schemeClr val="tx1"/>
                </a:solidFill>
                <a:cs typeface="Arial" panose="020B0604020202020204" pitchFamily="34" charset="0"/>
              </a:rPr>
              <a:t>The Social Exchange Theory </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Social proof is the psychological principle that people are much more prone to do something when they see others doing the same thing. </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Social proof is an important and proven marketing principle.</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Social proof provide a signal to others that the person or project is worthy of a commitment</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61605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67D0879-2AF9-4FF9-AB56-04F29DE181C0}"/>
              </a:ext>
            </a:extLst>
          </p:cNvPr>
          <p:cNvSpPr>
            <a:spLocks noGrp="1"/>
          </p:cNvSpPr>
          <p:nvPr>
            <p:ph type="title"/>
          </p:nvPr>
        </p:nvSpPr>
        <p:spPr/>
        <p:txBody>
          <a:bodyPr/>
          <a:lstStyle/>
          <a:p>
            <a:pPr>
              <a:defRPr/>
            </a:pPr>
            <a:r>
              <a:rPr lang="it-IT" dirty="0"/>
              <a:t>The </a:t>
            </a:r>
            <a:r>
              <a:rPr lang="it-IT" dirty="0" err="1"/>
              <a:t>Role</a:t>
            </a:r>
            <a:r>
              <a:rPr lang="it-IT" dirty="0"/>
              <a:t> of Trust</a:t>
            </a:r>
          </a:p>
        </p:txBody>
      </p:sp>
      <p:pic>
        <p:nvPicPr>
          <p:cNvPr id="32772" name="Immagine 5">
            <a:extLst>
              <a:ext uri="{FF2B5EF4-FFF2-40B4-BE49-F238E27FC236}">
                <a16:creationId xmlns:a16="http://schemas.microsoft.com/office/drawing/2014/main" id="{A72E3E43-303A-4DBD-AC62-D552E334B0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287270"/>
            <a:ext cx="784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538749" cy="464602"/>
          </a:xfrm>
        </p:spPr>
        <p:txBody>
          <a:bodyPr/>
          <a:lstStyle/>
          <a:p>
            <a:pPr>
              <a:defRPr/>
            </a:pPr>
            <a:r>
              <a:rPr lang="it-IT" altLang="it-IT" dirty="0"/>
              <a:t>Network </a:t>
            </a:r>
            <a:r>
              <a:rPr lang="it-IT" altLang="it-IT" dirty="0" err="1"/>
              <a:t>Externalities</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The effect that one user of a good or service has on the value of that product to other people. </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When network externalities are present, the value of a product or service is dependent on the number of others using it</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236062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Who I </a:t>
            </a:r>
            <a:r>
              <a:rPr lang="it-IT" dirty="0" err="1"/>
              <a:t>am</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2276669"/>
            <a:ext cx="10434211" cy="3692999"/>
          </a:xfrm>
        </p:spPr>
        <p:txBody>
          <a:bodyPr/>
          <a:lstStyle/>
          <a:p>
            <a:pPr marL="0" algn="just">
              <a:lnSpc>
                <a:spcPct val="150000"/>
              </a:lnSpc>
              <a:spcBef>
                <a:spcPts val="0"/>
              </a:spcBef>
            </a:pPr>
            <a:r>
              <a:rPr lang="it-IT" altLang="it-IT" sz="2000" dirty="0" err="1"/>
              <a:t>Italian</a:t>
            </a:r>
            <a:r>
              <a:rPr lang="it-IT" altLang="it-IT" sz="2000" dirty="0"/>
              <a:t> Citizen, 44 </a:t>
            </a:r>
            <a:r>
              <a:rPr lang="it-IT" altLang="it-IT" sz="2000" dirty="0" err="1"/>
              <a:t>years</a:t>
            </a:r>
            <a:r>
              <a:rPr lang="it-IT" altLang="it-IT" sz="2000" dirty="0"/>
              <a:t> </a:t>
            </a:r>
            <a:r>
              <a:rPr lang="it-IT" altLang="it-IT" sz="2000" dirty="0" err="1"/>
              <a:t>old</a:t>
            </a:r>
            <a:r>
              <a:rPr lang="it-IT" altLang="it-IT" sz="2000" dirty="0"/>
              <a:t>, </a:t>
            </a:r>
            <a:r>
              <a:rPr lang="it-IT" altLang="it-IT" sz="2000" dirty="0">
                <a:hlinkClick r:id="rId3"/>
              </a:rPr>
              <a:t>franz.schiavone@gmail.com</a:t>
            </a:r>
            <a:r>
              <a:rPr lang="it-IT" altLang="it-IT" sz="2000" dirty="0"/>
              <a:t> </a:t>
            </a:r>
          </a:p>
          <a:p>
            <a:pPr marL="114300" indent="-342900" algn="just">
              <a:lnSpc>
                <a:spcPct val="150000"/>
              </a:lnSpc>
              <a:spcBef>
                <a:spcPts val="0"/>
              </a:spcBef>
              <a:buFont typeface="Arial" panose="020B0604020202020204" pitchFamily="34" charset="0"/>
              <a:buChar char="•"/>
            </a:pPr>
            <a:r>
              <a:rPr lang="it-IT" altLang="it-IT" sz="2000" dirty="0" err="1"/>
              <a:t>Ph.D</a:t>
            </a:r>
            <a:r>
              <a:rPr lang="it-IT" altLang="it-IT" sz="2000" dirty="0"/>
              <a:t>. in «Network </a:t>
            </a:r>
            <a:r>
              <a:rPr lang="it-IT" altLang="it-IT" sz="2000" dirty="0" err="1"/>
              <a:t>Economics</a:t>
            </a:r>
            <a:r>
              <a:rPr lang="it-IT" altLang="it-IT" sz="2000" dirty="0"/>
              <a:t> and Knowledge Management» </a:t>
            </a:r>
            <a:r>
              <a:rPr lang="it-IT" altLang="it-IT" sz="2000" dirty="0" err="1"/>
              <a:t>at</a:t>
            </a:r>
            <a:r>
              <a:rPr lang="it-IT" altLang="it-IT" sz="2000" dirty="0"/>
              <a:t> University Ca’ </a:t>
            </a:r>
            <a:r>
              <a:rPr lang="it-IT" altLang="it-IT" sz="2000" dirty="0" err="1"/>
              <a:t>Foscari</a:t>
            </a:r>
            <a:r>
              <a:rPr lang="it-IT" altLang="it-IT" sz="2000" dirty="0"/>
              <a:t> of </a:t>
            </a:r>
            <a:r>
              <a:rPr lang="it-IT" altLang="it-IT" sz="2000" dirty="0" err="1"/>
              <a:t>Venice</a:t>
            </a:r>
            <a:r>
              <a:rPr lang="it-IT" altLang="it-IT" sz="2000" dirty="0"/>
              <a:t> (</a:t>
            </a:r>
            <a:r>
              <a:rPr lang="it-IT" altLang="it-IT" sz="2000" dirty="0" err="1"/>
              <a:t>Italy</a:t>
            </a:r>
            <a:r>
              <a:rPr lang="it-IT" altLang="it-IT" sz="2000" dirty="0"/>
              <a:t>)</a:t>
            </a:r>
          </a:p>
          <a:p>
            <a:pPr marL="114300" indent="-342900" algn="just">
              <a:lnSpc>
                <a:spcPct val="150000"/>
              </a:lnSpc>
              <a:spcBef>
                <a:spcPts val="0"/>
              </a:spcBef>
              <a:buFont typeface="Arial" panose="020B0604020202020204" pitchFamily="34" charset="0"/>
              <a:buChar char="•"/>
            </a:pPr>
            <a:r>
              <a:rPr lang="it-IT" altLang="it-IT" sz="2000" dirty="0"/>
              <a:t>Full Professor in Management </a:t>
            </a:r>
            <a:r>
              <a:rPr lang="it-IT" altLang="it-IT" sz="2000" dirty="0" err="1"/>
              <a:t>at</a:t>
            </a:r>
            <a:r>
              <a:rPr lang="it-IT" altLang="it-IT" sz="2000" dirty="0"/>
              <a:t> University Parthenope of </a:t>
            </a:r>
            <a:r>
              <a:rPr lang="it-IT" altLang="it-IT" sz="2000" dirty="0" err="1"/>
              <a:t>Naples</a:t>
            </a:r>
            <a:r>
              <a:rPr lang="it-IT" altLang="it-IT" sz="2000" dirty="0"/>
              <a:t> (</a:t>
            </a:r>
            <a:r>
              <a:rPr lang="it-IT" altLang="it-IT" sz="2000" dirty="0" err="1"/>
              <a:t>Italy</a:t>
            </a:r>
            <a:r>
              <a:rPr lang="it-IT" altLang="it-IT" sz="2000" dirty="0"/>
              <a:t>)</a:t>
            </a:r>
          </a:p>
          <a:p>
            <a:pPr marL="114300" indent="-342900" algn="just">
              <a:lnSpc>
                <a:spcPct val="150000"/>
              </a:lnSpc>
              <a:spcBef>
                <a:spcPts val="0"/>
              </a:spcBef>
              <a:buFont typeface="Arial" panose="020B0604020202020204" pitchFamily="34" charset="0"/>
              <a:buChar char="•"/>
            </a:pPr>
            <a:r>
              <a:rPr lang="it-IT" altLang="it-IT" sz="2000" dirty="0" err="1"/>
              <a:t>Visiting</a:t>
            </a:r>
            <a:r>
              <a:rPr lang="it-IT" altLang="it-IT" sz="2000" dirty="0"/>
              <a:t> Professor </a:t>
            </a:r>
            <a:r>
              <a:rPr lang="it-IT" altLang="it-IT" sz="2000" dirty="0" err="1"/>
              <a:t>at</a:t>
            </a:r>
            <a:r>
              <a:rPr lang="it-IT" altLang="it-IT" sz="2000" dirty="0"/>
              <a:t> </a:t>
            </a:r>
            <a:r>
              <a:rPr lang="it-IT" altLang="it-IT" sz="2000" dirty="0" err="1"/>
              <a:t>Emlyon</a:t>
            </a:r>
            <a:r>
              <a:rPr lang="it-IT" altLang="it-IT" sz="2000" dirty="0"/>
              <a:t> and PSB (France)</a:t>
            </a:r>
          </a:p>
          <a:p>
            <a:pPr marL="114300" indent="-342900" algn="just">
              <a:lnSpc>
                <a:spcPct val="150000"/>
              </a:lnSpc>
              <a:spcBef>
                <a:spcPts val="0"/>
              </a:spcBef>
              <a:buFont typeface="Arial" panose="020B0604020202020204" pitchFamily="34" charset="0"/>
              <a:buChar char="•"/>
            </a:pPr>
            <a:r>
              <a:rPr lang="it-IT" altLang="it-IT" sz="2000" dirty="0" err="1"/>
              <a:t>Scientific</a:t>
            </a:r>
            <a:r>
              <a:rPr lang="it-IT" altLang="it-IT" sz="2000" dirty="0"/>
              <a:t> Director of the VIMASS </a:t>
            </a:r>
            <a:r>
              <a:rPr lang="it-IT" altLang="it-IT" sz="2000" dirty="0" err="1"/>
              <a:t>Research</a:t>
            </a:r>
            <a:r>
              <a:rPr lang="it-IT" altLang="it-IT" sz="2000" dirty="0"/>
              <a:t> Lab</a:t>
            </a:r>
          </a:p>
        </p:txBody>
      </p:sp>
    </p:spTree>
    <p:extLst>
      <p:ext uri="{BB962C8B-B14F-4D97-AF65-F5344CB8AC3E}">
        <p14:creationId xmlns:p14="http://schemas.microsoft.com/office/powerpoint/2010/main" val="423331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BD6A2-3A0D-412D-8E36-301A16960D2B}"/>
              </a:ext>
            </a:extLst>
          </p:cNvPr>
          <p:cNvSpPr>
            <a:spLocks noGrp="1"/>
          </p:cNvSpPr>
          <p:nvPr>
            <p:ph type="title"/>
          </p:nvPr>
        </p:nvSpPr>
        <p:spPr>
          <a:xfrm>
            <a:off x="557250" y="1316913"/>
            <a:ext cx="5233949" cy="464602"/>
          </a:xfrm>
        </p:spPr>
        <p:txBody>
          <a:bodyPr/>
          <a:lstStyle/>
          <a:p>
            <a:pPr>
              <a:defRPr/>
            </a:pPr>
            <a:r>
              <a:rPr lang="it-IT" dirty="0"/>
              <a:t>4. Data and </a:t>
            </a:r>
            <a:r>
              <a:rPr lang="it-IT" dirty="0" err="1"/>
              <a:t>statistics</a:t>
            </a:r>
            <a:r>
              <a:rPr lang="it-IT" dirty="0"/>
              <a:t> (I)</a:t>
            </a:r>
          </a:p>
        </p:txBody>
      </p:sp>
      <p:sp>
        <p:nvSpPr>
          <p:cNvPr id="23555" name="Segnaposto contenuto 2">
            <a:extLst>
              <a:ext uri="{FF2B5EF4-FFF2-40B4-BE49-F238E27FC236}">
                <a16:creationId xmlns:a16="http://schemas.microsoft.com/office/drawing/2014/main" id="{26E82F76-1128-40C8-B0E6-2A52240BE5A7}"/>
              </a:ext>
            </a:extLst>
          </p:cNvPr>
          <p:cNvSpPr>
            <a:spLocks noGrp="1"/>
          </p:cNvSpPr>
          <p:nvPr>
            <p:ph type="body" sz="quarter" idx="17"/>
          </p:nvPr>
        </p:nvSpPr>
        <p:spPr>
          <a:xfrm>
            <a:off x="623786" y="2027734"/>
            <a:ext cx="9684029" cy="751092"/>
          </a:xfrm>
        </p:spPr>
        <p:txBody>
          <a:bodyPr/>
          <a:lstStyle/>
          <a:p>
            <a:pPr marL="0" indent="0" algn="just">
              <a:lnSpc>
                <a:spcPct val="114000"/>
              </a:lnSpc>
              <a:spcBef>
                <a:spcPts val="0"/>
              </a:spcBef>
            </a:pPr>
            <a:r>
              <a:rPr lang="it-IT" altLang="it-IT" sz="2000" dirty="0">
                <a:solidFill>
                  <a:schemeClr val="tx1"/>
                </a:solidFill>
                <a:cs typeface="Arial" panose="020B0604020202020204" pitchFamily="34" charset="0"/>
              </a:rPr>
              <a:t>Value of </a:t>
            </a:r>
            <a:r>
              <a:rPr lang="it-IT" altLang="it-IT" sz="2000" dirty="0" err="1">
                <a:solidFill>
                  <a:schemeClr val="tx1"/>
                </a:solidFill>
                <a:cs typeface="Arial" panose="020B0604020202020204" pitchFamily="34" charset="0"/>
              </a:rPr>
              <a:t>transaction</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value</a:t>
            </a:r>
            <a:r>
              <a:rPr lang="it-IT" altLang="it-IT" sz="2000" dirty="0">
                <a:solidFill>
                  <a:schemeClr val="tx1"/>
                </a:solidFill>
                <a:cs typeface="Arial" panose="020B0604020202020204" pitchFamily="34" charset="0"/>
              </a:rPr>
              <a:t> of crowdfunding </a:t>
            </a:r>
            <a:r>
              <a:rPr lang="it-IT" altLang="it-IT" sz="2000" dirty="0" err="1">
                <a:solidFill>
                  <a:schemeClr val="tx1"/>
                </a:solidFill>
                <a:cs typeface="Arial" panose="020B0604020202020204" pitchFamily="34" charset="0"/>
              </a:rPr>
              <a:t>initiative</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worldwide</a:t>
            </a:r>
            <a:r>
              <a:rPr lang="it-IT" altLang="it-IT" sz="2000" dirty="0">
                <a:solidFill>
                  <a:schemeClr val="tx1"/>
                </a:solidFill>
                <a:cs typeface="Arial" panose="020B0604020202020204" pitchFamily="34" charset="0"/>
              </a:rPr>
              <a:t> from 2017 to 2027 in </a:t>
            </a:r>
            <a:r>
              <a:rPr lang="it-IT" altLang="it-IT" sz="2000" dirty="0" err="1">
                <a:solidFill>
                  <a:schemeClr val="tx1"/>
                </a:solidFill>
                <a:cs typeface="Arial" panose="020B0604020202020204" pitchFamily="34" charset="0"/>
              </a:rPr>
              <a:t>billion</a:t>
            </a:r>
            <a:r>
              <a:rPr lang="it-IT" altLang="it-IT" sz="2000" dirty="0">
                <a:solidFill>
                  <a:schemeClr val="tx1"/>
                </a:solidFill>
                <a:cs typeface="Arial" panose="020B0604020202020204" pitchFamily="34" charset="0"/>
              </a:rPr>
              <a:t> U.S. </a:t>
            </a:r>
            <a:r>
              <a:rPr lang="it-IT" altLang="it-IT" sz="2000" dirty="0" err="1">
                <a:solidFill>
                  <a:schemeClr val="tx1"/>
                </a:solidFill>
                <a:cs typeface="Arial" panose="020B0604020202020204" pitchFamily="34" charset="0"/>
              </a:rPr>
              <a:t>dollars</a:t>
            </a:r>
            <a:r>
              <a:rPr lang="it-IT" altLang="it-IT" sz="2000" dirty="0">
                <a:solidFill>
                  <a:schemeClr val="tx1"/>
                </a:solidFill>
                <a:cs typeface="Arial" panose="020B0604020202020204" pitchFamily="34" charset="0"/>
              </a:rPr>
              <a:t> (Source: Statista.com, Feb. 2023).</a:t>
            </a:r>
          </a:p>
          <a:p>
            <a:pPr marL="0" indent="0" algn="just">
              <a:lnSpc>
                <a:spcPct val="114000"/>
              </a:lnSpc>
              <a:spcBef>
                <a:spcPts val="0"/>
              </a:spcBef>
            </a:pPr>
            <a:br>
              <a:rPr lang="it-IT" altLang="it-IT" sz="2000" dirty="0">
                <a:solidFill>
                  <a:schemeClr val="tx1"/>
                </a:solidFill>
                <a:cs typeface="Arial" panose="020B0604020202020204" pitchFamily="34" charset="0"/>
              </a:rPr>
            </a:br>
            <a:endParaRPr lang="it-IT" altLang="it-IT" sz="2000" dirty="0">
              <a:solidFill>
                <a:schemeClr val="tx1"/>
              </a:solidFill>
              <a:cs typeface="Arial" panose="020B0604020202020204" pitchFamily="34" charset="0"/>
            </a:endParaRPr>
          </a:p>
        </p:txBody>
      </p:sp>
      <p:pic>
        <p:nvPicPr>
          <p:cNvPr id="4" name="Immagine 3">
            <a:extLst>
              <a:ext uri="{FF2B5EF4-FFF2-40B4-BE49-F238E27FC236}">
                <a16:creationId xmlns:a16="http://schemas.microsoft.com/office/drawing/2014/main" id="{9CDFD2E0-2F8D-CBCC-A82A-491233F78181}"/>
              </a:ext>
            </a:extLst>
          </p:cNvPr>
          <p:cNvPicPr>
            <a:picLocks noChangeAspect="1"/>
          </p:cNvPicPr>
          <p:nvPr/>
        </p:nvPicPr>
        <p:blipFill>
          <a:blip r:embed="rId3"/>
          <a:stretch>
            <a:fillRect/>
          </a:stretch>
        </p:blipFill>
        <p:spPr>
          <a:xfrm>
            <a:off x="2073517" y="2778826"/>
            <a:ext cx="7404780" cy="36676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BD6A2-3A0D-412D-8E36-301A16960D2B}"/>
              </a:ext>
            </a:extLst>
          </p:cNvPr>
          <p:cNvSpPr>
            <a:spLocks noGrp="1"/>
          </p:cNvSpPr>
          <p:nvPr>
            <p:ph type="title"/>
          </p:nvPr>
        </p:nvSpPr>
        <p:spPr/>
        <p:txBody>
          <a:bodyPr/>
          <a:lstStyle/>
          <a:p>
            <a:pPr>
              <a:defRPr/>
            </a:pPr>
            <a:r>
              <a:rPr lang="it-IT" dirty="0"/>
              <a:t>Data and </a:t>
            </a:r>
            <a:r>
              <a:rPr lang="it-IT" dirty="0" err="1"/>
              <a:t>statistics</a:t>
            </a:r>
            <a:r>
              <a:rPr lang="it-IT" dirty="0"/>
              <a:t> (II)</a:t>
            </a:r>
          </a:p>
        </p:txBody>
      </p:sp>
      <p:sp>
        <p:nvSpPr>
          <p:cNvPr id="23555" name="Segnaposto contenuto 2">
            <a:extLst>
              <a:ext uri="{FF2B5EF4-FFF2-40B4-BE49-F238E27FC236}">
                <a16:creationId xmlns:a16="http://schemas.microsoft.com/office/drawing/2014/main" id="{26E82F76-1128-40C8-B0E6-2A52240BE5A7}"/>
              </a:ext>
            </a:extLst>
          </p:cNvPr>
          <p:cNvSpPr>
            <a:spLocks noGrp="1"/>
          </p:cNvSpPr>
          <p:nvPr>
            <p:ph type="body" sz="quarter" idx="17"/>
          </p:nvPr>
        </p:nvSpPr>
        <p:spPr>
          <a:xfrm>
            <a:off x="623786" y="2027734"/>
            <a:ext cx="9684029" cy="751092"/>
          </a:xfrm>
        </p:spPr>
        <p:txBody>
          <a:bodyPr/>
          <a:lstStyle/>
          <a:p>
            <a:pPr marL="0" indent="0" algn="just">
              <a:lnSpc>
                <a:spcPct val="114000"/>
              </a:lnSpc>
              <a:spcBef>
                <a:spcPts val="0"/>
              </a:spcBef>
            </a:pPr>
            <a:r>
              <a:rPr lang="it-IT" altLang="it-IT" sz="2000" dirty="0" err="1">
                <a:solidFill>
                  <a:schemeClr val="tx1"/>
                </a:solidFill>
                <a:cs typeface="Arial" panose="020B0604020202020204" pitchFamily="34" charset="0"/>
              </a:rPr>
              <a:t>Average</a:t>
            </a:r>
            <a:r>
              <a:rPr lang="it-IT" altLang="it-IT" sz="2000" dirty="0">
                <a:solidFill>
                  <a:schemeClr val="tx1"/>
                </a:solidFill>
                <a:cs typeface="Arial" panose="020B0604020202020204" pitchFamily="34" charset="0"/>
              </a:rPr>
              <a:t> funding per </a:t>
            </a:r>
            <a:r>
              <a:rPr lang="it-IT" altLang="it-IT" sz="2000" dirty="0" err="1">
                <a:solidFill>
                  <a:schemeClr val="tx1"/>
                </a:solidFill>
                <a:cs typeface="Arial" panose="020B0604020202020204" pitchFamily="34" charset="0"/>
              </a:rPr>
              <a:t>campaign</a:t>
            </a:r>
            <a:r>
              <a:rPr lang="it-IT" altLang="it-IT" sz="2000" dirty="0">
                <a:solidFill>
                  <a:schemeClr val="tx1"/>
                </a:solidFill>
                <a:cs typeface="Arial" panose="020B0604020202020204" pitchFamily="34" charset="0"/>
              </a:rPr>
              <a:t> (Source: Statista.com, Feb. 2023).</a:t>
            </a:r>
          </a:p>
          <a:p>
            <a:pPr marL="0" indent="0" algn="just">
              <a:lnSpc>
                <a:spcPct val="114000"/>
              </a:lnSpc>
              <a:spcBef>
                <a:spcPts val="0"/>
              </a:spcBef>
            </a:pPr>
            <a:br>
              <a:rPr lang="it-IT" altLang="it-IT" sz="2000" dirty="0">
                <a:solidFill>
                  <a:schemeClr val="tx1"/>
                </a:solidFill>
                <a:cs typeface="Arial" panose="020B0604020202020204" pitchFamily="34" charset="0"/>
              </a:rPr>
            </a:br>
            <a:endParaRPr lang="it-IT" altLang="it-IT" sz="2000" dirty="0">
              <a:solidFill>
                <a:schemeClr val="tx1"/>
              </a:solidFill>
              <a:cs typeface="Arial" panose="020B0604020202020204" pitchFamily="34" charset="0"/>
            </a:endParaRPr>
          </a:p>
        </p:txBody>
      </p:sp>
      <p:pic>
        <p:nvPicPr>
          <p:cNvPr id="5" name="Immagine 4">
            <a:extLst>
              <a:ext uri="{FF2B5EF4-FFF2-40B4-BE49-F238E27FC236}">
                <a16:creationId xmlns:a16="http://schemas.microsoft.com/office/drawing/2014/main" id="{D25AE936-30C8-040D-E41C-6F641B6F0A20}"/>
              </a:ext>
            </a:extLst>
          </p:cNvPr>
          <p:cNvPicPr>
            <a:picLocks noChangeAspect="1"/>
          </p:cNvPicPr>
          <p:nvPr/>
        </p:nvPicPr>
        <p:blipFill>
          <a:blip r:embed="rId3"/>
          <a:stretch>
            <a:fillRect/>
          </a:stretch>
        </p:blipFill>
        <p:spPr>
          <a:xfrm>
            <a:off x="2129446" y="2560592"/>
            <a:ext cx="7933107" cy="3894157"/>
          </a:xfrm>
          <a:prstGeom prst="rect">
            <a:avLst/>
          </a:prstGeom>
        </p:spPr>
      </p:pic>
    </p:spTree>
    <p:extLst>
      <p:ext uri="{BB962C8B-B14F-4D97-AF65-F5344CB8AC3E}">
        <p14:creationId xmlns:p14="http://schemas.microsoft.com/office/powerpoint/2010/main" val="250535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BD6A2-3A0D-412D-8E36-301A16960D2B}"/>
              </a:ext>
            </a:extLst>
          </p:cNvPr>
          <p:cNvSpPr>
            <a:spLocks noGrp="1"/>
          </p:cNvSpPr>
          <p:nvPr>
            <p:ph type="title"/>
          </p:nvPr>
        </p:nvSpPr>
        <p:spPr/>
        <p:txBody>
          <a:bodyPr/>
          <a:lstStyle/>
          <a:p>
            <a:pPr>
              <a:defRPr/>
            </a:pPr>
            <a:r>
              <a:rPr lang="it-IT" dirty="0"/>
              <a:t>Data and </a:t>
            </a:r>
            <a:r>
              <a:rPr lang="it-IT" dirty="0" err="1"/>
              <a:t>statistics</a:t>
            </a:r>
            <a:r>
              <a:rPr lang="it-IT" dirty="0"/>
              <a:t> (III)</a:t>
            </a:r>
          </a:p>
        </p:txBody>
      </p:sp>
      <p:sp>
        <p:nvSpPr>
          <p:cNvPr id="23555" name="Segnaposto contenuto 2">
            <a:extLst>
              <a:ext uri="{FF2B5EF4-FFF2-40B4-BE49-F238E27FC236}">
                <a16:creationId xmlns:a16="http://schemas.microsoft.com/office/drawing/2014/main" id="{26E82F76-1128-40C8-B0E6-2A52240BE5A7}"/>
              </a:ext>
            </a:extLst>
          </p:cNvPr>
          <p:cNvSpPr>
            <a:spLocks noGrp="1"/>
          </p:cNvSpPr>
          <p:nvPr>
            <p:ph type="body" sz="quarter" idx="17"/>
          </p:nvPr>
        </p:nvSpPr>
        <p:spPr>
          <a:xfrm>
            <a:off x="623786" y="2027734"/>
            <a:ext cx="9684029" cy="751092"/>
          </a:xfrm>
        </p:spPr>
        <p:txBody>
          <a:bodyPr/>
          <a:lstStyle/>
          <a:p>
            <a:pPr marL="0" indent="0" algn="just">
              <a:lnSpc>
                <a:spcPct val="114000"/>
              </a:lnSpc>
              <a:spcBef>
                <a:spcPts val="0"/>
              </a:spcBef>
            </a:pPr>
            <a:r>
              <a:rPr lang="it-IT" altLang="it-IT" sz="2000" dirty="0">
                <a:solidFill>
                  <a:schemeClr val="tx1"/>
                </a:solidFill>
                <a:cs typeface="Arial" panose="020B0604020202020204" pitchFamily="34" charset="0"/>
              </a:rPr>
              <a:t>Equity CF by </a:t>
            </a:r>
            <a:r>
              <a:rPr lang="it-IT" altLang="it-IT" sz="2000" dirty="0" err="1">
                <a:solidFill>
                  <a:schemeClr val="tx1"/>
                </a:solidFill>
                <a:cs typeface="Arial" panose="020B0604020202020204" pitchFamily="34" charset="0"/>
              </a:rPr>
              <a:t>industry</a:t>
            </a:r>
            <a:r>
              <a:rPr lang="it-IT" altLang="it-IT" sz="2000" dirty="0">
                <a:solidFill>
                  <a:schemeClr val="tx1"/>
                </a:solidFill>
                <a:cs typeface="Arial" panose="020B0604020202020204" pitchFamily="34" charset="0"/>
              </a:rPr>
              <a:t> (Source: </a:t>
            </a:r>
            <a:r>
              <a:rPr lang="it-IT" altLang="it-IT" sz="2000" dirty="0" err="1">
                <a:solidFill>
                  <a:schemeClr val="tx1"/>
                </a:solidFill>
                <a:cs typeface="Arial" panose="020B0604020202020204" pitchFamily="34" charset="0"/>
              </a:rPr>
              <a:t>StartEngine</a:t>
            </a:r>
            <a:r>
              <a:rPr lang="it-IT" altLang="it-IT" sz="2000" dirty="0">
                <a:solidFill>
                  <a:schemeClr val="tx1"/>
                </a:solidFill>
                <a:cs typeface="Arial" panose="020B0604020202020204" pitchFamily="34" charset="0"/>
              </a:rPr>
              <a:t>, Sep. 2021).</a:t>
            </a:r>
          </a:p>
          <a:p>
            <a:pPr marL="0" indent="0" algn="just">
              <a:lnSpc>
                <a:spcPct val="114000"/>
              </a:lnSpc>
              <a:spcBef>
                <a:spcPts val="0"/>
              </a:spcBef>
            </a:pPr>
            <a:br>
              <a:rPr lang="it-IT" altLang="it-IT" sz="2000" dirty="0">
                <a:solidFill>
                  <a:schemeClr val="tx1"/>
                </a:solidFill>
                <a:cs typeface="Arial" panose="020B0604020202020204" pitchFamily="34" charset="0"/>
              </a:rPr>
            </a:br>
            <a:endParaRPr lang="it-IT" altLang="it-IT" sz="2000" dirty="0">
              <a:solidFill>
                <a:schemeClr val="tx1"/>
              </a:solidFill>
              <a:cs typeface="Arial" panose="020B0604020202020204" pitchFamily="34" charset="0"/>
            </a:endParaRPr>
          </a:p>
        </p:txBody>
      </p:sp>
      <p:pic>
        <p:nvPicPr>
          <p:cNvPr id="9" name="Immagine 8">
            <a:extLst>
              <a:ext uri="{FF2B5EF4-FFF2-40B4-BE49-F238E27FC236}">
                <a16:creationId xmlns:a16="http://schemas.microsoft.com/office/drawing/2014/main" id="{D58378D0-82F2-5F7F-BA18-B11C777922A7}"/>
              </a:ext>
            </a:extLst>
          </p:cNvPr>
          <p:cNvPicPr>
            <a:picLocks noChangeAspect="1"/>
          </p:cNvPicPr>
          <p:nvPr/>
        </p:nvPicPr>
        <p:blipFill rotWithShape="1">
          <a:blip r:embed="rId3"/>
          <a:srcRect t="11713"/>
          <a:stretch/>
        </p:blipFill>
        <p:spPr>
          <a:xfrm>
            <a:off x="4098908" y="2403280"/>
            <a:ext cx="4917272" cy="3941104"/>
          </a:xfrm>
          <a:prstGeom prst="rect">
            <a:avLst/>
          </a:prstGeom>
        </p:spPr>
      </p:pic>
    </p:spTree>
    <p:extLst>
      <p:ext uri="{BB962C8B-B14F-4D97-AF65-F5344CB8AC3E}">
        <p14:creationId xmlns:p14="http://schemas.microsoft.com/office/powerpoint/2010/main" val="130303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584158-1725-4F67-B553-5747F7E7886D}"/>
              </a:ext>
            </a:extLst>
          </p:cNvPr>
          <p:cNvSpPr>
            <a:spLocks noGrp="1"/>
          </p:cNvSpPr>
          <p:nvPr>
            <p:ph type="title"/>
          </p:nvPr>
        </p:nvSpPr>
        <p:spPr/>
        <p:txBody>
          <a:bodyPr/>
          <a:lstStyle/>
          <a:p>
            <a:pPr>
              <a:defRPr/>
            </a:pPr>
            <a:r>
              <a:rPr lang="it-IT" dirty="0"/>
              <a:t>Data and </a:t>
            </a:r>
            <a:r>
              <a:rPr lang="it-IT" dirty="0" err="1"/>
              <a:t>statistics</a:t>
            </a:r>
            <a:r>
              <a:rPr lang="it-IT" dirty="0"/>
              <a:t> (IV)</a:t>
            </a:r>
          </a:p>
        </p:txBody>
      </p:sp>
      <p:sp>
        <p:nvSpPr>
          <p:cNvPr id="25603" name="Segnaposto contenuto 2">
            <a:extLst>
              <a:ext uri="{FF2B5EF4-FFF2-40B4-BE49-F238E27FC236}">
                <a16:creationId xmlns:a16="http://schemas.microsoft.com/office/drawing/2014/main" id="{9E694F31-FC56-4051-90A0-A250554BAF2D}"/>
              </a:ext>
            </a:extLst>
          </p:cNvPr>
          <p:cNvSpPr>
            <a:spLocks noGrp="1"/>
          </p:cNvSpPr>
          <p:nvPr>
            <p:ph type="body" sz="quarter" idx="17"/>
          </p:nvPr>
        </p:nvSpPr>
        <p:spPr>
          <a:xfrm>
            <a:off x="660120" y="2052950"/>
            <a:ext cx="10918321" cy="406115"/>
          </a:xfrm>
        </p:spPr>
        <p:txBody>
          <a:bodyPr/>
          <a:lstStyle/>
          <a:p>
            <a:pPr marL="0" indent="0" algn="just">
              <a:lnSpc>
                <a:spcPct val="114000"/>
              </a:lnSpc>
              <a:spcBef>
                <a:spcPts val="0"/>
              </a:spcBef>
            </a:pPr>
            <a:r>
              <a:rPr lang="it-IT" altLang="it-IT" sz="2000" dirty="0">
                <a:solidFill>
                  <a:schemeClr val="tx1"/>
                </a:solidFill>
                <a:cs typeface="Arial" panose="020B0604020202020204" pitchFamily="34" charset="0"/>
              </a:rPr>
              <a:t>Distribution of </a:t>
            </a:r>
            <a:r>
              <a:rPr lang="it-IT" altLang="it-IT" sz="2000" dirty="0" err="1">
                <a:solidFill>
                  <a:schemeClr val="tx1"/>
                </a:solidFill>
                <a:cs typeface="Arial" panose="020B0604020202020204" pitchFamily="34" charset="0"/>
              </a:rPr>
              <a:t>unsuccessfully</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funded</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projects</a:t>
            </a:r>
            <a:r>
              <a:rPr lang="it-IT" altLang="it-IT" sz="2000" dirty="0">
                <a:solidFill>
                  <a:schemeClr val="tx1"/>
                </a:solidFill>
                <a:cs typeface="Arial" panose="020B0604020202020204" pitchFamily="34" charset="0"/>
              </a:rPr>
              <a:t> on </a:t>
            </a:r>
            <a:r>
              <a:rPr lang="it-IT" altLang="it-IT" sz="2000" dirty="0" err="1">
                <a:solidFill>
                  <a:schemeClr val="tx1"/>
                </a:solidFill>
                <a:cs typeface="Arial" panose="020B0604020202020204" pitchFamily="34" charset="0"/>
              </a:rPr>
              <a:t>crowdfunding</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platform</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Kickstarter</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as</a:t>
            </a:r>
            <a:r>
              <a:rPr lang="it-IT" altLang="it-IT" sz="2000" dirty="0">
                <a:solidFill>
                  <a:schemeClr val="tx1"/>
                </a:solidFill>
                <a:cs typeface="Arial" panose="020B0604020202020204" pitchFamily="34" charset="0"/>
              </a:rPr>
              <a:t> of </a:t>
            </a:r>
            <a:r>
              <a:rPr lang="it-IT" altLang="it-IT" sz="2000" dirty="0" err="1">
                <a:solidFill>
                  <a:schemeClr val="tx1"/>
                </a:solidFill>
                <a:cs typeface="Arial" panose="020B0604020202020204" pitchFamily="34" charset="0"/>
              </a:rPr>
              <a:t>December</a:t>
            </a:r>
            <a:r>
              <a:rPr lang="it-IT" altLang="it-IT" sz="2000" dirty="0">
                <a:solidFill>
                  <a:schemeClr val="tx1"/>
                </a:solidFill>
                <a:cs typeface="Arial" panose="020B0604020202020204" pitchFamily="34" charset="0"/>
              </a:rPr>
              <a:t> 2021, by share of </a:t>
            </a:r>
            <a:r>
              <a:rPr lang="it-IT" altLang="it-IT" sz="2000" dirty="0" err="1">
                <a:solidFill>
                  <a:schemeClr val="tx1"/>
                </a:solidFill>
                <a:cs typeface="Arial" panose="020B0604020202020204" pitchFamily="34" charset="0"/>
              </a:rPr>
              <a:t>funding</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reached</a:t>
            </a:r>
            <a:r>
              <a:rPr lang="it-IT" altLang="it-IT" sz="2000" dirty="0">
                <a:solidFill>
                  <a:schemeClr val="tx1"/>
                </a:solidFill>
                <a:cs typeface="Arial" panose="020B0604020202020204" pitchFamily="34" charset="0"/>
              </a:rPr>
              <a:t> (Source: </a:t>
            </a:r>
            <a:r>
              <a:rPr lang="it-IT" altLang="it-IT" sz="2000" dirty="0" err="1">
                <a:solidFill>
                  <a:schemeClr val="tx1"/>
                </a:solidFill>
                <a:cs typeface="Arial" panose="020B0604020202020204" pitchFamily="34" charset="0"/>
              </a:rPr>
              <a:t>Kickstarter</a:t>
            </a:r>
            <a:r>
              <a:rPr lang="it-IT" altLang="it-IT" sz="2000" dirty="0">
                <a:solidFill>
                  <a:schemeClr val="tx1"/>
                </a:solidFill>
                <a:cs typeface="Arial" panose="020B0604020202020204" pitchFamily="34" charset="0"/>
              </a:rPr>
              <a:t>).</a:t>
            </a:r>
          </a:p>
          <a:p>
            <a:pPr marL="0" indent="0" algn="just">
              <a:lnSpc>
                <a:spcPct val="114000"/>
              </a:lnSpc>
              <a:spcBef>
                <a:spcPts val="0"/>
              </a:spcBef>
            </a:pPr>
            <a:endParaRPr lang="it-IT" altLang="it-IT" sz="2000" dirty="0">
              <a:solidFill>
                <a:schemeClr val="tx1"/>
              </a:solidFill>
              <a:cs typeface="Arial" panose="020B0604020202020204" pitchFamily="34" charset="0"/>
            </a:endParaRPr>
          </a:p>
        </p:txBody>
      </p:sp>
      <p:pic>
        <p:nvPicPr>
          <p:cNvPr id="4" name="Immagine 3">
            <a:extLst>
              <a:ext uri="{FF2B5EF4-FFF2-40B4-BE49-F238E27FC236}">
                <a16:creationId xmlns:a16="http://schemas.microsoft.com/office/drawing/2014/main" id="{667CACA5-E888-F940-A700-7B14A4B47D13}"/>
              </a:ext>
            </a:extLst>
          </p:cNvPr>
          <p:cNvPicPr>
            <a:picLocks noChangeAspect="1"/>
          </p:cNvPicPr>
          <p:nvPr/>
        </p:nvPicPr>
        <p:blipFill rotWithShape="1">
          <a:blip r:embed="rId2"/>
          <a:srcRect t="12376" b="13364"/>
          <a:stretch/>
        </p:blipFill>
        <p:spPr>
          <a:xfrm>
            <a:off x="2858464" y="2835897"/>
            <a:ext cx="6713048" cy="35756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584158-1725-4F67-B553-5747F7E7886D}"/>
              </a:ext>
            </a:extLst>
          </p:cNvPr>
          <p:cNvSpPr>
            <a:spLocks noGrp="1"/>
          </p:cNvSpPr>
          <p:nvPr>
            <p:ph type="title"/>
          </p:nvPr>
        </p:nvSpPr>
        <p:spPr/>
        <p:txBody>
          <a:bodyPr/>
          <a:lstStyle/>
          <a:p>
            <a:pPr>
              <a:defRPr/>
            </a:pPr>
            <a:r>
              <a:rPr lang="it-IT" dirty="0"/>
              <a:t>Data and </a:t>
            </a:r>
            <a:r>
              <a:rPr lang="it-IT" dirty="0" err="1"/>
              <a:t>statistics</a:t>
            </a:r>
            <a:r>
              <a:rPr lang="it-IT" dirty="0"/>
              <a:t> (V)</a:t>
            </a:r>
          </a:p>
        </p:txBody>
      </p:sp>
      <p:sp>
        <p:nvSpPr>
          <p:cNvPr id="25603" name="Segnaposto contenuto 2">
            <a:extLst>
              <a:ext uri="{FF2B5EF4-FFF2-40B4-BE49-F238E27FC236}">
                <a16:creationId xmlns:a16="http://schemas.microsoft.com/office/drawing/2014/main" id="{9E694F31-FC56-4051-90A0-A250554BAF2D}"/>
              </a:ext>
            </a:extLst>
          </p:cNvPr>
          <p:cNvSpPr>
            <a:spLocks noGrp="1"/>
          </p:cNvSpPr>
          <p:nvPr>
            <p:ph type="body" sz="quarter" idx="17"/>
          </p:nvPr>
        </p:nvSpPr>
        <p:spPr>
          <a:xfrm>
            <a:off x="660120" y="2052950"/>
            <a:ext cx="4177351" cy="406115"/>
          </a:xfrm>
        </p:spPr>
        <p:txBody>
          <a:bodyPr/>
          <a:lstStyle/>
          <a:p>
            <a:pPr marL="0" indent="0" algn="just">
              <a:lnSpc>
                <a:spcPct val="114000"/>
              </a:lnSpc>
              <a:spcBef>
                <a:spcPts val="0"/>
              </a:spcBef>
            </a:pPr>
            <a:r>
              <a:rPr lang="en-US" altLang="it-IT" sz="2000" dirty="0">
                <a:solidFill>
                  <a:schemeClr val="tx1"/>
                </a:solidFill>
                <a:cs typeface="Arial" panose="020B0604020202020204" pitchFamily="34" charset="0"/>
              </a:rPr>
              <a:t>Most successfully completed Kickstarter projects as of January 2023, by amount of total funds raised (in million U.S. dollars)</a:t>
            </a:r>
            <a:endParaRPr lang="it-IT" altLang="it-IT" sz="2000" dirty="0">
              <a:solidFill>
                <a:schemeClr val="tx1"/>
              </a:solidFill>
              <a:cs typeface="Arial" panose="020B0604020202020204" pitchFamily="34" charset="0"/>
            </a:endParaRPr>
          </a:p>
        </p:txBody>
      </p:sp>
      <p:pic>
        <p:nvPicPr>
          <p:cNvPr id="5" name="Immagine 4">
            <a:extLst>
              <a:ext uri="{FF2B5EF4-FFF2-40B4-BE49-F238E27FC236}">
                <a16:creationId xmlns:a16="http://schemas.microsoft.com/office/drawing/2014/main" id="{9495DC0A-7D10-1376-4F1B-826D9F17BD9B}"/>
              </a:ext>
            </a:extLst>
          </p:cNvPr>
          <p:cNvPicPr>
            <a:picLocks noChangeAspect="1"/>
          </p:cNvPicPr>
          <p:nvPr/>
        </p:nvPicPr>
        <p:blipFill>
          <a:blip r:embed="rId2"/>
          <a:stretch>
            <a:fillRect/>
          </a:stretch>
        </p:blipFill>
        <p:spPr>
          <a:xfrm>
            <a:off x="5292941" y="1082420"/>
            <a:ext cx="6390968" cy="5405050"/>
          </a:xfrm>
          <a:prstGeom prst="rect">
            <a:avLst/>
          </a:prstGeom>
        </p:spPr>
      </p:pic>
    </p:spTree>
    <p:extLst>
      <p:ext uri="{BB962C8B-B14F-4D97-AF65-F5344CB8AC3E}">
        <p14:creationId xmlns:p14="http://schemas.microsoft.com/office/powerpoint/2010/main" val="410542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9B554D-D0DC-472B-82DE-3E359AD0394E}"/>
              </a:ext>
            </a:extLst>
          </p:cNvPr>
          <p:cNvSpPr>
            <a:spLocks noGrp="1"/>
          </p:cNvSpPr>
          <p:nvPr>
            <p:ph type="title"/>
          </p:nvPr>
        </p:nvSpPr>
        <p:spPr>
          <a:xfrm>
            <a:off x="557250" y="1316912"/>
            <a:ext cx="9619137" cy="1106247"/>
          </a:xfrm>
        </p:spPr>
        <p:txBody>
          <a:bodyPr/>
          <a:lstStyle/>
          <a:p>
            <a:pPr>
              <a:defRPr/>
            </a:pPr>
            <a:r>
              <a:rPr lang="it-IT" dirty="0"/>
              <a:t>5. Steps and </a:t>
            </a:r>
            <a:r>
              <a:rPr lang="it-IT" dirty="0" err="1"/>
              <a:t>tips</a:t>
            </a:r>
            <a:r>
              <a:rPr lang="it-IT" dirty="0"/>
              <a:t> for a </a:t>
            </a:r>
            <a:r>
              <a:rPr lang="it-IT" dirty="0" err="1"/>
              <a:t>successul</a:t>
            </a:r>
            <a:r>
              <a:rPr lang="it-IT" dirty="0"/>
              <a:t> CF </a:t>
            </a:r>
            <a:r>
              <a:rPr lang="it-IT" dirty="0" err="1"/>
              <a:t>campaign</a:t>
            </a:r>
            <a:endParaRPr lang="it-IT" dirty="0"/>
          </a:p>
        </p:txBody>
      </p:sp>
      <p:sp>
        <p:nvSpPr>
          <p:cNvPr id="26627" name="Segnaposto contenuto 2">
            <a:extLst>
              <a:ext uri="{FF2B5EF4-FFF2-40B4-BE49-F238E27FC236}">
                <a16:creationId xmlns:a16="http://schemas.microsoft.com/office/drawing/2014/main" id="{FDFCA35B-0BEB-4671-A5C4-D81C04645867}"/>
              </a:ext>
            </a:extLst>
          </p:cNvPr>
          <p:cNvSpPr>
            <a:spLocks noGrp="1"/>
          </p:cNvSpPr>
          <p:nvPr>
            <p:ph type="body" sz="quarter" idx="17"/>
          </p:nvPr>
        </p:nvSpPr>
        <p:spPr>
          <a:xfrm>
            <a:off x="574853" y="2176991"/>
            <a:ext cx="11432820" cy="2729987"/>
          </a:xfrm>
        </p:spPr>
        <p:txBody>
          <a:bodyPr/>
          <a:lstStyle/>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Research: studying similar (successful and unsuccessful) campaigns and reviewing crowdfunding platforms;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Planning: particularly sorting your contacts and setting out a strategy;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Building your project: writing the copy for your project page, making a video;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Rewards: ensuring your rewards are attractive and you have considered; production/postage costs etc.;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Communications: mail-outs, social media, press, engaging your backers;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Post-campaign: production and delivery of rewards, backer communication. </a:t>
            </a:r>
            <a:endParaRPr lang="it-IT" altLang="it-IT" sz="2000" dirty="0">
              <a:solidFill>
                <a:schemeClr val="tx1"/>
              </a:solidFill>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585C1A3-DF52-4C69-A1F7-C15F1C56FEE6}"/>
              </a:ext>
            </a:extLst>
          </p:cNvPr>
          <p:cNvSpPr>
            <a:spLocks noGrp="1"/>
          </p:cNvSpPr>
          <p:nvPr>
            <p:ph type="title"/>
          </p:nvPr>
        </p:nvSpPr>
        <p:spPr/>
        <p:txBody>
          <a:bodyPr/>
          <a:lstStyle/>
          <a:p>
            <a:pPr>
              <a:defRPr/>
            </a:pPr>
            <a:r>
              <a:rPr lang="en-US" altLang="it-IT" dirty="0"/>
              <a:t>Prototyping &amp; Images</a:t>
            </a:r>
          </a:p>
        </p:txBody>
      </p:sp>
      <p:sp>
        <p:nvSpPr>
          <p:cNvPr id="27651" name="Content Placeholder 2">
            <a:extLst>
              <a:ext uri="{FF2B5EF4-FFF2-40B4-BE49-F238E27FC236}">
                <a16:creationId xmlns:a16="http://schemas.microsoft.com/office/drawing/2014/main" id="{E2F10FAC-2754-4660-81A0-2B8A7E4444A8}"/>
              </a:ext>
            </a:extLst>
          </p:cNvPr>
          <p:cNvSpPr>
            <a:spLocks noGrp="1"/>
          </p:cNvSpPr>
          <p:nvPr>
            <p:ph type="body" sz="quarter" idx="17"/>
          </p:nvPr>
        </p:nvSpPr>
        <p:spPr>
          <a:xfrm>
            <a:off x="557251" y="2154131"/>
            <a:ext cx="10564139" cy="3606589"/>
          </a:xfrm>
        </p:spPr>
        <p:txBody>
          <a:bodyPr/>
          <a:lstStyle/>
          <a:p>
            <a:pPr marL="342900" indent="-342900" algn="just">
              <a:lnSpc>
                <a:spcPct val="114000"/>
              </a:lnSpc>
              <a:spcBef>
                <a:spcPts val="0"/>
              </a:spcBef>
              <a:buFont typeface="Arial" panose="020B0604020202020204" pitchFamily="34" charset="0"/>
              <a:buChar char="•"/>
            </a:pPr>
            <a:r>
              <a:rPr lang="en-US" altLang="it-IT" sz="2000" b="1" dirty="0">
                <a:solidFill>
                  <a:schemeClr val="tx1"/>
                </a:solidFill>
                <a:cs typeface="Arial" panose="020B0604020202020204" pitchFamily="34" charset="0"/>
              </a:rPr>
              <a:t>Make your prototypes as realistic as possible;</a:t>
            </a:r>
          </a:p>
          <a:p>
            <a:pPr marL="8001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Your prototype(s) will be used to create campaign graphics, solicit reviewers/influencers, and show backers you mean business;</a:t>
            </a:r>
          </a:p>
          <a:p>
            <a:pPr marL="342900" indent="-342900" algn="just">
              <a:lnSpc>
                <a:spcPct val="114000"/>
              </a:lnSpc>
              <a:spcBef>
                <a:spcPts val="0"/>
              </a:spcBef>
              <a:buFont typeface="Arial" panose="020B0604020202020204" pitchFamily="34" charset="0"/>
              <a:buChar char="•"/>
            </a:pPr>
            <a:r>
              <a:rPr lang="en-US" altLang="it-IT" sz="2000" b="1" dirty="0">
                <a:solidFill>
                  <a:schemeClr val="tx1"/>
                </a:solidFill>
                <a:latin typeface="Avenir Book" panose="02000503020000020003" pitchFamily="2" charset="0"/>
                <a:cs typeface="Arial" panose="020B0604020202020204" pitchFamily="34" charset="0"/>
              </a:rPr>
              <a:t>Create an engaging campaign:</a:t>
            </a:r>
          </a:p>
          <a:p>
            <a:pPr marL="800100" lvl="1" indent="-342900" algn="just">
              <a:lnSpc>
                <a:spcPct val="114000"/>
              </a:lnSpc>
              <a:spcBef>
                <a:spcPts val="0"/>
              </a:spcBef>
            </a:pPr>
            <a:r>
              <a:rPr lang="en-CA" sz="2000" dirty="0">
                <a:latin typeface="Avenir Book" panose="02000503020000020003" pitchFamily="2" charset="0"/>
                <a:cs typeface="Arial" panose="020B0604020202020204" pitchFamily="34" charset="0"/>
              </a:rPr>
              <a:t>Significant graphic design will be required to create engaging graphics that display reward tiers, stretch goals, add-ons, shipping rates, etc.</a:t>
            </a:r>
          </a:p>
          <a:p>
            <a:pPr marL="342900" indent="-342900" algn="just">
              <a:lnSpc>
                <a:spcPct val="114000"/>
              </a:lnSpc>
              <a:spcBef>
                <a:spcPts val="0"/>
              </a:spcBef>
              <a:buFont typeface="Arial" panose="020B0604020202020204" pitchFamily="34" charset="0"/>
              <a:buChar char="•"/>
            </a:pPr>
            <a:endParaRPr lang="en-US" altLang="it-IT" sz="2000" dirty="0">
              <a:latin typeface="Avenir Book" panose="02000503020000020003" pitchFamily="2"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6A34804-225B-43BE-8CFB-016A58A59DA4}"/>
              </a:ext>
            </a:extLst>
          </p:cNvPr>
          <p:cNvSpPr>
            <a:spLocks noGrp="1"/>
          </p:cNvSpPr>
          <p:nvPr>
            <p:ph type="title"/>
          </p:nvPr>
        </p:nvSpPr>
        <p:spPr>
          <a:xfrm>
            <a:off x="557250" y="1316913"/>
            <a:ext cx="9581159" cy="1125844"/>
          </a:xfrm>
        </p:spPr>
        <p:txBody>
          <a:bodyPr/>
          <a:lstStyle/>
          <a:p>
            <a:pPr>
              <a:defRPr/>
            </a:pPr>
            <a:r>
              <a:rPr lang="en-US" altLang="it-IT" dirty="0"/>
              <a:t>Tips for a successful CF Video Pitch</a:t>
            </a:r>
          </a:p>
        </p:txBody>
      </p:sp>
      <p:sp>
        <p:nvSpPr>
          <p:cNvPr id="35843" name="Content Placeholder 2">
            <a:extLst>
              <a:ext uri="{FF2B5EF4-FFF2-40B4-BE49-F238E27FC236}">
                <a16:creationId xmlns:a16="http://schemas.microsoft.com/office/drawing/2014/main" id="{3B664A0E-23B8-4684-8B4F-F4FF59B32446}"/>
              </a:ext>
            </a:extLst>
          </p:cNvPr>
          <p:cNvSpPr>
            <a:spLocks noGrp="1"/>
          </p:cNvSpPr>
          <p:nvPr>
            <p:ph type="body" sz="quarter" idx="17"/>
          </p:nvPr>
        </p:nvSpPr>
        <p:spPr>
          <a:xfrm>
            <a:off x="557250" y="2052300"/>
            <a:ext cx="10513873" cy="3306281"/>
          </a:xfrm>
        </p:spPr>
        <p:txBody>
          <a:bodyPr/>
          <a:lstStyle/>
          <a:p>
            <a:pPr marL="342900" indent="-342900" algn="just">
              <a:buChar char="•"/>
            </a:pPr>
            <a:r>
              <a:rPr lang="en-US" altLang="it-IT" sz="2000" dirty="0">
                <a:solidFill>
                  <a:schemeClr val="tx1"/>
                </a:solidFill>
                <a:cs typeface="Arial" panose="020B0604020202020204" pitchFamily="34" charset="0"/>
              </a:rPr>
              <a:t>A well-crafted video helps backers invest in both your product and you. Be prepared to make an impression on people.</a:t>
            </a:r>
          </a:p>
          <a:p>
            <a:pPr marL="342900" indent="-342900" algn="just">
              <a:buChar char="•"/>
            </a:pPr>
            <a:r>
              <a:rPr lang="en-US" altLang="it-IT" sz="2000" dirty="0">
                <a:solidFill>
                  <a:schemeClr val="tx1"/>
                </a:solidFill>
                <a:cs typeface="Arial" panose="020B0604020202020204" pitchFamily="34" charset="0"/>
              </a:rPr>
              <a:t>The pitch needs to be short and pithy capturing the main points of the project idea. </a:t>
            </a:r>
          </a:p>
          <a:p>
            <a:pPr marL="342900" indent="-342900" algn="just">
              <a:buChar char="•"/>
            </a:pPr>
            <a:r>
              <a:rPr lang="en-US" altLang="it-IT" sz="2000" dirty="0">
                <a:solidFill>
                  <a:schemeClr val="tx1"/>
                </a:solidFill>
                <a:cs typeface="Arial" panose="020B0604020202020204" pitchFamily="34" charset="0"/>
              </a:rPr>
              <a:t>The pitch also has to be aimed at the target audience of likely contributors.</a:t>
            </a:r>
          </a:p>
          <a:p>
            <a:pPr marL="342900" indent="-342900" algn="just">
              <a:buChar char="•"/>
            </a:pPr>
            <a:r>
              <a:rPr lang="en-US" altLang="it-IT" sz="2000" dirty="0">
                <a:solidFill>
                  <a:schemeClr val="tx1"/>
                </a:solidFill>
                <a:cs typeface="Arial" panose="020B0604020202020204" pitchFamily="34" charset="0"/>
              </a:rPr>
              <a:t>Your story should be authentic, clear, and precise</a:t>
            </a:r>
          </a:p>
          <a:p>
            <a:pPr marL="342900" indent="-342900" algn="just">
              <a:buChar char="•"/>
            </a:pPr>
            <a:r>
              <a:rPr lang="en-US" altLang="it-IT" sz="2000" dirty="0">
                <a:solidFill>
                  <a:schemeClr val="tx1"/>
                </a:solidFill>
                <a:cs typeface="Arial" panose="020B0604020202020204" pitchFamily="34" charset="0"/>
              </a:rPr>
              <a:t>Don’t assume your audience are experts in your field or even in investments</a:t>
            </a:r>
          </a:p>
          <a:p>
            <a:pPr marL="342900" indent="-342900" algn="just">
              <a:buChar char="•"/>
            </a:pPr>
            <a:r>
              <a:rPr lang="en-US" altLang="it-IT" sz="2000" dirty="0">
                <a:solidFill>
                  <a:schemeClr val="tx1"/>
                </a:solidFill>
                <a:cs typeface="Arial" panose="020B0604020202020204" pitchFamily="34" charset="0"/>
              </a:rPr>
              <a:t>Show the investor what you already have</a:t>
            </a:r>
          </a:p>
          <a:p>
            <a:pPr marL="342900" indent="-342900" algn="just">
              <a:buChar char="•"/>
            </a:pPr>
            <a:r>
              <a:rPr lang="en-US" altLang="it-IT" sz="2000" dirty="0">
                <a:solidFill>
                  <a:schemeClr val="tx1"/>
                </a:solidFill>
                <a:cs typeface="Arial" panose="020B0604020202020204" pitchFamily="34" charset="0"/>
              </a:rPr>
              <a:t>Choose the investment platform carefully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9B17CEF6-EACB-4518-AF79-9CE3804E663F}"/>
              </a:ext>
            </a:extLst>
          </p:cNvPr>
          <p:cNvSpPr>
            <a:spLocks noGrp="1"/>
          </p:cNvSpPr>
          <p:nvPr>
            <p:ph type="title"/>
          </p:nvPr>
        </p:nvSpPr>
        <p:spPr>
          <a:xfrm>
            <a:off x="557250" y="1316913"/>
            <a:ext cx="11379111" cy="1125844"/>
          </a:xfrm>
        </p:spPr>
        <p:txBody>
          <a:bodyPr/>
          <a:lstStyle/>
          <a:p>
            <a:pPr>
              <a:defRPr/>
            </a:pPr>
            <a:r>
              <a:rPr lang="it-IT" altLang="it-IT" dirty="0"/>
              <a:t>Financial Breakdown</a:t>
            </a:r>
          </a:p>
        </p:txBody>
      </p:sp>
      <p:graphicFrame>
        <p:nvGraphicFramePr>
          <p:cNvPr id="2" name="Tabella 2">
            <a:extLst>
              <a:ext uri="{FF2B5EF4-FFF2-40B4-BE49-F238E27FC236}">
                <a16:creationId xmlns:a16="http://schemas.microsoft.com/office/drawing/2014/main" id="{0BF5A4ED-3522-C0E7-FE75-5C11564779B7}"/>
              </a:ext>
            </a:extLst>
          </p:cNvPr>
          <p:cNvGraphicFramePr>
            <a:graphicFrameLocks noGrp="1"/>
          </p:cNvGraphicFramePr>
          <p:nvPr>
            <p:extLst>
              <p:ext uri="{D42A27DB-BD31-4B8C-83A1-F6EECF244321}">
                <p14:modId xmlns:p14="http://schemas.microsoft.com/office/powerpoint/2010/main" val="1131392239"/>
              </p:ext>
            </p:extLst>
          </p:nvPr>
        </p:nvGraphicFramePr>
        <p:xfrm>
          <a:off x="2032000" y="2686123"/>
          <a:ext cx="8127999" cy="2966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06893660"/>
                    </a:ext>
                  </a:extLst>
                </a:gridCol>
                <a:gridCol w="2709333">
                  <a:extLst>
                    <a:ext uri="{9D8B030D-6E8A-4147-A177-3AD203B41FA5}">
                      <a16:colId xmlns:a16="http://schemas.microsoft.com/office/drawing/2014/main" val="3503531132"/>
                    </a:ext>
                  </a:extLst>
                </a:gridCol>
                <a:gridCol w="2709333">
                  <a:extLst>
                    <a:ext uri="{9D8B030D-6E8A-4147-A177-3AD203B41FA5}">
                      <a16:colId xmlns:a16="http://schemas.microsoft.com/office/drawing/2014/main" val="3170397387"/>
                    </a:ext>
                  </a:extLst>
                </a:gridCol>
              </a:tblGrid>
              <a:tr h="370840">
                <a:tc>
                  <a:txBody>
                    <a:bodyPr/>
                    <a:lstStyle/>
                    <a:p>
                      <a:pPr algn="ctr"/>
                      <a:r>
                        <a:rPr lang="it-IT" dirty="0"/>
                        <a:t>Investment</a:t>
                      </a:r>
                    </a:p>
                  </a:txBody>
                  <a:tcPr/>
                </a:tc>
                <a:tc>
                  <a:txBody>
                    <a:bodyPr/>
                    <a:lstStyle/>
                    <a:p>
                      <a:pPr algn="ctr"/>
                      <a:r>
                        <a:rPr lang="it-IT" dirty="0"/>
                        <a:t>Production</a:t>
                      </a:r>
                    </a:p>
                  </a:txBody>
                  <a:tcPr/>
                </a:tc>
                <a:tc>
                  <a:txBody>
                    <a:bodyPr/>
                    <a:lstStyle/>
                    <a:p>
                      <a:pPr algn="ctr"/>
                      <a:r>
                        <a:rPr lang="it-IT" dirty="0" err="1"/>
                        <a:t>Operation</a:t>
                      </a:r>
                      <a:endParaRPr lang="it-IT" dirty="0"/>
                    </a:p>
                  </a:txBody>
                  <a:tcPr/>
                </a:tc>
                <a:extLst>
                  <a:ext uri="{0D108BD9-81ED-4DB2-BD59-A6C34878D82A}">
                    <a16:rowId xmlns:a16="http://schemas.microsoft.com/office/drawing/2014/main" val="2249638132"/>
                  </a:ext>
                </a:extLst>
              </a:tr>
              <a:tr h="370840">
                <a:tc>
                  <a:txBody>
                    <a:bodyPr/>
                    <a:lstStyle/>
                    <a:p>
                      <a:pPr marL="0" indent="0">
                        <a:buFont typeface="Wingdings" panose="05000000000000000000" pitchFamily="2" charset="2"/>
                        <a:buNone/>
                      </a:pPr>
                      <a:r>
                        <a:rPr lang="en-CA" sz="1800" dirty="0"/>
                        <a:t>Prototyping</a:t>
                      </a:r>
                    </a:p>
                  </a:txBody>
                  <a:tcPr/>
                </a:tc>
                <a:tc>
                  <a:txBody>
                    <a:bodyPr/>
                    <a:lstStyle/>
                    <a:p>
                      <a:r>
                        <a:rPr lang="en-US" dirty="0"/>
                        <a:t>Manufacturing</a:t>
                      </a:r>
                    </a:p>
                  </a:txBody>
                  <a:tcPr/>
                </a:tc>
                <a:tc>
                  <a:txBody>
                    <a:bodyPr/>
                    <a:lstStyle/>
                    <a:p>
                      <a:pPr marL="0" indent="0">
                        <a:buFont typeface="Wingdings" panose="05000000000000000000" pitchFamily="2" charset="2"/>
                        <a:buNone/>
                      </a:pPr>
                      <a:r>
                        <a:rPr lang="en-CA" sz="1800" dirty="0"/>
                        <a:t>Media</a:t>
                      </a:r>
                      <a:endParaRPr lang="en-US" dirty="0"/>
                    </a:p>
                  </a:txBody>
                  <a:tcPr/>
                </a:tc>
                <a:extLst>
                  <a:ext uri="{0D108BD9-81ED-4DB2-BD59-A6C34878D82A}">
                    <a16:rowId xmlns:a16="http://schemas.microsoft.com/office/drawing/2014/main" val="2185519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Media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Shipping from the factory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Marketing strategy</a:t>
                      </a:r>
                    </a:p>
                  </a:txBody>
                  <a:tcPr/>
                </a:tc>
                <a:extLst>
                  <a:ext uri="{0D108BD9-81ED-4DB2-BD59-A6C34878D82A}">
                    <a16:rowId xmlns:a16="http://schemas.microsoft.com/office/drawing/2014/main" val="2535959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Marketing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Shipping to backers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Samples</a:t>
                      </a:r>
                    </a:p>
                  </a:txBody>
                  <a:tcPr/>
                </a:tc>
                <a:extLst>
                  <a:ext uri="{0D108BD9-81ED-4DB2-BD59-A6C34878D82A}">
                    <a16:rowId xmlns:a16="http://schemas.microsoft.com/office/drawing/2014/main" val="4148259388"/>
                  </a:ext>
                </a:extLst>
              </a:tr>
              <a:tr h="370840">
                <a:tc>
                  <a:txBody>
                    <a:bodyPr/>
                    <a:lstStyle/>
                    <a:p>
                      <a:r>
                        <a:rPr lang="en-CA" sz="1800" dirty="0"/>
                        <a:t>Samples</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VAT/Duty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Warehousing</a:t>
                      </a:r>
                      <a:endParaRPr lang="en-US" dirty="0"/>
                    </a:p>
                  </a:txBody>
                  <a:tcPr/>
                </a:tc>
                <a:extLst>
                  <a:ext uri="{0D108BD9-81ED-4DB2-BD59-A6C34878D82A}">
                    <a16:rowId xmlns:a16="http://schemas.microsoft.com/office/drawing/2014/main" val="2597605184"/>
                  </a:ext>
                </a:extLst>
              </a:tr>
              <a:tr h="370840">
                <a:tc>
                  <a:txBody>
                    <a:bodyPr/>
                    <a:lstStyle/>
                    <a:p>
                      <a:r>
                        <a:rPr lang="en-CA" sz="1800" dirty="0"/>
                        <a:t>Setup</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Packing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Packing materials</a:t>
                      </a:r>
                    </a:p>
                  </a:txBody>
                  <a:tcPr/>
                </a:tc>
                <a:extLst>
                  <a:ext uri="{0D108BD9-81ED-4DB2-BD59-A6C34878D82A}">
                    <a16:rowId xmlns:a16="http://schemas.microsoft.com/office/drawing/2014/main" val="3811105883"/>
                  </a:ext>
                </a:extLst>
              </a:tr>
              <a:tr h="370840">
                <a:tc>
                  <a:txBody>
                    <a:bodyPr/>
                    <a:lstStyle/>
                    <a:p>
                      <a:r>
                        <a:rPr lang="en-CA" sz="1800" dirty="0"/>
                        <a:t>Warehousing</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Fulfillment 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Fulfillment service</a:t>
                      </a:r>
                    </a:p>
                  </a:txBody>
                  <a:tcPr/>
                </a:tc>
                <a:extLst>
                  <a:ext uri="{0D108BD9-81ED-4DB2-BD59-A6C34878D82A}">
                    <a16:rowId xmlns:a16="http://schemas.microsoft.com/office/drawing/2014/main" val="2191703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Digital advertising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Platform fees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Website</a:t>
                      </a:r>
                      <a:endParaRPr lang="en-US" dirty="0"/>
                    </a:p>
                  </a:txBody>
                  <a:tcPr/>
                </a:tc>
                <a:extLst>
                  <a:ext uri="{0D108BD9-81ED-4DB2-BD59-A6C34878D82A}">
                    <a16:rowId xmlns:a16="http://schemas.microsoft.com/office/drawing/2014/main" val="1719029507"/>
                  </a:ext>
                </a:extLst>
              </a:tr>
            </a:tbl>
          </a:graphicData>
        </a:graphic>
      </p:graphicFrame>
    </p:spTree>
    <p:extLst>
      <p:ext uri="{BB962C8B-B14F-4D97-AF65-F5344CB8AC3E}">
        <p14:creationId xmlns:p14="http://schemas.microsoft.com/office/powerpoint/2010/main" val="152940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242AB-31D5-4678-8EEB-4FB4DEDAF77D}"/>
              </a:ext>
            </a:extLst>
          </p:cNvPr>
          <p:cNvSpPr>
            <a:spLocks noGrp="1"/>
          </p:cNvSpPr>
          <p:nvPr>
            <p:ph type="title"/>
          </p:nvPr>
        </p:nvSpPr>
        <p:spPr>
          <a:xfrm>
            <a:off x="557250" y="1316912"/>
            <a:ext cx="7535189" cy="1094817"/>
          </a:xfrm>
        </p:spPr>
        <p:txBody>
          <a:bodyPr/>
          <a:lstStyle/>
          <a:p>
            <a:pPr>
              <a:defRPr/>
            </a:pPr>
            <a:r>
              <a:rPr lang="it-IT" dirty="0" err="1"/>
              <a:t>Setting</a:t>
            </a:r>
            <a:r>
              <a:rPr lang="it-IT" dirty="0"/>
              <a:t> the </a:t>
            </a:r>
            <a:r>
              <a:rPr lang="it-IT" dirty="0" err="1"/>
              <a:t>economic</a:t>
            </a:r>
            <a:r>
              <a:rPr lang="it-IT" dirty="0"/>
              <a:t> goal</a:t>
            </a:r>
          </a:p>
        </p:txBody>
      </p:sp>
      <p:sp>
        <p:nvSpPr>
          <p:cNvPr id="30723" name="Segnaposto contenuto 2">
            <a:extLst>
              <a:ext uri="{FF2B5EF4-FFF2-40B4-BE49-F238E27FC236}">
                <a16:creationId xmlns:a16="http://schemas.microsoft.com/office/drawing/2014/main" id="{7425EB46-1CA7-4F75-8CB0-2111DAF6AF93}"/>
              </a:ext>
            </a:extLst>
          </p:cNvPr>
          <p:cNvSpPr>
            <a:spLocks noGrp="1"/>
          </p:cNvSpPr>
          <p:nvPr>
            <p:ph type="body" sz="quarter" idx="17"/>
          </p:nvPr>
        </p:nvSpPr>
        <p:spPr>
          <a:xfrm>
            <a:off x="557250" y="2254181"/>
            <a:ext cx="10736184" cy="3540978"/>
          </a:xfrm>
        </p:spPr>
        <p:txBody>
          <a:bodyPr/>
          <a:lstStyle/>
          <a:p>
            <a:pPr marL="0" indent="0" algn="just">
              <a:lnSpc>
                <a:spcPct val="114000"/>
              </a:lnSpc>
              <a:spcBef>
                <a:spcPts val="0"/>
              </a:spcBef>
            </a:pPr>
            <a:r>
              <a:rPr lang="en-US" altLang="it-IT" sz="2000" dirty="0">
                <a:solidFill>
                  <a:schemeClr val="tx1"/>
                </a:solidFill>
                <a:cs typeface="Arial" panose="020B0604020202020204" pitchFamily="34" charset="0"/>
              </a:rPr>
              <a:t>The economic goal of the campaign should cover the project costs.</a:t>
            </a:r>
          </a:p>
          <a:p>
            <a:pPr marL="0" indent="0" algn="just">
              <a:lnSpc>
                <a:spcPct val="114000"/>
              </a:lnSpc>
              <a:spcBef>
                <a:spcPts val="0"/>
              </a:spcBef>
            </a:pPr>
            <a:r>
              <a:rPr lang="en-US" altLang="it-IT" sz="2000" dirty="0">
                <a:solidFill>
                  <a:schemeClr val="tx1"/>
                </a:solidFill>
                <a:cs typeface="Arial" panose="020B0604020202020204" pitchFamily="34" charset="0"/>
              </a:rPr>
              <a:t>Typical costs of a CF project come from:</a:t>
            </a:r>
          </a:p>
          <a:p>
            <a:pPr lvl="1" algn="just"/>
            <a:r>
              <a:rPr lang="en-US" altLang="it-IT" sz="2000" dirty="0">
                <a:latin typeface="Avenir Book" panose="02000503020000020003" pitchFamily="2" charset="0"/>
                <a:cs typeface="Arial" panose="020B0604020202020204" pitchFamily="34" charset="0"/>
              </a:rPr>
              <a:t>Campaign implementation (e.g., Pitch video production)</a:t>
            </a:r>
          </a:p>
          <a:p>
            <a:pPr lvl="1" algn="just"/>
            <a:r>
              <a:rPr lang="en-US" altLang="it-IT" sz="2000" dirty="0">
                <a:latin typeface="Avenir Book" panose="02000503020000020003" pitchFamily="2" charset="0"/>
                <a:cs typeface="Arial" panose="020B0604020202020204" pitchFamily="34" charset="0"/>
              </a:rPr>
              <a:t>Project implementation</a:t>
            </a:r>
          </a:p>
          <a:p>
            <a:pPr lvl="1" algn="just"/>
            <a:r>
              <a:rPr lang="en-US" altLang="it-IT" sz="2000" dirty="0">
                <a:latin typeface="Avenir Book" panose="02000503020000020003" pitchFamily="2" charset="0"/>
                <a:cs typeface="Arial" panose="020B0604020202020204" pitchFamily="34" charset="0"/>
              </a:rPr>
              <a:t>Rewards’ production and delivery</a:t>
            </a:r>
          </a:p>
          <a:p>
            <a:pPr lvl="1" algn="just"/>
            <a:r>
              <a:rPr lang="en-US" altLang="it-IT" sz="2000" dirty="0">
                <a:latin typeface="Avenir Book" panose="02000503020000020003" pitchFamily="2" charset="0"/>
                <a:cs typeface="Arial" panose="020B0604020202020204" pitchFamily="34" charset="0"/>
              </a:rPr>
              <a:t>Marketing &amp; Communication (if any)</a:t>
            </a:r>
          </a:p>
          <a:p>
            <a:pPr lvl="1" algn="just"/>
            <a:r>
              <a:rPr lang="en-US" altLang="it-IT" sz="2000" dirty="0">
                <a:latin typeface="Avenir Book" panose="02000503020000020003" pitchFamily="2" charset="0"/>
                <a:cs typeface="Arial" panose="020B0604020202020204" pitchFamily="34" charset="0"/>
              </a:rPr>
              <a:t>Platform Fees (usually about 5%)</a:t>
            </a:r>
          </a:p>
          <a:p>
            <a:pPr lvl="1" algn="just"/>
            <a:r>
              <a:rPr lang="en-US" altLang="it-IT" sz="2000" dirty="0">
                <a:latin typeface="Avenir Book" panose="02000503020000020003" pitchFamily="2" charset="0"/>
                <a:cs typeface="Arial" panose="020B0604020202020204" pitchFamily="34" charset="0"/>
              </a:rPr>
              <a:t>Don’t aim too high </a:t>
            </a:r>
          </a:p>
          <a:p>
            <a:pPr lvl="1" algn="just"/>
            <a:r>
              <a:rPr lang="en-US" altLang="it-IT" sz="2000" dirty="0">
                <a:latin typeface="Avenir Book" panose="02000503020000020003" pitchFamily="2" charset="0"/>
                <a:cs typeface="Arial" panose="020B0604020202020204" pitchFamily="34" charset="0"/>
              </a:rPr>
              <a:t>Don’t be too modest</a:t>
            </a:r>
          </a:p>
          <a:p>
            <a:pPr marL="342900" indent="-342900" algn="just">
              <a:lnSpc>
                <a:spcPct val="114000"/>
              </a:lnSpc>
              <a:spcBef>
                <a:spcPts val="0"/>
              </a:spcBef>
              <a:buChar char="•"/>
            </a:pPr>
            <a:endParaRPr lang="en-US" altLang="it-IT" sz="2000" dirty="0">
              <a:solidFill>
                <a:schemeClr val="tx1"/>
              </a:solidFill>
              <a:cs typeface="Arial" panose="020B0604020202020204" pitchFamily="34" charset="0"/>
            </a:endParaRPr>
          </a:p>
          <a:p>
            <a:pPr marL="342900" indent="-342900" algn="just">
              <a:lnSpc>
                <a:spcPct val="114000"/>
              </a:lnSpc>
              <a:spcBef>
                <a:spcPts val="0"/>
              </a:spcBef>
              <a:buChar char="•"/>
            </a:pPr>
            <a:endParaRPr lang="it-IT" altLang="it-IT" sz="2000" dirty="0">
              <a:solidFill>
                <a:schemeClr val="tx1"/>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8B3F1C51-98ED-478B-A84A-2530921F2204}"/>
              </a:ext>
            </a:extLst>
          </p:cNvPr>
          <p:cNvSpPr>
            <a:spLocks noGrp="1"/>
          </p:cNvSpPr>
          <p:nvPr>
            <p:ph type="title"/>
          </p:nvPr>
        </p:nvSpPr>
        <p:spPr/>
        <p:txBody>
          <a:bodyPr/>
          <a:lstStyle/>
          <a:p>
            <a:pPr>
              <a:defRPr/>
            </a:pPr>
            <a:r>
              <a:rPr lang="it-IT" dirty="0"/>
              <a:t>The Seminar</a:t>
            </a:r>
          </a:p>
        </p:txBody>
      </p:sp>
      <p:sp>
        <p:nvSpPr>
          <p:cNvPr id="10243" name="Segnaposto contenuto 2">
            <a:extLst>
              <a:ext uri="{FF2B5EF4-FFF2-40B4-BE49-F238E27FC236}">
                <a16:creationId xmlns:a16="http://schemas.microsoft.com/office/drawing/2014/main" id="{9DCCDB24-457C-4DA8-BA0A-BC60193F868D}"/>
              </a:ext>
            </a:extLst>
          </p:cNvPr>
          <p:cNvSpPr>
            <a:spLocks noGrp="1"/>
          </p:cNvSpPr>
          <p:nvPr>
            <p:ph type="body" sz="quarter" idx="17"/>
          </p:nvPr>
        </p:nvSpPr>
        <p:spPr>
          <a:xfrm>
            <a:off x="400545" y="2119841"/>
            <a:ext cx="11390910" cy="2956645"/>
          </a:xfrm>
        </p:spPr>
        <p:txBody>
          <a:bodyPr/>
          <a:lstStyle/>
          <a:p>
            <a:pPr indent="-230400" algn="just">
              <a:lnSpc>
                <a:spcPct val="114000"/>
              </a:lnSpc>
            </a:pPr>
            <a:r>
              <a:rPr lang="en-US" altLang="it-IT" sz="2000" dirty="0">
                <a:solidFill>
                  <a:schemeClr val="tx1"/>
                </a:solidFill>
                <a:cs typeface="Arial" panose="020B0604020202020204" pitchFamily="34" charset="0"/>
              </a:rPr>
              <a:t>The seminar in “Crowdfunding and Innovation” aims to equip students with an understanding of the main issues, methods, and techniques of such emerging phenomenon. The course is structured in two parts:</a:t>
            </a:r>
          </a:p>
          <a:p>
            <a:pPr lvl="1" indent="-230400" algn="just">
              <a:lnSpc>
                <a:spcPct val="114000"/>
              </a:lnSpc>
            </a:pPr>
            <a:r>
              <a:rPr lang="en-US" altLang="it-IT" sz="2000" dirty="0">
                <a:latin typeface="Avenir Book" panose="02000503020000020003" pitchFamily="2" charset="0"/>
                <a:cs typeface="Arial" panose="020B0604020202020204" pitchFamily="34" charset="0"/>
              </a:rPr>
              <a:t>Session I: Theoretical review of CF (frontal lecture)</a:t>
            </a:r>
          </a:p>
          <a:p>
            <a:pPr lvl="1" indent="-230400" algn="just">
              <a:lnSpc>
                <a:spcPct val="114000"/>
              </a:lnSpc>
            </a:pPr>
            <a:r>
              <a:rPr lang="en-US" altLang="it-IT" sz="2000" dirty="0">
                <a:latin typeface="Avenir Book" panose="02000503020000020003" pitchFamily="2" charset="0"/>
                <a:cs typeface="Arial" panose="020B0604020202020204" pitchFamily="34" charset="0"/>
              </a:rPr>
              <a:t>Session II: Practical Group Exercise</a:t>
            </a:r>
          </a:p>
          <a:p>
            <a:pPr marL="457200" lvl="1" indent="0" algn="just">
              <a:lnSpc>
                <a:spcPct val="114000"/>
              </a:lnSpc>
              <a:buNone/>
            </a:pPr>
            <a:endParaRPr lang="en-US" alt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7D184C-3897-4DBA-B96B-83E5AAA01364}"/>
              </a:ext>
            </a:extLst>
          </p:cNvPr>
          <p:cNvSpPr>
            <a:spLocks noGrp="1"/>
          </p:cNvSpPr>
          <p:nvPr>
            <p:ph type="title"/>
          </p:nvPr>
        </p:nvSpPr>
        <p:spPr>
          <a:xfrm>
            <a:off x="557250" y="1316912"/>
            <a:ext cx="7638059" cy="1174827"/>
          </a:xfrm>
        </p:spPr>
        <p:txBody>
          <a:bodyPr/>
          <a:lstStyle/>
          <a:p>
            <a:pPr>
              <a:defRPr/>
            </a:pPr>
            <a:r>
              <a:rPr lang="it-IT" dirty="0"/>
              <a:t>Timing of the </a:t>
            </a:r>
            <a:r>
              <a:rPr lang="it-IT" dirty="0" err="1"/>
              <a:t>project</a:t>
            </a:r>
            <a:endParaRPr lang="it-IT" dirty="0"/>
          </a:p>
        </p:txBody>
      </p:sp>
      <p:sp>
        <p:nvSpPr>
          <p:cNvPr id="31747" name="Segnaposto contenuto 2">
            <a:extLst>
              <a:ext uri="{FF2B5EF4-FFF2-40B4-BE49-F238E27FC236}">
                <a16:creationId xmlns:a16="http://schemas.microsoft.com/office/drawing/2014/main" id="{F4C6092E-4976-4565-BB97-7B17A0354A4A}"/>
              </a:ext>
            </a:extLst>
          </p:cNvPr>
          <p:cNvSpPr>
            <a:spLocks noGrp="1"/>
          </p:cNvSpPr>
          <p:nvPr>
            <p:ph type="body" sz="quarter" idx="17"/>
          </p:nvPr>
        </p:nvSpPr>
        <p:spPr>
          <a:xfrm>
            <a:off x="557250" y="2197023"/>
            <a:ext cx="10035539" cy="1174827"/>
          </a:xfrm>
        </p:spPr>
        <p:txBody>
          <a:bodyPr/>
          <a:lstStyle/>
          <a:p>
            <a:pPr marL="342900" indent="-342900">
              <a:buFont typeface="Arial" panose="020B0604020202020204" pitchFamily="34" charset="0"/>
              <a:buChar char="•"/>
            </a:pPr>
            <a:r>
              <a:rPr lang="en-US" altLang="it-IT" sz="2000" dirty="0">
                <a:solidFill>
                  <a:schemeClr val="tx1"/>
                </a:solidFill>
                <a:cs typeface="Arial" panose="020B0604020202020204" pitchFamily="34" charset="0"/>
              </a:rPr>
              <a:t>Duration: 30 days better than 60 days</a:t>
            </a:r>
          </a:p>
          <a:p>
            <a:pPr marL="342900" indent="-342900">
              <a:buFont typeface="Arial" panose="020B0604020202020204" pitchFamily="34" charset="0"/>
              <a:buChar char="•"/>
            </a:pPr>
            <a:r>
              <a:rPr lang="en-US" altLang="it-IT" sz="2000" dirty="0">
                <a:solidFill>
                  <a:schemeClr val="tx1"/>
                </a:solidFill>
                <a:cs typeface="Arial" panose="020B0604020202020204" pitchFamily="34" charset="0"/>
              </a:rPr>
              <a:t>The first days are critical for the success of your campaign (see below).</a:t>
            </a:r>
          </a:p>
        </p:txBody>
      </p:sp>
      <p:pic>
        <p:nvPicPr>
          <p:cNvPr id="31749" name="Immagine 4">
            <a:extLst>
              <a:ext uri="{FF2B5EF4-FFF2-40B4-BE49-F238E27FC236}">
                <a16:creationId xmlns:a16="http://schemas.microsoft.com/office/drawing/2014/main" id="{23DE528F-41BC-49F6-B413-5E00F9642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862" y="3051216"/>
            <a:ext cx="62642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F2AEA-0458-4FF5-B190-F89692645B85}"/>
              </a:ext>
            </a:extLst>
          </p:cNvPr>
          <p:cNvSpPr>
            <a:spLocks noGrp="1"/>
          </p:cNvSpPr>
          <p:nvPr>
            <p:ph type="title"/>
          </p:nvPr>
        </p:nvSpPr>
        <p:spPr>
          <a:xfrm>
            <a:off x="557250" y="1316913"/>
            <a:ext cx="10661613" cy="895346"/>
          </a:xfrm>
        </p:spPr>
        <p:txBody>
          <a:bodyPr/>
          <a:lstStyle/>
          <a:p>
            <a:pPr>
              <a:defRPr/>
            </a:pPr>
            <a:r>
              <a:rPr lang="it-IT" dirty="0"/>
              <a:t>Crowdfunding Timeline</a:t>
            </a:r>
          </a:p>
        </p:txBody>
      </p:sp>
      <p:sp>
        <p:nvSpPr>
          <p:cNvPr id="2" name="TextBox 13">
            <a:extLst>
              <a:ext uri="{FF2B5EF4-FFF2-40B4-BE49-F238E27FC236}">
                <a16:creationId xmlns:a16="http://schemas.microsoft.com/office/drawing/2014/main" id="{D5DA8189-5FA1-ADD7-D451-AA5569102277}"/>
              </a:ext>
            </a:extLst>
          </p:cNvPr>
          <p:cNvSpPr txBox="1"/>
          <p:nvPr/>
        </p:nvSpPr>
        <p:spPr>
          <a:xfrm>
            <a:off x="3431632" y="4738999"/>
            <a:ext cx="2400301" cy="1077218"/>
          </a:xfrm>
          <a:prstGeom prst="rect">
            <a:avLst/>
          </a:prstGeom>
          <a:noFill/>
        </p:spPr>
        <p:txBody>
          <a:bodyPr wrap="square" rtlCol="0">
            <a:spAutoFit/>
          </a:bodyPr>
          <a:lstStyle/>
          <a:p>
            <a:r>
              <a:rPr lang="en-CA" sz="1600" b="1" cap="all" dirty="0">
                <a:solidFill>
                  <a:schemeClr val="tx2"/>
                </a:solidFill>
              </a:rPr>
              <a:t>Promote</a:t>
            </a:r>
          </a:p>
          <a:p>
            <a:r>
              <a:rPr lang="en-CA" sz="1600" dirty="0"/>
              <a:t>Announce the campaign and start advertising.</a:t>
            </a:r>
          </a:p>
          <a:p>
            <a:pPr marL="285750" indent="-285750">
              <a:buFont typeface="Wingdings" panose="05000000000000000000" pitchFamily="2" charset="2"/>
              <a:buChar char="§"/>
            </a:pPr>
            <a:endParaRPr lang="en-CA" sz="1600" dirty="0"/>
          </a:p>
        </p:txBody>
      </p:sp>
      <p:sp>
        <p:nvSpPr>
          <p:cNvPr id="5" name="TextBox 6">
            <a:extLst>
              <a:ext uri="{FF2B5EF4-FFF2-40B4-BE49-F238E27FC236}">
                <a16:creationId xmlns:a16="http://schemas.microsoft.com/office/drawing/2014/main" id="{E3B32ED3-F3CB-56A4-6AC3-B764FBD0CFC0}"/>
              </a:ext>
            </a:extLst>
          </p:cNvPr>
          <p:cNvSpPr txBox="1"/>
          <p:nvPr/>
        </p:nvSpPr>
        <p:spPr>
          <a:xfrm>
            <a:off x="318319" y="3163529"/>
            <a:ext cx="2242458" cy="1077218"/>
          </a:xfrm>
          <a:prstGeom prst="rect">
            <a:avLst/>
          </a:prstGeom>
          <a:noFill/>
        </p:spPr>
        <p:txBody>
          <a:bodyPr wrap="square" rtlCol="0">
            <a:spAutoFit/>
          </a:bodyPr>
          <a:lstStyle/>
          <a:p>
            <a:r>
              <a:rPr lang="en-CA" sz="1600" b="1" cap="all" dirty="0">
                <a:solidFill>
                  <a:schemeClr val="tx2"/>
                </a:solidFill>
              </a:rPr>
              <a:t>Prepare </a:t>
            </a:r>
          </a:p>
          <a:p>
            <a:r>
              <a:rPr lang="en-CA" sz="1600" dirty="0"/>
              <a:t>Plan your campaign as early as possible.</a:t>
            </a:r>
          </a:p>
          <a:p>
            <a:pPr marL="285750" indent="-285750">
              <a:buFont typeface="Wingdings" panose="05000000000000000000" pitchFamily="2" charset="2"/>
              <a:buChar char="§"/>
            </a:pPr>
            <a:endParaRPr lang="en-CA" sz="1600" dirty="0"/>
          </a:p>
        </p:txBody>
      </p:sp>
      <p:sp>
        <p:nvSpPr>
          <p:cNvPr id="8" name="TextBox 8">
            <a:extLst>
              <a:ext uri="{FF2B5EF4-FFF2-40B4-BE49-F238E27FC236}">
                <a16:creationId xmlns:a16="http://schemas.microsoft.com/office/drawing/2014/main" id="{8E331E0F-2114-3272-476A-38964AE8F6FD}"/>
              </a:ext>
            </a:extLst>
          </p:cNvPr>
          <p:cNvSpPr txBox="1"/>
          <p:nvPr/>
        </p:nvSpPr>
        <p:spPr>
          <a:xfrm>
            <a:off x="6573976" y="3163529"/>
            <a:ext cx="2013859" cy="1077218"/>
          </a:xfrm>
          <a:prstGeom prst="rect">
            <a:avLst/>
          </a:prstGeom>
          <a:noFill/>
        </p:spPr>
        <p:txBody>
          <a:bodyPr wrap="square" rtlCol="0">
            <a:spAutoFit/>
          </a:bodyPr>
          <a:lstStyle/>
          <a:p>
            <a:r>
              <a:rPr lang="en-CA" sz="1600" b="1" cap="all" dirty="0">
                <a:solidFill>
                  <a:schemeClr val="tx2"/>
                </a:solidFill>
              </a:rPr>
              <a:t>Launch </a:t>
            </a:r>
          </a:p>
          <a:p>
            <a:r>
              <a:rPr lang="en-CA" sz="1600" dirty="0"/>
              <a:t>Actively manage your campaign.</a:t>
            </a:r>
          </a:p>
          <a:p>
            <a:pPr marL="285750" indent="-285750">
              <a:buFont typeface="Wingdings" panose="05000000000000000000" pitchFamily="2" charset="2"/>
              <a:buChar char="§"/>
            </a:pPr>
            <a:endParaRPr lang="en-CA" sz="1600" dirty="0"/>
          </a:p>
        </p:txBody>
      </p:sp>
      <p:sp>
        <p:nvSpPr>
          <p:cNvPr id="9" name="TextBox 9">
            <a:extLst>
              <a:ext uri="{FF2B5EF4-FFF2-40B4-BE49-F238E27FC236}">
                <a16:creationId xmlns:a16="http://schemas.microsoft.com/office/drawing/2014/main" id="{2A76D806-CC86-689C-85AE-FA52310A3E49}"/>
              </a:ext>
            </a:extLst>
          </p:cNvPr>
          <p:cNvSpPr txBox="1"/>
          <p:nvPr/>
        </p:nvSpPr>
        <p:spPr>
          <a:xfrm>
            <a:off x="9663705" y="4679830"/>
            <a:ext cx="2247901" cy="1077218"/>
          </a:xfrm>
          <a:prstGeom prst="rect">
            <a:avLst/>
          </a:prstGeom>
          <a:noFill/>
        </p:spPr>
        <p:txBody>
          <a:bodyPr wrap="square" rtlCol="0">
            <a:spAutoFit/>
          </a:bodyPr>
          <a:lstStyle/>
          <a:p>
            <a:r>
              <a:rPr lang="en-CA" sz="1600" b="1" cap="all" dirty="0">
                <a:solidFill>
                  <a:schemeClr val="tx2"/>
                </a:solidFill>
              </a:rPr>
              <a:t>Fulfill </a:t>
            </a:r>
          </a:p>
          <a:p>
            <a:r>
              <a:rPr lang="en-CA" sz="1600" dirty="0"/>
              <a:t>Deliver rewards and send updates.</a:t>
            </a:r>
          </a:p>
          <a:p>
            <a:pPr marL="285750" indent="-285750">
              <a:buFont typeface="Wingdings" panose="05000000000000000000" pitchFamily="2" charset="2"/>
              <a:buChar char="§"/>
            </a:pPr>
            <a:endParaRPr lang="en-CA" sz="1600" dirty="0"/>
          </a:p>
        </p:txBody>
      </p:sp>
      <p:cxnSp>
        <p:nvCxnSpPr>
          <p:cNvPr id="10" name="Straight Connector 5">
            <a:extLst>
              <a:ext uri="{FF2B5EF4-FFF2-40B4-BE49-F238E27FC236}">
                <a16:creationId xmlns:a16="http://schemas.microsoft.com/office/drawing/2014/main" id="{F5AAF2E8-1D07-26FF-7050-05D6B7841DDE}"/>
              </a:ext>
            </a:extLst>
          </p:cNvPr>
          <p:cNvCxnSpPr/>
          <p:nvPr/>
        </p:nvCxnSpPr>
        <p:spPr>
          <a:xfrm>
            <a:off x="383634" y="4415386"/>
            <a:ext cx="11065328"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EC41F1F-CB53-EEC6-DF71-F997722D3808}"/>
              </a:ext>
            </a:extLst>
          </p:cNvPr>
          <p:cNvSpPr/>
          <p:nvPr/>
        </p:nvSpPr>
        <p:spPr>
          <a:xfrm>
            <a:off x="383634" y="4150943"/>
            <a:ext cx="1828800" cy="484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 MONTHS +</a:t>
            </a:r>
          </a:p>
        </p:txBody>
      </p:sp>
      <p:sp>
        <p:nvSpPr>
          <p:cNvPr id="12" name="Rectangle 12">
            <a:extLst>
              <a:ext uri="{FF2B5EF4-FFF2-40B4-BE49-F238E27FC236}">
                <a16:creationId xmlns:a16="http://schemas.microsoft.com/office/drawing/2014/main" id="{1ECAE7F7-3F62-A846-8B91-842DC89F9EB2}"/>
              </a:ext>
            </a:extLst>
          </p:cNvPr>
          <p:cNvSpPr/>
          <p:nvPr/>
        </p:nvSpPr>
        <p:spPr>
          <a:xfrm>
            <a:off x="3478805" y="4150943"/>
            <a:ext cx="1828800" cy="484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30 DAYS</a:t>
            </a:r>
          </a:p>
        </p:txBody>
      </p:sp>
      <p:sp>
        <p:nvSpPr>
          <p:cNvPr id="13" name="Rectangle 14">
            <a:extLst>
              <a:ext uri="{FF2B5EF4-FFF2-40B4-BE49-F238E27FC236}">
                <a16:creationId xmlns:a16="http://schemas.microsoft.com/office/drawing/2014/main" id="{96E51304-893C-5C2D-43DD-658637C98EA3}"/>
              </a:ext>
            </a:extLst>
          </p:cNvPr>
          <p:cNvSpPr/>
          <p:nvPr/>
        </p:nvSpPr>
        <p:spPr>
          <a:xfrm>
            <a:off x="6573976" y="4162063"/>
            <a:ext cx="1828800" cy="484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30 DAYS</a:t>
            </a:r>
          </a:p>
        </p:txBody>
      </p:sp>
      <p:sp>
        <p:nvSpPr>
          <p:cNvPr id="14" name="Rectangle 15">
            <a:extLst>
              <a:ext uri="{FF2B5EF4-FFF2-40B4-BE49-F238E27FC236}">
                <a16:creationId xmlns:a16="http://schemas.microsoft.com/office/drawing/2014/main" id="{A62D2752-7088-EEC0-1889-8EC57250B45F}"/>
              </a:ext>
            </a:extLst>
          </p:cNvPr>
          <p:cNvSpPr/>
          <p:nvPr/>
        </p:nvSpPr>
        <p:spPr>
          <a:xfrm>
            <a:off x="9669148" y="4173182"/>
            <a:ext cx="1828800" cy="484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ONGOING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F2AEA-0458-4FF5-B190-F89692645B85}"/>
              </a:ext>
            </a:extLst>
          </p:cNvPr>
          <p:cNvSpPr>
            <a:spLocks noGrp="1"/>
          </p:cNvSpPr>
          <p:nvPr>
            <p:ph type="title"/>
          </p:nvPr>
        </p:nvSpPr>
        <p:spPr>
          <a:xfrm>
            <a:off x="557250" y="1316912"/>
            <a:ext cx="10661613" cy="1578687"/>
          </a:xfrm>
        </p:spPr>
        <p:txBody>
          <a:bodyPr/>
          <a:lstStyle/>
          <a:p>
            <a:pPr>
              <a:defRPr/>
            </a:pPr>
            <a:r>
              <a:rPr lang="it-IT" dirty="0"/>
              <a:t>Marketing and </a:t>
            </a:r>
            <a:r>
              <a:rPr lang="it-IT" dirty="0" err="1"/>
              <a:t>Communication</a:t>
            </a:r>
            <a:r>
              <a:rPr lang="it-IT" dirty="0"/>
              <a:t> </a:t>
            </a:r>
            <a:r>
              <a:rPr lang="it-IT" dirty="0" err="1"/>
              <a:t>never</a:t>
            </a:r>
            <a:r>
              <a:rPr lang="it-IT" dirty="0"/>
              <a:t> end…</a:t>
            </a:r>
          </a:p>
        </p:txBody>
      </p:sp>
      <p:grpSp>
        <p:nvGrpSpPr>
          <p:cNvPr id="33796" name="Gruppo 7">
            <a:extLst>
              <a:ext uri="{FF2B5EF4-FFF2-40B4-BE49-F238E27FC236}">
                <a16:creationId xmlns:a16="http://schemas.microsoft.com/office/drawing/2014/main" id="{58DAAC65-8ED0-47E2-849A-7B596D35938B}"/>
              </a:ext>
            </a:extLst>
          </p:cNvPr>
          <p:cNvGrpSpPr>
            <a:grpSpLocks/>
          </p:cNvGrpSpPr>
          <p:nvPr/>
        </p:nvGrpSpPr>
        <p:grpSpPr bwMode="auto">
          <a:xfrm>
            <a:off x="2705100" y="2476502"/>
            <a:ext cx="6781800" cy="2971800"/>
            <a:chOff x="1143000" y="2895600"/>
            <a:chExt cx="6781800" cy="2971800"/>
          </a:xfrm>
        </p:grpSpPr>
        <p:sp>
          <p:nvSpPr>
            <p:cNvPr id="3" name="Freccia a destra 2">
              <a:extLst>
                <a:ext uri="{FF2B5EF4-FFF2-40B4-BE49-F238E27FC236}">
                  <a16:creationId xmlns:a16="http://schemas.microsoft.com/office/drawing/2014/main" id="{E719C20D-95ED-4792-A938-CDDF5D73AE23}"/>
                </a:ext>
              </a:extLst>
            </p:cNvPr>
            <p:cNvSpPr/>
            <p:nvPr/>
          </p:nvSpPr>
          <p:spPr>
            <a:xfrm>
              <a:off x="1143000" y="4724400"/>
              <a:ext cx="6781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Marketing and </a:t>
              </a:r>
              <a:r>
                <a:rPr lang="it-IT" dirty="0" err="1">
                  <a:solidFill>
                    <a:prstClr val="white"/>
                  </a:solidFill>
                  <a:latin typeface="Tw Cen MT" panose="020B0602020104020603"/>
                </a:rPr>
                <a:t>Communication</a:t>
              </a:r>
              <a:endParaRPr lang="it-IT" dirty="0">
                <a:solidFill>
                  <a:prstClr val="white"/>
                </a:solidFill>
                <a:latin typeface="Tw Cen MT" panose="020B0602020104020603"/>
              </a:endParaRPr>
            </a:p>
          </p:txBody>
        </p:sp>
        <p:sp>
          <p:nvSpPr>
            <p:cNvPr id="4" name="CasellaDiTesto 3">
              <a:extLst>
                <a:ext uri="{FF2B5EF4-FFF2-40B4-BE49-F238E27FC236}">
                  <a16:creationId xmlns:a16="http://schemas.microsoft.com/office/drawing/2014/main" id="{D2610214-6BE5-483F-91D0-7E09D4DAB8A6}"/>
                </a:ext>
              </a:extLst>
            </p:cNvPr>
            <p:cNvSpPr txBox="1"/>
            <p:nvPr/>
          </p:nvSpPr>
          <p:spPr>
            <a:xfrm>
              <a:off x="1143000" y="2895600"/>
              <a:ext cx="2057400" cy="1754188"/>
            </a:xfrm>
            <a:prstGeom prst="rect">
              <a:avLst/>
            </a:prstGeom>
            <a:solidFill>
              <a:schemeClr val="bg2"/>
            </a:solidFill>
            <a:ln>
              <a:solidFill>
                <a:schemeClr val="accent3"/>
              </a:solidFill>
            </a:ln>
          </p:spPr>
          <p:txBody>
            <a:bodyPr>
              <a:spAutoFit/>
            </a:bodyPr>
            <a:lstStyle/>
            <a:p>
              <a:pPr algn="ctr" eaLnBrk="0" fontAlgn="base" hangingPunct="0">
                <a:spcBef>
                  <a:spcPct val="0"/>
                </a:spcBef>
                <a:spcAft>
                  <a:spcPct val="0"/>
                </a:spcAft>
                <a:defRPr/>
              </a:pPr>
              <a:r>
                <a:rPr lang="it-IT" b="1" dirty="0" err="1">
                  <a:solidFill>
                    <a:prstClr val="black"/>
                  </a:solidFill>
                  <a:latin typeface="Calibri" panose="020F0502020204030204" pitchFamily="34" charset="0"/>
                  <a:cs typeface="Arial" charset="0"/>
                </a:rPr>
                <a:t>Before</a:t>
              </a:r>
              <a:r>
                <a:rPr lang="it-IT" b="1" dirty="0">
                  <a:solidFill>
                    <a:prstClr val="black"/>
                  </a:solidFill>
                  <a:latin typeface="Calibri" panose="020F0502020204030204" pitchFamily="34" charset="0"/>
                  <a:cs typeface="Arial" charset="0"/>
                </a:rPr>
                <a:t> the </a:t>
              </a:r>
              <a:r>
                <a:rPr lang="it-IT" b="1" dirty="0" err="1">
                  <a:solidFill>
                    <a:prstClr val="black"/>
                  </a:solidFill>
                  <a:latin typeface="Calibri" panose="020F0502020204030204" pitchFamily="34" charset="0"/>
                  <a:cs typeface="Arial" charset="0"/>
                </a:rPr>
                <a:t>Campaign</a:t>
              </a:r>
              <a:endParaRPr lang="it-IT" b="1"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endParaRPr lang="it-IT" i="1"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r>
                <a:rPr lang="it-IT" i="1" dirty="0" err="1">
                  <a:solidFill>
                    <a:prstClr val="black"/>
                  </a:solidFill>
                  <a:latin typeface="Calibri" panose="020F0502020204030204" pitchFamily="34" charset="0"/>
                  <a:cs typeface="Arial" charset="0"/>
                </a:rPr>
                <a:t>Creation</a:t>
              </a:r>
              <a:r>
                <a:rPr lang="it-IT" i="1" dirty="0">
                  <a:solidFill>
                    <a:prstClr val="black"/>
                  </a:solidFill>
                  <a:latin typeface="Calibri" panose="020F0502020204030204" pitchFamily="34" charset="0"/>
                  <a:cs typeface="Arial" charset="0"/>
                </a:rPr>
                <a:t> of a community </a:t>
              </a:r>
              <a:r>
                <a:rPr lang="it-IT" i="1" dirty="0" err="1">
                  <a:solidFill>
                    <a:prstClr val="black"/>
                  </a:solidFill>
                  <a:latin typeface="Calibri" panose="020F0502020204030204" pitchFamily="34" charset="0"/>
                  <a:cs typeface="Arial" charset="0"/>
                </a:rPr>
                <a:t>around</a:t>
              </a:r>
              <a:r>
                <a:rPr lang="it-IT" i="1" dirty="0">
                  <a:solidFill>
                    <a:prstClr val="black"/>
                  </a:solidFill>
                  <a:latin typeface="Calibri" panose="020F0502020204030204" pitchFamily="34" charset="0"/>
                  <a:cs typeface="Arial" charset="0"/>
                </a:rPr>
                <a:t> the </a:t>
              </a:r>
              <a:r>
                <a:rPr lang="it-IT" i="1" dirty="0" err="1">
                  <a:solidFill>
                    <a:prstClr val="black"/>
                  </a:solidFill>
                  <a:latin typeface="Calibri" panose="020F0502020204030204" pitchFamily="34" charset="0"/>
                  <a:cs typeface="Arial" charset="0"/>
                </a:rPr>
                <a:t>project</a:t>
              </a:r>
              <a:endParaRPr lang="it-IT" i="1" dirty="0">
                <a:solidFill>
                  <a:prstClr val="black"/>
                </a:solidFill>
                <a:latin typeface="Calibri" panose="020F0502020204030204" pitchFamily="34" charset="0"/>
                <a:cs typeface="Arial" charset="0"/>
              </a:endParaRPr>
            </a:p>
          </p:txBody>
        </p:sp>
        <p:sp>
          <p:nvSpPr>
            <p:cNvPr id="33800" name="CasellaDiTesto 4">
              <a:extLst>
                <a:ext uri="{FF2B5EF4-FFF2-40B4-BE49-F238E27FC236}">
                  <a16:creationId xmlns:a16="http://schemas.microsoft.com/office/drawing/2014/main" id="{20843901-2A0F-4C39-8ACE-453424AC6E13}"/>
                </a:ext>
              </a:extLst>
            </p:cNvPr>
            <p:cNvSpPr txBox="1">
              <a:spLocks noChangeArrowheads="1"/>
            </p:cNvSpPr>
            <p:nvPr/>
          </p:nvSpPr>
          <p:spPr bwMode="auto">
            <a:xfrm>
              <a:off x="3505200" y="2895600"/>
              <a:ext cx="1828800" cy="1754326"/>
            </a:xfrm>
            <a:prstGeom prst="rect">
              <a:avLst/>
            </a:prstGeom>
            <a:solidFill>
              <a:srgbClr val="FFC00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it-IT" altLang="it-IT" b="1" dirty="0" err="1">
                  <a:solidFill>
                    <a:prstClr val="black"/>
                  </a:solidFill>
                </a:rPr>
                <a:t>During</a:t>
              </a:r>
              <a:r>
                <a:rPr lang="it-IT" altLang="it-IT" b="1" dirty="0">
                  <a:solidFill>
                    <a:prstClr val="black"/>
                  </a:solidFill>
                </a:rPr>
                <a:t> the </a:t>
              </a:r>
              <a:r>
                <a:rPr lang="it-IT" altLang="it-IT" b="1" dirty="0" err="1">
                  <a:solidFill>
                    <a:prstClr val="black"/>
                  </a:solidFill>
                </a:rPr>
                <a:t>Campaign</a:t>
              </a:r>
              <a:endParaRPr lang="it-IT" altLang="it-IT" b="1" dirty="0">
                <a:solidFill>
                  <a:prstClr val="black"/>
                </a:solidFill>
              </a:endParaRPr>
            </a:p>
            <a:p>
              <a:pPr algn="ctr" eaLnBrk="0" fontAlgn="base" hangingPunct="0">
                <a:spcBef>
                  <a:spcPct val="0"/>
                </a:spcBef>
                <a:spcAft>
                  <a:spcPct val="0"/>
                </a:spcAft>
              </a:pPr>
              <a:endParaRPr lang="it-IT" altLang="it-IT" dirty="0">
                <a:solidFill>
                  <a:prstClr val="black"/>
                </a:solidFill>
              </a:endParaRPr>
            </a:p>
            <a:p>
              <a:pPr algn="ctr" eaLnBrk="0" fontAlgn="base" hangingPunct="0">
                <a:spcBef>
                  <a:spcPct val="0"/>
                </a:spcBef>
                <a:spcAft>
                  <a:spcPct val="0"/>
                </a:spcAft>
              </a:pPr>
              <a:r>
                <a:rPr lang="it-IT" altLang="it-IT" i="1" dirty="0">
                  <a:solidFill>
                    <a:prstClr val="black"/>
                  </a:solidFill>
                </a:rPr>
                <a:t>The Project </a:t>
              </a:r>
              <a:r>
                <a:rPr lang="it-IT" altLang="it-IT" i="1" dirty="0" err="1">
                  <a:solidFill>
                    <a:prstClr val="black"/>
                  </a:solidFill>
                </a:rPr>
                <a:t>is</a:t>
              </a:r>
              <a:r>
                <a:rPr lang="it-IT" altLang="it-IT" i="1" dirty="0">
                  <a:solidFill>
                    <a:prstClr val="black"/>
                  </a:solidFill>
                </a:rPr>
                <a:t> online for 30-60 </a:t>
              </a:r>
              <a:r>
                <a:rPr lang="it-IT" altLang="it-IT" i="1" dirty="0" err="1">
                  <a:solidFill>
                    <a:prstClr val="black"/>
                  </a:solidFill>
                </a:rPr>
                <a:t>days</a:t>
              </a:r>
              <a:endParaRPr lang="it-IT" altLang="it-IT" i="1" dirty="0">
                <a:solidFill>
                  <a:prstClr val="black"/>
                </a:solidFill>
              </a:endParaRPr>
            </a:p>
          </p:txBody>
        </p:sp>
        <p:sp>
          <p:nvSpPr>
            <p:cNvPr id="6" name="CasellaDiTesto 5">
              <a:extLst>
                <a:ext uri="{FF2B5EF4-FFF2-40B4-BE49-F238E27FC236}">
                  <a16:creationId xmlns:a16="http://schemas.microsoft.com/office/drawing/2014/main" id="{F9628FBF-7D44-4788-9458-15360618EFC4}"/>
                </a:ext>
              </a:extLst>
            </p:cNvPr>
            <p:cNvSpPr txBox="1"/>
            <p:nvPr/>
          </p:nvSpPr>
          <p:spPr>
            <a:xfrm>
              <a:off x="5638800" y="2895600"/>
              <a:ext cx="1828800" cy="1754188"/>
            </a:xfrm>
            <a:prstGeom prst="rect">
              <a:avLst/>
            </a:prstGeom>
            <a:solidFill>
              <a:schemeClr val="accent5">
                <a:lumMod val="60000"/>
                <a:lumOff val="40000"/>
              </a:schemeClr>
            </a:solidFill>
            <a:ln>
              <a:solidFill>
                <a:schemeClr val="tx2">
                  <a:lumMod val="60000"/>
                  <a:lumOff val="40000"/>
                </a:schemeClr>
              </a:solidFill>
            </a:ln>
          </p:spPr>
          <p:txBody>
            <a:bodyPr>
              <a:spAutoFit/>
            </a:bodyPr>
            <a:lstStyle/>
            <a:p>
              <a:pPr algn="ctr" eaLnBrk="0" fontAlgn="base" hangingPunct="0">
                <a:spcBef>
                  <a:spcPct val="0"/>
                </a:spcBef>
                <a:spcAft>
                  <a:spcPct val="0"/>
                </a:spcAft>
                <a:defRPr/>
              </a:pPr>
              <a:r>
                <a:rPr lang="it-IT" b="1" dirty="0" err="1">
                  <a:solidFill>
                    <a:prstClr val="black"/>
                  </a:solidFill>
                  <a:latin typeface="Calibri" panose="020F0502020204030204" pitchFamily="34" charset="0"/>
                  <a:cs typeface="Arial" charset="0"/>
                </a:rPr>
                <a:t>After</a:t>
              </a:r>
              <a:r>
                <a:rPr lang="it-IT" b="1" dirty="0">
                  <a:solidFill>
                    <a:prstClr val="black"/>
                  </a:solidFill>
                  <a:latin typeface="Calibri" panose="020F0502020204030204" pitchFamily="34" charset="0"/>
                  <a:cs typeface="Arial" charset="0"/>
                </a:rPr>
                <a:t> the </a:t>
              </a:r>
              <a:r>
                <a:rPr lang="it-IT" b="1" dirty="0" err="1">
                  <a:solidFill>
                    <a:prstClr val="black"/>
                  </a:solidFill>
                  <a:latin typeface="Calibri" panose="020F0502020204030204" pitchFamily="34" charset="0"/>
                  <a:cs typeface="Arial" charset="0"/>
                </a:rPr>
                <a:t>Campaign</a:t>
              </a:r>
              <a:endParaRPr lang="it-IT" b="1"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endParaRPr lang="it-IT"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endParaRPr lang="it-IT"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r>
                <a:rPr lang="it-IT" i="1" dirty="0" err="1">
                  <a:solidFill>
                    <a:prstClr val="black"/>
                  </a:solidFill>
                  <a:latin typeface="Calibri" panose="020F0502020204030204" pitchFamily="34" charset="0"/>
                  <a:cs typeface="Arial" charset="0"/>
                </a:rPr>
                <a:t>Updates</a:t>
              </a:r>
              <a:r>
                <a:rPr lang="it-IT" i="1" dirty="0">
                  <a:solidFill>
                    <a:prstClr val="black"/>
                  </a:solidFill>
                  <a:latin typeface="Calibri" panose="020F0502020204030204" pitchFamily="34" charset="0"/>
                  <a:cs typeface="Arial" charset="0"/>
                </a:rPr>
                <a:t> to </a:t>
              </a:r>
              <a:r>
                <a:rPr lang="it-IT" i="1" dirty="0" err="1">
                  <a:solidFill>
                    <a:prstClr val="black"/>
                  </a:solidFill>
                  <a:latin typeface="Calibri" panose="020F0502020204030204" pitchFamily="34" charset="0"/>
                  <a:cs typeface="Arial" charset="0"/>
                </a:rPr>
                <a:t>Funders</a:t>
              </a:r>
              <a:endParaRPr lang="it-IT" i="1" dirty="0">
                <a:solidFill>
                  <a:prstClr val="black"/>
                </a:solidFill>
                <a:latin typeface="Calibri" panose="020F0502020204030204" pitchFamily="34" charset="0"/>
                <a:cs typeface="Arial" charset="0"/>
              </a:endParaRPr>
            </a:p>
          </p:txBody>
        </p:sp>
      </p:grpSp>
    </p:spTree>
    <p:extLst>
      <p:ext uri="{BB962C8B-B14F-4D97-AF65-F5344CB8AC3E}">
        <p14:creationId xmlns:p14="http://schemas.microsoft.com/office/powerpoint/2010/main" val="3602389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9B17CEF6-EACB-4518-AF79-9CE3804E663F}"/>
              </a:ext>
            </a:extLst>
          </p:cNvPr>
          <p:cNvSpPr>
            <a:spLocks noGrp="1"/>
          </p:cNvSpPr>
          <p:nvPr>
            <p:ph type="title"/>
          </p:nvPr>
        </p:nvSpPr>
        <p:spPr>
          <a:xfrm>
            <a:off x="557250" y="1316913"/>
            <a:ext cx="7820939" cy="1125844"/>
          </a:xfrm>
        </p:spPr>
        <p:txBody>
          <a:bodyPr/>
          <a:lstStyle/>
          <a:p>
            <a:pPr>
              <a:defRPr/>
            </a:pPr>
            <a:r>
              <a:rPr lang="it-IT" altLang="it-IT" dirty="0"/>
              <a:t>“</a:t>
            </a:r>
            <a:r>
              <a:rPr lang="it-IT" altLang="it-IT" dirty="0" err="1"/>
              <a:t>Day</a:t>
            </a:r>
            <a:r>
              <a:rPr lang="it-IT" altLang="it-IT" dirty="0"/>
              <a:t>-to-</a:t>
            </a:r>
            <a:r>
              <a:rPr lang="it-IT" altLang="it-IT" dirty="0" err="1"/>
              <a:t>Day</a:t>
            </a:r>
            <a:r>
              <a:rPr lang="it-IT" altLang="it-IT" dirty="0"/>
              <a:t>” Marketing Plan</a:t>
            </a:r>
          </a:p>
        </p:txBody>
      </p:sp>
      <p:sp>
        <p:nvSpPr>
          <p:cNvPr id="37891" name="Segnaposto contenuto 2">
            <a:extLst>
              <a:ext uri="{FF2B5EF4-FFF2-40B4-BE49-F238E27FC236}">
                <a16:creationId xmlns:a16="http://schemas.microsoft.com/office/drawing/2014/main" id="{4573DA16-BC47-4BE9-AADA-570D4E96B66F}"/>
              </a:ext>
            </a:extLst>
          </p:cNvPr>
          <p:cNvSpPr>
            <a:spLocks noGrp="1"/>
          </p:cNvSpPr>
          <p:nvPr>
            <p:ph type="body" sz="quarter" idx="17"/>
          </p:nvPr>
        </p:nvSpPr>
        <p:spPr>
          <a:xfrm>
            <a:off x="925385" y="2325433"/>
            <a:ext cx="9928661" cy="3113466"/>
          </a:xfrm>
        </p:spPr>
        <p:txBody>
          <a:bodyPr/>
          <a:lstStyle/>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Start before the campaign</a:t>
            </a:r>
          </a:p>
          <a:p>
            <a:pPr marL="342900" indent="-342900" algn="just">
              <a:buChar char="•"/>
            </a:pPr>
            <a:r>
              <a:rPr lang="en-US" altLang="it-IT" sz="2000" dirty="0">
                <a:solidFill>
                  <a:schemeClr val="tx1"/>
                </a:solidFill>
                <a:cs typeface="Arial" panose="020B0604020202020204" pitchFamily="34" charset="0"/>
              </a:rPr>
              <a:t>Friends, family, local community, mailing list, </a:t>
            </a:r>
            <a:r>
              <a:rPr lang="en-US" altLang="it-IT" sz="2000" dirty="0" err="1">
                <a:solidFill>
                  <a:schemeClr val="tx1"/>
                </a:solidFill>
                <a:cs typeface="Arial" panose="020B0604020202020204" pitchFamily="34" charset="0"/>
              </a:rPr>
              <a:t>linkedin</a:t>
            </a:r>
            <a:r>
              <a:rPr lang="en-US" altLang="it-IT" sz="2000" dirty="0">
                <a:solidFill>
                  <a:schemeClr val="tx1"/>
                </a:solidFill>
                <a:cs typeface="Arial" panose="020B0604020202020204" pitchFamily="34" charset="0"/>
              </a:rPr>
              <a:t> group, meetups groups. </a:t>
            </a:r>
          </a:p>
          <a:p>
            <a:pPr marL="342900" indent="-342900" algn="just">
              <a:buChar char="•"/>
            </a:pPr>
            <a:r>
              <a:rPr lang="en-US" altLang="it-IT" sz="2000" dirty="0">
                <a:solidFill>
                  <a:schemeClr val="tx1"/>
                </a:solidFill>
                <a:cs typeface="Arial" panose="020B0604020202020204" pitchFamily="34" charset="0"/>
              </a:rPr>
              <a:t>Find where you ideal customers are. </a:t>
            </a:r>
          </a:p>
          <a:p>
            <a:pPr marL="342900" indent="-342900" algn="just">
              <a:buChar char="•"/>
            </a:pPr>
            <a:r>
              <a:rPr lang="en-US" altLang="it-IT" sz="2000" dirty="0">
                <a:solidFill>
                  <a:schemeClr val="tx1"/>
                </a:solidFill>
                <a:cs typeface="Arial" panose="020B0604020202020204" pitchFamily="34" charset="0"/>
              </a:rPr>
              <a:t>Media coverage</a:t>
            </a:r>
          </a:p>
          <a:p>
            <a:pPr lvl="1"/>
            <a:r>
              <a:rPr lang="en-US" altLang="it-IT" sz="2000" dirty="0">
                <a:latin typeface="Avenir Book" panose="02000503020000020003" pitchFamily="2" charset="0"/>
                <a:cs typeface="Arial" panose="020B0604020202020204" pitchFamily="34" charset="0"/>
              </a:rPr>
              <a:t>Enthusiast sites– Gizmodo/</a:t>
            </a:r>
            <a:r>
              <a:rPr lang="en-US" altLang="it-IT" sz="2000" dirty="0" err="1">
                <a:latin typeface="Avenir Book" panose="02000503020000020003" pitchFamily="2" charset="0"/>
                <a:cs typeface="Arial" panose="020B0604020202020204" pitchFamily="34" charset="0"/>
              </a:rPr>
              <a:t>Techcrunch</a:t>
            </a:r>
            <a:r>
              <a:rPr lang="en-US" altLang="it-IT" sz="2000" dirty="0">
                <a:latin typeface="Avenir Book" panose="02000503020000020003" pitchFamily="2" charset="0"/>
                <a:cs typeface="Arial" panose="020B0604020202020204" pitchFamily="34" charset="0"/>
              </a:rPr>
              <a:t>/IGD </a:t>
            </a:r>
          </a:p>
          <a:p>
            <a:pPr lvl="1"/>
            <a:r>
              <a:rPr lang="en-US" altLang="it-IT" sz="2000" dirty="0">
                <a:latin typeface="Avenir Book" panose="02000503020000020003" pitchFamily="2" charset="0"/>
                <a:cs typeface="Arial" panose="020B0604020202020204" pitchFamily="34" charset="0"/>
              </a:rPr>
              <a:t>Social Network – Kickstarter itself</a:t>
            </a:r>
          </a:p>
          <a:p>
            <a:pPr lvl="1"/>
            <a:r>
              <a:rPr lang="en-US" altLang="it-IT" sz="2000" dirty="0">
                <a:latin typeface="Avenir Book" panose="02000503020000020003" pitchFamily="2" charset="0"/>
                <a:cs typeface="Arial" panose="020B0604020202020204" pitchFamily="34" charset="0"/>
              </a:rPr>
              <a:t>Reputation of people associated with project</a:t>
            </a:r>
          </a:p>
          <a:p>
            <a:pPr marL="342900" indent="-342900" algn="just">
              <a:buChar char="•"/>
            </a:pPr>
            <a:r>
              <a:rPr lang="en-US" altLang="it-IT" sz="2000" dirty="0">
                <a:solidFill>
                  <a:schemeClr val="tx1"/>
                </a:solidFill>
                <a:cs typeface="Arial" panose="020B0604020202020204" pitchFamily="34" charset="0"/>
              </a:rPr>
              <a:t>Select media used by your customers.</a:t>
            </a:r>
          </a:p>
          <a:p>
            <a:pPr marL="0" indent="0" algn="just"/>
            <a:endParaRPr lang="it-IT" altLang="it-IT" sz="2000" dirty="0">
              <a:solidFill>
                <a:schemeClr val="tx1"/>
              </a:solidFill>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a:extLst>
              <a:ext uri="{FF2B5EF4-FFF2-40B4-BE49-F238E27FC236}">
                <a16:creationId xmlns:a16="http://schemas.microsoft.com/office/drawing/2014/main" id="{72845CF7-9D04-4BEC-B9EA-F2BE7E2FAA35}"/>
              </a:ext>
            </a:extLst>
          </p:cNvPr>
          <p:cNvSpPr>
            <a:spLocks noGrp="1"/>
          </p:cNvSpPr>
          <p:nvPr>
            <p:ph type="title"/>
          </p:nvPr>
        </p:nvSpPr>
        <p:spPr/>
        <p:txBody>
          <a:bodyPr/>
          <a:lstStyle/>
          <a:p>
            <a:pPr>
              <a:defRPr/>
            </a:pPr>
            <a:r>
              <a:rPr lang="it-IT" altLang="it-IT"/>
              <a:t>What to do</a:t>
            </a:r>
          </a:p>
        </p:txBody>
      </p:sp>
      <p:sp>
        <p:nvSpPr>
          <p:cNvPr id="34819" name="Segnaposto contenuto 2">
            <a:extLst>
              <a:ext uri="{FF2B5EF4-FFF2-40B4-BE49-F238E27FC236}">
                <a16:creationId xmlns:a16="http://schemas.microsoft.com/office/drawing/2014/main" id="{75BD69F0-254E-4C65-AFF4-095C3EA181F1}"/>
              </a:ext>
            </a:extLst>
          </p:cNvPr>
          <p:cNvSpPr>
            <a:spLocks noGrp="1"/>
          </p:cNvSpPr>
          <p:nvPr>
            <p:ph type="body" sz="quarter" idx="17"/>
          </p:nvPr>
        </p:nvSpPr>
        <p:spPr>
          <a:xfrm>
            <a:off x="676003" y="2076051"/>
            <a:ext cx="11199321" cy="3861612"/>
          </a:xfrm>
        </p:spPr>
        <p:txBody>
          <a:bodyPr/>
          <a:lstStyle/>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Build Media Relations For Long-Term Relationships</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Setup a Press Room</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Build Press Kit Full of Crowdfunding Campaign Content</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Writing Effective Press Releases</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Complete Analysis To Define Your target Market</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Use Of Search Engine Optimization to Promote Campaign </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Use Of Social Media Networks</a:t>
            </a:r>
          </a:p>
          <a:p>
            <a:pPr algn="just">
              <a:buFont typeface="Arial" panose="020B0604020202020204" pitchFamily="34" charset="0"/>
              <a:buChar char="•"/>
            </a:pPr>
            <a:endParaRPr lang="it-IT" alt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290F75-5403-4ADC-8ACD-30CDF6F08BC2}"/>
              </a:ext>
            </a:extLst>
          </p:cNvPr>
          <p:cNvSpPr>
            <a:spLocks noGrp="1"/>
          </p:cNvSpPr>
          <p:nvPr>
            <p:ph type="title"/>
          </p:nvPr>
        </p:nvSpPr>
        <p:spPr>
          <a:xfrm>
            <a:off x="557251" y="1316912"/>
            <a:ext cx="7232962" cy="1034401"/>
          </a:xfrm>
        </p:spPr>
        <p:txBody>
          <a:bodyPr/>
          <a:lstStyle/>
          <a:p>
            <a:pPr>
              <a:defRPr/>
            </a:pPr>
            <a:r>
              <a:rPr lang="en-US" altLang="en-US" dirty="0"/>
              <a:t>Shipping Considerations</a:t>
            </a:r>
          </a:p>
        </p:txBody>
      </p:sp>
      <p:sp>
        <p:nvSpPr>
          <p:cNvPr id="11267" name="Content Placeholder 2">
            <a:extLst>
              <a:ext uri="{FF2B5EF4-FFF2-40B4-BE49-F238E27FC236}">
                <a16:creationId xmlns:a16="http://schemas.microsoft.com/office/drawing/2014/main" id="{0D53DC37-FBD0-411E-B13A-DA1CCE7F6269}"/>
              </a:ext>
            </a:extLst>
          </p:cNvPr>
          <p:cNvSpPr>
            <a:spLocks noGrp="1"/>
          </p:cNvSpPr>
          <p:nvPr>
            <p:ph type="body" sz="quarter" idx="17"/>
          </p:nvPr>
        </p:nvSpPr>
        <p:spPr>
          <a:xfrm>
            <a:off x="557251" y="2151310"/>
            <a:ext cx="9181109" cy="1636503"/>
          </a:xfrm>
        </p:spPr>
        <p:txBody>
          <a:bodyPr/>
          <a:lstStyle/>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After your campaign funds, you are responsible for fulfilling your pledge rewards. Shipping doesn’t have to be free but it does have to be clearly communicated. Plan your shipping costs in advance and research the requirements for shipping internationally (including tracking and duties).</a:t>
            </a:r>
          </a:p>
          <a:p>
            <a:pPr marL="342900" indent="-342900" algn="just">
              <a:lnSpc>
                <a:spcPct val="114000"/>
              </a:lnSpc>
              <a:buFont typeface="Arial" panose="020B0604020202020204" pitchFamily="34" charset="0"/>
              <a:buChar char="•"/>
            </a:pPr>
            <a:r>
              <a:rPr lang="en-US" altLang="en-US" sz="2000" b="1" dirty="0">
                <a:solidFill>
                  <a:schemeClr val="tx1"/>
                </a:solidFill>
                <a:cs typeface="Arial" panose="020B0604020202020204" pitchFamily="34" charset="0"/>
              </a:rPr>
              <a:t>Key Decisions:</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Free Shipping or charge after funding?</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Which countries will be supported?</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Will products be shipped </a:t>
            </a:r>
          </a:p>
          <a:p>
            <a:pPr marL="457200" indent="-457200" algn="just">
              <a:lnSpc>
                <a:spcPct val="114000"/>
              </a:lnSpc>
              <a:buFont typeface="+mj-lt"/>
              <a:buAutoNum type="arabicPeriod"/>
            </a:pPr>
            <a:endParaRPr lang="en-US" altLang="en-US" sz="2000" dirty="0">
              <a:solidFill>
                <a:schemeClr val="tx1"/>
              </a:solidFill>
              <a:cs typeface="Arial" panose="020B0604020202020204" pitchFamily="34" charset="0"/>
            </a:endParaRPr>
          </a:p>
          <a:p>
            <a:pPr algn="just">
              <a:lnSpc>
                <a:spcPct val="114000"/>
              </a:lnSpc>
            </a:pPr>
            <a:endParaRPr lang="en-US" altLang="en-US" dirty="0"/>
          </a:p>
        </p:txBody>
      </p:sp>
    </p:spTree>
    <p:extLst>
      <p:ext uri="{BB962C8B-B14F-4D97-AF65-F5344CB8AC3E}">
        <p14:creationId xmlns:p14="http://schemas.microsoft.com/office/powerpoint/2010/main" val="257202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9B17CEF6-EACB-4518-AF79-9CE3804E663F}"/>
              </a:ext>
            </a:extLst>
          </p:cNvPr>
          <p:cNvSpPr>
            <a:spLocks noGrp="1"/>
          </p:cNvSpPr>
          <p:nvPr>
            <p:ph type="title"/>
          </p:nvPr>
        </p:nvSpPr>
        <p:spPr>
          <a:xfrm>
            <a:off x="557250" y="1316913"/>
            <a:ext cx="11379111" cy="1125844"/>
          </a:xfrm>
        </p:spPr>
        <p:txBody>
          <a:bodyPr/>
          <a:lstStyle/>
          <a:p>
            <a:pPr>
              <a:defRPr/>
            </a:pPr>
            <a:r>
              <a:rPr lang="it-IT" altLang="it-IT" dirty="0"/>
              <a:t>Common </a:t>
            </a:r>
            <a:r>
              <a:rPr lang="it-IT" altLang="it-IT" dirty="0" err="1"/>
              <a:t>Mistakes</a:t>
            </a:r>
            <a:r>
              <a:rPr lang="it-IT" altLang="it-IT" dirty="0"/>
              <a:t>: </a:t>
            </a:r>
            <a:r>
              <a:rPr lang="en-US" altLang="it-IT" dirty="0"/>
              <a:t>How Creators fail to fund or fund and go broke</a:t>
            </a:r>
            <a:endParaRPr lang="it-IT" altLang="it-IT" dirty="0"/>
          </a:p>
        </p:txBody>
      </p:sp>
      <p:graphicFrame>
        <p:nvGraphicFramePr>
          <p:cNvPr id="2" name="Tabella 2">
            <a:extLst>
              <a:ext uri="{FF2B5EF4-FFF2-40B4-BE49-F238E27FC236}">
                <a16:creationId xmlns:a16="http://schemas.microsoft.com/office/drawing/2014/main" id="{0BF5A4ED-3522-C0E7-FE75-5C11564779B7}"/>
              </a:ext>
            </a:extLst>
          </p:cNvPr>
          <p:cNvGraphicFramePr>
            <a:graphicFrameLocks noGrp="1"/>
          </p:cNvGraphicFramePr>
          <p:nvPr>
            <p:extLst>
              <p:ext uri="{D42A27DB-BD31-4B8C-83A1-F6EECF244321}">
                <p14:modId xmlns:p14="http://schemas.microsoft.com/office/powerpoint/2010/main" val="2655500166"/>
              </p:ext>
            </p:extLst>
          </p:nvPr>
        </p:nvGraphicFramePr>
        <p:xfrm>
          <a:off x="2032000" y="2686123"/>
          <a:ext cx="8127999" cy="32054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06893660"/>
                    </a:ext>
                  </a:extLst>
                </a:gridCol>
                <a:gridCol w="2709333">
                  <a:extLst>
                    <a:ext uri="{9D8B030D-6E8A-4147-A177-3AD203B41FA5}">
                      <a16:colId xmlns:a16="http://schemas.microsoft.com/office/drawing/2014/main" val="3503531132"/>
                    </a:ext>
                  </a:extLst>
                </a:gridCol>
                <a:gridCol w="2709333">
                  <a:extLst>
                    <a:ext uri="{9D8B030D-6E8A-4147-A177-3AD203B41FA5}">
                      <a16:colId xmlns:a16="http://schemas.microsoft.com/office/drawing/2014/main" val="3170397387"/>
                    </a:ext>
                  </a:extLst>
                </a:gridCol>
              </a:tblGrid>
              <a:tr h="370840">
                <a:tc>
                  <a:txBody>
                    <a:bodyPr/>
                    <a:lstStyle/>
                    <a:p>
                      <a:pPr algn="ctr"/>
                      <a:r>
                        <a:rPr lang="it-IT" dirty="0"/>
                        <a:t>Planning</a:t>
                      </a:r>
                    </a:p>
                  </a:txBody>
                  <a:tcPr/>
                </a:tc>
                <a:tc>
                  <a:txBody>
                    <a:bodyPr/>
                    <a:lstStyle/>
                    <a:p>
                      <a:pPr algn="ctr"/>
                      <a:r>
                        <a:rPr lang="it-IT" dirty="0" err="1"/>
                        <a:t>Execution</a:t>
                      </a:r>
                      <a:endParaRPr lang="it-IT" dirty="0"/>
                    </a:p>
                  </a:txBody>
                  <a:tcPr/>
                </a:tc>
                <a:tc>
                  <a:txBody>
                    <a:bodyPr/>
                    <a:lstStyle/>
                    <a:p>
                      <a:pPr algn="ctr"/>
                      <a:r>
                        <a:rPr lang="it-IT" dirty="0"/>
                        <a:t>Follow-Up</a:t>
                      </a:r>
                    </a:p>
                  </a:txBody>
                  <a:tcPr/>
                </a:tc>
                <a:extLst>
                  <a:ext uri="{0D108BD9-81ED-4DB2-BD59-A6C34878D82A}">
                    <a16:rowId xmlns:a16="http://schemas.microsoft.com/office/drawing/2014/main" val="2249638132"/>
                  </a:ext>
                </a:extLst>
              </a:tr>
              <a:tr h="370840">
                <a:tc>
                  <a:txBody>
                    <a:bodyPr/>
                    <a:lstStyle/>
                    <a:p>
                      <a:r>
                        <a:rPr lang="en-US" dirty="0"/>
                        <a:t>Not researching all costs</a:t>
                      </a:r>
                    </a:p>
                  </a:txBody>
                  <a:tcPr/>
                </a:tc>
                <a:tc>
                  <a:txBody>
                    <a:bodyPr/>
                    <a:lstStyle/>
                    <a:p>
                      <a:r>
                        <a:rPr lang="en-US" dirty="0"/>
                        <a:t>No active management</a:t>
                      </a:r>
                    </a:p>
                  </a:txBody>
                  <a:tcPr/>
                </a:tc>
                <a:tc>
                  <a:txBody>
                    <a:bodyPr/>
                    <a:lstStyle/>
                    <a:p>
                      <a:r>
                        <a:rPr lang="en-US" dirty="0"/>
                        <a:t>Failure to fulfill</a:t>
                      </a:r>
                    </a:p>
                    <a:p>
                      <a:endParaRPr lang="it-IT" dirty="0"/>
                    </a:p>
                  </a:txBody>
                  <a:tcPr/>
                </a:tc>
                <a:extLst>
                  <a:ext uri="{0D108BD9-81ED-4DB2-BD59-A6C34878D82A}">
                    <a16:rowId xmlns:a16="http://schemas.microsoft.com/office/drawing/2014/main" val="2185519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Setting the funding goal too low or too high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ongoing marketing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Infrequent updates</a:t>
                      </a:r>
                    </a:p>
                  </a:txBody>
                  <a:tcPr/>
                </a:tc>
                <a:extLst>
                  <a:ext uri="{0D108BD9-81ED-4DB2-BD59-A6C34878D82A}">
                    <a16:rowId xmlns:a16="http://schemas.microsoft.com/office/drawing/2014/main" val="2535959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knowing the target audience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caught up in the excitement (and making promises)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plan for warehousing and distribution</a:t>
                      </a:r>
                    </a:p>
                  </a:txBody>
                  <a:tcPr/>
                </a:tc>
                <a:extLst>
                  <a:ext uri="{0D108BD9-81ED-4DB2-BD59-A6C34878D82A}">
                    <a16:rowId xmlns:a16="http://schemas.microsoft.com/office/drawing/2014/main" val="4148259388"/>
                  </a:ext>
                </a:extLst>
              </a:tr>
              <a:tr h="370840">
                <a:tc>
                  <a:txBody>
                    <a:bodyPr/>
                    <a:lstStyle/>
                    <a:p>
                      <a:endParaRPr lang="it-IT" dirty="0"/>
                    </a:p>
                  </a:txBody>
                  <a:tcPr/>
                </a:tc>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long-term business plan</a:t>
                      </a:r>
                    </a:p>
                  </a:txBody>
                  <a:tcPr/>
                </a:tc>
                <a:extLst>
                  <a:ext uri="{0D108BD9-81ED-4DB2-BD59-A6C34878D82A}">
                    <a16:rowId xmlns:a16="http://schemas.microsoft.com/office/drawing/2014/main" val="2597605184"/>
                  </a:ext>
                </a:extLst>
              </a:tr>
            </a:tbl>
          </a:graphicData>
        </a:graphic>
      </p:graphicFrame>
    </p:spTree>
    <p:extLst>
      <p:ext uri="{BB962C8B-B14F-4D97-AF65-F5344CB8AC3E}">
        <p14:creationId xmlns:p14="http://schemas.microsoft.com/office/powerpoint/2010/main" val="4277476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a:xfrm>
            <a:off x="557250" y="2591946"/>
            <a:ext cx="10644150" cy="2002914"/>
          </a:xfrm>
        </p:spPr>
        <p:txBody>
          <a:bodyPr/>
          <a:lstStyle/>
          <a:p>
            <a:r>
              <a:rPr lang="it-IT" dirty="0"/>
              <a:t>Thanks for </a:t>
            </a:r>
            <a:r>
              <a:rPr lang="it-IT" dirty="0" err="1"/>
              <a:t>your</a:t>
            </a:r>
            <a:r>
              <a:rPr lang="it-IT" dirty="0"/>
              <a:t> </a:t>
            </a:r>
            <a:r>
              <a:rPr lang="it-IT" dirty="0" err="1"/>
              <a:t>attention</a:t>
            </a:r>
            <a:r>
              <a:rPr lang="it-IT" dirty="0"/>
              <a:t> !!!</a:t>
            </a:r>
            <a:endParaRPr lang="it-GB" dirty="0"/>
          </a:p>
          <a:p>
            <a:r>
              <a:rPr lang="it-IT" sz="2800" dirty="0">
                <a:hlinkClick r:id="rId2"/>
              </a:rPr>
              <a:t>francesco.schiavone@uniparthenope.it</a:t>
            </a:r>
            <a:r>
              <a:rPr lang="it-IT" sz="2800" dirty="0"/>
              <a:t> </a:t>
            </a:r>
            <a:endParaRPr lang="it-GB" sz="2800"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sz="1400" dirty="0"/>
              <a:t>MASTER MEIM 202</a:t>
            </a:r>
            <a:r>
              <a:rPr lang="it-IT" sz="1400" dirty="0"/>
              <a:t>2</a:t>
            </a:r>
            <a:r>
              <a:rPr lang="it-GB" sz="1400" dirty="0"/>
              <a:t>-202</a:t>
            </a:r>
            <a:r>
              <a:rPr lang="it-IT" sz="1400" dirty="0"/>
              <a:t>3</a:t>
            </a:r>
            <a:endParaRPr lang="it-GB" sz="1400" dirty="0"/>
          </a:p>
          <a:p>
            <a:endParaRPr lang="it-GB" sz="1400" dirty="0"/>
          </a:p>
        </p:txBody>
      </p:sp>
    </p:spTree>
    <p:extLst>
      <p:ext uri="{BB962C8B-B14F-4D97-AF65-F5344CB8AC3E}">
        <p14:creationId xmlns:p14="http://schemas.microsoft.com/office/powerpoint/2010/main" val="313681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290F75-5403-4ADC-8ACD-30CDF6F08BC2}"/>
              </a:ext>
            </a:extLst>
          </p:cNvPr>
          <p:cNvSpPr>
            <a:spLocks noGrp="1"/>
          </p:cNvSpPr>
          <p:nvPr>
            <p:ph type="title"/>
          </p:nvPr>
        </p:nvSpPr>
        <p:spPr>
          <a:xfrm>
            <a:off x="557251" y="1316912"/>
            <a:ext cx="8446790" cy="1034401"/>
          </a:xfrm>
        </p:spPr>
        <p:txBody>
          <a:bodyPr/>
          <a:lstStyle/>
          <a:p>
            <a:pPr>
              <a:defRPr/>
            </a:pPr>
            <a:r>
              <a:rPr lang="en-US" altLang="en-US" dirty="0"/>
              <a:t>Group Exercise</a:t>
            </a:r>
          </a:p>
        </p:txBody>
      </p:sp>
      <p:sp>
        <p:nvSpPr>
          <p:cNvPr id="11267" name="Content Placeholder 2">
            <a:extLst>
              <a:ext uri="{FF2B5EF4-FFF2-40B4-BE49-F238E27FC236}">
                <a16:creationId xmlns:a16="http://schemas.microsoft.com/office/drawing/2014/main" id="{0D53DC37-FBD0-411E-B13A-DA1CCE7F6269}"/>
              </a:ext>
            </a:extLst>
          </p:cNvPr>
          <p:cNvSpPr>
            <a:spLocks noGrp="1"/>
          </p:cNvSpPr>
          <p:nvPr>
            <p:ph type="body" sz="quarter" idx="17"/>
          </p:nvPr>
        </p:nvSpPr>
        <p:spPr>
          <a:xfrm>
            <a:off x="557251" y="2151310"/>
            <a:ext cx="10266259" cy="1636503"/>
          </a:xfrm>
        </p:spPr>
        <p:txBody>
          <a:bodyPr/>
          <a:lstStyle/>
          <a:p>
            <a:pPr marL="342900" indent="-342900">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Form a </a:t>
            </a:r>
            <a:r>
              <a:rPr lang="en-US" altLang="en-US" sz="2000" u="sng" dirty="0">
                <a:solidFill>
                  <a:schemeClr val="tx1"/>
                </a:solidFill>
                <a:cs typeface="Arial" panose="020B0604020202020204" pitchFamily="34" charset="0"/>
              </a:rPr>
              <a:t>group</a:t>
            </a:r>
            <a:r>
              <a:rPr lang="en-US" altLang="en-US" sz="2000" dirty="0">
                <a:solidFill>
                  <a:schemeClr val="tx1"/>
                </a:solidFill>
                <a:cs typeface="Arial" panose="020B0604020202020204" pitchFamily="34" charset="0"/>
              </a:rPr>
              <a:t> of 4/5 members.</a:t>
            </a:r>
          </a:p>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Within 15 minutes think about an </a:t>
            </a:r>
            <a:r>
              <a:rPr lang="en-US" altLang="en-US" sz="2000" u="sng" dirty="0">
                <a:solidFill>
                  <a:schemeClr val="tx1"/>
                </a:solidFill>
                <a:cs typeface="Arial" panose="020B0604020202020204" pitchFamily="34" charset="0"/>
              </a:rPr>
              <a:t>innovative project</a:t>
            </a:r>
            <a:r>
              <a:rPr lang="en-US" altLang="en-US" sz="2000" dirty="0">
                <a:solidFill>
                  <a:schemeClr val="tx1"/>
                </a:solidFill>
                <a:cs typeface="Arial" panose="020B0604020202020204" pitchFamily="34" charset="0"/>
              </a:rPr>
              <a:t> that you believe could be successfully funded via CF.</a:t>
            </a:r>
          </a:p>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Within 75 minutes develop a summary of how you would build a </a:t>
            </a:r>
            <a:r>
              <a:rPr lang="en-US" altLang="en-US" sz="2000" u="sng" dirty="0">
                <a:solidFill>
                  <a:schemeClr val="tx1"/>
                </a:solidFill>
                <a:cs typeface="Arial" panose="020B0604020202020204" pitchFamily="34" charset="0"/>
              </a:rPr>
              <a:t>campaign</a:t>
            </a:r>
            <a:r>
              <a:rPr lang="en-US" altLang="en-US" sz="2000" dirty="0">
                <a:solidFill>
                  <a:schemeClr val="tx1"/>
                </a:solidFill>
                <a:cs typeface="Arial" panose="020B0604020202020204" pitchFamily="34" charset="0"/>
              </a:rPr>
              <a:t> for this CF project.</a:t>
            </a:r>
          </a:p>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Please, prepare a short </a:t>
            </a:r>
            <a:r>
              <a:rPr lang="en-US" altLang="en-US" sz="2000" u="sng" dirty="0">
                <a:solidFill>
                  <a:schemeClr val="tx1"/>
                </a:solidFill>
                <a:cs typeface="Arial" panose="020B0604020202020204" pitchFamily="34" charset="0"/>
              </a:rPr>
              <a:t>PPT presentation</a:t>
            </a:r>
            <a:r>
              <a:rPr lang="en-US" altLang="en-US" sz="2000" dirty="0">
                <a:solidFill>
                  <a:schemeClr val="tx1"/>
                </a:solidFill>
                <a:cs typeface="Arial" panose="020B0604020202020204" pitchFamily="34" charset="0"/>
              </a:rPr>
              <a:t> (no more than 10 slides) to illustrate within 10 </a:t>
            </a:r>
            <a:r>
              <a:rPr lang="en-US" altLang="en-US" sz="2000">
                <a:solidFill>
                  <a:schemeClr val="tx1"/>
                </a:solidFill>
                <a:cs typeface="Arial" panose="020B0604020202020204" pitchFamily="34" charset="0"/>
              </a:rPr>
              <a:t>minutes.</a:t>
            </a:r>
            <a:endParaRPr lang="en-US" altLang="en-US"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9271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290F75-5403-4ADC-8ACD-30CDF6F08BC2}"/>
              </a:ext>
            </a:extLst>
          </p:cNvPr>
          <p:cNvSpPr>
            <a:spLocks noGrp="1"/>
          </p:cNvSpPr>
          <p:nvPr>
            <p:ph type="title"/>
          </p:nvPr>
        </p:nvSpPr>
        <p:spPr>
          <a:xfrm>
            <a:off x="557251" y="1316912"/>
            <a:ext cx="7232962" cy="1034401"/>
          </a:xfrm>
        </p:spPr>
        <p:txBody>
          <a:bodyPr/>
          <a:lstStyle/>
          <a:p>
            <a:pPr>
              <a:defRPr/>
            </a:pPr>
            <a:r>
              <a:rPr lang="en-US" altLang="en-US" dirty="0"/>
              <a:t>Agenda</a:t>
            </a:r>
          </a:p>
        </p:txBody>
      </p:sp>
      <p:sp>
        <p:nvSpPr>
          <p:cNvPr id="11267" name="Content Placeholder 2">
            <a:extLst>
              <a:ext uri="{FF2B5EF4-FFF2-40B4-BE49-F238E27FC236}">
                <a16:creationId xmlns:a16="http://schemas.microsoft.com/office/drawing/2014/main" id="{0D53DC37-FBD0-411E-B13A-DA1CCE7F6269}"/>
              </a:ext>
            </a:extLst>
          </p:cNvPr>
          <p:cNvSpPr>
            <a:spLocks noGrp="1"/>
          </p:cNvSpPr>
          <p:nvPr>
            <p:ph type="body" sz="quarter" idx="17"/>
          </p:nvPr>
        </p:nvSpPr>
        <p:spPr>
          <a:xfrm>
            <a:off x="557251" y="2151310"/>
            <a:ext cx="9181109" cy="1636503"/>
          </a:xfrm>
        </p:spPr>
        <p:txBody>
          <a:bodyPr/>
          <a:lstStyle/>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What is Crowdfunding?</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The Crowdfunding Process</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Theories explaining Crowdfunding</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Data and Statistics</a:t>
            </a:r>
          </a:p>
          <a:p>
            <a:pPr marL="457200" indent="-457200" algn="just">
              <a:lnSpc>
                <a:spcPct val="114000"/>
              </a:lnSpc>
              <a:buFont typeface="+mj-lt"/>
              <a:buAutoNum type="arabicPeriod"/>
            </a:pPr>
            <a:r>
              <a:rPr lang="en-US" altLang="en-US" sz="2000" dirty="0">
                <a:solidFill>
                  <a:schemeClr val="tx1"/>
                </a:solidFill>
                <a:cs typeface="Arial" panose="020B0604020202020204" pitchFamily="34" charset="0"/>
              </a:rPr>
              <a:t>Steps and tips for a </a:t>
            </a:r>
            <a:r>
              <a:rPr lang="en-US" altLang="en-US" sz="2000" dirty="0" err="1">
                <a:solidFill>
                  <a:schemeClr val="tx1"/>
                </a:solidFill>
                <a:cs typeface="Arial" panose="020B0604020202020204" pitchFamily="34" charset="0"/>
              </a:rPr>
              <a:t>successul</a:t>
            </a:r>
            <a:r>
              <a:rPr lang="en-US" altLang="en-US" sz="2000" dirty="0">
                <a:solidFill>
                  <a:schemeClr val="tx1"/>
                </a:solidFill>
                <a:cs typeface="Arial" panose="020B0604020202020204" pitchFamily="34" charset="0"/>
              </a:rPr>
              <a:t> CF campaign</a:t>
            </a:r>
          </a:p>
          <a:p>
            <a:pPr marL="457200" indent="-457200" algn="just">
              <a:lnSpc>
                <a:spcPct val="114000"/>
              </a:lnSpc>
              <a:buFont typeface="+mj-lt"/>
              <a:buAutoNum type="arabicPeriod"/>
            </a:pPr>
            <a:endParaRPr lang="en-US" altLang="en-US" sz="2000" dirty="0">
              <a:solidFill>
                <a:schemeClr val="tx1"/>
              </a:solidFill>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290F75-5403-4ADC-8ACD-30CDF6F08BC2}"/>
              </a:ext>
            </a:extLst>
          </p:cNvPr>
          <p:cNvSpPr>
            <a:spLocks noGrp="1"/>
          </p:cNvSpPr>
          <p:nvPr>
            <p:ph type="title"/>
          </p:nvPr>
        </p:nvSpPr>
        <p:spPr>
          <a:xfrm>
            <a:off x="557251" y="1316912"/>
            <a:ext cx="7232962" cy="1034401"/>
          </a:xfrm>
        </p:spPr>
        <p:txBody>
          <a:bodyPr/>
          <a:lstStyle/>
          <a:p>
            <a:pPr>
              <a:defRPr/>
            </a:pPr>
            <a:r>
              <a:rPr lang="en-US" altLang="en-US" dirty="0"/>
              <a:t>1. What is Crowdfunding?</a:t>
            </a:r>
          </a:p>
        </p:txBody>
      </p:sp>
      <p:sp>
        <p:nvSpPr>
          <p:cNvPr id="11267" name="Content Placeholder 2">
            <a:extLst>
              <a:ext uri="{FF2B5EF4-FFF2-40B4-BE49-F238E27FC236}">
                <a16:creationId xmlns:a16="http://schemas.microsoft.com/office/drawing/2014/main" id="{0D53DC37-FBD0-411E-B13A-DA1CCE7F6269}"/>
              </a:ext>
            </a:extLst>
          </p:cNvPr>
          <p:cNvSpPr>
            <a:spLocks noGrp="1"/>
          </p:cNvSpPr>
          <p:nvPr>
            <p:ph type="body" sz="quarter" idx="17"/>
          </p:nvPr>
        </p:nvSpPr>
        <p:spPr>
          <a:xfrm>
            <a:off x="557251" y="2151310"/>
            <a:ext cx="9181109" cy="1636503"/>
          </a:xfrm>
        </p:spPr>
        <p:txBody>
          <a:bodyPr/>
          <a:lstStyle/>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Crowdfunding (CF) is derived from the broader concept of crowdsourcing, a way to harness the creative solutions of a distributed network of individuals.</a:t>
            </a:r>
          </a:p>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CF is defined as an “open call over the Internet for financial resources in the form of a monetary donation, sometimes in exchange for a future product, service, or reward”.</a:t>
            </a:r>
          </a:p>
          <a:p>
            <a:pPr algn="just">
              <a:lnSpc>
                <a:spcPct val="114000"/>
              </a:lnSpc>
            </a:pPr>
            <a:endParaRPr lang="en-US" altLang="en-US" sz="2000" dirty="0">
              <a:solidFill>
                <a:schemeClr val="tx1"/>
              </a:solidFill>
              <a:cs typeface="Arial" panose="020B0604020202020204" pitchFamily="34" charset="0"/>
            </a:endParaRPr>
          </a:p>
          <a:p>
            <a:pPr algn="just">
              <a:lnSpc>
                <a:spcPct val="114000"/>
              </a:lnSpc>
            </a:pPr>
            <a:endParaRPr lang="en-US" altLang="en-US" dirty="0"/>
          </a:p>
        </p:txBody>
      </p:sp>
      <p:pic>
        <p:nvPicPr>
          <p:cNvPr id="11269" name="Immagine 4">
            <a:extLst>
              <a:ext uri="{FF2B5EF4-FFF2-40B4-BE49-F238E27FC236}">
                <a16:creationId xmlns:a16="http://schemas.microsoft.com/office/drawing/2014/main" id="{FE7935F8-801D-4506-AF89-66047E060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856" y="4167824"/>
            <a:ext cx="63642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38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44FA4E41-9F1A-459A-86C9-A632B6F8D622}"/>
              </a:ext>
            </a:extLst>
          </p:cNvPr>
          <p:cNvSpPr>
            <a:spLocks noGrp="1"/>
          </p:cNvSpPr>
          <p:nvPr>
            <p:ph type="title"/>
          </p:nvPr>
        </p:nvSpPr>
        <p:spPr/>
        <p:txBody>
          <a:bodyPr/>
          <a:lstStyle/>
          <a:p>
            <a:pPr>
              <a:defRPr/>
            </a:pPr>
            <a:r>
              <a:rPr lang="it-IT" altLang="it-IT" dirty="0"/>
              <a:t>CF </a:t>
            </a:r>
            <a:r>
              <a:rPr lang="it-IT" altLang="it-IT" dirty="0" err="1"/>
              <a:t>is</a:t>
            </a:r>
            <a:r>
              <a:rPr lang="it-IT" altLang="it-IT" dirty="0"/>
              <a:t> </a:t>
            </a:r>
            <a:r>
              <a:rPr lang="it-IT" altLang="it-IT" dirty="0" err="1"/>
              <a:t>nothing</a:t>
            </a:r>
            <a:r>
              <a:rPr lang="it-IT" altLang="it-IT" dirty="0"/>
              <a:t> new</a:t>
            </a:r>
          </a:p>
        </p:txBody>
      </p:sp>
      <p:sp>
        <p:nvSpPr>
          <p:cNvPr id="13315" name="Segnaposto contenuto 8">
            <a:extLst>
              <a:ext uri="{FF2B5EF4-FFF2-40B4-BE49-F238E27FC236}">
                <a16:creationId xmlns:a16="http://schemas.microsoft.com/office/drawing/2014/main" id="{D2CA1AA7-352F-495F-B110-EF1C2BFEF3AD}"/>
              </a:ext>
            </a:extLst>
          </p:cNvPr>
          <p:cNvSpPr>
            <a:spLocks noGrp="1"/>
          </p:cNvSpPr>
          <p:nvPr>
            <p:ph type="body" sz="quarter" idx="17"/>
          </p:nvPr>
        </p:nvSpPr>
        <p:spPr>
          <a:xfrm>
            <a:off x="420091" y="2039682"/>
            <a:ext cx="6305194" cy="3903769"/>
          </a:xfrm>
        </p:spPr>
        <p:txBody>
          <a:bodyPr/>
          <a:lstStyle/>
          <a:p>
            <a:pPr marL="0" algn="just">
              <a:lnSpc>
                <a:spcPct val="114000"/>
              </a:lnSpc>
              <a:spcBef>
                <a:spcPts val="0"/>
              </a:spcBef>
            </a:pPr>
            <a:r>
              <a:rPr lang="en-US" altLang="it-IT" sz="2000" dirty="0">
                <a:solidFill>
                  <a:schemeClr val="tx1"/>
                </a:solidFill>
                <a:cs typeface="Arial" panose="020B0604020202020204" pitchFamily="34" charset="0"/>
              </a:rPr>
              <a:t>CF is an updated version of a traditional fundraising process. </a:t>
            </a:r>
          </a:p>
          <a:p>
            <a:pPr marL="0" algn="just">
              <a:lnSpc>
                <a:spcPct val="114000"/>
              </a:lnSpc>
              <a:spcBef>
                <a:spcPts val="0"/>
              </a:spcBef>
            </a:pPr>
            <a:r>
              <a:rPr lang="en-US" altLang="it-IT" sz="2000" dirty="0">
                <a:solidFill>
                  <a:schemeClr val="tx1"/>
                </a:solidFill>
                <a:cs typeface="Arial" panose="020B0604020202020204" pitchFamily="34" charset="0"/>
              </a:rPr>
              <a:t>For instance, church groups or civic groups were used to raise money to build a school or some community project.</a:t>
            </a:r>
          </a:p>
          <a:p>
            <a:pPr marL="0" algn="just">
              <a:lnSpc>
                <a:spcPct val="114000"/>
              </a:lnSpc>
              <a:spcBef>
                <a:spcPts val="0"/>
              </a:spcBef>
            </a:pPr>
            <a:r>
              <a:rPr lang="en-US" altLang="it-IT" sz="2000" dirty="0">
                <a:solidFill>
                  <a:schemeClr val="tx1"/>
                </a:solidFill>
                <a:cs typeface="Arial" panose="020B0604020202020204" pitchFamily="34" charset="0"/>
              </a:rPr>
              <a:t>Early CF efforts can even date back to the 18th century when writers and musicians gathered money from many investors to publish large pieces of work.</a:t>
            </a:r>
          </a:p>
          <a:p>
            <a:pPr marL="0" algn="just">
              <a:lnSpc>
                <a:spcPct val="114000"/>
              </a:lnSpc>
              <a:spcBef>
                <a:spcPts val="0"/>
              </a:spcBef>
            </a:pPr>
            <a:endParaRPr lang="en-US" altLang="it-IT" sz="2000" dirty="0">
              <a:solidFill>
                <a:schemeClr val="tx1"/>
              </a:solidFill>
              <a:cs typeface="Arial" panose="020B0604020202020204" pitchFamily="34" charset="0"/>
            </a:endParaRPr>
          </a:p>
          <a:p>
            <a:pPr marL="0" algn="just">
              <a:lnSpc>
                <a:spcPct val="114000"/>
              </a:lnSpc>
              <a:spcBef>
                <a:spcPts val="0"/>
              </a:spcBef>
            </a:pPr>
            <a:r>
              <a:rPr lang="en-US" altLang="it-IT" sz="2000" dirty="0">
                <a:solidFill>
                  <a:schemeClr val="tx1"/>
                </a:solidFill>
                <a:cs typeface="Arial" panose="020B0604020202020204" pitchFamily="34" charset="0"/>
              </a:rPr>
              <a:t>Historical Example of CF: Statue of Liberty</a:t>
            </a:r>
          </a:p>
          <a:p>
            <a:pPr algn="just"/>
            <a:endParaRPr lang="it-IT" altLang="it-IT" dirty="0"/>
          </a:p>
        </p:txBody>
      </p:sp>
      <p:pic>
        <p:nvPicPr>
          <p:cNvPr id="13317" name="Picture 2" descr="http://www.lovethesepics.com/wp-content/uploads/2013/07/Lady-Liberty-designed-by-Fr%C3%A9d%C3%A9ric-Auguste-Bartholdi-and-dedicated-on-October-28-1886.jpg">
            <a:extLst>
              <a:ext uri="{FF2B5EF4-FFF2-40B4-BE49-F238E27FC236}">
                <a16:creationId xmlns:a16="http://schemas.microsoft.com/office/drawing/2014/main" id="{A0BD3856-0D76-4B15-B492-B58EF21E9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201" y="2250278"/>
            <a:ext cx="4608910" cy="3143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A41E0353-E846-467A-A040-1FB15ABC1EE3}"/>
              </a:ext>
            </a:extLst>
          </p:cNvPr>
          <p:cNvSpPr>
            <a:spLocks noGrp="1"/>
          </p:cNvSpPr>
          <p:nvPr>
            <p:ph type="title"/>
          </p:nvPr>
        </p:nvSpPr>
        <p:spPr/>
        <p:txBody>
          <a:bodyPr/>
          <a:lstStyle/>
          <a:p>
            <a:pPr>
              <a:defRPr/>
            </a:pPr>
            <a:r>
              <a:rPr lang="it-IT" altLang="it-IT"/>
              <a:t>Motives behind CF</a:t>
            </a:r>
            <a:endParaRPr lang="it-IT" altLang="it-IT" dirty="0"/>
          </a:p>
        </p:txBody>
      </p:sp>
      <p:sp>
        <p:nvSpPr>
          <p:cNvPr id="15363" name="Segnaposto contenuto 2">
            <a:extLst>
              <a:ext uri="{FF2B5EF4-FFF2-40B4-BE49-F238E27FC236}">
                <a16:creationId xmlns:a16="http://schemas.microsoft.com/office/drawing/2014/main" id="{658C6799-AFAB-453E-9CA6-2C532798A019}"/>
              </a:ext>
            </a:extLst>
          </p:cNvPr>
          <p:cNvSpPr>
            <a:spLocks noGrp="1"/>
          </p:cNvSpPr>
          <p:nvPr>
            <p:ph type="body" sz="quarter" idx="17"/>
          </p:nvPr>
        </p:nvSpPr>
        <p:spPr>
          <a:xfrm>
            <a:off x="487522" y="2052849"/>
            <a:ext cx="10826432" cy="4692439"/>
          </a:xfrm>
        </p:spPr>
        <p:txBody>
          <a:bodyPr/>
          <a:lstStyle/>
          <a:p>
            <a:pPr marL="0" algn="just">
              <a:lnSpc>
                <a:spcPct val="114000"/>
              </a:lnSpc>
              <a:spcBef>
                <a:spcPts val="0"/>
              </a:spcBef>
            </a:pPr>
            <a:r>
              <a:rPr lang="en-US" altLang="it-IT" sz="2000" dirty="0">
                <a:solidFill>
                  <a:schemeClr val="tx1"/>
                </a:solidFill>
                <a:cs typeface="Arial" panose="020B0604020202020204" pitchFamily="34" charset="0"/>
              </a:rPr>
              <a:t>The success of a crowdfunded project largely depends on the incentives behind the participation of the main actors in CF: </a:t>
            </a:r>
          </a:p>
          <a:p>
            <a:pPr marL="1143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 Creators (or project owners): lower cost of capital, access to information about customers, product pre-ordering</a:t>
            </a:r>
          </a:p>
          <a:p>
            <a:pPr marL="1143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 </a:t>
            </a:r>
            <a:r>
              <a:rPr lang="en-US" altLang="it-IT" sz="2000" dirty="0" err="1">
                <a:solidFill>
                  <a:schemeClr val="tx1"/>
                </a:solidFill>
                <a:cs typeface="Arial" panose="020B0604020202020204" pitchFamily="34" charset="0"/>
              </a:rPr>
              <a:t>Crowdfunders</a:t>
            </a:r>
            <a:r>
              <a:rPr lang="en-US" altLang="it-IT" sz="2000" dirty="0">
                <a:solidFill>
                  <a:schemeClr val="tx1"/>
                </a:solidFill>
                <a:cs typeface="Arial" panose="020B0604020202020204" pitchFamily="34" charset="0"/>
              </a:rPr>
              <a:t> (or donors or backers): access to investment, opportunities and new products, community participation, support for the pitched idea, formalization of contracts</a:t>
            </a:r>
          </a:p>
          <a:p>
            <a:pPr marL="1143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 CF platforms: transaction fees (usually between 4% and 5%) from successful projects</a:t>
            </a:r>
            <a:endParaRPr lang="it-IT" altLang="it-IT" sz="2000" dirty="0">
              <a:solidFill>
                <a:schemeClr val="tx1"/>
              </a:solidFill>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CC7CCA-6B63-45AB-B9F2-B326F7326B5D}"/>
              </a:ext>
            </a:extLst>
          </p:cNvPr>
          <p:cNvSpPr>
            <a:spLocks noGrp="1"/>
          </p:cNvSpPr>
          <p:nvPr>
            <p:ph type="title"/>
          </p:nvPr>
        </p:nvSpPr>
        <p:spPr/>
        <p:txBody>
          <a:bodyPr/>
          <a:lstStyle/>
          <a:p>
            <a:pPr>
              <a:defRPr/>
            </a:pPr>
            <a:r>
              <a:rPr lang="it-IT"/>
              <a:t>Benefits of CF</a:t>
            </a:r>
            <a:endParaRPr lang="it-IT" dirty="0"/>
          </a:p>
        </p:txBody>
      </p:sp>
      <p:grpSp>
        <p:nvGrpSpPr>
          <p:cNvPr id="17412" name="Gruppo 12">
            <a:extLst>
              <a:ext uri="{FF2B5EF4-FFF2-40B4-BE49-F238E27FC236}">
                <a16:creationId xmlns:a16="http://schemas.microsoft.com/office/drawing/2014/main" id="{A2FA28D2-06E2-47A4-B3C6-07EC426B1504}"/>
              </a:ext>
            </a:extLst>
          </p:cNvPr>
          <p:cNvGrpSpPr>
            <a:grpSpLocks/>
          </p:cNvGrpSpPr>
          <p:nvPr/>
        </p:nvGrpSpPr>
        <p:grpSpPr bwMode="auto">
          <a:xfrm>
            <a:off x="723900" y="2268538"/>
            <a:ext cx="3860800" cy="4038600"/>
            <a:chOff x="533400" y="2286000"/>
            <a:chExt cx="3860800" cy="4038600"/>
          </a:xfrm>
        </p:grpSpPr>
        <p:sp>
          <p:nvSpPr>
            <p:cNvPr id="7" name="Rettangolo 6">
              <a:extLst>
                <a:ext uri="{FF2B5EF4-FFF2-40B4-BE49-F238E27FC236}">
                  <a16:creationId xmlns:a16="http://schemas.microsoft.com/office/drawing/2014/main" id="{9B43A796-14AA-4249-A64C-B24B0351A700}"/>
                </a:ext>
              </a:extLst>
            </p:cNvPr>
            <p:cNvSpPr/>
            <p:nvPr/>
          </p:nvSpPr>
          <p:spPr>
            <a:xfrm>
              <a:off x="533400" y="2286000"/>
              <a:ext cx="386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Knowledge/Experience</a:t>
              </a:r>
            </a:p>
          </p:txBody>
        </p:sp>
        <p:sp>
          <p:nvSpPr>
            <p:cNvPr id="8" name="Rettangolo 7">
              <a:extLst>
                <a:ext uri="{FF2B5EF4-FFF2-40B4-BE49-F238E27FC236}">
                  <a16:creationId xmlns:a16="http://schemas.microsoft.com/office/drawing/2014/main" id="{1F5A3933-4B05-4070-8278-F3D30B8D0FE4}"/>
                </a:ext>
              </a:extLst>
            </p:cNvPr>
            <p:cNvSpPr/>
            <p:nvPr/>
          </p:nvSpPr>
          <p:spPr>
            <a:xfrm>
              <a:off x="809625" y="2971800"/>
              <a:ext cx="32480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white"/>
                  </a:solidFill>
                  <a:latin typeface="Tw Cen MT" panose="020B0602020104020603"/>
                </a:rPr>
                <a:t>Strategy</a:t>
              </a:r>
              <a:endParaRPr lang="it-IT" dirty="0">
                <a:solidFill>
                  <a:prstClr val="white"/>
                </a:solidFill>
                <a:latin typeface="Tw Cen MT" panose="020B0602020104020603"/>
              </a:endParaRPr>
            </a:p>
          </p:txBody>
        </p:sp>
        <p:sp>
          <p:nvSpPr>
            <p:cNvPr id="9" name="Rettangolo 8">
              <a:extLst>
                <a:ext uri="{FF2B5EF4-FFF2-40B4-BE49-F238E27FC236}">
                  <a16:creationId xmlns:a16="http://schemas.microsoft.com/office/drawing/2014/main" id="{0D3696B3-57CE-4A4C-A34C-8A01DAAD8DA0}"/>
                </a:ext>
              </a:extLst>
            </p:cNvPr>
            <p:cNvSpPr/>
            <p:nvPr/>
          </p:nvSpPr>
          <p:spPr>
            <a:xfrm>
              <a:off x="1162050" y="3657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Market </a:t>
              </a:r>
              <a:r>
                <a:rPr lang="it-IT" dirty="0" err="1">
                  <a:solidFill>
                    <a:prstClr val="white"/>
                  </a:solidFill>
                  <a:latin typeface="Tw Cen MT" panose="020B0602020104020603"/>
                </a:rPr>
                <a:t>Opportunity</a:t>
              </a:r>
              <a:endParaRPr lang="it-IT" dirty="0">
                <a:solidFill>
                  <a:prstClr val="white"/>
                </a:solidFill>
                <a:latin typeface="Tw Cen MT" panose="020B0602020104020603"/>
              </a:endParaRPr>
            </a:p>
          </p:txBody>
        </p:sp>
        <p:sp>
          <p:nvSpPr>
            <p:cNvPr id="10" name="Rettangolo 9">
              <a:extLst>
                <a:ext uri="{FF2B5EF4-FFF2-40B4-BE49-F238E27FC236}">
                  <a16:creationId xmlns:a16="http://schemas.microsoft.com/office/drawing/2014/main" id="{F55D5C14-84CC-4E64-94C5-AA22696E7C0B}"/>
                </a:ext>
              </a:extLst>
            </p:cNvPr>
            <p:cNvSpPr/>
            <p:nvPr/>
          </p:nvSpPr>
          <p:spPr>
            <a:xfrm>
              <a:off x="1390650" y="43434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Product</a:t>
              </a:r>
            </a:p>
          </p:txBody>
        </p:sp>
        <p:sp>
          <p:nvSpPr>
            <p:cNvPr id="11" name="Rettangolo 10">
              <a:extLst>
                <a:ext uri="{FF2B5EF4-FFF2-40B4-BE49-F238E27FC236}">
                  <a16:creationId xmlns:a16="http://schemas.microsoft.com/office/drawing/2014/main" id="{0F9976FE-E112-4026-A4A6-0703CCDDB1F7}"/>
                </a:ext>
              </a:extLst>
            </p:cNvPr>
            <p:cNvSpPr/>
            <p:nvPr/>
          </p:nvSpPr>
          <p:spPr>
            <a:xfrm>
              <a:off x="1543050" y="5029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white"/>
                  </a:solidFill>
                  <a:latin typeface="Tw Cen MT" panose="020B0602020104020603"/>
                </a:rPr>
                <a:t>Demand</a:t>
              </a:r>
              <a:endParaRPr lang="it-IT" dirty="0">
                <a:solidFill>
                  <a:prstClr val="white"/>
                </a:solidFill>
                <a:latin typeface="Tw Cen MT" panose="020B0602020104020603"/>
              </a:endParaRPr>
            </a:p>
          </p:txBody>
        </p:sp>
        <p:sp>
          <p:nvSpPr>
            <p:cNvPr id="12" name="Rettangolo 11">
              <a:extLst>
                <a:ext uri="{FF2B5EF4-FFF2-40B4-BE49-F238E27FC236}">
                  <a16:creationId xmlns:a16="http://schemas.microsoft.com/office/drawing/2014/main" id="{7350BB9D-5F69-46D9-B9C1-EFFB36F408B0}"/>
                </a:ext>
              </a:extLst>
            </p:cNvPr>
            <p:cNvSpPr/>
            <p:nvPr/>
          </p:nvSpPr>
          <p:spPr>
            <a:xfrm>
              <a:off x="1752600" y="57150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Money</a:t>
              </a:r>
            </a:p>
          </p:txBody>
        </p:sp>
      </p:grpSp>
      <p:sp>
        <p:nvSpPr>
          <p:cNvPr id="14" name="Rettangolo 13">
            <a:extLst>
              <a:ext uri="{FF2B5EF4-FFF2-40B4-BE49-F238E27FC236}">
                <a16:creationId xmlns:a16="http://schemas.microsoft.com/office/drawing/2014/main" id="{74CC3699-EF30-411B-841F-A78A423EA6F2}"/>
              </a:ext>
            </a:extLst>
          </p:cNvPr>
          <p:cNvSpPr/>
          <p:nvPr/>
        </p:nvSpPr>
        <p:spPr>
          <a:xfrm>
            <a:off x="6122670" y="2299654"/>
            <a:ext cx="46482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prstClr val="black"/>
                </a:solidFill>
                <a:latin typeface="Tw Cen MT" panose="020B0602020104020603"/>
              </a:rPr>
              <a:t>Funders bring relevant industry knowledge and experience to the table</a:t>
            </a:r>
          </a:p>
        </p:txBody>
      </p:sp>
      <p:sp>
        <p:nvSpPr>
          <p:cNvPr id="15" name="Rettangolo 14">
            <a:extLst>
              <a:ext uri="{FF2B5EF4-FFF2-40B4-BE49-F238E27FC236}">
                <a16:creationId xmlns:a16="http://schemas.microsoft.com/office/drawing/2014/main" id="{D2B92FCB-DB28-4870-B545-3BC8F113F622}"/>
              </a:ext>
            </a:extLst>
          </p:cNvPr>
          <p:cNvSpPr/>
          <p:nvPr/>
        </p:nvSpPr>
        <p:spPr>
          <a:xfrm>
            <a:off x="6122670" y="2961959"/>
            <a:ext cx="4664075"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assist the </a:t>
            </a:r>
            <a:r>
              <a:rPr lang="it-IT" dirty="0" err="1">
                <a:solidFill>
                  <a:prstClr val="black"/>
                </a:solidFill>
                <a:latin typeface="Tw Cen MT" panose="020B0602020104020603"/>
              </a:rPr>
              <a:t>entrepreneur</a:t>
            </a:r>
            <a:r>
              <a:rPr lang="it-IT" dirty="0">
                <a:solidFill>
                  <a:prstClr val="black"/>
                </a:solidFill>
                <a:latin typeface="Tw Cen MT" panose="020B0602020104020603"/>
              </a:rPr>
              <a:t> in </a:t>
            </a:r>
            <a:r>
              <a:rPr lang="it-IT" dirty="0" err="1">
                <a:solidFill>
                  <a:prstClr val="black"/>
                </a:solidFill>
                <a:latin typeface="Tw Cen MT" panose="020B0602020104020603"/>
              </a:rPr>
              <a:t>crafting</a:t>
            </a:r>
            <a:r>
              <a:rPr lang="it-IT" dirty="0">
                <a:solidFill>
                  <a:prstClr val="black"/>
                </a:solidFill>
                <a:latin typeface="Tw Cen MT" panose="020B0602020104020603"/>
              </a:rPr>
              <a:t> </a:t>
            </a:r>
            <a:r>
              <a:rPr lang="it-IT" dirty="0" err="1">
                <a:solidFill>
                  <a:prstClr val="black"/>
                </a:solidFill>
                <a:latin typeface="Tw Cen MT" panose="020B0602020104020603"/>
              </a:rPr>
              <a:t>winning</a:t>
            </a:r>
            <a:r>
              <a:rPr lang="it-IT" dirty="0">
                <a:solidFill>
                  <a:prstClr val="black"/>
                </a:solidFill>
                <a:latin typeface="Tw Cen MT" panose="020B0602020104020603"/>
              </a:rPr>
              <a:t> </a:t>
            </a:r>
            <a:r>
              <a:rPr lang="it-IT" dirty="0" err="1">
                <a:solidFill>
                  <a:prstClr val="black"/>
                </a:solidFill>
                <a:latin typeface="Tw Cen MT" panose="020B0602020104020603"/>
              </a:rPr>
              <a:t>strategies</a:t>
            </a:r>
            <a:endParaRPr lang="it-IT" dirty="0">
              <a:solidFill>
                <a:prstClr val="black"/>
              </a:solidFill>
              <a:latin typeface="Tw Cen MT" panose="020B0602020104020603"/>
            </a:endParaRPr>
          </a:p>
        </p:txBody>
      </p:sp>
      <p:sp>
        <p:nvSpPr>
          <p:cNvPr id="16" name="Rettangolo 15">
            <a:extLst>
              <a:ext uri="{FF2B5EF4-FFF2-40B4-BE49-F238E27FC236}">
                <a16:creationId xmlns:a16="http://schemas.microsoft.com/office/drawing/2014/main" id="{255FB6F9-A5D0-4B1B-8077-D2A76C4743AA}"/>
              </a:ext>
            </a:extLst>
          </p:cNvPr>
          <p:cNvSpPr/>
          <p:nvPr/>
        </p:nvSpPr>
        <p:spPr>
          <a:xfrm>
            <a:off x="6135370" y="4342130"/>
            <a:ext cx="46355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assist in </a:t>
            </a:r>
            <a:r>
              <a:rPr lang="it-IT" dirty="0" err="1">
                <a:solidFill>
                  <a:prstClr val="black"/>
                </a:solidFill>
                <a:latin typeface="Tw Cen MT" panose="020B0602020104020603"/>
              </a:rPr>
              <a:t>refining</a:t>
            </a:r>
            <a:r>
              <a:rPr lang="it-IT" dirty="0">
                <a:solidFill>
                  <a:prstClr val="black"/>
                </a:solidFill>
                <a:latin typeface="Tw Cen MT" panose="020B0602020104020603"/>
              </a:rPr>
              <a:t> a </a:t>
            </a:r>
            <a:r>
              <a:rPr lang="it-IT" dirty="0" err="1">
                <a:solidFill>
                  <a:prstClr val="black"/>
                </a:solidFill>
                <a:latin typeface="Tw Cen MT" panose="020B0602020104020603"/>
              </a:rPr>
              <a:t>product</a:t>
            </a:r>
            <a:r>
              <a:rPr lang="it-IT" dirty="0">
                <a:solidFill>
                  <a:prstClr val="black"/>
                </a:solidFill>
                <a:latin typeface="Tw Cen MT" panose="020B0602020104020603"/>
              </a:rPr>
              <a:t> </a:t>
            </a:r>
            <a:r>
              <a:rPr lang="it-IT" dirty="0" err="1">
                <a:solidFill>
                  <a:prstClr val="black"/>
                </a:solidFill>
                <a:latin typeface="Tw Cen MT" panose="020B0602020104020603"/>
              </a:rPr>
              <a:t>offering</a:t>
            </a:r>
            <a:r>
              <a:rPr lang="it-IT" dirty="0">
                <a:solidFill>
                  <a:prstClr val="black"/>
                </a:solidFill>
                <a:latin typeface="Tw Cen MT" panose="020B0602020104020603"/>
              </a:rPr>
              <a:t> and meeting </a:t>
            </a:r>
            <a:r>
              <a:rPr lang="it-IT" dirty="0" err="1">
                <a:solidFill>
                  <a:prstClr val="black"/>
                </a:solidFill>
                <a:latin typeface="Tw Cen MT" panose="020B0602020104020603"/>
              </a:rPr>
              <a:t>demand</a:t>
            </a:r>
            <a:r>
              <a:rPr lang="it-IT" dirty="0">
                <a:solidFill>
                  <a:prstClr val="black"/>
                </a:solidFill>
                <a:latin typeface="Tw Cen MT" panose="020B0602020104020603"/>
              </a:rPr>
              <a:t> </a:t>
            </a:r>
            <a:r>
              <a:rPr lang="it-IT" dirty="0" err="1">
                <a:solidFill>
                  <a:prstClr val="black"/>
                </a:solidFill>
                <a:latin typeface="Tw Cen MT" panose="020B0602020104020603"/>
              </a:rPr>
              <a:t>needs</a:t>
            </a:r>
            <a:endParaRPr lang="it-IT" dirty="0">
              <a:solidFill>
                <a:prstClr val="black"/>
              </a:solidFill>
              <a:latin typeface="Tw Cen MT" panose="020B0602020104020603"/>
            </a:endParaRPr>
          </a:p>
        </p:txBody>
      </p:sp>
      <p:sp>
        <p:nvSpPr>
          <p:cNvPr id="17" name="Rettangolo 16">
            <a:extLst>
              <a:ext uri="{FF2B5EF4-FFF2-40B4-BE49-F238E27FC236}">
                <a16:creationId xmlns:a16="http://schemas.microsoft.com/office/drawing/2014/main" id="{ADED7556-7558-42F8-9126-4A6C9BD293FE}"/>
              </a:ext>
            </a:extLst>
          </p:cNvPr>
          <p:cNvSpPr/>
          <p:nvPr/>
        </p:nvSpPr>
        <p:spPr>
          <a:xfrm>
            <a:off x="6122670" y="3658236"/>
            <a:ext cx="46482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t>
            </a:r>
            <a:r>
              <a:rPr lang="it-IT" dirty="0" err="1">
                <a:solidFill>
                  <a:prstClr val="black"/>
                </a:solidFill>
                <a:latin typeface="Tw Cen MT" panose="020B0602020104020603"/>
              </a:rPr>
              <a:t>provide</a:t>
            </a:r>
            <a:r>
              <a:rPr lang="it-IT" dirty="0">
                <a:solidFill>
                  <a:prstClr val="black"/>
                </a:solidFill>
                <a:latin typeface="Tw Cen MT" panose="020B0602020104020603"/>
              </a:rPr>
              <a:t> </a:t>
            </a:r>
            <a:r>
              <a:rPr lang="it-IT" dirty="0" err="1">
                <a:solidFill>
                  <a:prstClr val="black"/>
                </a:solidFill>
                <a:latin typeface="Tw Cen MT" panose="020B0602020104020603"/>
              </a:rPr>
              <a:t>introductions</a:t>
            </a:r>
            <a:r>
              <a:rPr lang="it-IT" dirty="0">
                <a:solidFill>
                  <a:prstClr val="black"/>
                </a:solidFill>
                <a:latin typeface="Tw Cen MT" panose="020B0602020104020603"/>
              </a:rPr>
              <a:t> and </a:t>
            </a:r>
            <a:r>
              <a:rPr lang="it-IT" dirty="0" err="1">
                <a:solidFill>
                  <a:prstClr val="black"/>
                </a:solidFill>
                <a:latin typeface="Tw Cen MT" panose="020B0602020104020603"/>
              </a:rPr>
              <a:t>suggest</a:t>
            </a:r>
            <a:r>
              <a:rPr lang="it-IT" dirty="0">
                <a:solidFill>
                  <a:prstClr val="black"/>
                </a:solidFill>
                <a:latin typeface="Tw Cen MT" panose="020B0602020104020603"/>
              </a:rPr>
              <a:t> market </a:t>
            </a:r>
            <a:r>
              <a:rPr lang="it-IT" dirty="0" err="1">
                <a:solidFill>
                  <a:prstClr val="black"/>
                </a:solidFill>
                <a:latin typeface="Tw Cen MT" panose="020B0602020104020603"/>
              </a:rPr>
              <a:t>opportunities</a:t>
            </a:r>
            <a:endParaRPr lang="it-IT" dirty="0">
              <a:solidFill>
                <a:prstClr val="black"/>
              </a:solidFill>
              <a:latin typeface="Tw Cen MT" panose="020B0602020104020603"/>
            </a:endParaRPr>
          </a:p>
        </p:txBody>
      </p:sp>
      <p:sp>
        <p:nvSpPr>
          <p:cNvPr id="18" name="Rettangolo 17">
            <a:extLst>
              <a:ext uri="{FF2B5EF4-FFF2-40B4-BE49-F238E27FC236}">
                <a16:creationId xmlns:a16="http://schemas.microsoft.com/office/drawing/2014/main" id="{48833AE7-1E3A-4CBE-9EF7-8F504DACE4E4}"/>
              </a:ext>
            </a:extLst>
          </p:cNvPr>
          <p:cNvSpPr/>
          <p:nvPr/>
        </p:nvSpPr>
        <p:spPr>
          <a:xfrm>
            <a:off x="6135370" y="5019834"/>
            <a:ext cx="4664075"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assist </a:t>
            </a:r>
            <a:r>
              <a:rPr lang="it-IT" dirty="0" err="1">
                <a:solidFill>
                  <a:prstClr val="black"/>
                </a:solidFill>
                <a:latin typeface="Tw Cen MT" panose="020B0602020104020603"/>
              </a:rPr>
              <a:t>entrepreneurs</a:t>
            </a:r>
            <a:r>
              <a:rPr lang="it-IT" dirty="0">
                <a:solidFill>
                  <a:prstClr val="black"/>
                </a:solidFill>
                <a:latin typeface="Tw Cen MT" panose="020B0602020104020603"/>
              </a:rPr>
              <a:t> in </a:t>
            </a:r>
            <a:r>
              <a:rPr lang="it-IT" dirty="0" err="1">
                <a:solidFill>
                  <a:prstClr val="black"/>
                </a:solidFill>
                <a:latin typeface="Tw Cen MT" panose="020B0602020104020603"/>
              </a:rPr>
              <a:t>gauging</a:t>
            </a:r>
            <a:r>
              <a:rPr lang="it-IT" dirty="0">
                <a:solidFill>
                  <a:prstClr val="black"/>
                </a:solidFill>
                <a:latin typeface="Tw Cen MT" panose="020B0602020104020603"/>
              </a:rPr>
              <a:t> </a:t>
            </a:r>
            <a:r>
              <a:rPr lang="it-IT" dirty="0" err="1">
                <a:solidFill>
                  <a:prstClr val="black"/>
                </a:solidFill>
                <a:latin typeface="Tw Cen MT" panose="020B0602020104020603"/>
              </a:rPr>
              <a:t>demand</a:t>
            </a:r>
            <a:r>
              <a:rPr lang="it-IT" dirty="0">
                <a:solidFill>
                  <a:prstClr val="black"/>
                </a:solidFill>
                <a:latin typeface="Tw Cen MT" panose="020B0602020104020603"/>
              </a:rPr>
              <a:t> for a </a:t>
            </a:r>
            <a:r>
              <a:rPr lang="it-IT" dirty="0" err="1">
                <a:solidFill>
                  <a:prstClr val="black"/>
                </a:solidFill>
                <a:latin typeface="Tw Cen MT" panose="020B0602020104020603"/>
              </a:rPr>
              <a:t>product</a:t>
            </a:r>
            <a:endParaRPr lang="it-IT" dirty="0">
              <a:solidFill>
                <a:prstClr val="black"/>
              </a:solidFill>
              <a:latin typeface="Tw Cen MT" panose="020B0602020104020603"/>
            </a:endParaRPr>
          </a:p>
        </p:txBody>
      </p:sp>
      <p:sp>
        <p:nvSpPr>
          <p:cNvPr id="19" name="Rettangolo 18">
            <a:extLst>
              <a:ext uri="{FF2B5EF4-FFF2-40B4-BE49-F238E27FC236}">
                <a16:creationId xmlns:a16="http://schemas.microsoft.com/office/drawing/2014/main" id="{10316D4C-AE72-4054-BD92-530949EE2ADE}"/>
              </a:ext>
            </a:extLst>
          </p:cNvPr>
          <p:cNvSpPr/>
          <p:nvPr/>
        </p:nvSpPr>
        <p:spPr>
          <a:xfrm>
            <a:off x="6149658" y="5716111"/>
            <a:ext cx="4649787"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t>
            </a:r>
            <a:r>
              <a:rPr lang="it-IT" dirty="0" err="1">
                <a:solidFill>
                  <a:prstClr val="black"/>
                </a:solidFill>
                <a:latin typeface="Tw Cen MT" panose="020B0602020104020603"/>
              </a:rPr>
              <a:t>provide</a:t>
            </a:r>
            <a:r>
              <a:rPr lang="it-IT" dirty="0">
                <a:solidFill>
                  <a:prstClr val="black"/>
                </a:solidFill>
                <a:latin typeface="Tw Cen MT" panose="020B0602020104020603"/>
              </a:rPr>
              <a:t> capital for NPD or </a:t>
            </a:r>
            <a:r>
              <a:rPr lang="it-IT" dirty="0" err="1">
                <a:solidFill>
                  <a:prstClr val="black"/>
                </a:solidFill>
                <a:latin typeface="Tw Cen MT" panose="020B0602020104020603"/>
              </a:rPr>
              <a:t>commercialisation</a:t>
            </a:r>
            <a:endParaRPr lang="it-IT" dirty="0">
              <a:solidFill>
                <a:prstClr val="black"/>
              </a:solidFill>
              <a:latin typeface="Tw Cen MT" panose="020B06020201040206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B32C492A-84BD-473D-99C9-9D4ABE8EDAF0}"/>
              </a:ext>
            </a:extLst>
          </p:cNvPr>
          <p:cNvSpPr>
            <a:spLocks noGrp="1"/>
          </p:cNvSpPr>
          <p:nvPr>
            <p:ph type="title"/>
          </p:nvPr>
        </p:nvSpPr>
        <p:spPr/>
        <p:txBody>
          <a:bodyPr/>
          <a:lstStyle/>
          <a:p>
            <a:pPr>
              <a:defRPr/>
            </a:pPr>
            <a:r>
              <a:rPr lang="it-IT" altLang="it-IT" dirty="0"/>
              <a:t>2. The CF </a:t>
            </a:r>
            <a:r>
              <a:rPr lang="it-IT" altLang="it-IT" dirty="0" err="1"/>
              <a:t>Process</a:t>
            </a:r>
            <a:endParaRPr lang="it-IT" altLang="it-IT" dirty="0"/>
          </a:p>
        </p:txBody>
      </p:sp>
      <p:sp>
        <p:nvSpPr>
          <p:cNvPr id="18435" name="Segnaposto contenuto 2">
            <a:extLst>
              <a:ext uri="{FF2B5EF4-FFF2-40B4-BE49-F238E27FC236}">
                <a16:creationId xmlns:a16="http://schemas.microsoft.com/office/drawing/2014/main" id="{85AECF03-9826-490D-BD17-8DDC2E88DEFA}"/>
              </a:ext>
            </a:extLst>
          </p:cNvPr>
          <p:cNvSpPr>
            <a:spLocks noGrp="1"/>
          </p:cNvSpPr>
          <p:nvPr>
            <p:ph type="body" sz="quarter" idx="17"/>
          </p:nvPr>
        </p:nvSpPr>
        <p:spPr>
          <a:xfrm>
            <a:off x="557251" y="2634191"/>
            <a:ext cx="4908550" cy="2532169"/>
          </a:xfrm>
        </p:spPr>
        <p:txBody>
          <a:bodyPr/>
          <a:lstStyle/>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Pitch</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Screening</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Pitch Goes Live</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Public </a:t>
            </a:r>
            <a:r>
              <a:rPr lang="it-IT" altLang="it-IT" sz="2000" dirty="0" err="1">
                <a:solidFill>
                  <a:schemeClr val="tx1"/>
                </a:solidFill>
                <a:cs typeface="Arial" panose="020B0604020202020204" pitchFamily="34" charset="0"/>
              </a:rPr>
              <a:t>Pledge</a:t>
            </a:r>
            <a:r>
              <a:rPr lang="it-IT" altLang="it-IT" sz="2000" dirty="0">
                <a:solidFill>
                  <a:schemeClr val="tx1"/>
                </a:solidFill>
                <a:cs typeface="Arial" panose="020B0604020202020204" pitchFamily="34" charset="0"/>
              </a:rPr>
              <a:t> Money</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Project Development</a:t>
            </a:r>
          </a:p>
        </p:txBody>
      </p:sp>
      <p:pic>
        <p:nvPicPr>
          <p:cNvPr id="18438" name="Picture 3">
            <a:extLst>
              <a:ext uri="{FF2B5EF4-FFF2-40B4-BE49-F238E27FC236}">
                <a16:creationId xmlns:a16="http://schemas.microsoft.com/office/drawing/2014/main" id="{18924EAA-12A4-42D5-8C0F-4A482B68E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127" y="1594431"/>
            <a:ext cx="5372735" cy="46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2037</Words>
  <Application>Microsoft Office PowerPoint</Application>
  <PresentationFormat>Widescreen</PresentationFormat>
  <Paragraphs>253</Paragraphs>
  <Slides>38</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38</vt:i4>
      </vt:variant>
    </vt:vector>
  </HeadingPairs>
  <TitlesOfParts>
    <vt:vector size="46" baseType="lpstr">
      <vt:lpstr>Arial</vt:lpstr>
      <vt:lpstr>Avenir Black</vt:lpstr>
      <vt:lpstr>Avenir Book</vt:lpstr>
      <vt:lpstr>Calibri</vt:lpstr>
      <vt:lpstr>Times New Roman</vt:lpstr>
      <vt:lpstr>Tw Cen MT</vt:lpstr>
      <vt:lpstr>Wingdings</vt:lpstr>
      <vt:lpstr>Tema di Office</vt:lpstr>
      <vt:lpstr>Presentazione standard di PowerPoint</vt:lpstr>
      <vt:lpstr>Who I am</vt:lpstr>
      <vt:lpstr>The Seminar</vt:lpstr>
      <vt:lpstr>Agenda</vt:lpstr>
      <vt:lpstr>1. What is Crowdfunding?</vt:lpstr>
      <vt:lpstr>CF is nothing new</vt:lpstr>
      <vt:lpstr>Motives behind CF</vt:lpstr>
      <vt:lpstr>Benefits of CF</vt:lpstr>
      <vt:lpstr>2. The CF Process</vt:lpstr>
      <vt:lpstr>CF Types</vt:lpstr>
      <vt:lpstr>Types of Rewards</vt:lpstr>
      <vt:lpstr>Models of CF</vt:lpstr>
      <vt:lpstr>«Do It Yourself» CF</vt:lpstr>
      <vt:lpstr>3. Theories explaining Crowdfunding</vt:lpstr>
      <vt:lpstr>The Pareto «80-20» Rule</vt:lpstr>
      <vt:lpstr>Six Degrees of Separation</vt:lpstr>
      <vt:lpstr>The Social Proof</vt:lpstr>
      <vt:lpstr>The Role of Trust</vt:lpstr>
      <vt:lpstr>Network Externalities</vt:lpstr>
      <vt:lpstr>4. Data and statistics (I)</vt:lpstr>
      <vt:lpstr>Data and statistics (II)</vt:lpstr>
      <vt:lpstr>Data and statistics (III)</vt:lpstr>
      <vt:lpstr>Data and statistics (IV)</vt:lpstr>
      <vt:lpstr>Data and statistics (V)</vt:lpstr>
      <vt:lpstr>5. Steps and tips for a successul CF campaign</vt:lpstr>
      <vt:lpstr>Prototyping &amp; Images</vt:lpstr>
      <vt:lpstr>Tips for a successful CF Video Pitch</vt:lpstr>
      <vt:lpstr>Financial Breakdown</vt:lpstr>
      <vt:lpstr>Setting the economic goal</vt:lpstr>
      <vt:lpstr>Timing of the project</vt:lpstr>
      <vt:lpstr>Crowdfunding Timeline</vt:lpstr>
      <vt:lpstr>Marketing and Communication never end…</vt:lpstr>
      <vt:lpstr>“Day-to-Day” Marketing Plan</vt:lpstr>
      <vt:lpstr>What to do</vt:lpstr>
      <vt:lpstr>Shipping Considerations</vt:lpstr>
      <vt:lpstr>Common Mistakes: How Creators fail to fund or fund and go broke</vt:lpstr>
      <vt:lpstr>Presentazione standard di PowerPoint</vt:lpstr>
      <vt:lpstr>Group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Francesco Schiavone</cp:lastModifiedBy>
  <cp:revision>61</cp:revision>
  <dcterms:created xsi:type="dcterms:W3CDTF">2021-11-23T11:10:02Z</dcterms:created>
  <dcterms:modified xsi:type="dcterms:W3CDTF">2023-03-28T12:44:52Z</dcterms:modified>
</cp:coreProperties>
</file>