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67" r:id="rId5"/>
    <p:sldId id="349" r:id="rId6"/>
    <p:sldId id="259" r:id="rId7"/>
    <p:sldId id="350" r:id="rId8"/>
    <p:sldId id="286" r:id="rId9"/>
    <p:sldId id="351" r:id="rId10"/>
    <p:sldId id="260" r:id="rId11"/>
    <p:sldId id="261" r:id="rId12"/>
    <p:sldId id="262" r:id="rId13"/>
    <p:sldId id="263" r:id="rId14"/>
    <p:sldId id="352" r:id="rId15"/>
    <p:sldId id="264" r:id="rId16"/>
    <p:sldId id="265" r:id="rId17"/>
    <p:sldId id="266" r:id="rId18"/>
    <p:sldId id="267" r:id="rId19"/>
    <p:sldId id="353" r:id="rId20"/>
    <p:sldId id="268" r:id="rId21"/>
    <p:sldId id="269" r:id="rId22"/>
    <p:sldId id="354" r:id="rId23"/>
    <p:sldId id="270" r:id="rId24"/>
    <p:sldId id="271" r:id="rId25"/>
    <p:sldId id="368" r:id="rId26"/>
    <p:sldId id="355" r:id="rId27"/>
    <p:sldId id="272" r:id="rId28"/>
    <p:sldId id="369" r:id="rId29"/>
    <p:sldId id="356" r:id="rId30"/>
    <p:sldId id="273" r:id="rId31"/>
    <p:sldId id="357" r:id="rId32"/>
    <p:sldId id="274" r:id="rId33"/>
    <p:sldId id="370" r:id="rId34"/>
    <p:sldId id="358" r:id="rId35"/>
    <p:sldId id="287" r:id="rId36"/>
    <p:sldId id="275" r:id="rId37"/>
    <p:sldId id="359" r:id="rId38"/>
    <p:sldId id="276" r:id="rId39"/>
    <p:sldId id="277" r:id="rId40"/>
    <p:sldId id="360" r:id="rId41"/>
    <p:sldId id="278" r:id="rId42"/>
    <p:sldId id="361" r:id="rId43"/>
    <p:sldId id="371" r:id="rId44"/>
    <p:sldId id="279" r:id="rId45"/>
    <p:sldId id="362" r:id="rId46"/>
    <p:sldId id="280" r:id="rId47"/>
    <p:sldId id="363" r:id="rId48"/>
    <p:sldId id="281" r:id="rId49"/>
    <p:sldId id="364" r:id="rId50"/>
    <p:sldId id="282" r:id="rId51"/>
    <p:sldId id="283" r:id="rId52"/>
    <p:sldId id="365" r:id="rId53"/>
    <p:sldId id="288" r:id="rId54"/>
    <p:sldId id="289" r:id="rId55"/>
    <p:sldId id="290" r:id="rId56"/>
    <p:sldId id="366" r:id="rId57"/>
    <p:sldId id="291" r:id="rId58"/>
    <p:sldId id="372" r:id="rId59"/>
    <p:sldId id="292" r:id="rId60"/>
    <p:sldId id="293" r:id="rId61"/>
    <p:sldId id="294" r:id="rId62"/>
    <p:sldId id="373" r:id="rId63"/>
    <p:sldId id="295" r:id="rId64"/>
    <p:sldId id="296" r:id="rId65"/>
    <p:sldId id="297" r:id="rId66"/>
    <p:sldId id="298" r:id="rId67"/>
    <p:sldId id="299" r:id="rId68"/>
    <p:sldId id="300" r:id="rId69"/>
    <p:sldId id="301" r:id="rId70"/>
    <p:sldId id="302" r:id="rId71"/>
    <p:sldId id="303" r:id="rId72"/>
    <p:sldId id="304" r:id="rId73"/>
    <p:sldId id="305" r:id="rId74"/>
    <p:sldId id="306" r:id="rId75"/>
    <p:sldId id="307" r:id="rId76"/>
    <p:sldId id="308" r:id="rId77"/>
    <p:sldId id="309" r:id="rId78"/>
    <p:sldId id="310" r:id="rId79"/>
    <p:sldId id="311" r:id="rId80"/>
    <p:sldId id="312" r:id="rId81"/>
    <p:sldId id="313" r:id="rId82"/>
    <p:sldId id="314" r:id="rId83"/>
    <p:sldId id="315" r:id="rId84"/>
    <p:sldId id="316" r:id="rId85"/>
    <p:sldId id="317" r:id="rId86"/>
    <p:sldId id="318" r:id="rId87"/>
    <p:sldId id="319" r:id="rId88"/>
    <p:sldId id="320" r:id="rId89"/>
    <p:sldId id="321" r:id="rId90"/>
    <p:sldId id="322" r:id="rId91"/>
    <p:sldId id="323" r:id="rId92"/>
    <p:sldId id="324" r:id="rId93"/>
    <p:sldId id="325" r:id="rId94"/>
    <p:sldId id="326" r:id="rId95"/>
    <p:sldId id="327" r:id="rId96"/>
    <p:sldId id="328" r:id="rId97"/>
    <p:sldId id="329" r:id="rId98"/>
    <p:sldId id="330" r:id="rId99"/>
    <p:sldId id="331" r:id="rId100"/>
    <p:sldId id="332" r:id="rId101"/>
    <p:sldId id="333" r:id="rId102"/>
    <p:sldId id="334" r:id="rId103"/>
    <p:sldId id="335" r:id="rId104"/>
    <p:sldId id="336" r:id="rId105"/>
    <p:sldId id="337" r:id="rId106"/>
    <p:sldId id="338" r:id="rId107"/>
    <p:sldId id="339" r:id="rId108"/>
    <p:sldId id="340" r:id="rId109"/>
    <p:sldId id="341" r:id="rId110"/>
    <p:sldId id="342" r:id="rId111"/>
    <p:sldId id="343" r:id="rId112"/>
    <p:sldId id="344" r:id="rId113"/>
    <p:sldId id="345" r:id="rId114"/>
    <p:sldId id="346" r:id="rId115"/>
    <p:sldId id="347" r:id="rId116"/>
    <p:sldId id="348" r:id="rId1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86" d="100"/>
          <a:sy n="86" d="100"/>
        </p:scale>
        <p:origin x="57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C1D6982-307C-4D4B-A287-91E5B95D253A}" type="datetimeFigureOut">
              <a:rPr lang="it-IT" smtClean="0"/>
              <a:t>16/10/2022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19867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16/10/2022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57344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16/10/2022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54310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C1D6982-307C-4D4B-A287-91E5B95D253A}" type="datetimeFigureOut">
              <a:rPr lang="it-IT" smtClean="0"/>
              <a:t>16/10/2022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49269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6C1D6982-307C-4D4B-A287-91E5B95D253A}" type="datetimeFigureOut">
              <a:rPr lang="it-IT" smtClean="0"/>
              <a:t>16/10/2022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98136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C1D6982-307C-4D4B-A287-91E5B95D253A}" type="datetimeFigureOut">
              <a:rPr lang="it-IT" smtClean="0"/>
              <a:t>16/10/2022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736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C1D6982-307C-4D4B-A287-91E5B95D253A}" type="datetimeFigureOut">
              <a:rPr lang="it-IT" smtClean="0"/>
              <a:t>16/10/2022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26718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C1D6982-307C-4D4B-A287-91E5B95D253A}" type="datetimeFigureOut">
              <a:rPr lang="it-IT" smtClean="0"/>
              <a:t>16/10/2022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81839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C1D6982-307C-4D4B-A287-91E5B95D253A}" type="datetimeFigureOut">
              <a:rPr lang="it-IT" smtClean="0"/>
              <a:t>16/10/2022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2201528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C1D6982-307C-4D4B-A287-91E5B95D253A}" type="datetimeFigureOut">
              <a:rPr lang="it-IT" smtClean="0"/>
              <a:t>16/10/2022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332949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6C1D6982-307C-4D4B-A287-91E5B95D253A}" type="datetimeFigureOut">
              <a:rPr lang="it-IT" smtClean="0"/>
              <a:t>16/10/2022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560DA9-EA28-43AA-BC01-205CF1F9C432}" type="slidenum">
              <a:rPr lang="it-IT" smtClean="0"/>
              <a:t>‹N›</a:t>
            </a:fld>
            <a:endParaRPr lang="it-IT"/>
          </a:p>
        </p:txBody>
      </p:sp>
    </p:spTree>
    <p:extLst>
      <p:ext uri="{BB962C8B-B14F-4D97-AF65-F5344CB8AC3E}">
        <p14:creationId xmlns:p14="http://schemas.microsoft.com/office/powerpoint/2010/main" val="156060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D6982-307C-4D4B-A287-91E5B95D253A}" type="datetimeFigureOut">
              <a:rPr lang="it-IT" smtClean="0"/>
              <a:t>16/10/2022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60DA9-EA28-43AA-BC01-205CF1F9C432}" type="slidenum">
              <a:rPr lang="it-IT" smtClean="0"/>
              <a:t>‹N›</a:t>
            </a:fld>
            <a:endParaRPr lang="it-IT"/>
          </a:p>
        </p:txBody>
      </p:sp>
    </p:spTree>
    <p:extLst>
      <p:ext uri="{BB962C8B-B14F-4D97-AF65-F5344CB8AC3E}">
        <p14:creationId xmlns:p14="http://schemas.microsoft.com/office/powerpoint/2010/main" val="124427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470263"/>
            <a:ext cx="10515600" cy="927463"/>
          </a:xfrm>
        </p:spPr>
        <p:txBody>
          <a:bodyPr>
            <a:normAutofit/>
          </a:bodyPr>
          <a:lstStyle/>
          <a:p>
            <a:pPr algn="ctr"/>
            <a:r>
              <a:rPr lang="it-IT" sz="4000" dirty="0" err="1">
                <a:latin typeface="Times New Roman" panose="02020603050405020304" pitchFamily="18" charset="0"/>
              </a:rPr>
              <a:t>Patents</a:t>
            </a:r>
            <a:r>
              <a:rPr lang="it-IT" sz="4000" dirty="0">
                <a:latin typeface="Times New Roman" panose="02020603050405020304" pitchFamily="18" charset="0"/>
              </a:rPr>
              <a:t> (</a:t>
            </a:r>
            <a:r>
              <a:rPr lang="it-IT" sz="4000" dirty="0" err="1">
                <a:latin typeface="Times New Roman" panose="02020603050405020304" pitchFamily="18" charset="0"/>
              </a:rPr>
              <a:t>Introduction</a:t>
            </a:r>
            <a:r>
              <a:rPr lang="it-IT" sz="4000" dirty="0">
                <a:latin typeface="Times New Roman" panose="02020603050405020304" pitchFamily="18" charset="0"/>
              </a:rPr>
              <a:t>)</a:t>
            </a:r>
          </a:p>
        </p:txBody>
      </p:sp>
      <p:sp>
        <p:nvSpPr>
          <p:cNvPr id="5" name="Segnaposto contenuto 4"/>
          <p:cNvSpPr>
            <a:spLocks noGrp="1"/>
          </p:cNvSpPr>
          <p:nvPr>
            <p:ph idx="1"/>
          </p:nvPr>
        </p:nvSpPr>
        <p:spPr>
          <a:xfrm>
            <a:off x="838200" y="1397726"/>
            <a:ext cx="10515600" cy="4779237"/>
          </a:xfrm>
        </p:spPr>
        <p:txBody>
          <a:bodyPr>
            <a:normAutofit/>
          </a:bodyPr>
          <a:lstStyle/>
          <a:p>
            <a:pPr algn="just"/>
            <a:r>
              <a:rPr lang="en-US" sz="3200" dirty="0">
                <a:latin typeface="Times New Roman" panose="02020603050405020304" pitchFamily="18" charset="0"/>
              </a:rPr>
              <a:t>A patent is a document, issued, upon application, by a government office (or a regional office acting for several countries), which describes an invention and creates a legal situation in which the patented invention can normally only be exploited (manufactured, used, sold, imported) with the authorization of the owner of the patent. “Invention” means a solution to a specific problem in the field of technology. </a:t>
            </a:r>
          </a:p>
          <a:p>
            <a:pPr algn="just"/>
            <a:r>
              <a:rPr lang="en-US" sz="3200" dirty="0">
                <a:latin typeface="Times New Roman" panose="02020603050405020304" pitchFamily="18" charset="0"/>
              </a:rPr>
              <a:t>An invention may relate to a product or a process. The protection conferred by the patent is limited in time (generally 20 years). </a:t>
            </a:r>
          </a:p>
          <a:p>
            <a:pPr algn="just"/>
            <a:endParaRPr lang="it-IT" dirty="0">
              <a:latin typeface="Times New Roman" panose="02020603050405020304" pitchFamily="18" charset="0"/>
            </a:endParaRPr>
          </a:p>
        </p:txBody>
      </p:sp>
    </p:spTree>
    <p:extLst>
      <p:ext uri="{BB962C8B-B14F-4D97-AF65-F5344CB8AC3E}">
        <p14:creationId xmlns:p14="http://schemas.microsoft.com/office/powerpoint/2010/main" val="178138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56755"/>
            <a:ext cx="10515600" cy="705394"/>
          </a:xfrm>
        </p:spPr>
        <p:txBody>
          <a:bodyPr>
            <a:normAutofit/>
          </a:bodyPr>
          <a:lstStyle/>
          <a:p>
            <a:pPr algn="ctr"/>
            <a:r>
              <a:rPr lang="it-IT" sz="4000" dirty="0" err="1">
                <a:latin typeface="Times New Roman" panose="02020603050405020304" pitchFamily="18" charset="0"/>
                <a:cs typeface="Times New Roman" panose="02020603050405020304" pitchFamily="18" charset="0"/>
              </a:rPr>
              <a:t>Conditions</a:t>
            </a:r>
            <a:r>
              <a:rPr lang="it-IT" sz="4000" dirty="0">
                <a:latin typeface="Times New Roman" panose="02020603050405020304" pitchFamily="18" charset="0"/>
                <a:cs typeface="Times New Roman" panose="02020603050405020304" pitchFamily="18" charset="0"/>
              </a:rPr>
              <a:t> of </a:t>
            </a:r>
            <a:r>
              <a:rPr lang="it-IT" sz="4000" dirty="0" err="1">
                <a:latin typeface="Times New Roman" panose="02020603050405020304" pitchFamily="18" charset="0"/>
                <a:cs typeface="Times New Roman" panose="02020603050405020304" pitchFamily="18" charset="0"/>
              </a:rPr>
              <a:t>patentability</a:t>
            </a:r>
            <a:endParaRPr lang="it-IT" sz="40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838200" y="979713"/>
            <a:ext cx="10515600" cy="5734595"/>
          </a:xfrm>
        </p:spPr>
        <p:txBody>
          <a:bodyPr>
            <a:noAutofit/>
          </a:bodyPr>
          <a:lstStyle/>
          <a:p>
            <a:pPr algn="just"/>
            <a:r>
              <a:rPr lang="en-US" dirty="0">
                <a:latin typeface="Times New Roman" panose="02020603050405020304" pitchFamily="18" charset="0"/>
                <a:cs typeface="Times New Roman" panose="02020603050405020304" pitchFamily="18" charset="0"/>
              </a:rPr>
              <a:t>Subject matter which may be excluded from patentability includes the following. </a:t>
            </a:r>
          </a:p>
          <a:p>
            <a:pPr algn="just"/>
            <a:r>
              <a:rPr lang="en-US" dirty="0">
                <a:latin typeface="Times New Roman" panose="02020603050405020304" pitchFamily="18" charset="0"/>
                <a:cs typeface="Times New Roman" panose="02020603050405020304" pitchFamily="18" charset="0"/>
              </a:rPr>
              <a:t>Examples of fields of technology which may be excluded from the scope of patentable subject matter includes the following: - discoveries of materials or substances already existing in nature; - scientific theories or mathematical methods; - plants and animals other than microorganisms, and essentially biological processes for the production of plants and animals, other than non-biological and microbiological processes; - schemes, rules or methods, such as those for doing business, performing purely mental acts or playing games; - methods of treatment for humans or animals, or diagnostic methods practiced on humans or animals (but not products for use in such methods). </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0856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E5408F-4E56-814D-33B3-685912F8F1B7}"/>
              </a:ext>
            </a:extLst>
          </p:cNvPr>
          <p:cNvSpPr>
            <a:spLocks noGrp="1"/>
          </p:cNvSpPr>
          <p:nvPr>
            <p:ph type="title"/>
          </p:nvPr>
        </p:nvSpPr>
        <p:spPr/>
        <p:txBody>
          <a:bodyPr>
            <a:normAutofit/>
          </a:bodyPr>
          <a:lstStyle/>
          <a:p>
            <a:pPr algn="just"/>
            <a:r>
              <a:rPr lang="en-US" sz="4000" b="1" dirty="0"/>
              <a:t>In the Country where the Patent has been Granted</a:t>
            </a:r>
            <a:endParaRPr lang="it-IT" sz="4000" b="1" dirty="0"/>
          </a:p>
        </p:txBody>
      </p:sp>
      <p:sp>
        <p:nvSpPr>
          <p:cNvPr id="3" name="Segnaposto contenuto 2">
            <a:extLst>
              <a:ext uri="{FF2B5EF4-FFF2-40B4-BE49-F238E27FC236}">
                <a16:creationId xmlns:a16="http://schemas.microsoft.com/office/drawing/2014/main" id="{D4F1011F-F2CD-48AB-6005-E5893A93BFC8}"/>
              </a:ext>
            </a:extLst>
          </p:cNvPr>
          <p:cNvSpPr>
            <a:spLocks noGrp="1"/>
          </p:cNvSpPr>
          <p:nvPr>
            <p:ph idx="1"/>
          </p:nvPr>
        </p:nvSpPr>
        <p:spPr/>
        <p:txBody>
          <a:bodyPr>
            <a:normAutofit fontScale="92500"/>
          </a:bodyPr>
          <a:lstStyle/>
          <a:p>
            <a:pPr algn="just"/>
            <a:r>
              <a:rPr lang="en-US" sz="3200" dirty="0"/>
              <a:t>The third element in establishing an infringement also requires little comment. Generally speaking, patents do not extend beyond the boundaries of the country which granted the patent. </a:t>
            </a:r>
          </a:p>
          <a:p>
            <a:pPr algn="just"/>
            <a:r>
              <a:rPr lang="en-US" sz="3200" dirty="0"/>
              <a:t>The patent law of a country has no effect in any other country. However, in a small number of countries, particularly U.K. Dependent Territories, it is possible to extend the coverage of a United Kingdom patent to those countries by the owner of the U.K. patent applying, generally within a period of three years from the date of grant thereof, to register such patent in the country concerned.</a:t>
            </a:r>
            <a:endParaRPr lang="it-IT" sz="3200" dirty="0"/>
          </a:p>
        </p:txBody>
      </p:sp>
    </p:spTree>
    <p:extLst>
      <p:ext uri="{BB962C8B-B14F-4D97-AF65-F5344CB8AC3E}">
        <p14:creationId xmlns:p14="http://schemas.microsoft.com/office/powerpoint/2010/main" val="4168356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CCDBCD-B3D3-23EF-C598-AECD41219521}"/>
              </a:ext>
            </a:extLst>
          </p:cNvPr>
          <p:cNvSpPr>
            <a:spLocks noGrp="1"/>
          </p:cNvSpPr>
          <p:nvPr>
            <p:ph type="title"/>
          </p:nvPr>
        </p:nvSpPr>
        <p:spPr/>
        <p:txBody>
          <a:bodyPr>
            <a:normAutofit/>
          </a:bodyPr>
          <a:lstStyle/>
          <a:p>
            <a:pPr algn="ctr"/>
            <a:r>
              <a:rPr lang="en-US" sz="4000" b="1" dirty="0"/>
              <a:t>Within the Scope of a Claim of the Patent</a:t>
            </a:r>
            <a:endParaRPr lang="it-IT" sz="4000" b="1" dirty="0"/>
          </a:p>
        </p:txBody>
      </p:sp>
      <p:sp>
        <p:nvSpPr>
          <p:cNvPr id="3" name="Segnaposto contenuto 2">
            <a:extLst>
              <a:ext uri="{FF2B5EF4-FFF2-40B4-BE49-F238E27FC236}">
                <a16:creationId xmlns:a16="http://schemas.microsoft.com/office/drawing/2014/main" id="{96BC66D0-590B-0809-EDB0-A8AECB383A38}"/>
              </a:ext>
            </a:extLst>
          </p:cNvPr>
          <p:cNvSpPr>
            <a:spLocks noGrp="1"/>
          </p:cNvSpPr>
          <p:nvPr>
            <p:ph idx="1"/>
          </p:nvPr>
        </p:nvSpPr>
        <p:spPr/>
        <p:txBody>
          <a:bodyPr>
            <a:normAutofit/>
          </a:bodyPr>
          <a:lstStyle/>
          <a:p>
            <a:pPr algn="just"/>
            <a:r>
              <a:rPr lang="en-US" sz="3200" dirty="0"/>
              <a:t>The fourth element in establishing an infringement is one which is normally the decisive point in any patent litigation. The scope of protection of the patent is determined in all countries by the claims. The meaning of the claims is ultimately interpreted by the courts. The manner in which the courts will interpret a claim in turn depends upon the domestic law and to a certain extent the rules or regulations. Therefore, what a claim means will depend upon the jurisdiction in which it is being interpreted.</a:t>
            </a:r>
            <a:endParaRPr lang="it-IT" sz="3200" dirty="0"/>
          </a:p>
        </p:txBody>
      </p:sp>
    </p:spTree>
    <p:extLst>
      <p:ext uri="{BB962C8B-B14F-4D97-AF65-F5344CB8AC3E}">
        <p14:creationId xmlns:p14="http://schemas.microsoft.com/office/powerpoint/2010/main" val="75068320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F988D0-5360-317B-9083-FEC5524091D7}"/>
              </a:ext>
            </a:extLst>
          </p:cNvPr>
          <p:cNvSpPr>
            <a:spLocks noGrp="1"/>
          </p:cNvSpPr>
          <p:nvPr>
            <p:ph type="title"/>
          </p:nvPr>
        </p:nvSpPr>
        <p:spPr/>
        <p:txBody>
          <a:bodyPr>
            <a:normAutofit/>
          </a:bodyPr>
          <a:lstStyle/>
          <a:p>
            <a:pPr algn="ctr"/>
            <a:r>
              <a:rPr lang="en-US" sz="4000" b="1" dirty="0"/>
              <a:t>Within the Scope of a Claim of the Patent </a:t>
            </a:r>
            <a:endParaRPr lang="it-IT" sz="4000" b="1" dirty="0"/>
          </a:p>
        </p:txBody>
      </p:sp>
      <p:sp>
        <p:nvSpPr>
          <p:cNvPr id="3" name="Segnaposto contenuto 2">
            <a:extLst>
              <a:ext uri="{FF2B5EF4-FFF2-40B4-BE49-F238E27FC236}">
                <a16:creationId xmlns:a16="http://schemas.microsoft.com/office/drawing/2014/main" id="{0F591CD4-6381-45D2-B236-8FD159DB5668}"/>
              </a:ext>
            </a:extLst>
          </p:cNvPr>
          <p:cNvSpPr>
            <a:spLocks noGrp="1"/>
          </p:cNvSpPr>
          <p:nvPr>
            <p:ph idx="1"/>
          </p:nvPr>
        </p:nvSpPr>
        <p:spPr/>
        <p:txBody>
          <a:bodyPr>
            <a:normAutofit/>
          </a:bodyPr>
          <a:lstStyle/>
          <a:p>
            <a:pPr algn="just"/>
            <a:r>
              <a:rPr lang="en-US" sz="3600" dirty="0"/>
              <a:t>The courts, particularly in common law systems, attempt to determine what structure the language of the claims defines, and whether or not the alleged infringing structure corresponds to the structure defined in the language of the claims.</a:t>
            </a:r>
            <a:endParaRPr lang="it-IT" sz="3600" dirty="0"/>
          </a:p>
        </p:txBody>
      </p:sp>
    </p:spTree>
    <p:extLst>
      <p:ext uri="{BB962C8B-B14F-4D97-AF65-F5344CB8AC3E}">
        <p14:creationId xmlns:p14="http://schemas.microsoft.com/office/powerpoint/2010/main" val="5774659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048D19-93C9-F22B-65E5-F0277F8FAE11}"/>
              </a:ext>
            </a:extLst>
          </p:cNvPr>
          <p:cNvSpPr>
            <a:spLocks noGrp="1"/>
          </p:cNvSpPr>
          <p:nvPr>
            <p:ph type="title"/>
          </p:nvPr>
        </p:nvSpPr>
        <p:spPr/>
        <p:txBody>
          <a:bodyPr>
            <a:normAutofit/>
          </a:bodyPr>
          <a:lstStyle/>
          <a:p>
            <a:pPr algn="ctr"/>
            <a:r>
              <a:rPr lang="en-US" sz="4000" b="1" dirty="0"/>
              <a:t>Within the Scope of a Claim of the Patent </a:t>
            </a:r>
            <a:endParaRPr lang="it-IT" sz="4000" b="1" dirty="0"/>
          </a:p>
        </p:txBody>
      </p:sp>
      <p:sp>
        <p:nvSpPr>
          <p:cNvPr id="3" name="Segnaposto contenuto 2">
            <a:extLst>
              <a:ext uri="{FF2B5EF4-FFF2-40B4-BE49-F238E27FC236}">
                <a16:creationId xmlns:a16="http://schemas.microsoft.com/office/drawing/2014/main" id="{EFAC1603-0FEB-23C4-D7D7-A85EE6A0127B}"/>
              </a:ext>
            </a:extLst>
          </p:cNvPr>
          <p:cNvSpPr>
            <a:spLocks noGrp="1"/>
          </p:cNvSpPr>
          <p:nvPr>
            <p:ph idx="1"/>
          </p:nvPr>
        </p:nvSpPr>
        <p:spPr/>
        <p:txBody>
          <a:bodyPr>
            <a:normAutofit fontScale="92500" lnSpcReduction="10000"/>
          </a:bodyPr>
          <a:lstStyle/>
          <a:p>
            <a:pPr algn="just"/>
            <a:r>
              <a:rPr lang="en-US" sz="3200" dirty="0"/>
              <a:t>In attempting to answer the question as to whether a particular structure infringes a particular claim of a patent for invention, the claim should be broken down into its individual elements, and these compared with the elements of the alleged infringement to see whether they fit. If the claim can, in fact, be made to correspond to the alleged infringement without stretching the words of the claim too far, then there may indeed be infringement. </a:t>
            </a:r>
          </a:p>
          <a:p>
            <a:pPr algn="just"/>
            <a:r>
              <a:rPr lang="en-US" sz="3200" dirty="0"/>
              <a:t>If, on the other hand, the claim contains a limitation to something which is not found at all in the alleged infringement, there may be no infringement.</a:t>
            </a:r>
            <a:endParaRPr lang="it-IT" sz="3200" dirty="0"/>
          </a:p>
        </p:txBody>
      </p:sp>
    </p:spTree>
    <p:extLst>
      <p:ext uri="{BB962C8B-B14F-4D97-AF65-F5344CB8AC3E}">
        <p14:creationId xmlns:p14="http://schemas.microsoft.com/office/powerpoint/2010/main" val="226208725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573652-EA00-C2C3-84D8-6282C994C65E}"/>
              </a:ext>
            </a:extLst>
          </p:cNvPr>
          <p:cNvSpPr>
            <a:spLocks noGrp="1"/>
          </p:cNvSpPr>
          <p:nvPr>
            <p:ph type="title"/>
          </p:nvPr>
        </p:nvSpPr>
        <p:spPr/>
        <p:txBody>
          <a:bodyPr>
            <a:normAutofit/>
          </a:bodyPr>
          <a:lstStyle/>
          <a:p>
            <a:pPr algn="ctr"/>
            <a:r>
              <a:rPr lang="en-US" sz="4000" b="1" dirty="0"/>
              <a:t>Within the Scope of a Claim of the Patent </a:t>
            </a:r>
            <a:endParaRPr lang="it-IT" sz="4000" b="1" dirty="0"/>
          </a:p>
        </p:txBody>
      </p:sp>
      <p:sp>
        <p:nvSpPr>
          <p:cNvPr id="3" name="Segnaposto contenuto 2">
            <a:extLst>
              <a:ext uri="{FF2B5EF4-FFF2-40B4-BE49-F238E27FC236}">
                <a16:creationId xmlns:a16="http://schemas.microsoft.com/office/drawing/2014/main" id="{86815C50-11FA-8184-01A6-79042A74FF50}"/>
              </a:ext>
            </a:extLst>
          </p:cNvPr>
          <p:cNvSpPr>
            <a:spLocks noGrp="1"/>
          </p:cNvSpPr>
          <p:nvPr>
            <p:ph idx="1"/>
          </p:nvPr>
        </p:nvSpPr>
        <p:spPr/>
        <p:txBody>
          <a:bodyPr>
            <a:normAutofit lnSpcReduction="10000"/>
          </a:bodyPr>
          <a:lstStyle/>
          <a:p>
            <a:pPr algn="just"/>
            <a:r>
              <a:rPr lang="en-US" sz="3200" dirty="0"/>
              <a:t>When comparing the individual elements of a claim against the corresponding elements of the alleged infringement, the following questions have to be answered: </a:t>
            </a:r>
          </a:p>
          <a:p>
            <a:pPr algn="just"/>
            <a:r>
              <a:rPr lang="en-US" sz="3200" dirty="0"/>
              <a:t>- Are all the elements of the claim present in the alleged infringement? </a:t>
            </a:r>
          </a:p>
          <a:p>
            <a:pPr algn="just"/>
            <a:r>
              <a:rPr lang="en-US" sz="3200" dirty="0"/>
              <a:t>- Do all the elements have the same form? </a:t>
            </a:r>
          </a:p>
          <a:p>
            <a:pPr algn="just"/>
            <a:r>
              <a:rPr lang="en-US" sz="3200" dirty="0"/>
              <a:t>- Do all the elements perform the same function? </a:t>
            </a:r>
          </a:p>
          <a:p>
            <a:pPr algn="just"/>
            <a:r>
              <a:rPr lang="en-US" sz="3200" dirty="0"/>
              <a:t>- Do the elements have the same relationship to the other elements?</a:t>
            </a:r>
            <a:endParaRPr lang="it-IT" sz="3200" dirty="0"/>
          </a:p>
        </p:txBody>
      </p:sp>
    </p:spTree>
    <p:extLst>
      <p:ext uri="{BB962C8B-B14F-4D97-AF65-F5344CB8AC3E}">
        <p14:creationId xmlns:p14="http://schemas.microsoft.com/office/powerpoint/2010/main" val="263069448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A69860-C059-CEFF-74F3-FE0517E289A0}"/>
              </a:ext>
            </a:extLst>
          </p:cNvPr>
          <p:cNvSpPr>
            <a:spLocks noGrp="1"/>
          </p:cNvSpPr>
          <p:nvPr>
            <p:ph type="title"/>
          </p:nvPr>
        </p:nvSpPr>
        <p:spPr/>
        <p:txBody>
          <a:bodyPr>
            <a:normAutofit/>
          </a:bodyPr>
          <a:lstStyle/>
          <a:p>
            <a:pPr algn="ctr"/>
            <a:r>
              <a:rPr lang="en-US" sz="4000" b="1" dirty="0"/>
              <a:t>Within the Scope of a Claim of the Patent </a:t>
            </a:r>
            <a:endParaRPr lang="it-IT" sz="4000" b="1" dirty="0"/>
          </a:p>
        </p:txBody>
      </p:sp>
      <p:sp>
        <p:nvSpPr>
          <p:cNvPr id="3" name="Segnaposto contenuto 2">
            <a:extLst>
              <a:ext uri="{FF2B5EF4-FFF2-40B4-BE49-F238E27FC236}">
                <a16:creationId xmlns:a16="http://schemas.microsoft.com/office/drawing/2014/main" id="{2730DF88-DF5A-2655-9878-C369286A8EFE}"/>
              </a:ext>
            </a:extLst>
          </p:cNvPr>
          <p:cNvSpPr>
            <a:spLocks noGrp="1"/>
          </p:cNvSpPr>
          <p:nvPr>
            <p:ph idx="1"/>
          </p:nvPr>
        </p:nvSpPr>
        <p:spPr/>
        <p:txBody>
          <a:bodyPr>
            <a:normAutofit/>
          </a:bodyPr>
          <a:lstStyle/>
          <a:p>
            <a:pPr algn="just"/>
            <a:r>
              <a:rPr lang="en-US" sz="3600" dirty="0"/>
              <a:t>If the answer to each of these questions is “yes”, then infringement is established, depending of course, on whether the claim in question is valid. </a:t>
            </a:r>
          </a:p>
          <a:p>
            <a:pPr algn="just"/>
            <a:r>
              <a:rPr lang="en-US" sz="3600" dirty="0"/>
              <a:t>An infringing product or process must include each and every element of the invention defined in a claim.</a:t>
            </a:r>
            <a:endParaRPr lang="it-IT" sz="3600" dirty="0"/>
          </a:p>
        </p:txBody>
      </p:sp>
    </p:spTree>
    <p:extLst>
      <p:ext uri="{BB962C8B-B14F-4D97-AF65-F5344CB8AC3E}">
        <p14:creationId xmlns:p14="http://schemas.microsoft.com/office/powerpoint/2010/main" val="28909127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151E99-87A4-6CC4-68DE-81AE0EBA482D}"/>
              </a:ext>
            </a:extLst>
          </p:cNvPr>
          <p:cNvSpPr>
            <a:spLocks noGrp="1"/>
          </p:cNvSpPr>
          <p:nvPr>
            <p:ph type="title"/>
          </p:nvPr>
        </p:nvSpPr>
        <p:spPr/>
        <p:txBody>
          <a:bodyPr>
            <a:normAutofit/>
          </a:bodyPr>
          <a:lstStyle/>
          <a:p>
            <a:pPr algn="ctr"/>
            <a:r>
              <a:rPr lang="en-US" sz="4000" b="1" dirty="0"/>
              <a:t>Within the Scope of a Claim of the Patent </a:t>
            </a:r>
            <a:endParaRPr lang="it-IT" sz="4000" b="1" dirty="0"/>
          </a:p>
        </p:txBody>
      </p:sp>
      <p:sp>
        <p:nvSpPr>
          <p:cNvPr id="3" name="Segnaposto contenuto 2">
            <a:extLst>
              <a:ext uri="{FF2B5EF4-FFF2-40B4-BE49-F238E27FC236}">
                <a16:creationId xmlns:a16="http://schemas.microsoft.com/office/drawing/2014/main" id="{AF975D1F-58EB-CE83-412B-D81056D89481}"/>
              </a:ext>
            </a:extLst>
          </p:cNvPr>
          <p:cNvSpPr>
            <a:spLocks noGrp="1"/>
          </p:cNvSpPr>
          <p:nvPr>
            <p:ph idx="1"/>
          </p:nvPr>
        </p:nvSpPr>
        <p:spPr/>
        <p:txBody>
          <a:bodyPr>
            <a:normAutofit lnSpcReduction="10000"/>
          </a:bodyPr>
          <a:lstStyle/>
          <a:p>
            <a:pPr algn="just"/>
            <a:r>
              <a:rPr lang="en-US" sz="3600" dirty="0"/>
              <a:t>Of course, the establishment of infringement is not always clear-cut. For example, changes in form will not avoid infringement if there is no change in the result produced. </a:t>
            </a:r>
          </a:p>
          <a:p>
            <a:pPr algn="just"/>
            <a:r>
              <a:rPr lang="en-US" sz="3600" dirty="0"/>
              <a:t>Further changing the order of steps in a process will not avoid infringement if the result is the same. Moreover the presence of additional elements in an alleged infringement does not avoid infringement if all the elements of the patent claim are also present.</a:t>
            </a:r>
            <a:endParaRPr lang="it-IT" sz="3600" dirty="0"/>
          </a:p>
        </p:txBody>
      </p:sp>
    </p:spTree>
    <p:extLst>
      <p:ext uri="{BB962C8B-B14F-4D97-AF65-F5344CB8AC3E}">
        <p14:creationId xmlns:p14="http://schemas.microsoft.com/office/powerpoint/2010/main" val="17839225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7D7CA7-DAE1-B536-B0C9-F8DFD99A2F84}"/>
              </a:ext>
            </a:extLst>
          </p:cNvPr>
          <p:cNvSpPr>
            <a:spLocks noGrp="1"/>
          </p:cNvSpPr>
          <p:nvPr>
            <p:ph type="title"/>
          </p:nvPr>
        </p:nvSpPr>
        <p:spPr/>
        <p:txBody>
          <a:bodyPr>
            <a:normAutofit/>
          </a:bodyPr>
          <a:lstStyle/>
          <a:p>
            <a:pPr algn="ctr"/>
            <a:r>
              <a:rPr lang="en-US" sz="4000" b="1" dirty="0"/>
              <a:t>Within the Scope of a Claim of the Patent </a:t>
            </a:r>
            <a:endParaRPr lang="it-IT" sz="4000" b="1" dirty="0"/>
          </a:p>
        </p:txBody>
      </p:sp>
      <p:sp>
        <p:nvSpPr>
          <p:cNvPr id="3" name="Segnaposto contenuto 2">
            <a:extLst>
              <a:ext uri="{FF2B5EF4-FFF2-40B4-BE49-F238E27FC236}">
                <a16:creationId xmlns:a16="http://schemas.microsoft.com/office/drawing/2014/main" id="{6E0F3BBA-12AF-6226-4EA4-72F78ECD92B3}"/>
              </a:ext>
            </a:extLst>
          </p:cNvPr>
          <p:cNvSpPr>
            <a:spLocks noGrp="1"/>
          </p:cNvSpPr>
          <p:nvPr>
            <p:ph idx="1"/>
          </p:nvPr>
        </p:nvSpPr>
        <p:spPr/>
        <p:txBody>
          <a:bodyPr>
            <a:normAutofit fontScale="55000" lnSpcReduction="20000"/>
          </a:bodyPr>
          <a:lstStyle/>
          <a:p>
            <a:pPr algn="just"/>
            <a:r>
              <a:rPr lang="en-US" sz="4500" dirty="0"/>
              <a:t>One of the most difficult areas of patent claim interpretation is the determination as to whether or not there has been a substitution of equivalent elements in the alleged infringement. </a:t>
            </a:r>
          </a:p>
          <a:p>
            <a:pPr algn="just"/>
            <a:r>
              <a:rPr lang="en-US" sz="4500" dirty="0"/>
              <a:t>This is the so-called “doctrine of equivalents” which is well known in patent litigation practice in many countries. Briefly stated, the doctrine indicates that an infringer should not be allowed to continue his actions where he basically makes use of the patented invention while merely substituting a variant for an element of the invention which is equivalent technically and functionally to the element as contained in the patent claim, irrespective of whether the variant used by the infringer turns out to be an improvement or otherwise. </a:t>
            </a:r>
          </a:p>
          <a:p>
            <a:pPr algn="just"/>
            <a:r>
              <a:rPr lang="en-US" sz="4500" dirty="0"/>
              <a:t>Equivalence is restricted to those cases where the variant or variants used by the infringer function in substantially the same manner and produce substantially the same result as the element or elements contained in the claim or claims. </a:t>
            </a:r>
          </a:p>
          <a:p>
            <a:endParaRPr lang="it-IT" dirty="0"/>
          </a:p>
        </p:txBody>
      </p:sp>
    </p:spTree>
    <p:extLst>
      <p:ext uri="{BB962C8B-B14F-4D97-AF65-F5344CB8AC3E}">
        <p14:creationId xmlns:p14="http://schemas.microsoft.com/office/powerpoint/2010/main" val="22874161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FD3861-57DF-2003-429C-F01A81FC8A27}"/>
              </a:ext>
            </a:extLst>
          </p:cNvPr>
          <p:cNvSpPr>
            <a:spLocks noGrp="1"/>
          </p:cNvSpPr>
          <p:nvPr>
            <p:ph type="title"/>
          </p:nvPr>
        </p:nvSpPr>
        <p:spPr/>
        <p:txBody>
          <a:bodyPr>
            <a:normAutofit/>
          </a:bodyPr>
          <a:lstStyle/>
          <a:p>
            <a:pPr algn="ctr"/>
            <a:r>
              <a:rPr lang="en-US" sz="4000" b="1" dirty="0"/>
              <a:t>Remedies Available to the Patent Owner</a:t>
            </a:r>
            <a:endParaRPr lang="it-IT" sz="4000" b="1" dirty="0"/>
          </a:p>
        </p:txBody>
      </p:sp>
      <p:sp>
        <p:nvSpPr>
          <p:cNvPr id="3" name="Segnaposto contenuto 2">
            <a:extLst>
              <a:ext uri="{FF2B5EF4-FFF2-40B4-BE49-F238E27FC236}">
                <a16:creationId xmlns:a16="http://schemas.microsoft.com/office/drawing/2014/main" id="{98A223F4-A538-A3BF-91FC-D4FBCA61F93C}"/>
              </a:ext>
            </a:extLst>
          </p:cNvPr>
          <p:cNvSpPr>
            <a:spLocks noGrp="1"/>
          </p:cNvSpPr>
          <p:nvPr>
            <p:ph idx="1"/>
          </p:nvPr>
        </p:nvSpPr>
        <p:spPr/>
        <p:txBody>
          <a:bodyPr>
            <a:normAutofit/>
          </a:bodyPr>
          <a:lstStyle/>
          <a:p>
            <a:pPr algn="just"/>
            <a:r>
              <a:rPr lang="en-US" sz="3200" dirty="0"/>
              <a:t>The remedies which may be available to the patent owner where infringement has been established are usually provided for in the national patent law and are generally in two forms, civil sanctions and criminal sanctions. </a:t>
            </a:r>
          </a:p>
          <a:p>
            <a:pPr algn="just"/>
            <a:r>
              <a:rPr lang="en-US" sz="3200" dirty="0"/>
              <a:t>Broadly speaking, civil sanctions are available in all cases of infringement while criminal sanctions are available only under particular circumstances, where the infringement was committed intentionally. </a:t>
            </a:r>
            <a:endParaRPr lang="it-IT" sz="3200" dirty="0"/>
          </a:p>
        </p:txBody>
      </p:sp>
    </p:spTree>
    <p:extLst>
      <p:ext uri="{BB962C8B-B14F-4D97-AF65-F5344CB8AC3E}">
        <p14:creationId xmlns:p14="http://schemas.microsoft.com/office/powerpoint/2010/main" val="388069466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62A359-CC10-3426-2BCB-E0556F9E521F}"/>
              </a:ext>
            </a:extLst>
          </p:cNvPr>
          <p:cNvSpPr>
            <a:spLocks noGrp="1"/>
          </p:cNvSpPr>
          <p:nvPr>
            <p:ph type="title"/>
          </p:nvPr>
        </p:nvSpPr>
        <p:spPr/>
        <p:txBody>
          <a:bodyPr>
            <a:normAutofit/>
          </a:bodyPr>
          <a:lstStyle/>
          <a:p>
            <a:pPr algn="ctr"/>
            <a:r>
              <a:rPr lang="en-US" sz="4000" b="1" dirty="0"/>
              <a:t>Remedies Available to the Patent Owner</a:t>
            </a:r>
            <a:endParaRPr lang="it-IT" sz="4000" b="1" dirty="0"/>
          </a:p>
        </p:txBody>
      </p:sp>
      <p:sp>
        <p:nvSpPr>
          <p:cNvPr id="3" name="Segnaposto contenuto 2">
            <a:extLst>
              <a:ext uri="{FF2B5EF4-FFF2-40B4-BE49-F238E27FC236}">
                <a16:creationId xmlns:a16="http://schemas.microsoft.com/office/drawing/2014/main" id="{7B6F5D52-AA40-90E0-7B6E-D4283A3D3C65}"/>
              </a:ext>
            </a:extLst>
          </p:cNvPr>
          <p:cNvSpPr>
            <a:spLocks noGrp="1"/>
          </p:cNvSpPr>
          <p:nvPr>
            <p:ph idx="1"/>
          </p:nvPr>
        </p:nvSpPr>
        <p:spPr/>
        <p:txBody>
          <a:bodyPr>
            <a:normAutofit/>
          </a:bodyPr>
          <a:lstStyle/>
          <a:p>
            <a:pPr algn="just"/>
            <a:r>
              <a:rPr lang="en-US" sz="3600" dirty="0"/>
              <a:t>Civil sanctions normally available include the award of damages, the grant of an injunction, or any other remedy provided in the general law such as the seizure and destruction of the infringing products or the tools used for the manufacture of those products.</a:t>
            </a:r>
            <a:endParaRPr lang="it-IT" sz="3600" dirty="0"/>
          </a:p>
        </p:txBody>
      </p:sp>
    </p:spTree>
    <p:extLst>
      <p:ext uri="{BB962C8B-B14F-4D97-AF65-F5344CB8AC3E}">
        <p14:creationId xmlns:p14="http://schemas.microsoft.com/office/powerpoint/2010/main" val="152024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00447"/>
            <a:ext cx="10515600" cy="783770"/>
          </a:xfrm>
        </p:spPr>
        <p:txBody>
          <a:bodyPr>
            <a:normAutofit/>
          </a:bodyPr>
          <a:lstStyle/>
          <a:p>
            <a:pPr algn="ctr"/>
            <a:r>
              <a:rPr lang="it-IT" sz="4000" dirty="0" err="1">
                <a:latin typeface="Times New Roman" panose="02020603050405020304" pitchFamily="18" charset="0"/>
                <a:cs typeface="Times New Roman" panose="02020603050405020304" pitchFamily="18" charset="0"/>
              </a:rPr>
              <a:t>Conditions</a:t>
            </a:r>
            <a:r>
              <a:rPr lang="it-IT" sz="4000" dirty="0">
                <a:latin typeface="Times New Roman" panose="02020603050405020304" pitchFamily="18" charset="0"/>
                <a:cs typeface="Times New Roman" panose="02020603050405020304" pitchFamily="18" charset="0"/>
              </a:rPr>
              <a:t> of </a:t>
            </a:r>
            <a:r>
              <a:rPr lang="it-IT" sz="4000" dirty="0" err="1">
                <a:latin typeface="Times New Roman" panose="02020603050405020304" pitchFamily="18" charset="0"/>
                <a:cs typeface="Times New Roman" panose="02020603050405020304" pitchFamily="18" charset="0"/>
              </a:rPr>
              <a:t>patentability</a:t>
            </a:r>
            <a:endParaRPr lang="it-IT" sz="4000" dirty="0"/>
          </a:p>
        </p:txBody>
      </p:sp>
      <p:sp>
        <p:nvSpPr>
          <p:cNvPr id="3" name="Segnaposto contenuto 2"/>
          <p:cNvSpPr>
            <a:spLocks noGrp="1"/>
          </p:cNvSpPr>
          <p:nvPr>
            <p:ph idx="1"/>
          </p:nvPr>
        </p:nvSpPr>
        <p:spPr>
          <a:xfrm>
            <a:off x="838200" y="1397725"/>
            <a:ext cx="10515600" cy="5159827"/>
          </a:xfrm>
        </p:spPr>
        <p:txBody>
          <a:bodyPr>
            <a:normAutofit/>
          </a:bodyPr>
          <a:lstStyle/>
          <a:p>
            <a:pPr marL="0" indent="0" algn="just">
              <a:buNone/>
            </a:pPr>
            <a:endParaRPr lang="en-US" sz="3200" b="1" dirty="0">
              <a:latin typeface="Times New Roman" panose="02020603050405020304" pitchFamily="18" charset="0"/>
              <a:cs typeface="Times New Roman" panose="02020603050405020304" pitchFamily="18" charset="0"/>
            </a:endParaRPr>
          </a:p>
          <a:p>
            <a:pPr marL="0" indent="0" algn="just">
              <a:buNone/>
            </a:pPr>
            <a:r>
              <a:rPr lang="en-US" sz="4400" dirty="0">
                <a:latin typeface="Times New Roman" panose="02020603050405020304" pitchFamily="18" charset="0"/>
                <a:cs typeface="Times New Roman" panose="02020603050405020304" pitchFamily="18" charset="0"/>
              </a:rPr>
              <a:t>The TRIPS Agreement further specifies that Members may exclude from patent protection certain kinds of inventions, for instance inventions the commercial exploitation of which would contravene public order or morality. </a:t>
            </a:r>
            <a:endParaRPr lang="it-IT"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689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8CCA5-D576-A266-5715-60B1C0C565E9}"/>
              </a:ext>
            </a:extLst>
          </p:cNvPr>
          <p:cNvSpPr>
            <a:spLocks noGrp="1"/>
          </p:cNvSpPr>
          <p:nvPr>
            <p:ph type="title"/>
          </p:nvPr>
        </p:nvSpPr>
        <p:spPr/>
        <p:txBody>
          <a:bodyPr>
            <a:normAutofit/>
          </a:bodyPr>
          <a:lstStyle/>
          <a:p>
            <a:pPr algn="ctr"/>
            <a:r>
              <a:rPr lang="en-US" sz="4000" b="1" dirty="0"/>
              <a:t>Remedies Available to the Patent Owner</a:t>
            </a:r>
            <a:endParaRPr lang="it-IT" sz="4000" b="1" dirty="0"/>
          </a:p>
        </p:txBody>
      </p:sp>
      <p:sp>
        <p:nvSpPr>
          <p:cNvPr id="3" name="Segnaposto contenuto 2">
            <a:extLst>
              <a:ext uri="{FF2B5EF4-FFF2-40B4-BE49-F238E27FC236}">
                <a16:creationId xmlns:a16="http://schemas.microsoft.com/office/drawing/2014/main" id="{1AF0679B-08ED-589D-D271-38FA80778AC2}"/>
              </a:ext>
            </a:extLst>
          </p:cNvPr>
          <p:cNvSpPr>
            <a:spLocks noGrp="1"/>
          </p:cNvSpPr>
          <p:nvPr>
            <p:ph idx="1"/>
          </p:nvPr>
        </p:nvSpPr>
        <p:spPr>
          <a:xfrm>
            <a:off x="767178" y="2003178"/>
            <a:ext cx="10515600" cy="4351338"/>
          </a:xfrm>
        </p:spPr>
        <p:txBody>
          <a:bodyPr>
            <a:normAutofit fontScale="92500" lnSpcReduction="10000"/>
          </a:bodyPr>
          <a:lstStyle/>
          <a:p>
            <a:pPr algn="just"/>
            <a:r>
              <a:rPr lang="en-US" sz="2400" dirty="0"/>
              <a:t>If the patent owner establishes in court that infringement has occurred, or is occurring, he is entitled to damages, which the court will assess. Damages will only be awarded against the infringer for infringements committed since the date of publication of the invention by the Patent Office in the patent application or the granted patent. The amount of damages may be calculated in at least two different ways. One way would be to set damages at the amount of the financial </a:t>
            </a:r>
          </a:p>
          <a:p>
            <a:pPr algn="just"/>
            <a:r>
              <a:rPr lang="en-US" sz="2400" dirty="0"/>
              <a:t>loss suffered as a result of the infringement by the patent owner. Under a second method of calculation, damages would be based on an account of profits. </a:t>
            </a:r>
          </a:p>
          <a:p>
            <a:pPr algn="just"/>
            <a:r>
              <a:rPr lang="en-US" sz="2400" dirty="0"/>
              <a:t>This does not mean that the patent owner will necessarily receive all the profits the infringer has made on the infringing articles but, nevertheless, an account of profits can be very near to the actual profits made. Damages may also be assessed by taking into account the royalty being paid by any licensees. In this case a court may decide that damages should be no less than the royalty payments per article and, as they are damages and not royalties, it is likely that damages will be fixed at a higher figure. </a:t>
            </a:r>
            <a:endParaRPr lang="it-IT" sz="2400" dirty="0"/>
          </a:p>
        </p:txBody>
      </p:sp>
    </p:spTree>
    <p:extLst>
      <p:ext uri="{BB962C8B-B14F-4D97-AF65-F5344CB8AC3E}">
        <p14:creationId xmlns:p14="http://schemas.microsoft.com/office/powerpoint/2010/main" val="34900630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7B1F20-1B78-8B4B-EFE6-0C84F83BBD2E}"/>
              </a:ext>
            </a:extLst>
          </p:cNvPr>
          <p:cNvSpPr>
            <a:spLocks noGrp="1"/>
          </p:cNvSpPr>
          <p:nvPr>
            <p:ph type="title"/>
          </p:nvPr>
        </p:nvSpPr>
        <p:spPr/>
        <p:txBody>
          <a:bodyPr>
            <a:normAutofit/>
          </a:bodyPr>
          <a:lstStyle/>
          <a:p>
            <a:pPr algn="ctr"/>
            <a:r>
              <a:rPr lang="en-US" sz="4000" b="1" dirty="0"/>
              <a:t>Remedies Available to the Patent Owner</a:t>
            </a:r>
            <a:endParaRPr lang="it-IT" sz="4000" b="1" dirty="0"/>
          </a:p>
        </p:txBody>
      </p:sp>
      <p:sp>
        <p:nvSpPr>
          <p:cNvPr id="3" name="Segnaposto contenuto 2">
            <a:extLst>
              <a:ext uri="{FF2B5EF4-FFF2-40B4-BE49-F238E27FC236}">
                <a16:creationId xmlns:a16="http://schemas.microsoft.com/office/drawing/2014/main" id="{EB09CBAD-5F9C-B65E-37C4-7BB88966D23D}"/>
              </a:ext>
            </a:extLst>
          </p:cNvPr>
          <p:cNvSpPr>
            <a:spLocks noGrp="1"/>
          </p:cNvSpPr>
          <p:nvPr>
            <p:ph idx="1"/>
          </p:nvPr>
        </p:nvSpPr>
        <p:spPr/>
        <p:txBody>
          <a:bodyPr>
            <a:normAutofit fontScale="92500" lnSpcReduction="10000"/>
          </a:bodyPr>
          <a:lstStyle/>
          <a:p>
            <a:pPr algn="just"/>
            <a:r>
              <a:rPr lang="en-US" sz="3200" dirty="0"/>
              <a:t>Under some national laws, an infringer will not be liable to damages if he proves that at the date of infringement he was not aware, and had no reasonable ground for supposing, that the patent existed. </a:t>
            </a:r>
          </a:p>
          <a:p>
            <a:pPr algn="just"/>
            <a:r>
              <a:rPr lang="en-US" sz="3200" dirty="0"/>
              <a:t>An injunction is a prohibition of the infringing act. In such a case the court will issue an order directing the infringer to stop making further copies or infringements of the patented invention. Where the infringing act has not yet been committed but where preparations have been made by a third party with a view to committing an infringing act (“imminent infringement”) the injunction means that infringement may not be started. </a:t>
            </a:r>
            <a:endParaRPr lang="it-IT" sz="3200" dirty="0"/>
          </a:p>
        </p:txBody>
      </p:sp>
    </p:spTree>
    <p:extLst>
      <p:ext uri="{BB962C8B-B14F-4D97-AF65-F5344CB8AC3E}">
        <p14:creationId xmlns:p14="http://schemas.microsoft.com/office/powerpoint/2010/main" val="1511334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DADF64-9190-D4C3-EF3F-32FF251719C0}"/>
              </a:ext>
            </a:extLst>
          </p:cNvPr>
          <p:cNvSpPr>
            <a:spLocks noGrp="1"/>
          </p:cNvSpPr>
          <p:nvPr>
            <p:ph type="title"/>
          </p:nvPr>
        </p:nvSpPr>
        <p:spPr/>
        <p:txBody>
          <a:bodyPr>
            <a:normAutofit/>
          </a:bodyPr>
          <a:lstStyle/>
          <a:p>
            <a:pPr algn="ctr"/>
            <a:r>
              <a:rPr lang="en-US" sz="4000" b="1" dirty="0"/>
              <a:t>Remedies Available to the Patent Owner</a:t>
            </a:r>
            <a:endParaRPr lang="it-IT" sz="4000" b="1" dirty="0"/>
          </a:p>
        </p:txBody>
      </p:sp>
      <p:sp>
        <p:nvSpPr>
          <p:cNvPr id="3" name="Segnaposto contenuto 2">
            <a:extLst>
              <a:ext uri="{FF2B5EF4-FFF2-40B4-BE49-F238E27FC236}">
                <a16:creationId xmlns:a16="http://schemas.microsoft.com/office/drawing/2014/main" id="{AB7BB938-AEF8-6E85-299A-23F2BC6CFAF0}"/>
              </a:ext>
            </a:extLst>
          </p:cNvPr>
          <p:cNvSpPr>
            <a:spLocks noGrp="1"/>
          </p:cNvSpPr>
          <p:nvPr>
            <p:ph idx="1"/>
          </p:nvPr>
        </p:nvSpPr>
        <p:spPr/>
        <p:txBody>
          <a:bodyPr>
            <a:normAutofit/>
          </a:bodyPr>
          <a:lstStyle/>
          <a:p>
            <a:pPr algn="just"/>
            <a:r>
              <a:rPr lang="en-US" sz="3600" dirty="0"/>
              <a:t>Criminal sanctions depend on the structure of the criminal law and the procedures applicable in the country. The usual forms of criminal sanction are punishment by imprisonment or by a fine, or both. </a:t>
            </a:r>
            <a:endParaRPr lang="it-IT" sz="3600" dirty="0"/>
          </a:p>
        </p:txBody>
      </p:sp>
    </p:spTree>
    <p:extLst>
      <p:ext uri="{BB962C8B-B14F-4D97-AF65-F5344CB8AC3E}">
        <p14:creationId xmlns:p14="http://schemas.microsoft.com/office/powerpoint/2010/main" val="347684608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F28697-4186-29A4-1440-DACB69488F39}"/>
              </a:ext>
            </a:extLst>
          </p:cNvPr>
          <p:cNvSpPr>
            <a:spLocks noGrp="1"/>
          </p:cNvSpPr>
          <p:nvPr>
            <p:ph type="title"/>
          </p:nvPr>
        </p:nvSpPr>
        <p:spPr/>
        <p:txBody>
          <a:bodyPr>
            <a:normAutofit/>
          </a:bodyPr>
          <a:lstStyle/>
          <a:p>
            <a:pPr algn="ctr"/>
            <a:r>
              <a:rPr lang="en-US" sz="4000" b="1" dirty="0"/>
              <a:t>Exploitation of the Patented Invention </a:t>
            </a:r>
            <a:endParaRPr lang="it-IT" sz="4000" b="1" dirty="0"/>
          </a:p>
        </p:txBody>
      </p:sp>
      <p:sp>
        <p:nvSpPr>
          <p:cNvPr id="3" name="Segnaposto contenuto 2">
            <a:extLst>
              <a:ext uri="{FF2B5EF4-FFF2-40B4-BE49-F238E27FC236}">
                <a16:creationId xmlns:a16="http://schemas.microsoft.com/office/drawing/2014/main" id="{5631D1F0-4718-FD5F-185E-4573A79FD896}"/>
              </a:ext>
            </a:extLst>
          </p:cNvPr>
          <p:cNvSpPr>
            <a:spLocks noGrp="1"/>
          </p:cNvSpPr>
          <p:nvPr>
            <p:ph idx="1"/>
          </p:nvPr>
        </p:nvSpPr>
        <p:spPr/>
        <p:txBody>
          <a:bodyPr>
            <a:normAutofit lnSpcReduction="10000"/>
          </a:bodyPr>
          <a:lstStyle/>
          <a:p>
            <a:pPr algn="just"/>
            <a:r>
              <a:rPr lang="en-US" sz="3200" dirty="0"/>
              <a:t>It is not enough to assess the product itself; the inventor should also discover whether there is an adequate market for the product covered by his invention. </a:t>
            </a:r>
          </a:p>
          <a:p>
            <a:pPr algn="just"/>
            <a:r>
              <a:rPr lang="en-US" sz="3200" dirty="0"/>
              <a:t>Who will buy the product? How many people make up the potential market? This is a difficult figure to assess but is one of the keys to product survival. Statistics on local populations and potential market segments published by the relevant government agencies, as well as surveys by private firms, can provide the basis for a study of the proposed market areas by age group, marital status and so on. </a:t>
            </a:r>
          </a:p>
          <a:p>
            <a:endParaRPr lang="it-IT" dirty="0"/>
          </a:p>
        </p:txBody>
      </p:sp>
    </p:spTree>
    <p:extLst>
      <p:ext uri="{BB962C8B-B14F-4D97-AF65-F5344CB8AC3E}">
        <p14:creationId xmlns:p14="http://schemas.microsoft.com/office/powerpoint/2010/main" val="257345796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5FA1DB-5431-0B48-D186-A8148F9CF52A}"/>
              </a:ext>
            </a:extLst>
          </p:cNvPr>
          <p:cNvSpPr>
            <a:spLocks noGrp="1"/>
          </p:cNvSpPr>
          <p:nvPr>
            <p:ph type="title"/>
          </p:nvPr>
        </p:nvSpPr>
        <p:spPr/>
        <p:txBody>
          <a:bodyPr/>
          <a:lstStyle/>
          <a:p>
            <a:pPr algn="ctr"/>
            <a:r>
              <a:rPr lang="en-US" b="1" dirty="0"/>
              <a:t>Exploitation of the Patented Invention </a:t>
            </a:r>
            <a:endParaRPr lang="it-IT" b="1" dirty="0"/>
          </a:p>
        </p:txBody>
      </p:sp>
      <p:sp>
        <p:nvSpPr>
          <p:cNvPr id="3" name="Segnaposto contenuto 2">
            <a:extLst>
              <a:ext uri="{FF2B5EF4-FFF2-40B4-BE49-F238E27FC236}">
                <a16:creationId xmlns:a16="http://schemas.microsoft.com/office/drawing/2014/main" id="{508E4B6E-C7EA-CE3B-68CF-E5ABC8866165}"/>
              </a:ext>
            </a:extLst>
          </p:cNvPr>
          <p:cNvSpPr>
            <a:spLocks noGrp="1"/>
          </p:cNvSpPr>
          <p:nvPr>
            <p:ph idx="1"/>
          </p:nvPr>
        </p:nvSpPr>
        <p:spPr/>
        <p:txBody>
          <a:bodyPr>
            <a:normAutofit lnSpcReduction="10000"/>
          </a:bodyPr>
          <a:lstStyle/>
          <a:p>
            <a:pPr algn="just"/>
            <a:r>
              <a:rPr lang="en-US" dirty="0"/>
              <a:t>For some of the more sophisticated technology, research establishments, multinational corporations and the like are showing increasing interest in taking up embryo or partially developed technology with the object of completing development and thus gaining from the research effort and securing a significant lead over competitors. </a:t>
            </a:r>
          </a:p>
          <a:p>
            <a:pPr algn="just"/>
            <a:r>
              <a:rPr lang="en-US" dirty="0"/>
              <a:t>“Test marketing” is a stage that many larger companies go through before commencing full scale production. They introduce the product in limited quantities to those viewed as a typical segment of their potential market. The small businessman also should consider using this technique before he commits too much time and money launching a product that ultimately may not sell. </a:t>
            </a:r>
            <a:endParaRPr lang="it-IT" dirty="0"/>
          </a:p>
        </p:txBody>
      </p:sp>
    </p:spTree>
    <p:extLst>
      <p:ext uri="{BB962C8B-B14F-4D97-AF65-F5344CB8AC3E}">
        <p14:creationId xmlns:p14="http://schemas.microsoft.com/office/powerpoint/2010/main" val="1488758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C4818F-3438-6BD0-464D-C97510ECA5EE}"/>
              </a:ext>
            </a:extLst>
          </p:cNvPr>
          <p:cNvSpPr>
            <a:spLocks noGrp="1"/>
          </p:cNvSpPr>
          <p:nvPr>
            <p:ph type="title"/>
          </p:nvPr>
        </p:nvSpPr>
        <p:spPr/>
        <p:txBody>
          <a:bodyPr>
            <a:normAutofit/>
          </a:bodyPr>
          <a:lstStyle/>
          <a:p>
            <a:pPr algn="ctr"/>
            <a:r>
              <a:rPr lang="en-US" sz="4000" b="1" dirty="0"/>
              <a:t>Exploitation of the Patented Invention </a:t>
            </a:r>
            <a:endParaRPr lang="it-IT" sz="4000" b="1" dirty="0"/>
          </a:p>
        </p:txBody>
      </p:sp>
      <p:sp>
        <p:nvSpPr>
          <p:cNvPr id="3" name="Segnaposto contenuto 2">
            <a:extLst>
              <a:ext uri="{FF2B5EF4-FFF2-40B4-BE49-F238E27FC236}">
                <a16:creationId xmlns:a16="http://schemas.microsoft.com/office/drawing/2014/main" id="{5021D9DD-1F03-F14E-7E0E-7DFF33EB8EDE}"/>
              </a:ext>
            </a:extLst>
          </p:cNvPr>
          <p:cNvSpPr>
            <a:spLocks noGrp="1"/>
          </p:cNvSpPr>
          <p:nvPr>
            <p:ph idx="1"/>
          </p:nvPr>
        </p:nvSpPr>
        <p:spPr/>
        <p:txBody>
          <a:bodyPr>
            <a:normAutofit fontScale="92500" lnSpcReduction="20000"/>
          </a:bodyPr>
          <a:lstStyle/>
          <a:p>
            <a:pPr algn="just"/>
            <a:r>
              <a:rPr lang="en-US" dirty="0"/>
              <a:t>Basically, there are two methods the inventor can use to get his idea into production. He can sell or license his product idea to a company equipped to manufacture it. Alternatively he can become a manufacturer himself, either establishing a factory or contracting out production to a job or machine shop if appropriate. </a:t>
            </a:r>
          </a:p>
          <a:p>
            <a:pPr algn="just"/>
            <a:r>
              <a:rPr lang="en-US" dirty="0"/>
              <a:t>Some companies receive new product ideas with coolness. Often, companies are besieged with unsolicited ideas from the public, very few of which are even worth serious consideration. </a:t>
            </a:r>
          </a:p>
          <a:p>
            <a:pPr algn="just"/>
            <a:r>
              <a:rPr lang="en-US" dirty="0"/>
              <a:t>Larger corporations frequently have research and development departments in which substantial sums of money have been invested. Management, naturally, favors in-house developments. Other companies are wary of inventors who may claim that their ideas have been stolen, when in fact the company may have been already working on the same idea.</a:t>
            </a:r>
            <a:endParaRPr lang="it-IT" dirty="0"/>
          </a:p>
        </p:txBody>
      </p:sp>
    </p:spTree>
    <p:extLst>
      <p:ext uri="{BB962C8B-B14F-4D97-AF65-F5344CB8AC3E}">
        <p14:creationId xmlns:p14="http://schemas.microsoft.com/office/powerpoint/2010/main" val="423163284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851EE3-B090-DEFE-1C2D-679FE9659244}"/>
              </a:ext>
            </a:extLst>
          </p:cNvPr>
          <p:cNvSpPr>
            <a:spLocks noGrp="1"/>
          </p:cNvSpPr>
          <p:nvPr>
            <p:ph type="title"/>
          </p:nvPr>
        </p:nvSpPr>
        <p:spPr/>
        <p:txBody>
          <a:bodyPr>
            <a:normAutofit/>
          </a:bodyPr>
          <a:lstStyle/>
          <a:p>
            <a:pPr algn="ctr"/>
            <a:r>
              <a:rPr lang="en-US" sz="4000" b="1" dirty="0"/>
              <a:t>Exploitation of the Patented Invention </a:t>
            </a:r>
            <a:endParaRPr lang="it-IT" sz="4000" b="1" dirty="0"/>
          </a:p>
        </p:txBody>
      </p:sp>
      <p:sp>
        <p:nvSpPr>
          <p:cNvPr id="3" name="Segnaposto contenuto 2">
            <a:extLst>
              <a:ext uri="{FF2B5EF4-FFF2-40B4-BE49-F238E27FC236}">
                <a16:creationId xmlns:a16="http://schemas.microsoft.com/office/drawing/2014/main" id="{9BA67ED7-19FB-B2E3-4096-D5772E958E55}"/>
              </a:ext>
            </a:extLst>
          </p:cNvPr>
          <p:cNvSpPr>
            <a:spLocks noGrp="1"/>
          </p:cNvSpPr>
          <p:nvPr>
            <p:ph idx="1"/>
          </p:nvPr>
        </p:nvSpPr>
        <p:spPr/>
        <p:txBody>
          <a:bodyPr>
            <a:normAutofit fontScale="92500" lnSpcReduction="10000"/>
          </a:bodyPr>
          <a:lstStyle/>
          <a:p>
            <a:pPr algn="just"/>
            <a:r>
              <a:rPr lang="en-US" dirty="0"/>
              <a:t>Larger corporations often publish their policies and procedures regarding new product ideas from outside sources. Some have “submitted ideas departments.” Most companies would prefer that the inventor merely send them a copy of his patent on a new idea. Alternatively, the inventor can submit a copy of his patent application as soon as it has been filed. </a:t>
            </a:r>
          </a:p>
          <a:p>
            <a:pPr algn="just"/>
            <a:r>
              <a:rPr lang="en-US" dirty="0"/>
              <a:t>When submitting an idea which is not patentable, the inventor should be aware of the company’s policy regarding unsolicited ideas before he sends it. Some companies reserve the right to make arbitrary payment for ideas as they see fit. </a:t>
            </a:r>
          </a:p>
          <a:p>
            <a:pPr algn="just"/>
            <a:r>
              <a:rPr lang="en-US" dirty="0"/>
              <a:t>If a patented idea is accepted, the inventor may be able to choose whether he wishes to sell his patent outright for a lump sum, or enter into a licensing agreement with the company</a:t>
            </a:r>
            <a:endParaRPr lang="it-IT" dirty="0"/>
          </a:p>
        </p:txBody>
      </p:sp>
    </p:spTree>
    <p:extLst>
      <p:ext uri="{BB962C8B-B14F-4D97-AF65-F5344CB8AC3E}">
        <p14:creationId xmlns:p14="http://schemas.microsoft.com/office/powerpoint/2010/main" val="2648319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23595"/>
          </a:xfrm>
        </p:spPr>
        <p:txBody>
          <a:bodyPr>
            <a:normAutofit/>
          </a:bodyPr>
          <a:lstStyle/>
          <a:p>
            <a:pPr algn="ctr"/>
            <a:r>
              <a:rPr lang="it-IT" sz="4000" b="1" dirty="0"/>
              <a:t>Industrial </a:t>
            </a:r>
            <a:r>
              <a:rPr lang="it-IT" sz="4000" b="1" dirty="0" err="1"/>
              <a:t>Applicability</a:t>
            </a:r>
            <a:r>
              <a:rPr lang="it-IT" sz="4000" b="1" dirty="0"/>
              <a:t> (Utility)</a:t>
            </a:r>
          </a:p>
        </p:txBody>
      </p:sp>
      <p:sp>
        <p:nvSpPr>
          <p:cNvPr id="3" name="Segnaposto contenuto 2"/>
          <p:cNvSpPr>
            <a:spLocks noGrp="1"/>
          </p:cNvSpPr>
          <p:nvPr>
            <p:ph idx="1"/>
          </p:nvPr>
        </p:nvSpPr>
        <p:spPr>
          <a:xfrm>
            <a:off x="838200" y="1371601"/>
            <a:ext cx="10515600" cy="5003074"/>
          </a:xfrm>
        </p:spPr>
        <p:txBody>
          <a:bodyPr>
            <a:normAutofit fontScale="92500"/>
          </a:bodyPr>
          <a:lstStyle/>
          <a:p>
            <a:pPr marL="0" indent="0" algn="just">
              <a:buNone/>
            </a:pPr>
            <a:r>
              <a:rPr lang="en-US" sz="3200" dirty="0">
                <a:latin typeface="Times New Roman" panose="02020603050405020304" pitchFamily="18" charset="0"/>
                <a:cs typeface="Times New Roman" panose="02020603050405020304" pitchFamily="18" charset="0"/>
              </a:rPr>
              <a:t>An invention, in order to be patentable, must be of a kind which can be applied for practical purposes, not be purely theoretical. If the invention is intended to be a product or part of a product, it should be possible to make that product. And if the invention is intended to be a process or part of a process, it should be possible to carry that process out or “use” it (the general term) in practice.</a:t>
            </a:r>
          </a:p>
          <a:p>
            <a:pPr marL="0" indent="0" algn="just">
              <a:buNone/>
            </a:pP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“Applicability” and “industrial applicability” are expressions reflecting, respectively, the possibility of making and manufacturing in practice, and that of carrying out or using in practice.</a:t>
            </a:r>
          </a:p>
          <a:p>
            <a:pPr marL="0" indent="0" algn="just">
              <a:buNone/>
            </a:pPr>
            <a:endParaRPr lang="it-IT" b="1"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9620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15035"/>
          </a:xfrm>
        </p:spPr>
        <p:txBody>
          <a:bodyPr/>
          <a:lstStyle/>
          <a:p>
            <a:pPr algn="ctr"/>
            <a:r>
              <a:rPr lang="it-IT" b="1" dirty="0"/>
              <a:t>Industrial </a:t>
            </a:r>
            <a:r>
              <a:rPr lang="it-IT" b="1" dirty="0" err="1"/>
              <a:t>Applicability</a:t>
            </a:r>
            <a:r>
              <a:rPr lang="it-IT" b="1" dirty="0"/>
              <a:t> (Utility)</a:t>
            </a:r>
          </a:p>
        </p:txBody>
      </p:sp>
      <p:sp>
        <p:nvSpPr>
          <p:cNvPr id="3" name="Segnaposto contenuto 2"/>
          <p:cNvSpPr>
            <a:spLocks noGrp="1"/>
          </p:cNvSpPr>
          <p:nvPr>
            <p:ph idx="1"/>
          </p:nvPr>
        </p:nvSpPr>
        <p:spPr>
          <a:xfrm>
            <a:off x="838200" y="1382011"/>
            <a:ext cx="10515600" cy="5615137"/>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The term “industrial” should be considered in its broadest sense, including any kind of industry. In common language, an “industrial” activity means a technical activity on a certain scale, and the “industrial” applicability of an invention means the application (making use) of an invention by technical means on a certain scale. </a:t>
            </a:r>
          </a:p>
          <a:p>
            <a:pPr marL="0" indent="0" algn="just">
              <a:buNone/>
            </a:pPr>
            <a:r>
              <a:rPr lang="en-US" sz="3600" dirty="0">
                <a:latin typeface="Times New Roman" panose="02020603050405020304" pitchFamily="18" charset="0"/>
                <a:cs typeface="Times New Roman" panose="02020603050405020304" pitchFamily="18" charset="0"/>
              </a:rPr>
              <a:t>National and regional laws and practices concerning the industrial applicability requirement vary significantly. </a:t>
            </a: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527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ED1C4F-434A-0BCB-63C1-E573C1B2722A}"/>
              </a:ext>
            </a:extLst>
          </p:cNvPr>
          <p:cNvSpPr>
            <a:spLocks noGrp="1"/>
          </p:cNvSpPr>
          <p:nvPr>
            <p:ph type="title"/>
          </p:nvPr>
        </p:nvSpPr>
        <p:spPr/>
        <p:txBody>
          <a:bodyPr>
            <a:normAutofit/>
          </a:bodyPr>
          <a:lstStyle/>
          <a:p>
            <a:pPr algn="ctr"/>
            <a:r>
              <a:rPr lang="it-IT" sz="4000" b="1" dirty="0"/>
              <a:t>Industrial </a:t>
            </a:r>
            <a:r>
              <a:rPr lang="it-IT" sz="4000" b="1" dirty="0" err="1"/>
              <a:t>Applicability</a:t>
            </a:r>
            <a:r>
              <a:rPr lang="it-IT" sz="4000" b="1" dirty="0"/>
              <a:t> (Utility)</a:t>
            </a:r>
          </a:p>
        </p:txBody>
      </p:sp>
      <p:sp>
        <p:nvSpPr>
          <p:cNvPr id="3" name="Segnaposto contenuto 2">
            <a:extLst>
              <a:ext uri="{FF2B5EF4-FFF2-40B4-BE49-F238E27FC236}">
                <a16:creationId xmlns:a16="http://schemas.microsoft.com/office/drawing/2014/main" id="{2E683773-507D-7ACA-332A-2213D7816CD1}"/>
              </a:ext>
            </a:extLst>
          </p:cNvPr>
          <p:cNvSpPr>
            <a:spLocks noGrp="1"/>
          </p:cNvSpPr>
          <p:nvPr>
            <p:ph idx="1"/>
          </p:nvPr>
        </p:nvSpPr>
        <p:spPr/>
        <p:txBody>
          <a:bodyPr>
            <a:normAutofit fontScale="92500" lnSpcReduction="10000"/>
          </a:bodyPr>
          <a:lstStyle/>
          <a:p>
            <a:pPr algn="just"/>
            <a:r>
              <a:rPr lang="en-US" sz="4000" dirty="0"/>
              <a:t>At one end of the spectrum, the requirement of industrial applicability is met as long as the claimed invention can be made in industry without taking into account the use of the invention. At the other end of the spectrum, the “usefulness” of the claimed invention is taken into account for the determination of the industrial applicability. </a:t>
            </a:r>
          </a:p>
          <a:p>
            <a:pPr algn="just"/>
            <a:r>
              <a:rPr lang="en-US" sz="4000" dirty="0"/>
              <a:t>On the other hand, some countries do not require industrial applicability, but utility. </a:t>
            </a:r>
          </a:p>
          <a:p>
            <a:endParaRPr lang="it-IT" dirty="0"/>
          </a:p>
        </p:txBody>
      </p:sp>
    </p:spTree>
    <p:extLst>
      <p:ext uri="{BB962C8B-B14F-4D97-AF65-F5344CB8AC3E}">
        <p14:creationId xmlns:p14="http://schemas.microsoft.com/office/powerpoint/2010/main" val="1680824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70262"/>
            <a:ext cx="10515600" cy="679269"/>
          </a:xfrm>
        </p:spPr>
        <p:txBody>
          <a:bodyPr>
            <a:normAutofit/>
          </a:bodyPr>
          <a:lstStyle/>
          <a:p>
            <a:pPr algn="ctr"/>
            <a:r>
              <a:rPr lang="it-IT" sz="4000" b="1" dirty="0" err="1">
                <a:latin typeface="Times New Roman" panose="02020603050405020304" pitchFamily="18" charset="0"/>
                <a:cs typeface="Times New Roman" panose="02020603050405020304" pitchFamily="18" charset="0"/>
              </a:rPr>
              <a:t>Novelty</a:t>
            </a:r>
            <a:endParaRPr lang="it-IT" sz="40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838200" y="1293222"/>
            <a:ext cx="10515600" cy="5355771"/>
          </a:xfrm>
        </p:spPr>
        <p:txBody>
          <a:bodyPr>
            <a:normAutofit lnSpcReduction="10000"/>
          </a:bodyPr>
          <a:lstStyle/>
          <a:p>
            <a:pPr marL="0" indent="0" algn="just">
              <a:buNone/>
            </a:pPr>
            <a:r>
              <a:rPr lang="en-US" sz="3200" dirty="0">
                <a:latin typeface="Times New Roman" panose="02020603050405020304" pitchFamily="18" charset="0"/>
                <a:cs typeface="Times New Roman" panose="02020603050405020304" pitchFamily="18" charset="0"/>
              </a:rPr>
              <a:t>Novelty is a fundamental requirement in any examination as to substance and is an undisputed condition of patentability. It must be emphasized, however, that novelty is not something which can be proved or established; only its absence can be proved. </a:t>
            </a:r>
          </a:p>
          <a:p>
            <a:pPr marL="0" indent="0" algn="just">
              <a:buNone/>
            </a:pP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An invention is new if it is not anticipated by the prior art. “Prior art” is, in general, all the knowledge that existed prior to the relevant filing or priority date of a patent application, whether it existed by way of written or oral disclosure. The question of what should constitute “prior art” at a given time is one which has been the subject of some debate. </a:t>
            </a:r>
          </a:p>
        </p:txBody>
      </p:sp>
    </p:spTree>
    <p:extLst>
      <p:ext uri="{BB962C8B-B14F-4D97-AF65-F5344CB8AC3E}">
        <p14:creationId xmlns:p14="http://schemas.microsoft.com/office/powerpoint/2010/main" val="4138188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97469"/>
          </a:xfrm>
        </p:spPr>
        <p:txBody>
          <a:bodyPr/>
          <a:lstStyle/>
          <a:p>
            <a:pPr algn="ctr"/>
            <a:r>
              <a:rPr lang="it-IT" sz="4000" dirty="0" err="1">
                <a:solidFill>
                  <a:prstClr val="black"/>
                </a:solidFill>
                <a:latin typeface="Times New Roman" panose="02020603050405020304" pitchFamily="18" charset="0"/>
                <a:cs typeface="Times New Roman" panose="02020603050405020304" pitchFamily="18" charset="0"/>
              </a:rPr>
              <a:t>Novelty</a:t>
            </a:r>
            <a:endParaRPr lang="it-IT" dirty="0"/>
          </a:p>
        </p:txBody>
      </p:sp>
      <p:sp>
        <p:nvSpPr>
          <p:cNvPr id="3" name="Segnaposto contenuto 2"/>
          <p:cNvSpPr>
            <a:spLocks noGrp="1"/>
          </p:cNvSpPr>
          <p:nvPr>
            <p:ph idx="1"/>
          </p:nvPr>
        </p:nvSpPr>
        <p:spPr>
          <a:xfrm>
            <a:off x="838200" y="1162594"/>
            <a:ext cx="10515600" cy="5577840"/>
          </a:xfrm>
        </p:spPr>
        <p:txBody>
          <a:bodyPr>
            <a:noAutofit/>
          </a:bodyPr>
          <a:lstStyle/>
          <a:p>
            <a:pPr algn="just"/>
            <a:r>
              <a:rPr lang="en-US" sz="3600" dirty="0">
                <a:latin typeface="Times New Roman" panose="02020603050405020304" pitchFamily="18" charset="0"/>
                <a:cs typeface="Times New Roman" panose="02020603050405020304" pitchFamily="18" charset="0"/>
              </a:rPr>
              <a:t>One viewpoint is that the determination of prior art should be made against a background of what is known only in the protecting country. This would exclude knowledge from other countries, if it was not imported into the country before the making of the invention, even if that knowledge was available abroad before the date of the making of the invention. </a:t>
            </a:r>
          </a:p>
          <a:p>
            <a:pPr algn="just"/>
            <a:r>
              <a:rPr lang="en-US" sz="3600" dirty="0">
                <a:latin typeface="Times New Roman" panose="02020603050405020304" pitchFamily="18" charset="0"/>
                <a:cs typeface="Times New Roman" panose="02020603050405020304" pitchFamily="18" charset="0"/>
              </a:rPr>
              <a:t>Another viewpoint is based on the differentiation between printed publications and other disclosures such as oral disclosures and prior use, and where such publications or disclosures occurred.</a:t>
            </a:r>
            <a:endParaRPr lang="it-IT" sz="3600" dirty="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725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2069"/>
            <a:ext cx="10515600" cy="692331"/>
          </a:xfrm>
        </p:spPr>
        <p:txBody>
          <a:bodyPr>
            <a:normAutofit fontScale="90000"/>
          </a:bodyPr>
          <a:lstStyle/>
          <a:p>
            <a:pPr algn="ctr"/>
            <a:r>
              <a:rPr lang="it-IT" b="1" dirty="0" err="1"/>
              <a:t>Novelty</a:t>
            </a:r>
            <a:endParaRPr lang="it-IT" b="1" dirty="0"/>
          </a:p>
        </p:txBody>
      </p:sp>
      <p:sp>
        <p:nvSpPr>
          <p:cNvPr id="3" name="Segnaposto contenuto 2"/>
          <p:cNvSpPr>
            <a:spLocks noGrp="1"/>
          </p:cNvSpPr>
          <p:nvPr>
            <p:ph idx="1"/>
          </p:nvPr>
        </p:nvSpPr>
        <p:spPr>
          <a:xfrm>
            <a:off x="838200" y="1058091"/>
            <a:ext cx="10515600" cy="5603966"/>
          </a:xfrm>
        </p:spPr>
        <p:txBody>
          <a:bodyPr>
            <a:noAutofit/>
          </a:bodyPr>
          <a:lstStyle/>
          <a:p>
            <a:pPr algn="just"/>
            <a:r>
              <a:rPr lang="en-US" sz="3200" dirty="0">
                <a:latin typeface="Times New Roman" panose="02020603050405020304" pitchFamily="18" charset="0"/>
                <a:cs typeface="Times New Roman" panose="02020603050405020304" pitchFamily="18" charset="0"/>
              </a:rPr>
              <a:t>The disclosure of an invention so that it becomes part of the prior art may take place in three ways, namely: </a:t>
            </a:r>
          </a:p>
          <a:p>
            <a:pPr algn="just"/>
            <a:r>
              <a:rPr lang="en-US" sz="3200" dirty="0">
                <a:latin typeface="Times New Roman" panose="02020603050405020304" pitchFamily="18" charset="0"/>
                <a:cs typeface="Times New Roman" panose="02020603050405020304" pitchFamily="18" charset="0"/>
              </a:rPr>
              <a:t>- by a description of the invention in a published writing or publication in other form; </a:t>
            </a:r>
          </a:p>
          <a:p>
            <a:pPr algn="just"/>
            <a:r>
              <a:rPr lang="en-US" sz="3200" dirty="0">
                <a:latin typeface="Times New Roman" panose="02020603050405020304" pitchFamily="18" charset="0"/>
                <a:cs typeface="Times New Roman" panose="02020603050405020304" pitchFamily="18" charset="0"/>
              </a:rPr>
              <a:t>- by a description of the invention in spoken words uttered in public, such a disclosure being called an oral disclosure; </a:t>
            </a:r>
          </a:p>
          <a:p>
            <a:pPr algn="just"/>
            <a:r>
              <a:rPr lang="en-US" sz="3200" dirty="0">
                <a:latin typeface="Times New Roman" panose="02020603050405020304" pitchFamily="18" charset="0"/>
                <a:cs typeface="Times New Roman" panose="02020603050405020304" pitchFamily="18" charset="0"/>
              </a:rPr>
              <a:t>- by the use of the invention in public, or by putting the public in a position that enables any member of the public to use it, such a disclosure being a “disclosure by use.”</a:t>
            </a: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316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58281"/>
          </a:xfrm>
        </p:spPr>
        <p:txBody>
          <a:bodyPr/>
          <a:lstStyle/>
          <a:p>
            <a:pPr algn="ctr"/>
            <a:r>
              <a:rPr lang="it-IT" sz="4000" dirty="0" err="1">
                <a:solidFill>
                  <a:prstClr val="black"/>
                </a:solidFill>
                <a:latin typeface="Times New Roman" panose="02020603050405020304" pitchFamily="18" charset="0"/>
                <a:cs typeface="Times New Roman" panose="02020603050405020304" pitchFamily="18" charset="0"/>
              </a:rPr>
              <a:t>Novelty</a:t>
            </a:r>
            <a:endParaRPr lang="it-IT" dirty="0"/>
          </a:p>
        </p:txBody>
      </p:sp>
      <p:sp>
        <p:nvSpPr>
          <p:cNvPr id="3" name="Segnaposto contenuto 2"/>
          <p:cNvSpPr>
            <a:spLocks noGrp="1"/>
          </p:cNvSpPr>
          <p:nvPr>
            <p:ph idx="1"/>
          </p:nvPr>
        </p:nvSpPr>
        <p:spPr>
          <a:xfrm>
            <a:off x="838200" y="1227908"/>
            <a:ext cx="10515600" cy="5538651"/>
          </a:xfrm>
        </p:spPr>
        <p:txBody>
          <a:bodyPr>
            <a:normAutofit/>
          </a:bodyPr>
          <a:lstStyle/>
          <a:p>
            <a:pPr marL="0" lvl="0" indent="0" algn="just">
              <a:buNone/>
            </a:pPr>
            <a:r>
              <a:rPr lang="en-US" sz="3200" dirty="0">
                <a:solidFill>
                  <a:prstClr val="black"/>
                </a:solidFill>
                <a:latin typeface="Times New Roman" panose="02020603050405020304" pitchFamily="18" charset="0"/>
                <a:cs typeface="Times New Roman" panose="02020603050405020304" pitchFamily="18" charset="0"/>
              </a:rPr>
              <a:t>Publication in tangible form requires that there be some physical carrier for the information, a document in the broad sense of the term, and that document must have been published, that is to say, made available to the public in any manner such as by offering for sale or deposit in a public collection. </a:t>
            </a:r>
          </a:p>
          <a:p>
            <a:pPr marL="0" lvl="0" indent="0" algn="just">
              <a:buNone/>
            </a:pPr>
            <a:r>
              <a:rPr lang="en-US" sz="3200" dirty="0">
                <a:solidFill>
                  <a:prstClr val="black"/>
                </a:solidFill>
                <a:latin typeface="Times New Roman" panose="02020603050405020304" pitchFamily="18" charset="0"/>
                <a:cs typeface="Times New Roman" panose="02020603050405020304" pitchFamily="18" charset="0"/>
              </a:rPr>
              <a:t>Publications include issued patents or published patent applications, writings (whether they be manuscript, typescript, or printed matter), pictures including photographs, drawings or films, and recording, whether they be discs or tapes in either spoken or coded language. </a:t>
            </a:r>
          </a:p>
        </p:txBody>
      </p:sp>
    </p:spTree>
    <p:extLst>
      <p:ext uri="{BB962C8B-B14F-4D97-AF65-F5344CB8AC3E}">
        <p14:creationId xmlns:p14="http://schemas.microsoft.com/office/powerpoint/2010/main" val="1966198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FE182B-B5B2-F651-41A9-4BAF18C89425}"/>
              </a:ext>
            </a:extLst>
          </p:cNvPr>
          <p:cNvSpPr>
            <a:spLocks noGrp="1"/>
          </p:cNvSpPr>
          <p:nvPr>
            <p:ph type="title"/>
          </p:nvPr>
        </p:nvSpPr>
        <p:spPr/>
        <p:txBody>
          <a:bodyPr/>
          <a:lstStyle/>
          <a:p>
            <a:pPr algn="ctr"/>
            <a:r>
              <a:rPr lang="it-IT" b="1" dirty="0" err="1"/>
              <a:t>Novelty</a:t>
            </a:r>
            <a:endParaRPr lang="it-IT" b="1" dirty="0"/>
          </a:p>
        </p:txBody>
      </p:sp>
      <p:sp>
        <p:nvSpPr>
          <p:cNvPr id="3" name="Segnaposto contenuto 2">
            <a:extLst>
              <a:ext uri="{FF2B5EF4-FFF2-40B4-BE49-F238E27FC236}">
                <a16:creationId xmlns:a16="http://schemas.microsoft.com/office/drawing/2014/main" id="{6D5038DB-8ACC-E098-D8A9-D100C0F0680C}"/>
              </a:ext>
            </a:extLst>
          </p:cNvPr>
          <p:cNvSpPr>
            <a:spLocks noGrp="1"/>
          </p:cNvSpPr>
          <p:nvPr>
            <p:ph idx="1"/>
          </p:nvPr>
        </p:nvSpPr>
        <p:spPr/>
        <p:txBody>
          <a:bodyPr/>
          <a:lstStyle/>
          <a:p>
            <a:pPr algn="just"/>
            <a:r>
              <a:rPr lang="en-US" sz="4000" dirty="0"/>
              <a:t>Today, publication on the Internet must increasingly be taken into consideration. </a:t>
            </a:r>
          </a:p>
          <a:p>
            <a:pPr algn="just"/>
            <a:endParaRPr lang="en-US" sz="4000" dirty="0"/>
          </a:p>
          <a:p>
            <a:pPr algn="just"/>
            <a:r>
              <a:rPr lang="en-US" sz="4000" dirty="0"/>
              <a:t>Oral disclosure, as the expression suggests, implies that the words or form of the disclosure are not necessarily recorded as such and includes lectures and radio broadcasts</a:t>
            </a:r>
          </a:p>
          <a:p>
            <a:endParaRPr lang="it-IT" dirty="0"/>
          </a:p>
        </p:txBody>
      </p:sp>
    </p:spTree>
    <p:extLst>
      <p:ext uri="{BB962C8B-B14F-4D97-AF65-F5344CB8AC3E}">
        <p14:creationId xmlns:p14="http://schemas.microsoft.com/office/powerpoint/2010/main" val="323518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a:xfrm>
            <a:off x="838200" y="365124"/>
            <a:ext cx="10515600" cy="888909"/>
          </a:xfrm>
        </p:spPr>
        <p:txBody>
          <a:bodyPr>
            <a:normAutofit/>
          </a:bodyPr>
          <a:lstStyle/>
          <a:p>
            <a:pPr algn="ctr"/>
            <a:r>
              <a:rPr lang="it-IT" sz="4000" dirty="0" err="1">
                <a:latin typeface="Times New Roman" panose="02020603050405020304" pitchFamily="18" charset="0"/>
              </a:rPr>
              <a:t>Patents</a:t>
            </a:r>
            <a:r>
              <a:rPr lang="it-IT" sz="4000" dirty="0">
                <a:latin typeface="Times New Roman" panose="02020603050405020304" pitchFamily="18" charset="0"/>
              </a:rPr>
              <a:t> (</a:t>
            </a:r>
            <a:r>
              <a:rPr lang="it-IT" sz="4000" dirty="0" err="1">
                <a:latin typeface="Times New Roman" panose="02020603050405020304" pitchFamily="18" charset="0"/>
              </a:rPr>
              <a:t>Introduction</a:t>
            </a:r>
            <a:r>
              <a:rPr lang="it-IT" sz="4000" dirty="0">
                <a:latin typeface="Times New Roman" panose="02020603050405020304" pitchFamily="18" charset="0"/>
              </a:rPr>
              <a:t>)</a:t>
            </a:r>
            <a:endParaRPr lang="it-IT" sz="4000" dirty="0"/>
          </a:p>
        </p:txBody>
      </p:sp>
      <p:sp>
        <p:nvSpPr>
          <p:cNvPr id="10" name="Segnaposto contenuto 9"/>
          <p:cNvSpPr>
            <a:spLocks noGrp="1"/>
          </p:cNvSpPr>
          <p:nvPr>
            <p:ph idx="1"/>
          </p:nvPr>
        </p:nvSpPr>
        <p:spPr>
          <a:xfrm>
            <a:off x="838200" y="940526"/>
            <a:ext cx="10515600" cy="5721531"/>
          </a:xfrm>
        </p:spPr>
        <p:txBody>
          <a:bodyPr>
            <a:normAutofit lnSpcReduction="10000"/>
          </a:bodyPr>
          <a:lstStyle/>
          <a:p>
            <a:endParaRPr lang="it-IT" dirty="0">
              <a:latin typeface="Times New Roman" panose="02020603050405020304" pitchFamily="18" charset="0"/>
              <a:cs typeface="Times New Roman" panose="02020603050405020304" pitchFamily="18" charset="0"/>
            </a:endParaRPr>
          </a:p>
          <a:p>
            <a:pPr algn="just">
              <a:lnSpc>
                <a:spcPct val="107000"/>
              </a:lnSpc>
              <a:spcAft>
                <a:spcPts val="800"/>
              </a:spcAft>
            </a:pP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In a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number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countries,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inventions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also</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protectable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through</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registration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under the name of “utility model” or “short-</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term</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requirements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somewhat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less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strict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than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particular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respect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inventive step, and in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comparison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with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fees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lower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and the duration of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shorter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but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otherwise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under the utility model or short-</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term</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similar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489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32155"/>
          </a:xfrm>
        </p:spPr>
        <p:txBody>
          <a:bodyPr/>
          <a:lstStyle/>
          <a:p>
            <a:pPr algn="ctr"/>
            <a:r>
              <a:rPr lang="it-IT" sz="4000" dirty="0" err="1">
                <a:solidFill>
                  <a:prstClr val="black"/>
                </a:solidFill>
                <a:latin typeface="Times New Roman" panose="02020603050405020304" pitchFamily="18" charset="0"/>
                <a:cs typeface="Times New Roman" panose="02020603050405020304" pitchFamily="18" charset="0"/>
              </a:rPr>
              <a:t>Novelty</a:t>
            </a:r>
            <a:endParaRPr lang="it-IT" dirty="0"/>
          </a:p>
        </p:txBody>
      </p:sp>
      <p:sp>
        <p:nvSpPr>
          <p:cNvPr id="3" name="Segnaposto contenuto 2"/>
          <p:cNvSpPr>
            <a:spLocks noGrp="1"/>
          </p:cNvSpPr>
          <p:nvPr>
            <p:ph idx="1"/>
          </p:nvPr>
        </p:nvSpPr>
        <p:spPr>
          <a:xfrm>
            <a:off x="838200" y="1097280"/>
            <a:ext cx="10515600" cy="5760720"/>
          </a:xfrm>
        </p:spPr>
        <p:txBody>
          <a:bodyPr>
            <a:normAutofit/>
          </a:bodyPr>
          <a:lstStyle/>
          <a:p>
            <a:pPr algn="just"/>
            <a:r>
              <a:rPr lang="en-US" sz="3600" dirty="0">
                <a:latin typeface="Times New Roman" panose="02020603050405020304" pitchFamily="18" charset="0"/>
                <a:cs typeface="Times New Roman" panose="02020603050405020304" pitchFamily="18" charset="0"/>
              </a:rPr>
              <a:t>Disclosure by use is essentially a public, visual disclosure such as by display, sale, demonstration, unrecorded television broadcasts and actual public use. </a:t>
            </a:r>
          </a:p>
          <a:p>
            <a:pPr algn="just"/>
            <a:r>
              <a:rPr lang="en-US" sz="3600" dirty="0">
                <a:latin typeface="Times New Roman" panose="02020603050405020304" pitchFamily="18" charset="0"/>
                <a:cs typeface="Times New Roman" panose="02020603050405020304" pitchFamily="18" charset="0"/>
              </a:rPr>
              <a:t>A document will only destroy the novelty of any invention claimed if the subject matter is explicitly contained in the document. </a:t>
            </a:r>
          </a:p>
          <a:p>
            <a:pPr algn="just"/>
            <a:r>
              <a:rPr lang="en-US" sz="3600" dirty="0">
                <a:latin typeface="Times New Roman" panose="02020603050405020304" pitchFamily="18" charset="0"/>
                <a:cs typeface="Times New Roman" panose="02020603050405020304" pitchFamily="18" charset="0"/>
              </a:rPr>
              <a:t>Lack of novelty can only be found if the publication by itself contains all the characteristics of that claim, that is, if it anticipates the subject matter of the claim</a:t>
            </a:r>
            <a:endParaRPr lang="it-IT" sz="3600"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582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97469"/>
          </a:xfrm>
        </p:spPr>
        <p:txBody>
          <a:bodyPr/>
          <a:lstStyle/>
          <a:p>
            <a:pPr algn="ctr"/>
            <a:r>
              <a:rPr lang="it-IT" sz="4000" dirty="0" err="1">
                <a:solidFill>
                  <a:prstClr val="black"/>
                </a:solidFill>
                <a:latin typeface="Times New Roman" panose="02020603050405020304" pitchFamily="18" charset="0"/>
                <a:cs typeface="Times New Roman" panose="02020603050405020304" pitchFamily="18" charset="0"/>
              </a:rPr>
              <a:t>Novelty</a:t>
            </a:r>
            <a:endParaRPr lang="it-IT" dirty="0"/>
          </a:p>
        </p:txBody>
      </p:sp>
      <p:sp>
        <p:nvSpPr>
          <p:cNvPr id="3" name="Segnaposto contenuto 2"/>
          <p:cNvSpPr>
            <a:spLocks noGrp="1"/>
          </p:cNvSpPr>
          <p:nvPr>
            <p:ph idx="1"/>
          </p:nvPr>
        </p:nvSpPr>
        <p:spPr>
          <a:xfrm>
            <a:off x="838200" y="1162594"/>
            <a:ext cx="10515600" cy="5695406"/>
          </a:xfrm>
        </p:spPr>
        <p:txBody>
          <a:bodyPr>
            <a:normAutofit/>
          </a:bodyPr>
          <a:lstStyle/>
          <a:p>
            <a:pPr marL="0" indent="0" algn="just">
              <a:buNone/>
            </a:pPr>
            <a:r>
              <a:rPr lang="en-US" sz="4800" dirty="0">
                <a:latin typeface="Times New Roman" panose="02020603050405020304" pitchFamily="18" charset="0"/>
                <a:cs typeface="Times New Roman" panose="02020603050405020304" pitchFamily="18" charset="0"/>
              </a:rPr>
              <a:t>Lack of novelty may however, be implicit in the publication in the sense that, in carrying out the “teaching” of the publication, a person having ordinary skill in the art would inevitably arrive at a result falling within the terms of the claim. </a:t>
            </a:r>
          </a:p>
          <a:p>
            <a:pPr marL="0" indent="0" algn="ctr">
              <a:buNone/>
            </a:pPr>
            <a:endParaRPr lang="it-IT" sz="4000" dirty="0"/>
          </a:p>
          <a:p>
            <a:pPr marL="0" indent="0" algn="ctr">
              <a:buNone/>
            </a:pPr>
            <a:endParaRPr lang="it-IT" dirty="0"/>
          </a:p>
          <a:p>
            <a:pPr marL="0" indent="0" algn="ctr">
              <a:buNone/>
            </a:pPr>
            <a:endParaRPr lang="it-IT" dirty="0"/>
          </a:p>
        </p:txBody>
      </p:sp>
    </p:spTree>
    <p:extLst>
      <p:ext uri="{BB962C8B-B14F-4D97-AF65-F5344CB8AC3E}">
        <p14:creationId xmlns:p14="http://schemas.microsoft.com/office/powerpoint/2010/main" val="1307174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0E3415-EF8F-F061-D636-5F29D75F94EE}"/>
              </a:ext>
            </a:extLst>
          </p:cNvPr>
          <p:cNvSpPr>
            <a:spLocks noGrp="1"/>
          </p:cNvSpPr>
          <p:nvPr>
            <p:ph type="title"/>
          </p:nvPr>
        </p:nvSpPr>
        <p:spPr/>
        <p:txBody>
          <a:bodyPr>
            <a:normAutofit/>
          </a:bodyPr>
          <a:lstStyle/>
          <a:p>
            <a:pPr algn="ctr"/>
            <a:r>
              <a:rPr lang="it-IT" sz="4000" b="1" dirty="0" err="1"/>
              <a:t>Novelty</a:t>
            </a:r>
            <a:endParaRPr lang="it-IT" sz="4000" b="1" dirty="0"/>
          </a:p>
        </p:txBody>
      </p:sp>
      <p:sp>
        <p:nvSpPr>
          <p:cNvPr id="3" name="Segnaposto contenuto 2">
            <a:extLst>
              <a:ext uri="{FF2B5EF4-FFF2-40B4-BE49-F238E27FC236}">
                <a16:creationId xmlns:a16="http://schemas.microsoft.com/office/drawing/2014/main" id="{EEA8DA28-CA6A-1F66-1D77-9220A4800B58}"/>
              </a:ext>
            </a:extLst>
          </p:cNvPr>
          <p:cNvSpPr>
            <a:spLocks noGrp="1"/>
          </p:cNvSpPr>
          <p:nvPr>
            <p:ph idx="1"/>
          </p:nvPr>
        </p:nvSpPr>
        <p:spPr/>
        <p:txBody>
          <a:bodyPr/>
          <a:lstStyle/>
          <a:p>
            <a:pPr algn="just"/>
            <a:r>
              <a:rPr lang="en-US" sz="4000" dirty="0"/>
              <a:t>Generally speaking, lack of novelty of this kind will only be raised by the Patent Office where there is no reasonable doubt as to the practical effect of the prior “teaching.”</a:t>
            </a:r>
          </a:p>
          <a:p>
            <a:pPr algn="just"/>
            <a:r>
              <a:rPr lang="en-US" sz="4000" dirty="0"/>
              <a:t>It should be noted that in considering novelty, it is not permissible to combine separate items of prior art together. </a:t>
            </a:r>
          </a:p>
          <a:p>
            <a:endParaRPr lang="it-IT" dirty="0"/>
          </a:p>
        </p:txBody>
      </p:sp>
    </p:spTree>
    <p:extLst>
      <p:ext uri="{BB962C8B-B14F-4D97-AF65-F5344CB8AC3E}">
        <p14:creationId xmlns:p14="http://schemas.microsoft.com/office/powerpoint/2010/main" val="3538403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759"/>
            <a:ext cx="10515600" cy="718458"/>
          </a:xfrm>
        </p:spPr>
        <p:txBody>
          <a:bodyPr/>
          <a:lstStyle/>
          <a:p>
            <a:pPr algn="ctr"/>
            <a:r>
              <a:rPr lang="it-IT" b="1" dirty="0"/>
              <a:t>Inventive Step </a:t>
            </a:r>
          </a:p>
        </p:txBody>
      </p:sp>
      <p:sp>
        <p:nvSpPr>
          <p:cNvPr id="3" name="Segnaposto contenuto 2"/>
          <p:cNvSpPr>
            <a:spLocks noGrp="1"/>
          </p:cNvSpPr>
          <p:nvPr>
            <p:ph idx="1"/>
          </p:nvPr>
        </p:nvSpPr>
        <p:spPr>
          <a:xfrm>
            <a:off x="838200" y="1358537"/>
            <a:ext cx="10515600" cy="5394960"/>
          </a:xfrm>
        </p:spPr>
        <p:txBody>
          <a:bodyPr>
            <a:normAutofit fontScale="92500"/>
          </a:bodyPr>
          <a:lstStyle/>
          <a:p>
            <a:pPr marL="0" indent="0" algn="just">
              <a:buNone/>
            </a:pPr>
            <a:r>
              <a:rPr lang="en-US" sz="3600" dirty="0">
                <a:latin typeface="Times New Roman" panose="02020603050405020304" pitchFamily="18" charset="0"/>
                <a:cs typeface="Times New Roman" panose="02020603050405020304" pitchFamily="18" charset="0"/>
              </a:rPr>
              <a:t>In relation to the requirement of inventive step (also referred to as “non-obviousness”), the question as to whether or not the invention “would have been obvious to a person having ordinary skill in the art” is perhaps the most difficult of the standards to determine in the examination as to substance. </a:t>
            </a:r>
          </a:p>
          <a:p>
            <a:pPr marL="0" indent="0" algn="just">
              <a:buNone/>
            </a:pP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The inclusion of a requirement like this in patent legislation is based on the premise that protection should not be given to what is already known as part of the prior art, or to anything that the person with ordinary skill could deduce as an obvious consequence thereof. </a:t>
            </a: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608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79904"/>
          </a:xfrm>
        </p:spPr>
        <p:txBody>
          <a:bodyPr>
            <a:normAutofit fontScale="90000"/>
          </a:bodyPr>
          <a:lstStyle/>
          <a:p>
            <a:pPr algn="ctr"/>
            <a:r>
              <a:rPr lang="it-IT" b="1" dirty="0"/>
              <a:t>Inventive Step (Non-</a:t>
            </a:r>
            <a:r>
              <a:rPr lang="it-IT" b="1" dirty="0" err="1"/>
              <a:t>Obviousness</a:t>
            </a:r>
            <a:r>
              <a:rPr lang="it-IT" b="1" dirty="0"/>
              <a:t>)</a:t>
            </a:r>
          </a:p>
        </p:txBody>
      </p:sp>
      <p:sp>
        <p:nvSpPr>
          <p:cNvPr id="3" name="Segnaposto contenuto 2"/>
          <p:cNvSpPr>
            <a:spLocks noGrp="1"/>
          </p:cNvSpPr>
          <p:nvPr>
            <p:ph idx="1"/>
          </p:nvPr>
        </p:nvSpPr>
        <p:spPr>
          <a:xfrm>
            <a:off x="838200" y="1254034"/>
            <a:ext cx="10515600" cy="5603966"/>
          </a:xfrm>
        </p:spPr>
        <p:txBody>
          <a:bodyPr>
            <a:normAutofit/>
          </a:bodyPr>
          <a:lstStyle/>
          <a:p>
            <a:pPr algn="just"/>
            <a:r>
              <a:rPr lang="en-US" sz="4400" dirty="0">
                <a:latin typeface="Times New Roman" panose="02020603050405020304" pitchFamily="18" charset="0"/>
                <a:cs typeface="Times New Roman" panose="02020603050405020304" pitchFamily="18" charset="0"/>
              </a:rPr>
              <a:t>The expression “ordinary skill” is intended to exclude the “best” expert that can be found. It is intended that the person be limited to one having the average level of skill reached in the field in the country concerned. </a:t>
            </a:r>
          </a:p>
        </p:txBody>
      </p:sp>
    </p:spTree>
    <p:extLst>
      <p:ext uri="{BB962C8B-B14F-4D97-AF65-F5344CB8AC3E}">
        <p14:creationId xmlns:p14="http://schemas.microsoft.com/office/powerpoint/2010/main" val="3647850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ACA095-BAA3-7807-CF16-8F8B0910C629}"/>
              </a:ext>
            </a:extLst>
          </p:cNvPr>
          <p:cNvSpPr>
            <a:spLocks noGrp="1"/>
          </p:cNvSpPr>
          <p:nvPr>
            <p:ph type="title"/>
          </p:nvPr>
        </p:nvSpPr>
        <p:spPr/>
        <p:txBody>
          <a:bodyPr/>
          <a:lstStyle/>
          <a:p>
            <a:pPr algn="ctr"/>
            <a:r>
              <a:rPr lang="it-IT" b="1" dirty="0"/>
              <a:t>Inventive Step (Non-</a:t>
            </a:r>
            <a:r>
              <a:rPr lang="it-IT" b="1" dirty="0" err="1"/>
              <a:t>Obviousness</a:t>
            </a:r>
            <a:r>
              <a:rPr lang="it-IT" b="1" dirty="0"/>
              <a:t>)</a:t>
            </a:r>
          </a:p>
        </p:txBody>
      </p:sp>
      <p:sp>
        <p:nvSpPr>
          <p:cNvPr id="3" name="Segnaposto contenuto 2">
            <a:extLst>
              <a:ext uri="{FF2B5EF4-FFF2-40B4-BE49-F238E27FC236}">
                <a16:creationId xmlns:a16="http://schemas.microsoft.com/office/drawing/2014/main" id="{5B0F01E9-85AC-E85C-9E0E-4445423B726A}"/>
              </a:ext>
            </a:extLst>
          </p:cNvPr>
          <p:cNvSpPr>
            <a:spLocks noGrp="1"/>
          </p:cNvSpPr>
          <p:nvPr>
            <p:ph idx="1"/>
          </p:nvPr>
        </p:nvSpPr>
        <p:spPr/>
        <p:txBody>
          <a:bodyPr>
            <a:normAutofit lnSpcReduction="10000"/>
          </a:bodyPr>
          <a:lstStyle/>
          <a:p>
            <a:pPr algn="just"/>
            <a:r>
              <a:rPr lang="en-US" sz="3600" dirty="0"/>
              <a:t>It should be noted that novelty and inventive step are different criteria. Novelty exists if there is any difference between the invention and the prior art. The question, “is there inventive step?” only arises if there is novelty. The expression “inventive step” conveys the idea that it is not enough that the claimed invention is new, that is, different from what exists in the state of the art, but that this difference must have two characteristics. </a:t>
            </a:r>
          </a:p>
          <a:p>
            <a:endParaRPr lang="it-IT" dirty="0"/>
          </a:p>
        </p:txBody>
      </p:sp>
    </p:spTree>
    <p:extLst>
      <p:ext uri="{BB962C8B-B14F-4D97-AF65-F5344CB8AC3E}">
        <p14:creationId xmlns:p14="http://schemas.microsoft.com/office/powerpoint/2010/main" val="3086590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130998-6FA3-2B93-8EB4-E2387B34663F}"/>
              </a:ext>
            </a:extLst>
          </p:cNvPr>
          <p:cNvSpPr>
            <a:spLocks noGrp="1"/>
          </p:cNvSpPr>
          <p:nvPr>
            <p:ph type="title"/>
          </p:nvPr>
        </p:nvSpPr>
        <p:spPr/>
        <p:txBody>
          <a:bodyPr>
            <a:normAutofit/>
          </a:bodyPr>
          <a:lstStyle/>
          <a:p>
            <a:pPr algn="ctr"/>
            <a:r>
              <a:rPr lang="it-IT" sz="4000" b="1" dirty="0"/>
              <a:t>Inventive Step (Non-</a:t>
            </a:r>
            <a:r>
              <a:rPr lang="it-IT" sz="4000" b="1" dirty="0" err="1"/>
              <a:t>Obviousness</a:t>
            </a:r>
            <a:r>
              <a:rPr lang="it-IT" sz="4000" b="1" dirty="0"/>
              <a:t>)</a:t>
            </a:r>
          </a:p>
        </p:txBody>
      </p:sp>
      <p:sp>
        <p:nvSpPr>
          <p:cNvPr id="3" name="Segnaposto contenuto 2">
            <a:extLst>
              <a:ext uri="{FF2B5EF4-FFF2-40B4-BE49-F238E27FC236}">
                <a16:creationId xmlns:a16="http://schemas.microsoft.com/office/drawing/2014/main" id="{6CE4304A-6CAB-25E0-6174-F2FD9DECA46A}"/>
              </a:ext>
            </a:extLst>
          </p:cNvPr>
          <p:cNvSpPr>
            <a:spLocks noGrp="1"/>
          </p:cNvSpPr>
          <p:nvPr>
            <p:ph idx="1"/>
          </p:nvPr>
        </p:nvSpPr>
        <p:spPr/>
        <p:txBody>
          <a:bodyPr>
            <a:normAutofit lnSpcReduction="10000"/>
          </a:bodyPr>
          <a:lstStyle/>
          <a:p>
            <a:pPr algn="just"/>
            <a:r>
              <a:rPr lang="en-US" sz="4000" dirty="0"/>
              <a:t>Firstly, it must be “inventive”, that is, the result of a creative idea, and it must be a step, that is, it must be noticeable. There must be a clearly identifiable difference between the state of the art and the claimed invention. </a:t>
            </a:r>
          </a:p>
          <a:p>
            <a:pPr algn="just"/>
            <a:r>
              <a:rPr lang="en-US" sz="4000" dirty="0"/>
              <a:t>This is why, in some jurisdictions, there is the concept of an “advance” or “progress” over the prior art</a:t>
            </a:r>
            <a:endParaRPr lang="it-IT" sz="4000" dirty="0"/>
          </a:p>
        </p:txBody>
      </p:sp>
    </p:spTree>
    <p:extLst>
      <p:ext uri="{BB962C8B-B14F-4D97-AF65-F5344CB8AC3E}">
        <p14:creationId xmlns:p14="http://schemas.microsoft.com/office/powerpoint/2010/main" val="3227634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13509"/>
            <a:ext cx="10515600" cy="796834"/>
          </a:xfrm>
        </p:spPr>
        <p:txBody>
          <a:bodyPr>
            <a:normAutofit/>
          </a:bodyPr>
          <a:lstStyle/>
          <a:p>
            <a:pPr algn="ctr"/>
            <a:r>
              <a:rPr lang="it-IT" b="1" dirty="0"/>
              <a:t>Inventive Step (Non-</a:t>
            </a:r>
            <a:r>
              <a:rPr lang="it-IT" b="1" dirty="0" err="1"/>
              <a:t>Obviousness</a:t>
            </a:r>
            <a:r>
              <a:rPr lang="it-IT" b="1" dirty="0"/>
              <a:t>)</a:t>
            </a:r>
          </a:p>
        </p:txBody>
      </p:sp>
      <p:sp>
        <p:nvSpPr>
          <p:cNvPr id="3" name="Segnaposto contenuto 2"/>
          <p:cNvSpPr>
            <a:spLocks noGrp="1"/>
          </p:cNvSpPr>
          <p:nvPr>
            <p:ph idx="1"/>
          </p:nvPr>
        </p:nvSpPr>
        <p:spPr>
          <a:xfrm>
            <a:off x="838200" y="1254034"/>
            <a:ext cx="10515600" cy="5603966"/>
          </a:xfrm>
        </p:spPr>
        <p:txBody>
          <a:bodyPr>
            <a:normAutofit/>
          </a:bodyPr>
          <a:lstStyle/>
          <a:p>
            <a:pPr algn="just"/>
            <a:r>
              <a:rPr lang="en-US" sz="4000" dirty="0">
                <a:latin typeface="Times New Roman" panose="02020603050405020304" pitchFamily="18" charset="0"/>
                <a:cs typeface="Times New Roman" panose="02020603050405020304" pitchFamily="18" charset="0"/>
              </a:rPr>
              <a:t>Secondly, it is required that this advance or progress be significant and essential to the invention.  </a:t>
            </a:r>
          </a:p>
          <a:p>
            <a:pPr algn="just"/>
            <a:r>
              <a:rPr lang="en-US" sz="4000" dirty="0">
                <a:latin typeface="Times New Roman" panose="02020603050405020304" pitchFamily="18" charset="0"/>
                <a:cs typeface="Times New Roman" panose="02020603050405020304" pitchFamily="18" charset="0"/>
              </a:rPr>
              <a:t>In order to assess the nature of the differences which are relied upon as constituting an inventive step, account has to be taken of the prior art as a whole. </a:t>
            </a:r>
          </a:p>
        </p:txBody>
      </p:sp>
    </p:spTree>
    <p:extLst>
      <p:ext uri="{BB962C8B-B14F-4D97-AF65-F5344CB8AC3E}">
        <p14:creationId xmlns:p14="http://schemas.microsoft.com/office/powerpoint/2010/main" val="1380470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6AC80-011F-E5BB-4EFA-4D7C464543B2}"/>
              </a:ext>
            </a:extLst>
          </p:cNvPr>
          <p:cNvSpPr>
            <a:spLocks noGrp="1"/>
          </p:cNvSpPr>
          <p:nvPr>
            <p:ph type="title"/>
          </p:nvPr>
        </p:nvSpPr>
        <p:spPr/>
        <p:txBody>
          <a:bodyPr>
            <a:normAutofit/>
          </a:bodyPr>
          <a:lstStyle/>
          <a:p>
            <a:pPr algn="ctr"/>
            <a:r>
              <a:rPr lang="it-IT" sz="4000" b="1" dirty="0"/>
              <a:t>Inventive Step (Non-</a:t>
            </a:r>
            <a:r>
              <a:rPr lang="it-IT" sz="4000" b="1" dirty="0" err="1"/>
              <a:t>Obviousness</a:t>
            </a:r>
            <a:r>
              <a:rPr lang="it-IT" sz="4000" b="1" dirty="0"/>
              <a:t>)</a:t>
            </a:r>
          </a:p>
        </p:txBody>
      </p:sp>
      <p:sp>
        <p:nvSpPr>
          <p:cNvPr id="3" name="Segnaposto contenuto 2">
            <a:extLst>
              <a:ext uri="{FF2B5EF4-FFF2-40B4-BE49-F238E27FC236}">
                <a16:creationId xmlns:a16="http://schemas.microsoft.com/office/drawing/2014/main" id="{EA757F5F-0DC3-8952-F7CD-70A03DCC43DB}"/>
              </a:ext>
            </a:extLst>
          </p:cNvPr>
          <p:cNvSpPr>
            <a:spLocks noGrp="1"/>
          </p:cNvSpPr>
          <p:nvPr>
            <p:ph idx="1"/>
          </p:nvPr>
        </p:nvSpPr>
        <p:spPr/>
        <p:txBody>
          <a:bodyPr>
            <a:normAutofit/>
          </a:bodyPr>
          <a:lstStyle/>
          <a:p>
            <a:pPr algn="just"/>
            <a:r>
              <a:rPr lang="en-US" sz="3200" dirty="0"/>
              <a:t>Thus, as distinct from the assessment of novelty, the subject matter of the claim under examination is compared not with each publication or other disclosure separately, but with the combinations thereof, insofar as each such combination is obvious to the person having ordinary skill in the art. The combination may be global, whereas the claim may define a set of subject matter known separately, for instance a new form of washing machine including a particular type of motor coupled to a particular type of pump. </a:t>
            </a:r>
            <a:endParaRPr lang="it-IT" sz="3200" dirty="0"/>
          </a:p>
        </p:txBody>
      </p:sp>
    </p:spTree>
    <p:extLst>
      <p:ext uri="{BB962C8B-B14F-4D97-AF65-F5344CB8AC3E}">
        <p14:creationId xmlns:p14="http://schemas.microsoft.com/office/powerpoint/2010/main" val="193229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69B64E-44F0-DC63-A886-1D321D18160F}"/>
              </a:ext>
            </a:extLst>
          </p:cNvPr>
          <p:cNvSpPr>
            <a:spLocks noGrp="1"/>
          </p:cNvSpPr>
          <p:nvPr>
            <p:ph type="title"/>
          </p:nvPr>
        </p:nvSpPr>
        <p:spPr/>
        <p:txBody>
          <a:bodyPr/>
          <a:lstStyle/>
          <a:p>
            <a:pPr algn="ctr"/>
            <a:r>
              <a:rPr lang="it-IT" b="1" dirty="0"/>
              <a:t>Inventive Step (Non-</a:t>
            </a:r>
            <a:r>
              <a:rPr lang="it-IT" b="1" dirty="0" err="1"/>
              <a:t>Obviousness</a:t>
            </a:r>
            <a:r>
              <a:rPr lang="it-IT" b="1" dirty="0"/>
              <a:t>)</a:t>
            </a:r>
          </a:p>
        </p:txBody>
      </p:sp>
      <p:sp>
        <p:nvSpPr>
          <p:cNvPr id="3" name="Segnaposto contenuto 2">
            <a:extLst>
              <a:ext uri="{FF2B5EF4-FFF2-40B4-BE49-F238E27FC236}">
                <a16:creationId xmlns:a16="http://schemas.microsoft.com/office/drawing/2014/main" id="{ADFD905F-B548-A429-F884-ACBEAA155254}"/>
              </a:ext>
            </a:extLst>
          </p:cNvPr>
          <p:cNvSpPr>
            <a:spLocks noGrp="1"/>
          </p:cNvSpPr>
          <p:nvPr>
            <p:ph idx="1"/>
          </p:nvPr>
        </p:nvSpPr>
        <p:spPr/>
        <p:txBody>
          <a:bodyPr>
            <a:normAutofit fontScale="92500"/>
          </a:bodyPr>
          <a:lstStyle/>
          <a:p>
            <a:pPr algn="just"/>
            <a:r>
              <a:rPr lang="en-US" sz="4000" dirty="0"/>
              <a:t>For the inventive step to be denied, it is necessary that not only the combination, but also the choice of the combined elements, is obvious. It is the sum of the differences that have been discovered which must be compared with the prior art and judged as to obviousness, and not each of the new elements taken individually, except where there is no technical link between them. </a:t>
            </a:r>
          </a:p>
          <a:p>
            <a:endParaRPr lang="it-IT" dirty="0"/>
          </a:p>
        </p:txBody>
      </p:sp>
    </p:spTree>
    <p:extLst>
      <p:ext uri="{BB962C8B-B14F-4D97-AF65-F5344CB8AC3E}">
        <p14:creationId xmlns:p14="http://schemas.microsoft.com/office/powerpoint/2010/main" val="166016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75845"/>
          </a:xfrm>
        </p:spPr>
        <p:txBody>
          <a:bodyPr>
            <a:normAutofit/>
          </a:bodyPr>
          <a:lstStyle/>
          <a:p>
            <a:pPr algn="ctr"/>
            <a:r>
              <a:rPr lang="it-IT" sz="4000" dirty="0" err="1">
                <a:latin typeface="Times New Roman" panose="02020603050405020304" pitchFamily="18" charset="0"/>
                <a:cs typeface="Times New Roman" panose="02020603050405020304" pitchFamily="18" charset="0"/>
              </a:rPr>
              <a:t>Patents</a:t>
            </a:r>
            <a:r>
              <a:rPr lang="it-IT" sz="4000" dirty="0">
                <a:latin typeface="Times New Roman" panose="02020603050405020304" pitchFamily="18" charset="0"/>
                <a:cs typeface="Times New Roman" panose="02020603050405020304" pitchFamily="18" charset="0"/>
              </a:rPr>
              <a:t> (</a:t>
            </a:r>
            <a:r>
              <a:rPr lang="it-IT" sz="4000" dirty="0" err="1">
                <a:latin typeface="Times New Roman" panose="02020603050405020304" pitchFamily="18" charset="0"/>
                <a:cs typeface="Times New Roman" panose="02020603050405020304" pitchFamily="18" charset="0"/>
              </a:rPr>
              <a:t>Introduction</a:t>
            </a:r>
            <a:r>
              <a:rPr lang="it-IT" sz="4000" dirty="0">
                <a:latin typeface="Times New Roman" panose="02020603050405020304" pitchFamily="18" charset="0"/>
                <a:cs typeface="Times New Roman" panose="02020603050405020304" pitchFamily="18" charset="0"/>
              </a:rPr>
              <a:t>)</a:t>
            </a:r>
          </a:p>
        </p:txBody>
      </p:sp>
      <p:sp>
        <p:nvSpPr>
          <p:cNvPr id="3" name="Segnaposto contenuto 2"/>
          <p:cNvSpPr>
            <a:spLocks noGrp="1"/>
          </p:cNvSpPr>
          <p:nvPr>
            <p:ph idx="1"/>
          </p:nvPr>
        </p:nvSpPr>
        <p:spPr>
          <a:xfrm>
            <a:off x="838200" y="1240970"/>
            <a:ext cx="10515600" cy="5434149"/>
          </a:xfrm>
        </p:spPr>
        <p:txBody>
          <a:bodyPr>
            <a:normAutofit/>
          </a:bodyPr>
          <a:lstStyle/>
          <a:p>
            <a:pPr algn="just"/>
            <a:r>
              <a:rPr lang="en-US" sz="4000" dirty="0">
                <a:latin typeface="Times New Roman" panose="02020603050405020304" pitchFamily="18" charset="0"/>
                <a:cs typeface="Times New Roman" panose="02020603050405020304" pitchFamily="18" charset="0"/>
              </a:rPr>
              <a:t>Patents are frequently referred to as “monopolies”, but a patent does not give the right to the inventor or the owner of a patented invention to make, use or sell anything. The effects of the grant of a patent are that the patented invention may not be exploited in the country by persons other than the owner of the patent unless the owner agrees to such exploitation. </a:t>
            </a:r>
          </a:p>
        </p:txBody>
      </p:sp>
    </p:spTree>
    <p:extLst>
      <p:ext uri="{BB962C8B-B14F-4D97-AF65-F5344CB8AC3E}">
        <p14:creationId xmlns:p14="http://schemas.microsoft.com/office/powerpoint/2010/main" val="2260577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82880"/>
            <a:ext cx="10515600" cy="809898"/>
          </a:xfrm>
        </p:spPr>
        <p:txBody>
          <a:bodyPr/>
          <a:lstStyle/>
          <a:p>
            <a:pPr algn="ctr"/>
            <a:r>
              <a:rPr lang="it-IT" b="1" dirty="0"/>
              <a:t>Inventive Step (Non </a:t>
            </a:r>
            <a:r>
              <a:rPr lang="it-IT" b="1" dirty="0" err="1"/>
              <a:t>obviousness</a:t>
            </a:r>
            <a:r>
              <a:rPr lang="it-IT" b="1" dirty="0"/>
              <a:t>) </a:t>
            </a:r>
          </a:p>
        </p:txBody>
      </p:sp>
      <p:sp>
        <p:nvSpPr>
          <p:cNvPr id="3" name="Segnaposto contenuto 2"/>
          <p:cNvSpPr>
            <a:spLocks noGrp="1"/>
          </p:cNvSpPr>
          <p:nvPr>
            <p:ph idx="1"/>
          </p:nvPr>
        </p:nvSpPr>
        <p:spPr>
          <a:xfrm>
            <a:off x="838200" y="992778"/>
            <a:ext cx="10515600" cy="5865222"/>
          </a:xfrm>
        </p:spPr>
        <p:txBody>
          <a:bodyPr>
            <a:normAutofit/>
          </a:bodyPr>
          <a:lstStyle/>
          <a:p>
            <a:pPr algn="just"/>
            <a:r>
              <a:rPr lang="en-US" sz="4400" dirty="0">
                <a:latin typeface="Times New Roman" panose="02020603050405020304" pitchFamily="18" charset="0"/>
                <a:cs typeface="Times New Roman" panose="02020603050405020304" pitchFamily="18" charset="0"/>
              </a:rPr>
              <a:t>In most cases, it is useful to assess inventive step in relation to three aspects, namely: </a:t>
            </a:r>
          </a:p>
          <a:p>
            <a:pPr algn="just"/>
            <a:r>
              <a:rPr lang="en-US" sz="4400" dirty="0">
                <a:latin typeface="Times New Roman" panose="02020603050405020304" pitchFamily="18" charset="0"/>
                <a:cs typeface="Times New Roman" panose="02020603050405020304" pitchFamily="18" charset="0"/>
              </a:rPr>
              <a:t>- the problem to be solved; </a:t>
            </a:r>
          </a:p>
          <a:p>
            <a:pPr algn="just"/>
            <a:r>
              <a:rPr lang="en-US" sz="4400" dirty="0">
                <a:latin typeface="Times New Roman" panose="02020603050405020304" pitchFamily="18" charset="0"/>
                <a:cs typeface="Times New Roman" panose="02020603050405020304" pitchFamily="18" charset="0"/>
              </a:rPr>
              <a:t>- the solution to that problem; and </a:t>
            </a:r>
          </a:p>
          <a:p>
            <a:pPr algn="just"/>
            <a:r>
              <a:rPr lang="en-US" sz="4400" dirty="0">
                <a:latin typeface="Times New Roman" panose="02020603050405020304" pitchFamily="18" charset="0"/>
                <a:cs typeface="Times New Roman" panose="02020603050405020304" pitchFamily="18" charset="0"/>
              </a:rPr>
              <a:t>- the advantageous effects, if any, of the invention with reference to the background art. </a:t>
            </a:r>
          </a:p>
        </p:txBody>
      </p:sp>
    </p:spTree>
    <p:extLst>
      <p:ext uri="{BB962C8B-B14F-4D97-AF65-F5344CB8AC3E}">
        <p14:creationId xmlns:p14="http://schemas.microsoft.com/office/powerpoint/2010/main" val="3083873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C7BDFA-1CAA-EA41-9037-EA2A8105B1C3}"/>
              </a:ext>
            </a:extLst>
          </p:cNvPr>
          <p:cNvSpPr>
            <a:spLocks noGrp="1"/>
          </p:cNvSpPr>
          <p:nvPr>
            <p:ph type="title"/>
          </p:nvPr>
        </p:nvSpPr>
        <p:spPr/>
        <p:txBody>
          <a:bodyPr/>
          <a:lstStyle/>
          <a:p>
            <a:pPr algn="ctr"/>
            <a:r>
              <a:rPr lang="it-IT" b="1" dirty="0"/>
              <a:t>Inventive Step (Non </a:t>
            </a:r>
            <a:r>
              <a:rPr lang="it-IT" b="1" dirty="0" err="1"/>
              <a:t>obviousness</a:t>
            </a:r>
            <a:r>
              <a:rPr lang="it-IT" b="1" dirty="0"/>
              <a:t>) </a:t>
            </a:r>
          </a:p>
        </p:txBody>
      </p:sp>
      <p:sp>
        <p:nvSpPr>
          <p:cNvPr id="3" name="Segnaposto contenuto 2">
            <a:extLst>
              <a:ext uri="{FF2B5EF4-FFF2-40B4-BE49-F238E27FC236}">
                <a16:creationId xmlns:a16="http://schemas.microsoft.com/office/drawing/2014/main" id="{4D630F7D-FF71-264B-9758-DA3521207A9A}"/>
              </a:ext>
            </a:extLst>
          </p:cNvPr>
          <p:cNvSpPr>
            <a:spLocks noGrp="1"/>
          </p:cNvSpPr>
          <p:nvPr>
            <p:ph idx="1"/>
          </p:nvPr>
        </p:nvSpPr>
        <p:spPr/>
        <p:txBody>
          <a:bodyPr>
            <a:normAutofit fontScale="92500" lnSpcReduction="20000"/>
          </a:bodyPr>
          <a:lstStyle/>
          <a:p>
            <a:pPr algn="just"/>
            <a:r>
              <a:rPr lang="en-US" sz="4000" dirty="0"/>
              <a:t>If the problem is known or obvious, the examination will bear on the originality of the solution claimed. If no inventive step is found in the solution, the question becomes whether or not the result is obvious or whether it is surprising either by its nature or by its extent. </a:t>
            </a:r>
          </a:p>
          <a:p>
            <a:pPr algn="just"/>
            <a:r>
              <a:rPr lang="en-US" sz="4000" dirty="0"/>
              <a:t>If a person having ordinary skill in the art would have been able to pose the problem, solve it in the manner claimed, and foresee the result, the inventive step is lacking</a:t>
            </a:r>
          </a:p>
          <a:p>
            <a:endParaRPr lang="it-IT" dirty="0"/>
          </a:p>
        </p:txBody>
      </p:sp>
    </p:spTree>
    <p:extLst>
      <p:ext uri="{BB962C8B-B14F-4D97-AF65-F5344CB8AC3E}">
        <p14:creationId xmlns:p14="http://schemas.microsoft.com/office/powerpoint/2010/main" val="3231772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0630"/>
            <a:ext cx="10515600" cy="888274"/>
          </a:xfrm>
        </p:spPr>
        <p:txBody>
          <a:bodyPr/>
          <a:lstStyle/>
          <a:p>
            <a:pPr algn="ctr"/>
            <a:r>
              <a:rPr lang="it-IT" b="1" dirty="0"/>
              <a:t>Disclosure of the </a:t>
            </a:r>
            <a:r>
              <a:rPr lang="it-IT" b="1" dirty="0" err="1"/>
              <a:t>Invention</a:t>
            </a:r>
            <a:endParaRPr lang="it-IT" b="1" dirty="0"/>
          </a:p>
        </p:txBody>
      </p:sp>
      <p:sp>
        <p:nvSpPr>
          <p:cNvPr id="3" name="Segnaposto contenuto 2"/>
          <p:cNvSpPr>
            <a:spLocks noGrp="1"/>
          </p:cNvSpPr>
          <p:nvPr>
            <p:ph idx="1"/>
          </p:nvPr>
        </p:nvSpPr>
        <p:spPr>
          <a:xfrm>
            <a:off x="838200" y="888274"/>
            <a:ext cx="10515600" cy="5839096"/>
          </a:xfrm>
        </p:spPr>
        <p:txBody>
          <a:bodyPr>
            <a:normAutofit/>
          </a:bodyPr>
          <a:lstStyle/>
          <a:p>
            <a:pPr lvl="0" algn="just"/>
            <a:r>
              <a:rPr lang="en-US" sz="4400" dirty="0">
                <a:solidFill>
                  <a:prstClr val="black"/>
                </a:solidFill>
                <a:latin typeface="Times New Roman" panose="02020603050405020304" pitchFamily="18" charset="0"/>
                <a:cs typeface="Times New Roman" panose="02020603050405020304" pitchFamily="18" charset="0"/>
              </a:rPr>
              <a:t>An additional requirement of patentability is whether or not the invention is sufficiently disclosed in the application. </a:t>
            </a:r>
          </a:p>
          <a:p>
            <a:pPr lvl="0" algn="just"/>
            <a:r>
              <a:rPr lang="en-US" sz="4400" dirty="0">
                <a:solidFill>
                  <a:prstClr val="black"/>
                </a:solidFill>
                <a:latin typeface="Times New Roman" panose="02020603050405020304" pitchFamily="18" charset="0"/>
                <a:cs typeface="Times New Roman" panose="02020603050405020304" pitchFamily="18" charset="0"/>
              </a:rPr>
              <a:t>The application must disclose the invention in a manner sufficiently clear for the invention to be carried out by a person skilled in the art. </a:t>
            </a:r>
          </a:p>
          <a:p>
            <a:pPr lvl="0" algn="just"/>
            <a:endParaRPr lang="it-IT" dirty="0"/>
          </a:p>
        </p:txBody>
      </p:sp>
    </p:spTree>
    <p:extLst>
      <p:ext uri="{BB962C8B-B14F-4D97-AF65-F5344CB8AC3E}">
        <p14:creationId xmlns:p14="http://schemas.microsoft.com/office/powerpoint/2010/main" val="703256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1ABD99-4071-FA8E-D649-DADAA7AB717A}"/>
              </a:ext>
            </a:extLst>
          </p:cNvPr>
          <p:cNvSpPr>
            <a:spLocks noGrp="1"/>
          </p:cNvSpPr>
          <p:nvPr>
            <p:ph type="title"/>
          </p:nvPr>
        </p:nvSpPr>
        <p:spPr/>
        <p:txBody>
          <a:bodyPr>
            <a:normAutofit/>
          </a:bodyPr>
          <a:lstStyle/>
          <a:p>
            <a:pPr algn="ctr"/>
            <a:r>
              <a:rPr lang="it-IT" sz="4000" b="1" dirty="0"/>
              <a:t>Disclosure of the </a:t>
            </a:r>
            <a:r>
              <a:rPr lang="it-IT" sz="4000" b="1" dirty="0" err="1"/>
              <a:t>Invention</a:t>
            </a:r>
            <a:endParaRPr lang="it-IT" sz="4000" b="1" dirty="0"/>
          </a:p>
        </p:txBody>
      </p:sp>
      <p:sp>
        <p:nvSpPr>
          <p:cNvPr id="3" name="Segnaposto contenuto 2">
            <a:extLst>
              <a:ext uri="{FF2B5EF4-FFF2-40B4-BE49-F238E27FC236}">
                <a16:creationId xmlns:a16="http://schemas.microsoft.com/office/drawing/2014/main" id="{E2F8B3D2-99D7-BF6B-0824-32BE9A9B36F4}"/>
              </a:ext>
            </a:extLst>
          </p:cNvPr>
          <p:cNvSpPr>
            <a:spLocks noGrp="1"/>
          </p:cNvSpPr>
          <p:nvPr>
            <p:ph idx="1"/>
          </p:nvPr>
        </p:nvSpPr>
        <p:spPr/>
        <p:txBody>
          <a:bodyPr/>
          <a:lstStyle/>
          <a:p>
            <a:pPr algn="just"/>
            <a:r>
              <a:rPr lang="en-US" sz="4000" dirty="0"/>
              <a:t>The description should set out at least one mode for carrying out the invention claimed. This should be done in terms of examples, where appropriate, and with reference to the drawings, if any. </a:t>
            </a:r>
          </a:p>
          <a:p>
            <a:endParaRPr lang="it-IT" dirty="0"/>
          </a:p>
        </p:txBody>
      </p:sp>
    </p:spTree>
    <p:extLst>
      <p:ext uri="{BB962C8B-B14F-4D97-AF65-F5344CB8AC3E}">
        <p14:creationId xmlns:p14="http://schemas.microsoft.com/office/powerpoint/2010/main" val="717394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A585D7-CC78-1963-D60A-C39A79C4348B}"/>
              </a:ext>
            </a:extLst>
          </p:cNvPr>
          <p:cNvSpPr>
            <a:spLocks noGrp="1"/>
          </p:cNvSpPr>
          <p:nvPr>
            <p:ph type="title"/>
          </p:nvPr>
        </p:nvSpPr>
        <p:spPr/>
        <p:txBody>
          <a:bodyPr>
            <a:normAutofit/>
          </a:bodyPr>
          <a:lstStyle/>
          <a:p>
            <a:pPr algn="ctr"/>
            <a:r>
              <a:rPr lang="it-IT" sz="4000" b="1" dirty="0"/>
              <a:t>Disclosure of the </a:t>
            </a:r>
            <a:r>
              <a:rPr lang="it-IT" sz="4000" b="1" dirty="0" err="1"/>
              <a:t>Invention</a:t>
            </a:r>
            <a:endParaRPr lang="it-IT" sz="4000" b="1" dirty="0"/>
          </a:p>
        </p:txBody>
      </p:sp>
      <p:sp>
        <p:nvSpPr>
          <p:cNvPr id="3" name="Segnaposto contenuto 2">
            <a:extLst>
              <a:ext uri="{FF2B5EF4-FFF2-40B4-BE49-F238E27FC236}">
                <a16:creationId xmlns:a16="http://schemas.microsoft.com/office/drawing/2014/main" id="{3C3BAC76-E1C3-2F2C-B825-E0C294E3DC67}"/>
              </a:ext>
            </a:extLst>
          </p:cNvPr>
          <p:cNvSpPr>
            <a:spLocks noGrp="1"/>
          </p:cNvSpPr>
          <p:nvPr>
            <p:ph idx="1"/>
          </p:nvPr>
        </p:nvSpPr>
        <p:spPr/>
        <p:txBody>
          <a:bodyPr>
            <a:normAutofit lnSpcReduction="10000"/>
          </a:bodyPr>
          <a:lstStyle/>
          <a:p>
            <a:pPr algn="just"/>
            <a:r>
              <a:rPr lang="en-US" sz="3600" dirty="0"/>
              <a:t>In some countries, the description is required to disclose the best mode for carrying out the invention known to the applicant. </a:t>
            </a:r>
          </a:p>
          <a:p>
            <a:pPr algn="just"/>
            <a:r>
              <a:rPr lang="en-US" sz="3600" dirty="0"/>
              <a:t>Whether or not there is an examination as to substance, some jurisdictions provide for an opposition procedure which may be instituted either before or after the grant of a patent. An opposition procedure is designed to allow third parties to present objections to the grant of a patent.</a:t>
            </a:r>
          </a:p>
          <a:p>
            <a:endParaRPr lang="it-IT" dirty="0"/>
          </a:p>
        </p:txBody>
      </p:sp>
    </p:spTree>
    <p:extLst>
      <p:ext uri="{BB962C8B-B14F-4D97-AF65-F5344CB8AC3E}">
        <p14:creationId xmlns:p14="http://schemas.microsoft.com/office/powerpoint/2010/main" val="2987681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8F8F15-385D-4CCE-9825-7436249872A8}"/>
              </a:ext>
            </a:extLst>
          </p:cNvPr>
          <p:cNvSpPr>
            <a:spLocks noGrp="1"/>
          </p:cNvSpPr>
          <p:nvPr>
            <p:ph type="title"/>
          </p:nvPr>
        </p:nvSpPr>
        <p:spPr>
          <a:xfrm>
            <a:off x="838200" y="365126"/>
            <a:ext cx="10515600" cy="886626"/>
          </a:xfrm>
        </p:spPr>
        <p:txBody>
          <a:bodyPr/>
          <a:lstStyle/>
          <a:p>
            <a:pPr algn="ctr"/>
            <a:r>
              <a:rPr lang="it-IT" b="1" dirty="0"/>
              <a:t>Disclosure of the </a:t>
            </a:r>
            <a:r>
              <a:rPr lang="it-IT" b="1" dirty="0" err="1"/>
              <a:t>Invention</a:t>
            </a:r>
            <a:endParaRPr lang="it-IT" b="1" dirty="0"/>
          </a:p>
        </p:txBody>
      </p:sp>
      <p:sp>
        <p:nvSpPr>
          <p:cNvPr id="3" name="Segnaposto contenuto 2">
            <a:extLst>
              <a:ext uri="{FF2B5EF4-FFF2-40B4-BE49-F238E27FC236}">
                <a16:creationId xmlns:a16="http://schemas.microsoft.com/office/drawing/2014/main" id="{BC50282D-2FC1-4218-874A-9D06CED69390}"/>
              </a:ext>
            </a:extLst>
          </p:cNvPr>
          <p:cNvSpPr>
            <a:spLocks noGrp="1"/>
          </p:cNvSpPr>
          <p:nvPr>
            <p:ph idx="1"/>
          </p:nvPr>
        </p:nvSpPr>
        <p:spPr>
          <a:xfrm>
            <a:off x="958788" y="1109709"/>
            <a:ext cx="10395012" cy="5067254"/>
          </a:xfrm>
        </p:spPr>
        <p:txBody>
          <a:bodyPr>
            <a:normAutofit/>
          </a:bodyPr>
          <a:lstStyle/>
          <a:p>
            <a:pPr algn="just"/>
            <a:r>
              <a:rPr lang="en-US" sz="3600" dirty="0">
                <a:solidFill>
                  <a:prstClr val="black"/>
                </a:solidFill>
                <a:latin typeface="Times New Roman" panose="02020603050405020304" pitchFamily="18" charset="0"/>
                <a:cs typeface="Times New Roman" panose="02020603050405020304" pitchFamily="18" charset="0"/>
              </a:rPr>
              <a:t>So that oppositions may be filed, the public must be informed of the content of the application, and this is done by the Patent Office by publication of a notice in an official journal or gazette to the effect that: </a:t>
            </a:r>
          </a:p>
          <a:p>
            <a:pPr algn="just"/>
            <a:r>
              <a:rPr lang="en-US" sz="3600" dirty="0">
                <a:solidFill>
                  <a:prstClr val="black"/>
                </a:solidFill>
                <a:latin typeface="Times New Roman" panose="02020603050405020304" pitchFamily="18" charset="0"/>
                <a:cs typeface="Times New Roman" panose="02020603050405020304" pitchFamily="18" charset="0"/>
              </a:rPr>
              <a:t>- the application is open to public inspection; and/or </a:t>
            </a:r>
          </a:p>
          <a:p>
            <a:pPr algn="just"/>
            <a:r>
              <a:rPr lang="en-US" sz="3600" dirty="0">
                <a:solidFill>
                  <a:prstClr val="black"/>
                </a:solidFill>
                <a:latin typeface="Times New Roman" panose="02020603050405020304" pitchFamily="18" charset="0"/>
                <a:cs typeface="Times New Roman" panose="02020603050405020304" pitchFamily="18" charset="0"/>
              </a:rPr>
              <a:t>- the Patent Office will, unless opposition is filed within a prescribed period, grant a patent; </a:t>
            </a:r>
          </a:p>
          <a:p>
            <a:pPr algn="just"/>
            <a:r>
              <a:rPr lang="en-US" sz="3600" dirty="0">
                <a:solidFill>
                  <a:prstClr val="black"/>
                </a:solidFill>
                <a:latin typeface="Times New Roman" panose="02020603050405020304" pitchFamily="18" charset="0"/>
                <a:cs typeface="Times New Roman" panose="02020603050405020304" pitchFamily="18" charset="0"/>
              </a:rPr>
              <a:t>or </a:t>
            </a:r>
          </a:p>
          <a:p>
            <a:pPr algn="just"/>
            <a:r>
              <a:rPr lang="en-US" sz="3600" dirty="0">
                <a:solidFill>
                  <a:prstClr val="black"/>
                </a:solidFill>
                <a:latin typeface="Times New Roman" panose="02020603050405020304" pitchFamily="18" charset="0"/>
                <a:cs typeface="Times New Roman" panose="02020603050405020304" pitchFamily="18" charset="0"/>
              </a:rPr>
              <a:t>- a patent has been granted on the application. </a:t>
            </a:r>
            <a:endParaRPr lang="it-IT" sz="3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87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56755"/>
            <a:ext cx="10515600" cy="953588"/>
          </a:xfrm>
        </p:spPr>
        <p:txBody>
          <a:bodyPr/>
          <a:lstStyle/>
          <a:p>
            <a:pPr algn="ctr"/>
            <a:r>
              <a:rPr lang="it-IT" b="1" dirty="0"/>
              <a:t>Disclosure of </a:t>
            </a:r>
            <a:r>
              <a:rPr lang="it-IT" b="1" dirty="0" err="1"/>
              <a:t>Invention</a:t>
            </a:r>
            <a:endParaRPr lang="it-IT" b="1" dirty="0"/>
          </a:p>
        </p:txBody>
      </p:sp>
      <p:sp>
        <p:nvSpPr>
          <p:cNvPr id="3" name="Segnaposto contenuto 2"/>
          <p:cNvSpPr>
            <a:spLocks noGrp="1"/>
          </p:cNvSpPr>
          <p:nvPr>
            <p:ph idx="1"/>
          </p:nvPr>
        </p:nvSpPr>
        <p:spPr>
          <a:xfrm>
            <a:off x="838200" y="1018903"/>
            <a:ext cx="10515600" cy="5839097"/>
          </a:xfrm>
        </p:spPr>
        <p:txBody>
          <a:bodyPr>
            <a:normAutofit/>
          </a:bodyPr>
          <a:lstStyle/>
          <a:p>
            <a:pPr algn="just"/>
            <a:r>
              <a:rPr lang="en-US" sz="4400" dirty="0">
                <a:latin typeface="Times New Roman" panose="02020603050405020304" pitchFamily="18" charset="0"/>
                <a:cs typeface="Times New Roman" panose="02020603050405020304" pitchFamily="18" charset="0"/>
              </a:rPr>
              <a:t>The grounds upon which an opposition may be filed are prescribed by the relevant legislation. Generally speaking, it should be possible for an opposition to be based on non-compliance with any substantive requirement. </a:t>
            </a:r>
          </a:p>
          <a:p>
            <a:pPr algn="just"/>
            <a:r>
              <a:rPr lang="en-US" sz="4400" dirty="0">
                <a:latin typeface="Times New Roman" panose="02020603050405020304" pitchFamily="18" charset="0"/>
                <a:cs typeface="Times New Roman" panose="02020603050405020304" pitchFamily="18" charset="0"/>
              </a:rPr>
              <a:t>However, the law in some countries restricts an opposition to certain substantive requirements only. </a:t>
            </a:r>
            <a:endParaRPr lang="it-IT"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939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D80F0-F9E2-8BF5-EAC5-5A867D5DD2EC}"/>
              </a:ext>
            </a:extLst>
          </p:cNvPr>
          <p:cNvSpPr>
            <a:spLocks noGrp="1"/>
          </p:cNvSpPr>
          <p:nvPr>
            <p:ph type="title"/>
          </p:nvPr>
        </p:nvSpPr>
        <p:spPr/>
        <p:txBody>
          <a:bodyPr/>
          <a:lstStyle/>
          <a:p>
            <a:pPr algn="ctr"/>
            <a:r>
              <a:rPr lang="it-IT" b="1" dirty="0"/>
              <a:t>Disclosure of </a:t>
            </a:r>
            <a:r>
              <a:rPr lang="it-IT" b="1" dirty="0" err="1"/>
              <a:t>Invention</a:t>
            </a:r>
            <a:endParaRPr lang="it-IT" b="1" dirty="0"/>
          </a:p>
        </p:txBody>
      </p:sp>
      <p:sp>
        <p:nvSpPr>
          <p:cNvPr id="3" name="Segnaposto contenuto 2">
            <a:extLst>
              <a:ext uri="{FF2B5EF4-FFF2-40B4-BE49-F238E27FC236}">
                <a16:creationId xmlns:a16="http://schemas.microsoft.com/office/drawing/2014/main" id="{1D340E45-B3E0-ED7A-E35D-FCF9B7B0DA05}"/>
              </a:ext>
            </a:extLst>
          </p:cNvPr>
          <p:cNvSpPr>
            <a:spLocks noGrp="1"/>
          </p:cNvSpPr>
          <p:nvPr>
            <p:ph idx="1"/>
          </p:nvPr>
        </p:nvSpPr>
        <p:spPr/>
        <p:txBody>
          <a:bodyPr>
            <a:normAutofit fontScale="92500"/>
          </a:bodyPr>
          <a:lstStyle/>
          <a:p>
            <a:pPr algn="just"/>
            <a:r>
              <a:rPr lang="en-US" sz="4000" dirty="0"/>
              <a:t>Typically these grounds are lack of novelty, inventive step or industrial applicability, insufficient disclosure of the invention, or the fact that an amendment made to a patent application has gone beyond the original disclosure in the application as filed. Some jurisdictions make it possible to file an opposition on the ground that the applicant has no right to a patent.</a:t>
            </a:r>
            <a:endParaRPr lang="it-IT" sz="4000" dirty="0"/>
          </a:p>
        </p:txBody>
      </p:sp>
    </p:spTree>
    <p:extLst>
      <p:ext uri="{BB962C8B-B14F-4D97-AF65-F5344CB8AC3E}">
        <p14:creationId xmlns:p14="http://schemas.microsoft.com/office/powerpoint/2010/main" val="3004847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4320"/>
            <a:ext cx="10515600" cy="757646"/>
          </a:xfrm>
        </p:spPr>
        <p:txBody>
          <a:bodyPr/>
          <a:lstStyle/>
          <a:p>
            <a:pPr algn="ctr"/>
            <a:r>
              <a:rPr lang="en-US" b="1" dirty="0"/>
              <a:t>Drafting and Filing a Patent Application</a:t>
            </a:r>
            <a:endParaRPr lang="it-IT" b="1" dirty="0"/>
          </a:p>
        </p:txBody>
      </p:sp>
      <p:sp>
        <p:nvSpPr>
          <p:cNvPr id="3" name="Segnaposto contenuto 2"/>
          <p:cNvSpPr>
            <a:spLocks noGrp="1"/>
          </p:cNvSpPr>
          <p:nvPr>
            <p:ph idx="1"/>
          </p:nvPr>
        </p:nvSpPr>
        <p:spPr>
          <a:xfrm>
            <a:off x="838200" y="1162594"/>
            <a:ext cx="10515600" cy="5603966"/>
          </a:xfrm>
        </p:spPr>
        <p:txBody>
          <a:bodyPr>
            <a:normAutofit/>
          </a:bodyPr>
          <a:lstStyle/>
          <a:p>
            <a:pPr algn="just"/>
            <a:r>
              <a:rPr lang="en-US" sz="3600" dirty="0">
                <a:latin typeface="Times New Roman" panose="02020603050405020304" pitchFamily="18" charset="0"/>
                <a:cs typeface="Times New Roman" panose="02020603050405020304" pitchFamily="18" charset="0"/>
              </a:rPr>
              <a:t>The first task in drafting a patent application is the identification of the invention. </a:t>
            </a:r>
          </a:p>
          <a:p>
            <a:pPr algn="just"/>
            <a:r>
              <a:rPr lang="en-US" sz="3600" dirty="0">
                <a:latin typeface="Times New Roman" panose="02020603050405020304" pitchFamily="18" charset="0"/>
                <a:cs typeface="Times New Roman" panose="02020603050405020304" pitchFamily="18" charset="0"/>
              </a:rPr>
              <a:t>This involves: </a:t>
            </a:r>
          </a:p>
          <a:p>
            <a:pPr algn="just"/>
            <a:r>
              <a:rPr lang="en-US" sz="3600" dirty="0">
                <a:latin typeface="Times New Roman" panose="02020603050405020304" pitchFamily="18" charset="0"/>
                <a:cs typeface="Times New Roman" panose="02020603050405020304" pitchFamily="18" charset="0"/>
              </a:rPr>
              <a:t>- summarizing all the necessary features which in combination solve a particular technical problem;</a:t>
            </a:r>
          </a:p>
          <a:p>
            <a:pPr algn="just"/>
            <a:r>
              <a:rPr lang="en-US" sz="3600" dirty="0">
                <a:latin typeface="Times New Roman" panose="02020603050405020304" pitchFamily="18" charset="0"/>
                <a:cs typeface="Times New Roman" panose="02020603050405020304" pitchFamily="18" charset="0"/>
              </a:rPr>
              <a:t> and an examination of this combination to determine whether it would, according to one’s own judgment, fulfill the requirements for patentability, especially inventive step. </a:t>
            </a: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6504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95943"/>
            <a:ext cx="10515600" cy="966651"/>
          </a:xfrm>
        </p:spPr>
        <p:txBody>
          <a:bodyPr/>
          <a:lstStyle/>
          <a:p>
            <a:pPr algn="ctr"/>
            <a:r>
              <a:rPr lang="it-IT" b="1" dirty="0" err="1"/>
              <a:t>Identification</a:t>
            </a:r>
            <a:r>
              <a:rPr lang="it-IT" b="1" dirty="0"/>
              <a:t> of the </a:t>
            </a:r>
            <a:r>
              <a:rPr lang="it-IT" b="1" dirty="0" err="1"/>
              <a:t>Invention</a:t>
            </a:r>
            <a:endParaRPr lang="it-IT" b="1" dirty="0"/>
          </a:p>
        </p:txBody>
      </p:sp>
      <p:sp>
        <p:nvSpPr>
          <p:cNvPr id="3" name="Segnaposto contenuto 2"/>
          <p:cNvSpPr>
            <a:spLocks noGrp="1"/>
          </p:cNvSpPr>
          <p:nvPr>
            <p:ph idx="1"/>
          </p:nvPr>
        </p:nvSpPr>
        <p:spPr>
          <a:xfrm>
            <a:off x="838200" y="1162594"/>
            <a:ext cx="10515600" cy="5577839"/>
          </a:xfrm>
        </p:spPr>
        <p:txBody>
          <a:bodyPr>
            <a:normAutofit fontScale="92500"/>
          </a:bodyPr>
          <a:lstStyle/>
          <a:p>
            <a:pPr algn="just"/>
            <a:r>
              <a:rPr lang="en-US" sz="3600" dirty="0">
                <a:latin typeface="Times New Roman" panose="02020603050405020304" pitchFamily="18" charset="0"/>
                <a:cs typeface="Times New Roman" panose="02020603050405020304" pitchFamily="18" charset="0"/>
              </a:rPr>
              <a:t>It is during this process that a full comprehension of the essence of the invention is obtained, and this is important in helping to draft the description and claims. </a:t>
            </a:r>
          </a:p>
          <a:p>
            <a:pPr algn="just"/>
            <a:r>
              <a:rPr lang="en-US" sz="3600" dirty="0">
                <a:latin typeface="Times New Roman" panose="02020603050405020304" pitchFamily="18" charset="0"/>
                <a:cs typeface="Times New Roman" panose="02020603050405020304" pitchFamily="18" charset="0"/>
              </a:rPr>
              <a:t>Often the invention contains more than one new feature. It is essential to identify the critical feature or features and to have an explanation of why they contribute to an effective solution to the problem. There are two important reasons for this. </a:t>
            </a:r>
          </a:p>
          <a:p>
            <a:pPr algn="just"/>
            <a:r>
              <a:rPr lang="en-US" sz="3600" dirty="0">
                <a:latin typeface="Times New Roman" panose="02020603050405020304" pitchFamily="18" charset="0"/>
                <a:cs typeface="Times New Roman" panose="02020603050405020304" pitchFamily="18" charset="0"/>
              </a:rPr>
              <a:t>First, the claims should be as broad as possible; the broadest claim is the one restricted by the least number of features. </a:t>
            </a: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2249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374550-DCF2-7F4F-0E60-DC3A309F4B0B}"/>
              </a:ext>
            </a:extLst>
          </p:cNvPr>
          <p:cNvSpPr>
            <a:spLocks noGrp="1"/>
          </p:cNvSpPr>
          <p:nvPr>
            <p:ph type="title"/>
          </p:nvPr>
        </p:nvSpPr>
        <p:spPr/>
        <p:txBody>
          <a:bodyPr/>
          <a:lstStyle/>
          <a:p>
            <a:pPr algn="ctr"/>
            <a:r>
              <a:rPr lang="it-IT" b="1" dirty="0" err="1"/>
              <a:t>Patents</a:t>
            </a:r>
            <a:r>
              <a:rPr lang="it-IT" dirty="0"/>
              <a:t> (</a:t>
            </a:r>
            <a:r>
              <a:rPr lang="it-IT" dirty="0" err="1"/>
              <a:t>Introduction</a:t>
            </a:r>
            <a:r>
              <a:rPr lang="it-IT" dirty="0"/>
              <a:t>)</a:t>
            </a:r>
          </a:p>
        </p:txBody>
      </p:sp>
      <p:sp>
        <p:nvSpPr>
          <p:cNvPr id="3" name="Segnaposto contenuto 2">
            <a:extLst>
              <a:ext uri="{FF2B5EF4-FFF2-40B4-BE49-F238E27FC236}">
                <a16:creationId xmlns:a16="http://schemas.microsoft.com/office/drawing/2014/main" id="{A4215635-36AB-34EF-3826-BAD2255C5AE7}"/>
              </a:ext>
            </a:extLst>
          </p:cNvPr>
          <p:cNvSpPr>
            <a:spLocks noGrp="1"/>
          </p:cNvSpPr>
          <p:nvPr>
            <p:ph idx="1"/>
          </p:nvPr>
        </p:nvSpPr>
        <p:spPr/>
        <p:txBody>
          <a:bodyPr/>
          <a:lstStyle/>
          <a:p>
            <a:pPr algn="just"/>
            <a:r>
              <a:rPr lang="en-US" sz="4000" dirty="0"/>
              <a:t>Thus, while the owner is not given a statutory right to practice his invention, he is given a statutory right to prevent others from commercially exploiting his invention, which is frequently referred to as a right to exclude others from making, using or selling the invention. </a:t>
            </a:r>
          </a:p>
          <a:p>
            <a:endParaRPr lang="it-IT" dirty="0"/>
          </a:p>
        </p:txBody>
      </p:sp>
    </p:spTree>
    <p:extLst>
      <p:ext uri="{BB962C8B-B14F-4D97-AF65-F5344CB8AC3E}">
        <p14:creationId xmlns:p14="http://schemas.microsoft.com/office/powerpoint/2010/main" val="963807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CB98DE-D1F9-5F96-D17A-E90A172C87EC}"/>
              </a:ext>
            </a:extLst>
          </p:cNvPr>
          <p:cNvSpPr>
            <a:spLocks noGrp="1"/>
          </p:cNvSpPr>
          <p:nvPr>
            <p:ph type="title"/>
          </p:nvPr>
        </p:nvSpPr>
        <p:spPr/>
        <p:txBody>
          <a:bodyPr/>
          <a:lstStyle/>
          <a:p>
            <a:pPr algn="ctr"/>
            <a:r>
              <a:rPr lang="it-IT" b="1" dirty="0" err="1"/>
              <a:t>Identification</a:t>
            </a:r>
            <a:r>
              <a:rPr lang="it-IT" b="1" dirty="0"/>
              <a:t> of the </a:t>
            </a:r>
            <a:r>
              <a:rPr lang="it-IT" b="1" dirty="0" err="1"/>
              <a:t>invention</a:t>
            </a:r>
            <a:endParaRPr lang="it-IT" b="1" dirty="0"/>
          </a:p>
        </p:txBody>
      </p:sp>
      <p:sp>
        <p:nvSpPr>
          <p:cNvPr id="3" name="Segnaposto contenuto 2">
            <a:extLst>
              <a:ext uri="{FF2B5EF4-FFF2-40B4-BE49-F238E27FC236}">
                <a16:creationId xmlns:a16="http://schemas.microsoft.com/office/drawing/2014/main" id="{82FF6BF9-0F8C-3274-327E-237BAD0801AB}"/>
              </a:ext>
            </a:extLst>
          </p:cNvPr>
          <p:cNvSpPr>
            <a:spLocks noGrp="1"/>
          </p:cNvSpPr>
          <p:nvPr>
            <p:ph idx="1"/>
          </p:nvPr>
        </p:nvSpPr>
        <p:spPr/>
        <p:txBody>
          <a:bodyPr>
            <a:normAutofit/>
          </a:bodyPr>
          <a:lstStyle/>
          <a:p>
            <a:pPr algn="just"/>
            <a:r>
              <a:rPr lang="en-US" sz="3200" dirty="0"/>
              <a:t>Second, having identified the critical features and their effect, it is then necessary to ask how else may this effect be achieved, that is, can the specific features be substituted or altered while still achieving the end result. This is important not only in drafting the claims, which must be wide enough to cover these substitutes or alternatives, but also in the description of the invention which must include details of the substitutes or alternatives so that the broad claim can be supported by the description.</a:t>
            </a:r>
            <a:endParaRPr lang="it-IT" sz="3200" dirty="0"/>
          </a:p>
        </p:txBody>
      </p:sp>
    </p:spTree>
    <p:extLst>
      <p:ext uri="{BB962C8B-B14F-4D97-AF65-F5344CB8AC3E}">
        <p14:creationId xmlns:p14="http://schemas.microsoft.com/office/powerpoint/2010/main" val="115706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56755"/>
            <a:ext cx="10515600" cy="914399"/>
          </a:xfrm>
        </p:spPr>
        <p:txBody>
          <a:bodyPr>
            <a:normAutofit fontScale="90000"/>
          </a:bodyPr>
          <a:lstStyle/>
          <a:p>
            <a:pPr algn="ctr"/>
            <a:r>
              <a:rPr lang="en-US" b="1" dirty="0"/>
              <a:t>Practical Aspects of Drafting Patent Applications</a:t>
            </a:r>
            <a:endParaRPr lang="it-IT" b="1" dirty="0"/>
          </a:p>
        </p:txBody>
      </p:sp>
      <p:sp>
        <p:nvSpPr>
          <p:cNvPr id="3" name="Segnaposto contenuto 2"/>
          <p:cNvSpPr>
            <a:spLocks noGrp="1"/>
          </p:cNvSpPr>
          <p:nvPr>
            <p:ph idx="1"/>
          </p:nvPr>
        </p:nvSpPr>
        <p:spPr>
          <a:xfrm>
            <a:off x="838200" y="914400"/>
            <a:ext cx="10515600" cy="5943600"/>
          </a:xfrm>
        </p:spPr>
        <p:txBody>
          <a:bodyPr>
            <a:normAutofit lnSpcReduction="10000"/>
          </a:bodyPr>
          <a:lstStyle/>
          <a:p>
            <a:pPr marL="0" indent="0" algn="just">
              <a:buNone/>
            </a:pPr>
            <a:r>
              <a:rPr lang="en-US" sz="4000" dirty="0">
                <a:latin typeface="Times New Roman" panose="02020603050405020304" pitchFamily="18" charset="0"/>
                <a:cs typeface="Times New Roman" panose="02020603050405020304" pitchFamily="18" charset="0"/>
              </a:rPr>
              <a:t>Drafting practices and requirements differ from country to country. However, there are typically three basic requirements to be complied with in the drafting of a patent application. Firstly, there is a requirement that the application should relate to one invention only, or to a group of inventions so linked as to form a single general inventive concept. </a:t>
            </a:r>
          </a:p>
          <a:p>
            <a:pPr marL="0" indent="0" algn="just">
              <a:buNone/>
            </a:pPr>
            <a:r>
              <a:rPr lang="en-US" sz="4000" dirty="0">
                <a:latin typeface="Times New Roman" panose="02020603050405020304" pitchFamily="18" charset="0"/>
                <a:cs typeface="Times New Roman" panose="02020603050405020304" pitchFamily="18" charset="0"/>
              </a:rPr>
              <a:t>This requirement, referred to as “unity of invention”, is particularly important when claims are being drafted</a:t>
            </a:r>
            <a:r>
              <a:rPr lang="en-US" sz="3600" dirty="0">
                <a:latin typeface="Times New Roman" panose="02020603050405020304" pitchFamily="18" charset="0"/>
                <a:cs typeface="Times New Roman" panose="02020603050405020304" pitchFamily="18" charset="0"/>
              </a:rPr>
              <a:t>. </a:t>
            </a: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6177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C8B11E-B0D5-9318-B5CE-A650AA5D2191}"/>
              </a:ext>
            </a:extLst>
          </p:cNvPr>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a:extLst>
              <a:ext uri="{FF2B5EF4-FFF2-40B4-BE49-F238E27FC236}">
                <a16:creationId xmlns:a16="http://schemas.microsoft.com/office/drawing/2014/main" id="{219B3EE7-D84F-123B-000C-509E651FD052}"/>
              </a:ext>
            </a:extLst>
          </p:cNvPr>
          <p:cNvSpPr>
            <a:spLocks noGrp="1"/>
          </p:cNvSpPr>
          <p:nvPr>
            <p:ph idx="1"/>
          </p:nvPr>
        </p:nvSpPr>
        <p:spPr/>
        <p:txBody>
          <a:bodyPr>
            <a:normAutofit lnSpcReduction="10000"/>
          </a:bodyPr>
          <a:lstStyle/>
          <a:p>
            <a:pPr algn="just"/>
            <a:r>
              <a:rPr lang="en-US" sz="4000" dirty="0"/>
              <a:t>Secondly, the description should disclose the invention in a manner sufficiently clear and complete for the invention to be evaluated, and to be carried out by a person having ordinary skill in the art. This is of fundamental importance, since one of the main functions of the description is to provide new technical information to third parties. </a:t>
            </a:r>
            <a:endParaRPr lang="it-IT" sz="3600" dirty="0"/>
          </a:p>
        </p:txBody>
      </p:sp>
    </p:spTree>
    <p:extLst>
      <p:ext uri="{BB962C8B-B14F-4D97-AF65-F5344CB8AC3E}">
        <p14:creationId xmlns:p14="http://schemas.microsoft.com/office/powerpoint/2010/main" val="21231224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915E69-F2B1-735D-87EB-027344282258}"/>
              </a:ext>
            </a:extLst>
          </p:cNvPr>
          <p:cNvSpPr>
            <a:spLocks noGrp="1"/>
          </p:cNvSpPr>
          <p:nvPr>
            <p:ph type="title"/>
          </p:nvPr>
        </p:nvSpPr>
        <p:spPr/>
        <p:txBody>
          <a:bodyPr>
            <a:normAutofit/>
          </a:bodyPr>
          <a:lstStyle/>
          <a:p>
            <a:pPr algn="ctr"/>
            <a:r>
              <a:rPr lang="en-US" sz="4000" dirty="0"/>
              <a:t>Practical Aspects of Drafting Patent Applications</a:t>
            </a:r>
            <a:endParaRPr lang="it-IT" sz="4000" dirty="0"/>
          </a:p>
        </p:txBody>
      </p:sp>
      <p:sp>
        <p:nvSpPr>
          <p:cNvPr id="3" name="Segnaposto contenuto 2">
            <a:extLst>
              <a:ext uri="{FF2B5EF4-FFF2-40B4-BE49-F238E27FC236}">
                <a16:creationId xmlns:a16="http://schemas.microsoft.com/office/drawing/2014/main" id="{69540820-C4E1-BA45-E061-25BCB6780DD8}"/>
              </a:ext>
            </a:extLst>
          </p:cNvPr>
          <p:cNvSpPr>
            <a:spLocks noGrp="1"/>
          </p:cNvSpPr>
          <p:nvPr>
            <p:ph idx="1"/>
          </p:nvPr>
        </p:nvSpPr>
        <p:spPr/>
        <p:txBody>
          <a:bodyPr/>
          <a:lstStyle/>
          <a:p>
            <a:pPr algn="just"/>
            <a:r>
              <a:rPr lang="en-US" sz="4000" dirty="0"/>
              <a:t>An important phrase to note in this requirement is “a person having ordinary skill in the art.” This allows for a simplified description since it can be assumed that the reader will be an informed reader having the background knowledge which makes it unnecessary to describe every basic detail of the invention. </a:t>
            </a:r>
          </a:p>
          <a:p>
            <a:endParaRPr lang="it-IT" dirty="0"/>
          </a:p>
        </p:txBody>
      </p:sp>
    </p:spTree>
    <p:extLst>
      <p:ext uri="{BB962C8B-B14F-4D97-AF65-F5344CB8AC3E}">
        <p14:creationId xmlns:p14="http://schemas.microsoft.com/office/powerpoint/2010/main" val="39388872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0"/>
            <a:ext cx="10515600" cy="1240971"/>
          </a:xfrm>
        </p:spPr>
        <p:txBody>
          <a:bodyPr>
            <a:normAutofit fontScale="90000"/>
          </a:bodyPr>
          <a:lstStyle/>
          <a:p>
            <a:pPr algn="ctr"/>
            <a:r>
              <a:rPr lang="en-US" b="1" dirty="0"/>
              <a:t>Practical Aspects of Drafting Patent Applications</a:t>
            </a:r>
            <a:endParaRPr lang="it-IT" b="1" dirty="0"/>
          </a:p>
        </p:txBody>
      </p:sp>
      <p:sp>
        <p:nvSpPr>
          <p:cNvPr id="3" name="Segnaposto contenuto 2"/>
          <p:cNvSpPr>
            <a:spLocks noGrp="1"/>
          </p:cNvSpPr>
          <p:nvPr>
            <p:ph idx="1"/>
          </p:nvPr>
        </p:nvSpPr>
        <p:spPr>
          <a:xfrm>
            <a:off x="838200" y="1020931"/>
            <a:ext cx="10515600" cy="5689781"/>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Thirdly, for the application to proceed, it must contain claims which determine the scope of the protection. The claims must be clear and concise and fully supported by the description. This third basic requirement is important since the claims are the basis of interpretation of patent protection. It is from the claims that third parties are able to know what they may do and what they may not do. </a:t>
            </a:r>
          </a:p>
          <a:p>
            <a:pPr marL="0" indent="0" algn="just">
              <a:buNone/>
            </a:pPr>
            <a:r>
              <a:rPr lang="en-US" sz="3600" dirty="0">
                <a:latin typeface="Times New Roman" panose="02020603050405020304" pitchFamily="18" charset="0"/>
                <a:cs typeface="Times New Roman" panose="02020603050405020304" pitchFamily="18" charset="0"/>
              </a:rPr>
              <a:t>The claims may not be significantly broader or different from that which has been described.</a:t>
            </a:r>
          </a:p>
        </p:txBody>
      </p:sp>
    </p:spTree>
    <p:extLst>
      <p:ext uri="{BB962C8B-B14F-4D97-AF65-F5344CB8AC3E}">
        <p14:creationId xmlns:p14="http://schemas.microsoft.com/office/powerpoint/2010/main" val="24045625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D2540-B304-8679-B8D6-31BA0219750F}"/>
              </a:ext>
            </a:extLst>
          </p:cNvPr>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a:extLst>
              <a:ext uri="{FF2B5EF4-FFF2-40B4-BE49-F238E27FC236}">
                <a16:creationId xmlns:a16="http://schemas.microsoft.com/office/drawing/2014/main" id="{28E73E1B-7B92-156A-3DF7-E73C054B92F1}"/>
              </a:ext>
            </a:extLst>
          </p:cNvPr>
          <p:cNvSpPr>
            <a:spLocks noGrp="1"/>
          </p:cNvSpPr>
          <p:nvPr>
            <p:ph idx="1"/>
          </p:nvPr>
        </p:nvSpPr>
        <p:spPr/>
        <p:txBody>
          <a:bodyPr/>
          <a:lstStyle/>
          <a:p>
            <a:pPr algn="just"/>
            <a:r>
              <a:rPr lang="en-US" sz="4000" dirty="0"/>
              <a:t>The first section of the description typically contains two elements, namely, the title of the invention and a brief statement of the technical field in which the invention lies. Usually this statement is in the form of a short introductory paragraph which commences with the phrase “This invention relates to ......” </a:t>
            </a:r>
          </a:p>
          <a:p>
            <a:endParaRPr lang="it-IT" dirty="0"/>
          </a:p>
        </p:txBody>
      </p:sp>
    </p:spTree>
    <p:extLst>
      <p:ext uri="{BB962C8B-B14F-4D97-AF65-F5344CB8AC3E}">
        <p14:creationId xmlns:p14="http://schemas.microsoft.com/office/powerpoint/2010/main" val="13664058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82881"/>
            <a:ext cx="10515600" cy="979713"/>
          </a:xfrm>
        </p:spPr>
        <p:txBody>
          <a:bodyPr>
            <a:normAutofit fontScale="90000"/>
          </a:bodyPr>
          <a:lstStyle/>
          <a:p>
            <a:pPr algn="ctr"/>
            <a:r>
              <a:rPr lang="en-US" b="1" dirty="0"/>
              <a:t>Practical Aspects of Drafting Patent Applications</a:t>
            </a:r>
            <a:endParaRPr lang="it-IT" b="1" dirty="0"/>
          </a:p>
        </p:txBody>
      </p:sp>
      <p:sp>
        <p:nvSpPr>
          <p:cNvPr id="3" name="Segnaposto contenuto 2"/>
          <p:cNvSpPr>
            <a:spLocks noGrp="1"/>
          </p:cNvSpPr>
          <p:nvPr>
            <p:ph idx="1"/>
          </p:nvPr>
        </p:nvSpPr>
        <p:spPr>
          <a:xfrm>
            <a:off x="838200" y="1397726"/>
            <a:ext cx="10515600" cy="5460274"/>
          </a:xfrm>
        </p:spPr>
        <p:txBody>
          <a:bodyPr>
            <a:normAutofit/>
          </a:bodyPr>
          <a:lstStyle/>
          <a:p>
            <a:pPr marL="0" indent="0" algn="just">
              <a:buNone/>
            </a:pPr>
            <a:r>
              <a:rPr lang="en-US" sz="4000" dirty="0">
                <a:latin typeface="Times New Roman" panose="02020603050405020304" pitchFamily="18" charset="0"/>
                <a:cs typeface="Times New Roman" panose="02020603050405020304" pitchFamily="18" charset="0"/>
              </a:rPr>
              <a:t>In the second section, the background of the invention is described. In drafting this section, the patent agent usually sets out any existing problems or difficulties which the invention overcomes. Any previous solutions to those problems or difficulties should be described, preferably in a way which clearly sets out the difference between the present and previous solutions. </a:t>
            </a:r>
            <a:endParaRPr lang="it-IT"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993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4401DC-A6FF-C69D-7E6E-86ADBF166EB1}"/>
              </a:ext>
            </a:extLst>
          </p:cNvPr>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a:extLst>
              <a:ext uri="{FF2B5EF4-FFF2-40B4-BE49-F238E27FC236}">
                <a16:creationId xmlns:a16="http://schemas.microsoft.com/office/drawing/2014/main" id="{47B073D1-FC42-7469-0F76-A9967A27F67E}"/>
              </a:ext>
            </a:extLst>
          </p:cNvPr>
          <p:cNvSpPr>
            <a:spLocks noGrp="1"/>
          </p:cNvSpPr>
          <p:nvPr>
            <p:ph idx="1"/>
          </p:nvPr>
        </p:nvSpPr>
        <p:spPr/>
        <p:txBody>
          <a:bodyPr>
            <a:normAutofit/>
          </a:bodyPr>
          <a:lstStyle/>
          <a:p>
            <a:pPr algn="just"/>
            <a:r>
              <a:rPr lang="en-US" sz="4400" dirty="0"/>
              <a:t>This section may also describe the object of the invention, that is to say, what the invention sets out to achieve. The second section of the description is important to provide a good understanding of the invention and to put it into perspective against the prior art.</a:t>
            </a:r>
            <a:endParaRPr lang="it-IT" sz="4400" dirty="0"/>
          </a:p>
        </p:txBody>
      </p:sp>
    </p:spTree>
    <p:extLst>
      <p:ext uri="{BB962C8B-B14F-4D97-AF65-F5344CB8AC3E}">
        <p14:creationId xmlns:p14="http://schemas.microsoft.com/office/powerpoint/2010/main" val="34306105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p:cNvSpPr>
            <a:spLocks noGrp="1"/>
          </p:cNvSpPr>
          <p:nvPr>
            <p:ph idx="1"/>
          </p:nvPr>
        </p:nvSpPr>
        <p:spPr>
          <a:xfrm>
            <a:off x="838200" y="1690688"/>
            <a:ext cx="10515600" cy="4997495"/>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The third section of the description provides a summary of the invention in such terms that it may be readily understood. The patent agent will normally describe the invention first in general terms which correspond to those he intends to use in the main claim. </a:t>
            </a:r>
          </a:p>
          <a:p>
            <a:pPr marL="0" indent="0" algn="just">
              <a:buNone/>
            </a:pPr>
            <a:r>
              <a:rPr lang="en-US" sz="3600" dirty="0">
                <a:latin typeface="Times New Roman" panose="02020603050405020304" pitchFamily="18" charset="0"/>
                <a:cs typeface="Times New Roman" panose="02020603050405020304" pitchFamily="18" charset="0"/>
              </a:rPr>
              <a:t>By using this technique, the agent can avoid any disputes that might arise based on differences between the invention described and the invention as defined in the claims. </a:t>
            </a:r>
          </a:p>
          <a:p>
            <a:pPr marL="0" indent="0" algn="just">
              <a:buNone/>
            </a:pPr>
            <a:endParaRPr lang="it-IT" dirty="0"/>
          </a:p>
        </p:txBody>
      </p:sp>
    </p:spTree>
    <p:extLst>
      <p:ext uri="{BB962C8B-B14F-4D97-AF65-F5344CB8AC3E}">
        <p14:creationId xmlns:p14="http://schemas.microsoft.com/office/powerpoint/2010/main" val="28148061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5A6E71-5BF5-D342-3752-C0478293A2F3}"/>
              </a:ext>
            </a:extLst>
          </p:cNvPr>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a:extLst>
              <a:ext uri="{FF2B5EF4-FFF2-40B4-BE49-F238E27FC236}">
                <a16:creationId xmlns:a16="http://schemas.microsoft.com/office/drawing/2014/main" id="{2BBB22F7-30A1-D4F4-48A1-849CF97AF7F7}"/>
              </a:ext>
            </a:extLst>
          </p:cNvPr>
          <p:cNvSpPr>
            <a:spLocks noGrp="1"/>
          </p:cNvSpPr>
          <p:nvPr>
            <p:ph idx="1"/>
          </p:nvPr>
        </p:nvSpPr>
        <p:spPr/>
        <p:txBody>
          <a:bodyPr>
            <a:normAutofit lnSpcReduction="10000"/>
          </a:bodyPr>
          <a:lstStyle/>
          <a:p>
            <a:pPr algn="just"/>
            <a:r>
              <a:rPr lang="en-US" sz="4800" dirty="0"/>
              <a:t>This description of the invention in general terms is usually followed by a series of paragraphs which set out different preferred features of the invention. These paragraphs usually form the basis for dependent claims which follow the broad main claim. </a:t>
            </a:r>
          </a:p>
          <a:p>
            <a:endParaRPr lang="it-IT" dirty="0"/>
          </a:p>
        </p:txBody>
      </p:sp>
    </p:spTree>
    <p:extLst>
      <p:ext uri="{BB962C8B-B14F-4D97-AF65-F5344CB8AC3E}">
        <p14:creationId xmlns:p14="http://schemas.microsoft.com/office/powerpoint/2010/main" val="200443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0D44E-A051-8346-D48F-EF66C3429048}"/>
              </a:ext>
            </a:extLst>
          </p:cNvPr>
          <p:cNvSpPr>
            <a:spLocks noGrp="1"/>
          </p:cNvSpPr>
          <p:nvPr>
            <p:ph type="title"/>
          </p:nvPr>
        </p:nvSpPr>
        <p:spPr/>
        <p:txBody>
          <a:bodyPr/>
          <a:lstStyle/>
          <a:p>
            <a:pPr algn="ctr"/>
            <a:r>
              <a:rPr lang="it-IT" b="1" dirty="0" err="1"/>
              <a:t>Patents</a:t>
            </a:r>
            <a:r>
              <a:rPr lang="it-IT" b="1" dirty="0"/>
              <a:t> (</a:t>
            </a:r>
            <a:r>
              <a:rPr lang="it-IT" b="1" dirty="0" err="1"/>
              <a:t>Introduction</a:t>
            </a:r>
            <a:r>
              <a:rPr lang="it-IT" b="1" dirty="0"/>
              <a:t>)</a:t>
            </a:r>
          </a:p>
        </p:txBody>
      </p:sp>
      <p:sp>
        <p:nvSpPr>
          <p:cNvPr id="3" name="Segnaposto contenuto 2">
            <a:extLst>
              <a:ext uri="{FF2B5EF4-FFF2-40B4-BE49-F238E27FC236}">
                <a16:creationId xmlns:a16="http://schemas.microsoft.com/office/drawing/2014/main" id="{910BFBA0-8EDA-8A81-DC0C-D763FB3055CC}"/>
              </a:ext>
            </a:extLst>
          </p:cNvPr>
          <p:cNvSpPr>
            <a:spLocks noGrp="1"/>
          </p:cNvSpPr>
          <p:nvPr>
            <p:ph idx="1"/>
          </p:nvPr>
        </p:nvSpPr>
        <p:spPr/>
        <p:txBody>
          <a:bodyPr>
            <a:normAutofit lnSpcReduction="10000"/>
          </a:bodyPr>
          <a:lstStyle/>
          <a:p>
            <a:pPr algn="just"/>
            <a:r>
              <a:rPr lang="en-US" sz="3600" dirty="0"/>
              <a:t>The right to take action against any person exploiting the patented invention in the country without his agreement constitutes the patent owner’s most important right, since it permits him to derive the material benefits to which he is entitled as a reward for his intellectual effort and work, and compensation for the expenses which his research and experimentation leading to the invention have entailed</a:t>
            </a:r>
          </a:p>
          <a:p>
            <a:endParaRPr lang="it-IT" dirty="0"/>
          </a:p>
        </p:txBody>
      </p:sp>
    </p:spTree>
    <p:extLst>
      <p:ext uri="{BB962C8B-B14F-4D97-AF65-F5344CB8AC3E}">
        <p14:creationId xmlns:p14="http://schemas.microsoft.com/office/powerpoint/2010/main" val="491508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43692"/>
            <a:ext cx="10515600" cy="940526"/>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Practical Aspects of Drafting Patent Applications</a:t>
            </a:r>
            <a:endParaRPr lang="it-IT" sz="40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838200" y="1084218"/>
            <a:ext cx="10515600" cy="5643153"/>
          </a:xfrm>
        </p:spPr>
        <p:txBody>
          <a:bodyPr>
            <a:normAutofit/>
          </a:bodyPr>
          <a:lstStyle/>
          <a:p>
            <a:pPr algn="just"/>
            <a:endParaRPr lang="it-IT"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In the fourth section of the description, two elements are generally found, namely a brief description of the drawings, if drawings are appropriate, and a detailed description of one or more embodiments of the invention. If the invention relates to some form of mechanical object, for example, drawings illustrating plan, elevation and sectional views of that object could be used. </a:t>
            </a:r>
          </a:p>
          <a:p>
            <a:pPr algn="just"/>
            <a:r>
              <a:rPr lang="en-US" sz="3200" dirty="0">
                <a:latin typeface="Times New Roman" panose="02020603050405020304" pitchFamily="18" charset="0"/>
                <a:cs typeface="Times New Roman" panose="02020603050405020304" pitchFamily="18" charset="0"/>
              </a:rPr>
              <a:t>Elements of the drawings which are described are numbered in the drawings and these numbers utilized in the description of the embodiment. </a:t>
            </a:r>
            <a:endParaRPr lang="it-IT" sz="3200"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133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61258"/>
            <a:ext cx="10515600" cy="705393"/>
          </a:xfrm>
        </p:spPr>
        <p:txBody>
          <a:bodyPr>
            <a:normAutofit fontScale="90000"/>
          </a:bodyPr>
          <a:lstStyle/>
          <a:p>
            <a:pPr algn="ctr"/>
            <a:r>
              <a:rPr lang="en-US" b="1" dirty="0"/>
              <a:t>Practical Aspects of Drafting Patent Applications</a:t>
            </a:r>
            <a:endParaRPr lang="it-IT" b="1" dirty="0"/>
          </a:p>
        </p:txBody>
      </p:sp>
      <p:sp>
        <p:nvSpPr>
          <p:cNvPr id="3" name="Segnaposto contenuto 2"/>
          <p:cNvSpPr>
            <a:spLocks noGrp="1"/>
          </p:cNvSpPr>
          <p:nvPr>
            <p:ph idx="1"/>
          </p:nvPr>
        </p:nvSpPr>
        <p:spPr>
          <a:xfrm>
            <a:off x="838200" y="1069262"/>
            <a:ext cx="10515600" cy="5656217"/>
          </a:xfrm>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Where the invention is an electrical circuit, drawings can be used effectively to show the connections between the various elements or components of the circuit. </a:t>
            </a:r>
          </a:p>
          <a:p>
            <a:pPr marL="0" indent="0" algn="just">
              <a:buNone/>
            </a:pPr>
            <a:r>
              <a:rPr lang="en-US" sz="3600" dirty="0">
                <a:latin typeface="Times New Roman" panose="02020603050405020304" pitchFamily="18" charset="0"/>
                <a:cs typeface="Times New Roman" panose="02020603050405020304" pitchFamily="18" charset="0"/>
              </a:rPr>
              <a:t>Again these elements or components should be numbered for ease of reference. Normally the drawings should contain no textual matter. Exceptions, however, may be made when single descriptive words can be used where they do not interfere with the lines of the drawings. </a:t>
            </a: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90428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9B5150-74E5-B1F2-70AD-A38C92809ADD}"/>
              </a:ext>
            </a:extLst>
          </p:cNvPr>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a:extLst>
              <a:ext uri="{FF2B5EF4-FFF2-40B4-BE49-F238E27FC236}">
                <a16:creationId xmlns:a16="http://schemas.microsoft.com/office/drawing/2014/main" id="{084D50C4-C3BE-1CCF-25EF-0040CCDCE000}"/>
              </a:ext>
            </a:extLst>
          </p:cNvPr>
          <p:cNvSpPr>
            <a:spLocks noGrp="1"/>
          </p:cNvSpPr>
          <p:nvPr>
            <p:ph idx="1"/>
          </p:nvPr>
        </p:nvSpPr>
        <p:spPr/>
        <p:txBody>
          <a:bodyPr>
            <a:normAutofit fontScale="92500" lnSpcReduction="10000"/>
          </a:bodyPr>
          <a:lstStyle/>
          <a:p>
            <a:pPr algn="just"/>
            <a:r>
              <a:rPr lang="en-US" sz="4400" dirty="0"/>
              <a:t>Thus in any drawing illustrating an electrical circuit, for example, standard components may be indicated in the drawings by boxes which may be labeled. Similarly, where the invention relates to a process, drawings may show a block, schematic or flow-sheet diagram, and blocks or boxes contained therein may be labeled as appropriate.</a:t>
            </a:r>
            <a:endParaRPr lang="it-IT" sz="4400" dirty="0"/>
          </a:p>
        </p:txBody>
      </p:sp>
    </p:spTree>
    <p:extLst>
      <p:ext uri="{BB962C8B-B14F-4D97-AF65-F5344CB8AC3E}">
        <p14:creationId xmlns:p14="http://schemas.microsoft.com/office/powerpoint/2010/main" val="40742925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C5F6ACED-85A5-4C30-B901-A4748C3805D9}"/>
              </a:ext>
            </a:extLst>
          </p:cNvPr>
          <p:cNvSpPr txBox="1">
            <a:spLocks/>
          </p:cNvSpPr>
          <p:nvPr/>
        </p:nvSpPr>
        <p:spPr>
          <a:xfrm>
            <a:off x="2242928" y="482541"/>
            <a:ext cx="7706139" cy="9842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it-IT" sz="4000" dirty="0">
              <a:latin typeface="Times New Roman" panose="02020603050405020304" pitchFamily="18" charset="0"/>
              <a:cs typeface="Times New Roman" panose="02020603050405020304" pitchFamily="18" charset="0"/>
            </a:endParaRPr>
          </a:p>
        </p:txBody>
      </p:sp>
      <p:sp>
        <p:nvSpPr>
          <p:cNvPr id="12" name="Segnaposto contenuto 2">
            <a:extLst>
              <a:ext uri="{FF2B5EF4-FFF2-40B4-BE49-F238E27FC236}">
                <a16:creationId xmlns:a16="http://schemas.microsoft.com/office/drawing/2014/main" id="{E347DE81-4FDA-4F70-B81B-23DCADC31E69}"/>
              </a:ext>
            </a:extLst>
          </p:cNvPr>
          <p:cNvSpPr txBox="1">
            <a:spLocks/>
          </p:cNvSpPr>
          <p:nvPr/>
        </p:nvSpPr>
        <p:spPr>
          <a:xfrm>
            <a:off x="838199" y="1731870"/>
            <a:ext cx="10515600" cy="5656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it-IT" dirty="0">
              <a:latin typeface="Times New Roman" panose="02020603050405020304" pitchFamily="18" charset="0"/>
              <a:cs typeface="Times New Roman" panose="02020603050405020304" pitchFamily="18" charset="0"/>
            </a:endParaRPr>
          </a:p>
        </p:txBody>
      </p:sp>
      <p:sp>
        <p:nvSpPr>
          <p:cNvPr id="13" name="Segnaposto contenuto 10">
            <a:extLst>
              <a:ext uri="{FF2B5EF4-FFF2-40B4-BE49-F238E27FC236}">
                <a16:creationId xmlns:a16="http://schemas.microsoft.com/office/drawing/2014/main" id="{86A5EFE9-A2E8-45BB-B1E1-06EB997542C1}"/>
              </a:ext>
            </a:extLst>
          </p:cNvPr>
          <p:cNvSpPr>
            <a:spLocks noGrp="1"/>
          </p:cNvSpPr>
          <p:nvPr>
            <p:ph idx="1"/>
          </p:nvPr>
        </p:nvSpPr>
        <p:spPr>
          <a:xfrm>
            <a:off x="743776" y="836496"/>
            <a:ext cx="10704441" cy="6021504"/>
          </a:xfrm>
        </p:spPr>
        <p:txBody>
          <a:bodyPr>
            <a:normAutofit/>
          </a:bodyPr>
          <a:lstStyle/>
          <a:p>
            <a:pPr marL="0" indent="0">
              <a:buNone/>
            </a:pPr>
            <a:endParaRPr lang="it-IT" sz="2600" dirty="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p:txBody>
      </p:sp>
      <p:sp>
        <p:nvSpPr>
          <p:cNvPr id="14" name="Segnaposto contenuto 2">
            <a:extLst>
              <a:ext uri="{FF2B5EF4-FFF2-40B4-BE49-F238E27FC236}">
                <a16:creationId xmlns:a16="http://schemas.microsoft.com/office/drawing/2014/main" id="{60FE112F-E469-456A-B8EB-56C59F72A381}"/>
              </a:ext>
            </a:extLst>
          </p:cNvPr>
          <p:cNvSpPr txBox="1">
            <a:spLocks/>
          </p:cNvSpPr>
          <p:nvPr/>
        </p:nvSpPr>
        <p:spPr>
          <a:xfrm>
            <a:off x="838200" y="1201783"/>
            <a:ext cx="10515600" cy="5656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3200" dirty="0">
                <a:latin typeface="Times New Roman" panose="02020603050405020304" pitchFamily="18" charset="0"/>
                <a:cs typeface="Times New Roman" panose="02020603050405020304" pitchFamily="18" charset="0"/>
              </a:rPr>
              <a:t>Where the invention is in the chemical field, the drawing may be the chemical formula of one or more compounds. Where the invention is of a metallurgical nature, the drawing may be a diagram such as a phase diagram of the components. </a:t>
            </a:r>
          </a:p>
          <a:p>
            <a:pPr marL="0" indent="0" algn="just">
              <a:buNone/>
            </a:pPr>
            <a:r>
              <a:rPr lang="en-US" sz="3200" dirty="0">
                <a:latin typeface="Times New Roman" panose="02020603050405020304" pitchFamily="18" charset="0"/>
                <a:cs typeface="Times New Roman" panose="02020603050405020304" pitchFamily="18" charset="0"/>
              </a:rPr>
              <a:t>It is usual for the description of the embodiment to include a passage which briefly describes the actual operation of the invention. If the device, for example, is a machine or an electrical circuit, the manner in which the machine or electrical circuit operates is extremely helpful in understanding the invention.</a:t>
            </a: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3535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17567"/>
            <a:ext cx="10515600" cy="914399"/>
          </a:xfrm>
        </p:spPr>
        <p:txBody>
          <a:bodyPr/>
          <a:lstStyle/>
          <a:p>
            <a:pPr algn="ctr"/>
            <a:r>
              <a:rPr lang="it-IT" dirty="0" err="1"/>
              <a:t>Pratical</a:t>
            </a:r>
            <a:r>
              <a:rPr lang="it-IT" dirty="0"/>
              <a:t> </a:t>
            </a:r>
            <a:r>
              <a:rPr lang="it-IT" dirty="0" err="1"/>
              <a:t>Aspects</a:t>
            </a:r>
            <a:endParaRPr lang="it-IT" dirty="0"/>
          </a:p>
        </p:txBody>
      </p:sp>
      <p:sp>
        <p:nvSpPr>
          <p:cNvPr id="5" name="Segnaposto contenuto 10">
            <a:extLst>
              <a:ext uri="{FF2B5EF4-FFF2-40B4-BE49-F238E27FC236}">
                <a16:creationId xmlns:a16="http://schemas.microsoft.com/office/drawing/2014/main" id="{93515285-A018-4527-A7F0-6B2CAF80FFE7}"/>
              </a:ext>
            </a:extLst>
          </p:cNvPr>
          <p:cNvSpPr>
            <a:spLocks noGrp="1"/>
          </p:cNvSpPr>
          <p:nvPr>
            <p:ph idx="1"/>
          </p:nvPr>
        </p:nvSpPr>
        <p:spPr>
          <a:xfrm>
            <a:off x="838200" y="117568"/>
            <a:ext cx="10515600" cy="1485094"/>
          </a:xfrm>
        </p:spPr>
        <p:txBody>
          <a:bodyPr>
            <a:normAutofit/>
          </a:bodyPr>
          <a:lstStyle/>
          <a:p>
            <a:pPr marL="0" indent="0" algn="just">
              <a:buNone/>
            </a:pPr>
            <a:endParaRPr lang="it-IT" sz="2400" dirty="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p:txBody>
      </p:sp>
      <p:sp>
        <p:nvSpPr>
          <p:cNvPr id="7" name="Segnaposto contenuto 2">
            <a:extLst>
              <a:ext uri="{FF2B5EF4-FFF2-40B4-BE49-F238E27FC236}">
                <a16:creationId xmlns:a16="http://schemas.microsoft.com/office/drawing/2014/main" id="{5731B28B-6F49-4453-87A3-5EF3C2D44F69}"/>
              </a:ext>
            </a:extLst>
          </p:cNvPr>
          <p:cNvSpPr txBox="1">
            <a:spLocks/>
          </p:cNvSpPr>
          <p:nvPr/>
        </p:nvSpPr>
        <p:spPr>
          <a:xfrm>
            <a:off x="718931" y="1198486"/>
            <a:ext cx="11230413" cy="53273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it-IT" u="sng" dirty="0">
              <a:latin typeface="Times New Roman" panose="02020603050405020304" pitchFamily="18" charset="0"/>
              <a:cs typeface="Times New Roman" panose="02020603050405020304" pitchFamily="18" charset="0"/>
            </a:endParaRPr>
          </a:p>
        </p:txBody>
      </p:sp>
      <p:sp>
        <p:nvSpPr>
          <p:cNvPr id="8" name="Segnaposto contenuto 3">
            <a:extLst>
              <a:ext uri="{FF2B5EF4-FFF2-40B4-BE49-F238E27FC236}">
                <a16:creationId xmlns:a16="http://schemas.microsoft.com/office/drawing/2014/main" id="{410392AB-06D2-414E-A748-84430D3EE664}"/>
              </a:ext>
            </a:extLst>
          </p:cNvPr>
          <p:cNvSpPr txBox="1">
            <a:spLocks/>
          </p:cNvSpPr>
          <p:nvPr/>
        </p:nvSpPr>
        <p:spPr>
          <a:xfrm>
            <a:off x="647910" y="1246539"/>
            <a:ext cx="11277600" cy="5150191"/>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it-IT" u="sng"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en-US" sz="3600" dirty="0">
                <a:latin typeface="Times New Roman" panose="02020603050405020304" pitchFamily="18" charset="0"/>
                <a:cs typeface="Times New Roman" panose="02020603050405020304" pitchFamily="18" charset="0"/>
              </a:rPr>
              <a:t>The claims are the center or the heart of any granted patent because they define the protection which is the purpose of the patent, that is to say, they define clearly the scope of the exclusive right provided by the patent. </a:t>
            </a:r>
          </a:p>
          <a:p>
            <a:pPr marL="0" indent="0" algn="just">
              <a:buFont typeface="Arial" panose="020B0604020202020204" pitchFamily="34" charset="0"/>
              <a:buNone/>
            </a:pPr>
            <a:r>
              <a:rPr lang="en-US" sz="3600" dirty="0">
                <a:latin typeface="Times New Roman" panose="02020603050405020304" pitchFamily="18" charset="0"/>
                <a:cs typeface="Times New Roman" panose="02020603050405020304" pitchFamily="18" charset="0"/>
              </a:rPr>
              <a:t>Therefore it is the most important task in the work of the patent agent when preparing the application, to produce a wording of the claims which defines the invention in terms of the technical features disclosed in the description and which does not contain any reference to commercial advantages</a:t>
            </a:r>
            <a:r>
              <a:rPr lang="en-US" sz="3200" dirty="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8179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384A1-CE29-55DC-EF9F-08062DA9B7F5}"/>
              </a:ext>
            </a:extLst>
          </p:cNvPr>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a:extLst>
              <a:ext uri="{FF2B5EF4-FFF2-40B4-BE49-F238E27FC236}">
                <a16:creationId xmlns:a16="http://schemas.microsoft.com/office/drawing/2014/main" id="{2876D839-3C52-7C41-5FF4-DCCC18B9095A}"/>
              </a:ext>
            </a:extLst>
          </p:cNvPr>
          <p:cNvSpPr>
            <a:spLocks noGrp="1"/>
          </p:cNvSpPr>
          <p:nvPr>
            <p:ph idx="1"/>
          </p:nvPr>
        </p:nvSpPr>
        <p:spPr>
          <a:xfrm>
            <a:off x="838200" y="1447060"/>
            <a:ext cx="10515600" cy="4729903"/>
          </a:xfrm>
        </p:spPr>
        <p:txBody>
          <a:bodyPr>
            <a:normAutofit/>
          </a:bodyPr>
          <a:lstStyle/>
          <a:p>
            <a:pPr algn="just"/>
            <a:r>
              <a:rPr lang="en-US" sz="4000" dirty="0"/>
              <a:t>The series of claims drafted by the patent agent generally commences with a broad main claim followed by a number of claims of narrower scope. </a:t>
            </a:r>
          </a:p>
          <a:p>
            <a:pPr algn="just"/>
            <a:r>
              <a:rPr lang="en-US" sz="4000" dirty="0"/>
              <a:t>The broad claim is drafted so as to just avoid the prior art known at the time of preparing the application. </a:t>
            </a:r>
            <a:endParaRPr lang="it-IT" sz="4000" dirty="0"/>
          </a:p>
        </p:txBody>
      </p:sp>
    </p:spTree>
    <p:extLst>
      <p:ext uri="{BB962C8B-B14F-4D97-AF65-F5344CB8AC3E}">
        <p14:creationId xmlns:p14="http://schemas.microsoft.com/office/powerpoint/2010/main" val="26147987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1840A7-4997-E9A1-D584-BF9D092EA94C}"/>
              </a:ext>
            </a:extLst>
          </p:cNvPr>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a:extLst>
              <a:ext uri="{FF2B5EF4-FFF2-40B4-BE49-F238E27FC236}">
                <a16:creationId xmlns:a16="http://schemas.microsoft.com/office/drawing/2014/main" id="{1FF0CE67-ACAF-7123-CF06-93A928DEEAC7}"/>
              </a:ext>
            </a:extLst>
          </p:cNvPr>
          <p:cNvSpPr>
            <a:spLocks noGrp="1"/>
          </p:cNvSpPr>
          <p:nvPr>
            <p:ph idx="1"/>
          </p:nvPr>
        </p:nvSpPr>
        <p:spPr/>
        <p:txBody>
          <a:bodyPr>
            <a:normAutofit lnSpcReduction="10000"/>
          </a:bodyPr>
          <a:lstStyle/>
          <a:p>
            <a:pPr algn="just"/>
            <a:r>
              <a:rPr lang="en-US" sz="3600" dirty="0"/>
              <a:t>The patent agent drafts the succeeding claims more narrowly, and hopefully this results in stronger claims which could withstand any anticipation by more relevant prior art which might be produced by a Patent Office during examination, or by third parties during any opposition or invalidation proceeding. </a:t>
            </a:r>
          </a:p>
          <a:p>
            <a:pPr algn="just"/>
            <a:r>
              <a:rPr lang="en-US" sz="3600" dirty="0"/>
              <a:t>It should be emphasized that there must be some element of additional invention in each succeeding claim in order for it to be stronger. </a:t>
            </a:r>
            <a:endParaRPr lang="it-IT" sz="3600" dirty="0"/>
          </a:p>
        </p:txBody>
      </p:sp>
    </p:spTree>
    <p:extLst>
      <p:ext uri="{BB962C8B-B14F-4D97-AF65-F5344CB8AC3E}">
        <p14:creationId xmlns:p14="http://schemas.microsoft.com/office/powerpoint/2010/main" val="39884227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961E45-49D4-28E1-9E23-0844653CE19D}"/>
              </a:ext>
            </a:extLst>
          </p:cNvPr>
          <p:cNvSpPr>
            <a:spLocks noGrp="1"/>
          </p:cNvSpPr>
          <p:nvPr>
            <p:ph type="title"/>
          </p:nvPr>
        </p:nvSpPr>
        <p:spPr>
          <a:xfrm>
            <a:off x="838200" y="365126"/>
            <a:ext cx="10515600" cy="638052"/>
          </a:xfrm>
        </p:spPr>
        <p:txBody>
          <a:bodyPr>
            <a:normAutofit fontScale="90000"/>
          </a:bodyPr>
          <a:lstStyle/>
          <a:p>
            <a:pPr algn="ctr"/>
            <a:r>
              <a:rPr lang="en-US" b="1" dirty="0"/>
              <a:t>Practical Aspects of Drafting Patent Applications</a:t>
            </a:r>
            <a:endParaRPr lang="it-IT" b="1" dirty="0"/>
          </a:p>
        </p:txBody>
      </p:sp>
      <p:sp>
        <p:nvSpPr>
          <p:cNvPr id="3" name="Segnaposto contenuto 2">
            <a:extLst>
              <a:ext uri="{FF2B5EF4-FFF2-40B4-BE49-F238E27FC236}">
                <a16:creationId xmlns:a16="http://schemas.microsoft.com/office/drawing/2014/main" id="{08B8C38B-5B8C-4430-809B-A7E778CA84CB}"/>
              </a:ext>
            </a:extLst>
          </p:cNvPr>
          <p:cNvSpPr>
            <a:spLocks noGrp="1"/>
          </p:cNvSpPr>
          <p:nvPr>
            <p:ph idx="1"/>
          </p:nvPr>
        </p:nvSpPr>
        <p:spPr>
          <a:xfrm>
            <a:off x="639192" y="1198485"/>
            <a:ext cx="10714608" cy="4978478"/>
          </a:xfrm>
        </p:spPr>
        <p:txBody>
          <a:bodyPr>
            <a:normAutofit/>
          </a:bodyPr>
          <a:lstStyle/>
          <a:p>
            <a:pPr marL="0" indent="0" algn="just">
              <a:buNone/>
            </a:pPr>
            <a:r>
              <a:rPr lang="en-US" sz="4000" dirty="0"/>
              <a:t>The narrower claims following the broad main claim usually refer back to one or more of the preceding claims. They are therefore usually called dependent claims. The features introduced in each of the dependent claims must find some basis in the description. There it is usually explained that these are preferred features which produce a better technical form of the invention. </a:t>
            </a:r>
          </a:p>
        </p:txBody>
      </p:sp>
    </p:spTree>
    <p:extLst>
      <p:ext uri="{BB962C8B-B14F-4D97-AF65-F5344CB8AC3E}">
        <p14:creationId xmlns:p14="http://schemas.microsoft.com/office/powerpoint/2010/main" val="7211390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1D2347-DBF6-0EC3-B011-A071B0AA7840}"/>
              </a:ext>
            </a:extLst>
          </p:cNvPr>
          <p:cNvSpPr>
            <a:spLocks noGrp="1"/>
          </p:cNvSpPr>
          <p:nvPr>
            <p:ph type="title"/>
          </p:nvPr>
        </p:nvSpPr>
        <p:spPr/>
        <p:txBody>
          <a:bodyPr>
            <a:normAutofit/>
          </a:bodyPr>
          <a:lstStyle/>
          <a:p>
            <a:pPr algn="ctr"/>
            <a:r>
              <a:rPr lang="en-US" sz="4000" b="1" dirty="0"/>
              <a:t>Practical Aspects of Drafting Patent Applications</a:t>
            </a:r>
            <a:endParaRPr lang="it-IT" sz="4000" b="1" dirty="0"/>
          </a:p>
        </p:txBody>
      </p:sp>
      <p:sp>
        <p:nvSpPr>
          <p:cNvPr id="3" name="Segnaposto contenuto 2">
            <a:extLst>
              <a:ext uri="{FF2B5EF4-FFF2-40B4-BE49-F238E27FC236}">
                <a16:creationId xmlns:a16="http://schemas.microsoft.com/office/drawing/2014/main" id="{67D86010-E1F0-6DEF-D23E-8F7E2AD58985}"/>
              </a:ext>
            </a:extLst>
          </p:cNvPr>
          <p:cNvSpPr>
            <a:spLocks noGrp="1"/>
          </p:cNvSpPr>
          <p:nvPr>
            <p:ph idx="1"/>
          </p:nvPr>
        </p:nvSpPr>
        <p:spPr/>
        <p:txBody>
          <a:bodyPr>
            <a:normAutofit fontScale="92500" lnSpcReduction="10000"/>
          </a:bodyPr>
          <a:lstStyle/>
          <a:p>
            <a:pPr algn="just"/>
            <a:r>
              <a:rPr lang="en-US" sz="3200" dirty="0"/>
              <a:t>The last element of a patent is the abstract. The abstract presents a short summary of the description and the claims. It serves the purpose of enabling third parties to obtain quick information about the essential contents of the invention. It must be emphasized that it is not used to interpret the scope of protection. </a:t>
            </a:r>
          </a:p>
          <a:p>
            <a:pPr algn="just"/>
            <a:r>
              <a:rPr lang="en-US" sz="3200" dirty="0"/>
              <a:t>The guiding principle is that the abstract should be so drafted that it can efficiently serve as a scanning tool for purposes of searching in the particular art. Thus the abstract has to be as concise as the disclosure permits. Generally speaking, it contains between 50 and 150 words. </a:t>
            </a:r>
          </a:p>
          <a:p>
            <a:endParaRPr lang="it-IT" dirty="0"/>
          </a:p>
        </p:txBody>
      </p:sp>
    </p:spTree>
    <p:extLst>
      <p:ext uri="{BB962C8B-B14F-4D97-AF65-F5344CB8AC3E}">
        <p14:creationId xmlns:p14="http://schemas.microsoft.com/office/powerpoint/2010/main" val="16956701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18B85-24ED-921D-386F-6871E77655A0}"/>
              </a:ext>
            </a:extLst>
          </p:cNvPr>
          <p:cNvSpPr>
            <a:spLocks noGrp="1"/>
          </p:cNvSpPr>
          <p:nvPr>
            <p:ph type="title"/>
          </p:nvPr>
        </p:nvSpPr>
        <p:spPr/>
        <p:txBody>
          <a:bodyPr>
            <a:normAutofit/>
          </a:bodyPr>
          <a:lstStyle/>
          <a:p>
            <a:pPr algn="ctr"/>
            <a:r>
              <a:rPr lang="en-US" sz="4000" b="1" dirty="0"/>
              <a:t>Examination of a Patent Application</a:t>
            </a:r>
            <a:endParaRPr lang="it-IT" sz="4000" b="1" dirty="0"/>
          </a:p>
        </p:txBody>
      </p:sp>
      <p:sp>
        <p:nvSpPr>
          <p:cNvPr id="3" name="Segnaposto contenuto 2">
            <a:extLst>
              <a:ext uri="{FF2B5EF4-FFF2-40B4-BE49-F238E27FC236}">
                <a16:creationId xmlns:a16="http://schemas.microsoft.com/office/drawing/2014/main" id="{FFCCBCCE-94C3-9CE7-8B4A-B6C2B8FE850F}"/>
              </a:ext>
            </a:extLst>
          </p:cNvPr>
          <p:cNvSpPr>
            <a:spLocks noGrp="1"/>
          </p:cNvSpPr>
          <p:nvPr>
            <p:ph idx="1"/>
          </p:nvPr>
        </p:nvSpPr>
        <p:spPr>
          <a:xfrm>
            <a:off x="745724" y="1690688"/>
            <a:ext cx="10608076" cy="4486275"/>
          </a:xfrm>
        </p:spPr>
        <p:txBody>
          <a:bodyPr>
            <a:normAutofit/>
          </a:bodyPr>
          <a:lstStyle/>
          <a:p>
            <a:pPr algn="just"/>
            <a:r>
              <a:rPr lang="en-US" sz="3600" dirty="0"/>
              <a:t>It is now useful to follow the progress of an application through the Patent Office. There are three main areas of activity worthy of some comment, namely: </a:t>
            </a:r>
          </a:p>
          <a:p>
            <a:pPr algn="just"/>
            <a:r>
              <a:rPr lang="en-US" sz="3600" dirty="0"/>
              <a:t>- examination as to form; </a:t>
            </a:r>
          </a:p>
          <a:p>
            <a:pPr algn="just"/>
            <a:r>
              <a:rPr lang="en-US" sz="3600" dirty="0"/>
              <a:t>- search; and </a:t>
            </a:r>
          </a:p>
          <a:p>
            <a:pPr algn="just"/>
            <a:r>
              <a:rPr lang="en-US" sz="3600" dirty="0"/>
              <a:t>- examination as to substance.</a:t>
            </a:r>
            <a:endParaRPr lang="it-IT" sz="3200" dirty="0"/>
          </a:p>
        </p:txBody>
      </p:sp>
    </p:spTree>
    <p:extLst>
      <p:ext uri="{BB962C8B-B14F-4D97-AF65-F5344CB8AC3E}">
        <p14:creationId xmlns:p14="http://schemas.microsoft.com/office/powerpoint/2010/main" val="192271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06475"/>
          </a:xfrm>
        </p:spPr>
        <p:txBody>
          <a:bodyPr>
            <a:normAutofit/>
          </a:bodyPr>
          <a:lstStyle/>
          <a:p>
            <a:pPr algn="ctr"/>
            <a:r>
              <a:rPr lang="it-IT" sz="4000" dirty="0" err="1">
                <a:latin typeface="Times New Roman" panose="02020603050405020304" pitchFamily="18" charset="0"/>
                <a:cs typeface="Times New Roman" panose="02020603050405020304" pitchFamily="18" charset="0"/>
              </a:rPr>
              <a:t>Patents</a:t>
            </a:r>
            <a:r>
              <a:rPr lang="it-IT" sz="4000" dirty="0">
                <a:latin typeface="Times New Roman" panose="02020603050405020304" pitchFamily="18" charset="0"/>
                <a:cs typeface="Times New Roman" panose="02020603050405020304" pitchFamily="18" charset="0"/>
              </a:rPr>
              <a:t> (</a:t>
            </a:r>
            <a:r>
              <a:rPr lang="it-IT" sz="4000" dirty="0" err="1">
                <a:latin typeface="Times New Roman" panose="02020603050405020304" pitchFamily="18" charset="0"/>
                <a:cs typeface="Times New Roman" panose="02020603050405020304" pitchFamily="18" charset="0"/>
              </a:rPr>
              <a:t>Introduction</a:t>
            </a:r>
            <a:r>
              <a:rPr lang="it-IT" sz="4000" dirty="0">
                <a:latin typeface="Times New Roman" panose="02020603050405020304" pitchFamily="18" charset="0"/>
                <a:cs typeface="Times New Roman" panose="02020603050405020304" pitchFamily="18" charset="0"/>
              </a:rPr>
              <a:t>)</a:t>
            </a:r>
            <a:endParaRPr lang="it-IT" sz="4000" dirty="0"/>
          </a:p>
        </p:txBody>
      </p:sp>
      <p:sp>
        <p:nvSpPr>
          <p:cNvPr id="3" name="Segnaposto contenuto 2"/>
          <p:cNvSpPr>
            <a:spLocks noGrp="1"/>
          </p:cNvSpPr>
          <p:nvPr>
            <p:ph idx="1"/>
          </p:nvPr>
        </p:nvSpPr>
        <p:spPr>
          <a:xfrm>
            <a:off x="838200" y="1476104"/>
            <a:ext cx="10515600" cy="5199016"/>
          </a:xfrm>
        </p:spPr>
        <p:txBody>
          <a:bodyPr>
            <a:normAutofit/>
          </a:bodyPr>
          <a:lstStyle/>
          <a:p>
            <a:pPr algn="just">
              <a:lnSpc>
                <a:spcPct val="107000"/>
              </a:lnSpc>
              <a:spcAft>
                <a:spcPts val="800"/>
              </a:spcAft>
            </a:pP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should</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be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emphasized</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however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while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State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may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grant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does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automatically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enforce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them</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up to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owner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to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bring</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an action,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usually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under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civil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law</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any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infringement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his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rights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patentee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must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therefore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be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his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own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“policeman.” </a:t>
            </a:r>
          </a:p>
          <a:p>
            <a:pPr marL="0" indent="0" algn="just">
              <a:lnSpc>
                <a:spcPct val="107000"/>
              </a:lnSpc>
              <a:spcAft>
                <a:spcPts val="800"/>
              </a:spcAft>
              <a:buNone/>
            </a:pP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51872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F9AFB8-B3A6-0D3E-E8C2-4CB1C6C33061}"/>
              </a:ext>
            </a:extLst>
          </p:cNvPr>
          <p:cNvSpPr>
            <a:spLocks noGrp="1"/>
          </p:cNvSpPr>
          <p:nvPr>
            <p:ph type="title"/>
          </p:nvPr>
        </p:nvSpPr>
        <p:spPr/>
        <p:txBody>
          <a:bodyPr/>
          <a:lstStyle/>
          <a:p>
            <a:pPr algn="ctr"/>
            <a:r>
              <a:rPr lang="en-US" dirty="0"/>
              <a:t>Examination of a Patent Application</a:t>
            </a:r>
            <a:endParaRPr lang="it-IT" dirty="0"/>
          </a:p>
        </p:txBody>
      </p:sp>
      <p:sp>
        <p:nvSpPr>
          <p:cNvPr id="3" name="Segnaposto contenuto 2">
            <a:extLst>
              <a:ext uri="{FF2B5EF4-FFF2-40B4-BE49-F238E27FC236}">
                <a16:creationId xmlns:a16="http://schemas.microsoft.com/office/drawing/2014/main" id="{9730574A-6AAD-3AFA-E76B-A8EF9D2DFDFE}"/>
              </a:ext>
            </a:extLst>
          </p:cNvPr>
          <p:cNvSpPr>
            <a:spLocks noGrp="1"/>
          </p:cNvSpPr>
          <p:nvPr>
            <p:ph idx="1"/>
          </p:nvPr>
        </p:nvSpPr>
        <p:spPr/>
        <p:txBody>
          <a:bodyPr>
            <a:normAutofit lnSpcReduction="10000"/>
          </a:bodyPr>
          <a:lstStyle/>
          <a:p>
            <a:pPr algn="just"/>
            <a:r>
              <a:rPr lang="en-US" sz="3600" dirty="0"/>
              <a:t>In each of these areas of activity, the normal procedure is for a dialogue to be carried out, mainly in writing, between an examiner in the Patent Office, and the applicant. The patent agent acts as a go-between in the sense that he receives communications from the Patent Office, advises the applicant as to the appropriate course of action, takes the applicant’s instructions, and responds accordingly to the Patent Office’s communications</a:t>
            </a:r>
            <a:r>
              <a:rPr lang="en-US" sz="3200" dirty="0"/>
              <a:t>. </a:t>
            </a:r>
            <a:endParaRPr lang="it-IT" sz="3200" dirty="0"/>
          </a:p>
        </p:txBody>
      </p:sp>
    </p:spTree>
    <p:extLst>
      <p:ext uri="{BB962C8B-B14F-4D97-AF65-F5344CB8AC3E}">
        <p14:creationId xmlns:p14="http://schemas.microsoft.com/office/powerpoint/2010/main" val="25061442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A052D7-D015-81E2-CC70-BE61D4F1E484}"/>
              </a:ext>
            </a:extLst>
          </p:cNvPr>
          <p:cNvSpPr>
            <a:spLocks noGrp="1"/>
          </p:cNvSpPr>
          <p:nvPr>
            <p:ph type="title"/>
          </p:nvPr>
        </p:nvSpPr>
        <p:spPr/>
        <p:txBody>
          <a:bodyPr/>
          <a:lstStyle/>
          <a:p>
            <a:pPr algn="ctr"/>
            <a:r>
              <a:rPr lang="en-US" b="1" dirty="0"/>
              <a:t>Examination of a Patent Application</a:t>
            </a:r>
            <a:endParaRPr lang="it-IT" b="1" dirty="0"/>
          </a:p>
        </p:txBody>
      </p:sp>
      <p:sp>
        <p:nvSpPr>
          <p:cNvPr id="3" name="Segnaposto contenuto 2">
            <a:extLst>
              <a:ext uri="{FF2B5EF4-FFF2-40B4-BE49-F238E27FC236}">
                <a16:creationId xmlns:a16="http://schemas.microsoft.com/office/drawing/2014/main" id="{ED7C84D5-9178-3B26-4170-D466C5009942}"/>
              </a:ext>
            </a:extLst>
          </p:cNvPr>
          <p:cNvSpPr>
            <a:spLocks noGrp="1"/>
          </p:cNvSpPr>
          <p:nvPr>
            <p:ph idx="1"/>
          </p:nvPr>
        </p:nvSpPr>
        <p:spPr>
          <a:xfrm>
            <a:off x="838200" y="1580225"/>
            <a:ext cx="10515600" cy="4596738"/>
          </a:xfrm>
        </p:spPr>
        <p:txBody>
          <a:bodyPr>
            <a:normAutofit/>
          </a:bodyPr>
          <a:lstStyle/>
          <a:p>
            <a:pPr algn="just"/>
            <a:r>
              <a:rPr lang="en-US" sz="4000" dirty="0"/>
              <a:t>Prior to examination as to form, the application is checked to ensure that all the requirements necessary to accord the application a filing date, have been satisfied. This is a fundamental check since if a filing date is not established, the application will be treated as if it had not been filed, and it proceeds no further. </a:t>
            </a:r>
            <a:endParaRPr lang="it-IT" sz="4000" dirty="0"/>
          </a:p>
        </p:txBody>
      </p:sp>
    </p:spTree>
    <p:extLst>
      <p:ext uri="{BB962C8B-B14F-4D97-AF65-F5344CB8AC3E}">
        <p14:creationId xmlns:p14="http://schemas.microsoft.com/office/powerpoint/2010/main" val="26513573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102294-D409-64E1-31E1-784FDAD0DD9C}"/>
              </a:ext>
            </a:extLst>
          </p:cNvPr>
          <p:cNvSpPr>
            <a:spLocks noGrp="1"/>
          </p:cNvSpPr>
          <p:nvPr>
            <p:ph type="title"/>
          </p:nvPr>
        </p:nvSpPr>
        <p:spPr/>
        <p:txBody>
          <a:bodyPr>
            <a:normAutofit/>
          </a:bodyPr>
          <a:lstStyle/>
          <a:p>
            <a:pPr algn="ctr"/>
            <a:r>
              <a:rPr lang="en-US" sz="4000" b="1" dirty="0"/>
              <a:t>Examination of a Patent Application</a:t>
            </a:r>
            <a:endParaRPr lang="it-IT" sz="4000" b="1" dirty="0"/>
          </a:p>
        </p:txBody>
      </p:sp>
      <p:sp>
        <p:nvSpPr>
          <p:cNvPr id="3" name="Segnaposto contenuto 2">
            <a:extLst>
              <a:ext uri="{FF2B5EF4-FFF2-40B4-BE49-F238E27FC236}">
                <a16:creationId xmlns:a16="http://schemas.microsoft.com/office/drawing/2014/main" id="{56B179DE-96E8-3924-DA86-0B0A2E5DAC2E}"/>
              </a:ext>
            </a:extLst>
          </p:cNvPr>
          <p:cNvSpPr>
            <a:spLocks noGrp="1"/>
          </p:cNvSpPr>
          <p:nvPr>
            <p:ph idx="1"/>
          </p:nvPr>
        </p:nvSpPr>
        <p:spPr/>
        <p:txBody>
          <a:bodyPr>
            <a:normAutofit lnSpcReduction="10000"/>
          </a:bodyPr>
          <a:lstStyle/>
          <a:p>
            <a:pPr algn="just"/>
            <a:r>
              <a:rPr lang="en-US" sz="3600" dirty="0"/>
              <a:t>The filing date is important in the general scheme of things since it constitutes the date from which certain actions are calculated, such as the term of the patent, and, where appropriate, determines the priority date of any subsequent application in another country under the terms of the Paris Convention for the Protection of Industrial Property. </a:t>
            </a:r>
          </a:p>
          <a:p>
            <a:pPr algn="just"/>
            <a:r>
              <a:rPr lang="en-US" sz="3600" dirty="0"/>
              <a:t>The filing date (or priority date) is also relevant to the evaluation of novelty and inventive step. </a:t>
            </a:r>
          </a:p>
          <a:p>
            <a:endParaRPr lang="it-IT" dirty="0"/>
          </a:p>
        </p:txBody>
      </p:sp>
    </p:spTree>
    <p:extLst>
      <p:ext uri="{BB962C8B-B14F-4D97-AF65-F5344CB8AC3E}">
        <p14:creationId xmlns:p14="http://schemas.microsoft.com/office/powerpoint/2010/main" val="17401060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4801BE-9298-E49C-3989-0A39E173A200}"/>
              </a:ext>
            </a:extLst>
          </p:cNvPr>
          <p:cNvSpPr>
            <a:spLocks noGrp="1"/>
          </p:cNvSpPr>
          <p:nvPr>
            <p:ph type="title"/>
          </p:nvPr>
        </p:nvSpPr>
        <p:spPr/>
        <p:txBody>
          <a:bodyPr/>
          <a:lstStyle/>
          <a:p>
            <a:pPr algn="ctr"/>
            <a:r>
              <a:rPr lang="it-IT" b="1" dirty="0" err="1"/>
              <a:t>Examination</a:t>
            </a:r>
            <a:r>
              <a:rPr lang="it-IT" b="1" dirty="0"/>
              <a:t> of a </a:t>
            </a:r>
            <a:r>
              <a:rPr lang="it-IT" b="1" dirty="0" err="1"/>
              <a:t>patent</a:t>
            </a:r>
            <a:r>
              <a:rPr lang="it-IT" b="1" dirty="0"/>
              <a:t> </a:t>
            </a:r>
            <a:r>
              <a:rPr lang="it-IT" b="1" dirty="0" err="1"/>
              <a:t>application</a:t>
            </a:r>
            <a:endParaRPr lang="it-IT" b="1" dirty="0"/>
          </a:p>
        </p:txBody>
      </p:sp>
      <p:sp>
        <p:nvSpPr>
          <p:cNvPr id="3" name="Segnaposto contenuto 2">
            <a:extLst>
              <a:ext uri="{FF2B5EF4-FFF2-40B4-BE49-F238E27FC236}">
                <a16:creationId xmlns:a16="http://schemas.microsoft.com/office/drawing/2014/main" id="{F870B4C7-F3B4-ECD6-1F68-F34C1364D8ED}"/>
              </a:ext>
            </a:extLst>
          </p:cNvPr>
          <p:cNvSpPr>
            <a:spLocks noGrp="1"/>
          </p:cNvSpPr>
          <p:nvPr>
            <p:ph idx="1"/>
          </p:nvPr>
        </p:nvSpPr>
        <p:spPr/>
        <p:txBody>
          <a:bodyPr>
            <a:normAutofit/>
          </a:bodyPr>
          <a:lstStyle/>
          <a:p>
            <a:pPr algn="just"/>
            <a:r>
              <a:rPr lang="en-US" dirty="0"/>
              <a:t>The right of priority may be based on a national, regional or international application filed less than twelve months earlier. Its effect is to substitute the date of the earlier filing for the date of the national filing and this is particularly important with respect to the relevant prior art for evaluating novelty and inventive step. </a:t>
            </a:r>
          </a:p>
          <a:p>
            <a:pPr algn="just"/>
            <a:r>
              <a:rPr lang="en-US" dirty="0"/>
              <a:t>The right of priority is available in all countries which are party to the Paris Convention or the TRIPS Agreement. It should be noted however, that under some national laws, priority rights are granted on a bilateral basis of reciprocity for countries not parties to the Paris Convention. </a:t>
            </a:r>
            <a:endParaRPr lang="it-IT" dirty="0"/>
          </a:p>
        </p:txBody>
      </p:sp>
    </p:spTree>
    <p:extLst>
      <p:ext uri="{BB962C8B-B14F-4D97-AF65-F5344CB8AC3E}">
        <p14:creationId xmlns:p14="http://schemas.microsoft.com/office/powerpoint/2010/main" val="27257943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DFA0E4-7DC5-EF44-9A8A-26ECBF7C80E4}"/>
              </a:ext>
            </a:extLst>
          </p:cNvPr>
          <p:cNvSpPr>
            <a:spLocks noGrp="1"/>
          </p:cNvSpPr>
          <p:nvPr>
            <p:ph type="title"/>
          </p:nvPr>
        </p:nvSpPr>
        <p:spPr/>
        <p:txBody>
          <a:bodyPr/>
          <a:lstStyle/>
          <a:p>
            <a:pPr algn="ctr"/>
            <a:r>
              <a:rPr lang="it-IT" b="1" dirty="0" err="1"/>
              <a:t>Examination</a:t>
            </a:r>
            <a:r>
              <a:rPr lang="it-IT" b="1" dirty="0"/>
              <a:t> of a </a:t>
            </a:r>
            <a:r>
              <a:rPr lang="it-IT" b="1" dirty="0" err="1"/>
              <a:t>Patent</a:t>
            </a:r>
            <a:r>
              <a:rPr lang="it-IT" b="1" dirty="0"/>
              <a:t> </a:t>
            </a:r>
            <a:r>
              <a:rPr lang="it-IT" b="1" dirty="0" err="1"/>
              <a:t>application</a:t>
            </a:r>
            <a:endParaRPr lang="it-IT" b="1" dirty="0"/>
          </a:p>
        </p:txBody>
      </p:sp>
      <p:sp>
        <p:nvSpPr>
          <p:cNvPr id="3" name="Segnaposto contenuto 2">
            <a:extLst>
              <a:ext uri="{FF2B5EF4-FFF2-40B4-BE49-F238E27FC236}">
                <a16:creationId xmlns:a16="http://schemas.microsoft.com/office/drawing/2014/main" id="{9704591E-EF5E-9075-3951-AAC236FC054D}"/>
              </a:ext>
            </a:extLst>
          </p:cNvPr>
          <p:cNvSpPr>
            <a:spLocks noGrp="1"/>
          </p:cNvSpPr>
          <p:nvPr>
            <p:ph idx="1"/>
          </p:nvPr>
        </p:nvSpPr>
        <p:spPr/>
        <p:txBody>
          <a:bodyPr>
            <a:normAutofit/>
          </a:bodyPr>
          <a:lstStyle/>
          <a:p>
            <a:pPr algn="just"/>
            <a:r>
              <a:rPr lang="en-US" sz="3200" dirty="0"/>
              <a:t>The right of priority offers great practical advantages to an applicant who seeks protection in one or more other countries. The applicant is not required to present all applications in his own country and in foreign countries at the same time, since he has up to twelve months to decide in which foreign countries he desires protection. The applicant can use that period to organize, with due care, the steps to be taken to secure protection in the various countries of interest to him. </a:t>
            </a:r>
            <a:endParaRPr lang="it-IT" sz="3200" dirty="0"/>
          </a:p>
        </p:txBody>
      </p:sp>
    </p:spTree>
    <p:extLst>
      <p:ext uri="{BB962C8B-B14F-4D97-AF65-F5344CB8AC3E}">
        <p14:creationId xmlns:p14="http://schemas.microsoft.com/office/powerpoint/2010/main" val="38958980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99795B-AE5F-14EF-D958-8B0F68B7B742}"/>
              </a:ext>
            </a:extLst>
          </p:cNvPr>
          <p:cNvSpPr>
            <a:spLocks noGrp="1"/>
          </p:cNvSpPr>
          <p:nvPr>
            <p:ph type="title"/>
          </p:nvPr>
        </p:nvSpPr>
        <p:spPr/>
        <p:txBody>
          <a:bodyPr>
            <a:normAutofit/>
          </a:bodyPr>
          <a:lstStyle/>
          <a:p>
            <a:pPr algn="ctr"/>
            <a:r>
              <a:rPr lang="it-IT" sz="4000" b="1" dirty="0" err="1"/>
              <a:t>Examination</a:t>
            </a:r>
            <a:r>
              <a:rPr lang="it-IT" sz="4000" b="1" dirty="0"/>
              <a:t> of a </a:t>
            </a:r>
            <a:r>
              <a:rPr lang="it-IT" sz="4000" b="1" dirty="0" err="1"/>
              <a:t>Patent</a:t>
            </a:r>
            <a:r>
              <a:rPr lang="it-IT" sz="4000" b="1" dirty="0"/>
              <a:t> Application</a:t>
            </a:r>
          </a:p>
        </p:txBody>
      </p:sp>
      <p:sp>
        <p:nvSpPr>
          <p:cNvPr id="3" name="Segnaposto contenuto 2">
            <a:extLst>
              <a:ext uri="{FF2B5EF4-FFF2-40B4-BE49-F238E27FC236}">
                <a16:creationId xmlns:a16="http://schemas.microsoft.com/office/drawing/2014/main" id="{3C312F13-4565-F7F0-6136-652A0E1325A5}"/>
              </a:ext>
            </a:extLst>
          </p:cNvPr>
          <p:cNvSpPr>
            <a:spLocks noGrp="1"/>
          </p:cNvSpPr>
          <p:nvPr>
            <p:ph idx="1"/>
          </p:nvPr>
        </p:nvSpPr>
        <p:spPr/>
        <p:txBody>
          <a:bodyPr>
            <a:normAutofit fontScale="92500"/>
          </a:bodyPr>
          <a:lstStyle/>
          <a:p>
            <a:pPr algn="just"/>
            <a:r>
              <a:rPr lang="en-US" sz="3200" dirty="0"/>
              <a:t>Examination as to form is normally carried out as soon as an application has been accorded a filing date. Basically this covers the following points: the representation by a patent attorney, if any, the contents of the request, the statement concerning the inventor, the physical requirements governing the description, the claims and the drawings, and the inclusion of an abstract. The applicant is given an opportunity to correct any defects identified during examination as to form, and if such defects are not corrected within a specified time, the Patent Office rejects the application.</a:t>
            </a:r>
            <a:endParaRPr lang="it-IT" sz="3200" dirty="0"/>
          </a:p>
        </p:txBody>
      </p:sp>
    </p:spTree>
    <p:extLst>
      <p:ext uri="{BB962C8B-B14F-4D97-AF65-F5344CB8AC3E}">
        <p14:creationId xmlns:p14="http://schemas.microsoft.com/office/powerpoint/2010/main" val="28565009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ED043-5332-8E4E-CF2B-3E96D78334A0}"/>
              </a:ext>
            </a:extLst>
          </p:cNvPr>
          <p:cNvSpPr>
            <a:spLocks noGrp="1"/>
          </p:cNvSpPr>
          <p:nvPr>
            <p:ph type="title"/>
          </p:nvPr>
        </p:nvSpPr>
        <p:spPr/>
        <p:txBody>
          <a:bodyPr>
            <a:normAutofit/>
          </a:bodyPr>
          <a:lstStyle/>
          <a:p>
            <a:pPr algn="ctr"/>
            <a:r>
              <a:rPr lang="it-IT" sz="4000" b="1" dirty="0" err="1"/>
              <a:t>Search</a:t>
            </a:r>
            <a:endParaRPr lang="it-IT" sz="4000" b="1" dirty="0"/>
          </a:p>
        </p:txBody>
      </p:sp>
      <p:sp>
        <p:nvSpPr>
          <p:cNvPr id="3" name="Segnaposto contenuto 2">
            <a:extLst>
              <a:ext uri="{FF2B5EF4-FFF2-40B4-BE49-F238E27FC236}">
                <a16:creationId xmlns:a16="http://schemas.microsoft.com/office/drawing/2014/main" id="{F85F28FE-D265-6327-4D82-7DCB6C6AE3FE}"/>
              </a:ext>
            </a:extLst>
          </p:cNvPr>
          <p:cNvSpPr>
            <a:spLocks noGrp="1"/>
          </p:cNvSpPr>
          <p:nvPr>
            <p:ph idx="1"/>
          </p:nvPr>
        </p:nvSpPr>
        <p:spPr/>
        <p:txBody>
          <a:bodyPr>
            <a:normAutofit/>
          </a:bodyPr>
          <a:lstStyle/>
          <a:p>
            <a:pPr algn="just"/>
            <a:r>
              <a:rPr lang="en-US" sz="3200" dirty="0"/>
              <a:t>Depending on the examination procedure provided in the relevant law, the search will be conducted either separately from and prior to, or at the same time as, the examination as to substance. In either case, the objective of the search is to determine the prior art in the specific field to which the invention relates. In conducting the search the Patent Office checks its documentation collection to ascertain whether any documents exist which describe a solution which is the same as or similar to that described in the application.</a:t>
            </a:r>
            <a:endParaRPr lang="it-IT" sz="3200" dirty="0"/>
          </a:p>
        </p:txBody>
      </p:sp>
    </p:spTree>
    <p:extLst>
      <p:ext uri="{BB962C8B-B14F-4D97-AF65-F5344CB8AC3E}">
        <p14:creationId xmlns:p14="http://schemas.microsoft.com/office/powerpoint/2010/main" val="29864064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4680D0-67B7-83C3-9358-0247A4F4B6B1}"/>
              </a:ext>
            </a:extLst>
          </p:cNvPr>
          <p:cNvSpPr>
            <a:spLocks noGrp="1"/>
          </p:cNvSpPr>
          <p:nvPr>
            <p:ph type="title"/>
          </p:nvPr>
        </p:nvSpPr>
        <p:spPr/>
        <p:txBody>
          <a:bodyPr>
            <a:normAutofit/>
          </a:bodyPr>
          <a:lstStyle/>
          <a:p>
            <a:pPr algn="ctr"/>
            <a:r>
              <a:rPr lang="it-IT" sz="4000" b="1" dirty="0" err="1"/>
              <a:t>Search</a:t>
            </a:r>
            <a:endParaRPr lang="it-IT" sz="4000" b="1" dirty="0"/>
          </a:p>
        </p:txBody>
      </p:sp>
      <p:sp>
        <p:nvSpPr>
          <p:cNvPr id="3" name="Segnaposto contenuto 2">
            <a:extLst>
              <a:ext uri="{FF2B5EF4-FFF2-40B4-BE49-F238E27FC236}">
                <a16:creationId xmlns:a16="http://schemas.microsoft.com/office/drawing/2014/main" id="{20C2D981-F9B1-C36B-9412-F3D466909D2B}"/>
              </a:ext>
            </a:extLst>
          </p:cNvPr>
          <p:cNvSpPr>
            <a:spLocks noGrp="1"/>
          </p:cNvSpPr>
          <p:nvPr>
            <p:ph idx="1"/>
          </p:nvPr>
        </p:nvSpPr>
        <p:spPr>
          <a:xfrm>
            <a:off x="949910" y="1358283"/>
            <a:ext cx="10403889" cy="4818680"/>
          </a:xfrm>
        </p:spPr>
        <p:txBody>
          <a:bodyPr>
            <a:normAutofit/>
          </a:bodyPr>
          <a:lstStyle/>
          <a:p>
            <a:pPr algn="just"/>
            <a:r>
              <a:rPr lang="en-US" sz="3600" dirty="0"/>
              <a:t>If the search is conducted separately from the examination as to substance, a search report will be forwarded to the applicant setting out: </a:t>
            </a:r>
          </a:p>
          <a:p>
            <a:pPr algn="just"/>
            <a:r>
              <a:rPr lang="en-US" sz="3600" dirty="0"/>
              <a:t>- a list of the documents located during the search, which disclose subject matter the same </a:t>
            </a:r>
          </a:p>
          <a:p>
            <a:r>
              <a:rPr lang="en-US" sz="3600" dirty="0"/>
              <a:t>as or closely resembling the invention; and </a:t>
            </a:r>
          </a:p>
          <a:p>
            <a:pPr algn="just"/>
            <a:r>
              <a:rPr lang="en-US" sz="3600" dirty="0"/>
              <a:t>- the claims in the application that should be compared with each of those documents.</a:t>
            </a:r>
            <a:endParaRPr lang="it-IT" sz="3600" dirty="0"/>
          </a:p>
        </p:txBody>
      </p:sp>
    </p:spTree>
    <p:extLst>
      <p:ext uri="{BB962C8B-B14F-4D97-AF65-F5344CB8AC3E}">
        <p14:creationId xmlns:p14="http://schemas.microsoft.com/office/powerpoint/2010/main" val="35792287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21BBC8-7E30-F9FB-2868-0C1839B78D3E}"/>
              </a:ext>
            </a:extLst>
          </p:cNvPr>
          <p:cNvSpPr>
            <a:spLocks noGrp="1"/>
          </p:cNvSpPr>
          <p:nvPr>
            <p:ph type="title"/>
          </p:nvPr>
        </p:nvSpPr>
        <p:spPr/>
        <p:txBody>
          <a:bodyPr>
            <a:normAutofit/>
          </a:bodyPr>
          <a:lstStyle/>
          <a:p>
            <a:pPr algn="ctr"/>
            <a:r>
              <a:rPr lang="it-IT" sz="4000" b="1" dirty="0" err="1"/>
              <a:t>Search</a:t>
            </a:r>
            <a:endParaRPr lang="it-IT" sz="4000" b="1" dirty="0"/>
          </a:p>
        </p:txBody>
      </p:sp>
      <p:sp>
        <p:nvSpPr>
          <p:cNvPr id="3" name="Segnaposto contenuto 2">
            <a:extLst>
              <a:ext uri="{FF2B5EF4-FFF2-40B4-BE49-F238E27FC236}">
                <a16:creationId xmlns:a16="http://schemas.microsoft.com/office/drawing/2014/main" id="{2F89C262-41E6-3244-31DD-FEAF22CC58AE}"/>
              </a:ext>
            </a:extLst>
          </p:cNvPr>
          <p:cNvSpPr>
            <a:spLocks noGrp="1"/>
          </p:cNvSpPr>
          <p:nvPr>
            <p:ph idx="1"/>
          </p:nvPr>
        </p:nvSpPr>
        <p:spPr>
          <a:xfrm>
            <a:off x="838200" y="1559295"/>
            <a:ext cx="10515600" cy="4351338"/>
          </a:xfrm>
        </p:spPr>
        <p:txBody>
          <a:bodyPr>
            <a:normAutofit fontScale="92500" lnSpcReduction="10000"/>
          </a:bodyPr>
          <a:lstStyle/>
          <a:p>
            <a:pPr algn="just"/>
            <a:r>
              <a:rPr lang="en-US" sz="3200" dirty="0"/>
              <a:t>The report may also give an indication of the scope of the search, that is, the type of documents that may have been searched, the time span covered and the specific areas of technology searched. </a:t>
            </a:r>
          </a:p>
          <a:p>
            <a:pPr algn="just"/>
            <a:r>
              <a:rPr lang="en-US" sz="3200" dirty="0"/>
              <a:t>The search itself is a documentary search in a collection of patent documents that is primarily arranged for search purposes according to the specific areas of technology. These patent documents may be supplemented by articles from technical journals and other so-called non-patent documents. </a:t>
            </a:r>
          </a:p>
          <a:p>
            <a:pPr algn="just"/>
            <a:r>
              <a:rPr lang="en-US" sz="3200" dirty="0"/>
              <a:t>This total collection of documents is usually referred to as “the search file.”</a:t>
            </a:r>
            <a:endParaRPr lang="it-IT" sz="3200" dirty="0"/>
          </a:p>
        </p:txBody>
      </p:sp>
    </p:spTree>
    <p:extLst>
      <p:ext uri="{BB962C8B-B14F-4D97-AF65-F5344CB8AC3E}">
        <p14:creationId xmlns:p14="http://schemas.microsoft.com/office/powerpoint/2010/main" val="32992860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433514-2877-CB5A-5EA4-63EF3B1E5DEB}"/>
              </a:ext>
            </a:extLst>
          </p:cNvPr>
          <p:cNvSpPr>
            <a:spLocks noGrp="1"/>
          </p:cNvSpPr>
          <p:nvPr>
            <p:ph type="title"/>
          </p:nvPr>
        </p:nvSpPr>
        <p:spPr/>
        <p:txBody>
          <a:bodyPr>
            <a:normAutofit/>
          </a:bodyPr>
          <a:lstStyle/>
          <a:p>
            <a:pPr algn="ctr"/>
            <a:r>
              <a:rPr lang="it-IT" sz="4000" b="1" dirty="0" err="1"/>
              <a:t>Search</a:t>
            </a:r>
            <a:endParaRPr lang="it-IT" sz="4000" b="1" dirty="0"/>
          </a:p>
        </p:txBody>
      </p:sp>
      <p:sp>
        <p:nvSpPr>
          <p:cNvPr id="3" name="Segnaposto contenuto 2">
            <a:extLst>
              <a:ext uri="{FF2B5EF4-FFF2-40B4-BE49-F238E27FC236}">
                <a16:creationId xmlns:a16="http://schemas.microsoft.com/office/drawing/2014/main" id="{9140BCF6-282B-4B6D-6D5D-84A54A085572}"/>
              </a:ext>
            </a:extLst>
          </p:cNvPr>
          <p:cNvSpPr>
            <a:spLocks noGrp="1"/>
          </p:cNvSpPr>
          <p:nvPr>
            <p:ph idx="1"/>
          </p:nvPr>
        </p:nvSpPr>
        <p:spPr/>
        <p:txBody>
          <a:bodyPr>
            <a:normAutofit fontScale="92500" lnSpcReduction="10000"/>
          </a:bodyPr>
          <a:lstStyle/>
          <a:p>
            <a:pPr algn="just"/>
            <a:r>
              <a:rPr lang="en-US" sz="3200" dirty="0"/>
              <a:t>The Patent Office may conduct the search only in respect of documents in the search file. It may additionally carry out an online computer search of one or more commercial databases, as well as on the Internet. The search does not extend to disclosures other than publications and, in particular, does not seek to determine whether disclosure has taken place by public use. </a:t>
            </a:r>
          </a:p>
          <a:p>
            <a:pPr algn="just"/>
            <a:r>
              <a:rPr lang="en-US" sz="3200" dirty="0"/>
              <a:t>This type of disclosure, if any, will only be taken into account during the examination as to substance if that use has been brought to the attention of the Patent Office by some third party’s action. </a:t>
            </a:r>
            <a:endParaRPr lang="it-IT" sz="3200" dirty="0"/>
          </a:p>
        </p:txBody>
      </p:sp>
    </p:spTree>
    <p:extLst>
      <p:ext uri="{BB962C8B-B14F-4D97-AF65-F5344CB8AC3E}">
        <p14:creationId xmlns:p14="http://schemas.microsoft.com/office/powerpoint/2010/main" val="319758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0FB53B-47FC-9924-7153-7790C8558818}"/>
              </a:ext>
            </a:extLst>
          </p:cNvPr>
          <p:cNvSpPr>
            <a:spLocks noGrp="1"/>
          </p:cNvSpPr>
          <p:nvPr>
            <p:ph type="title"/>
          </p:nvPr>
        </p:nvSpPr>
        <p:spPr/>
        <p:txBody>
          <a:bodyPr/>
          <a:lstStyle/>
          <a:p>
            <a:pPr algn="ctr"/>
            <a:r>
              <a:rPr lang="it-IT" b="1" dirty="0" err="1"/>
              <a:t>Patents</a:t>
            </a:r>
            <a:r>
              <a:rPr lang="it-IT" dirty="0"/>
              <a:t> (</a:t>
            </a:r>
            <a:r>
              <a:rPr lang="it-IT" dirty="0" err="1"/>
              <a:t>Introduction</a:t>
            </a:r>
            <a:r>
              <a:rPr lang="it-IT" dirty="0"/>
              <a:t>)</a:t>
            </a:r>
          </a:p>
        </p:txBody>
      </p:sp>
      <p:sp>
        <p:nvSpPr>
          <p:cNvPr id="3" name="Segnaposto contenuto 2">
            <a:extLst>
              <a:ext uri="{FF2B5EF4-FFF2-40B4-BE49-F238E27FC236}">
                <a16:creationId xmlns:a16="http://schemas.microsoft.com/office/drawing/2014/main" id="{A68F445B-590E-53C8-E557-7A4F966AC7FD}"/>
              </a:ext>
            </a:extLst>
          </p:cNvPr>
          <p:cNvSpPr>
            <a:spLocks noGrp="1"/>
          </p:cNvSpPr>
          <p:nvPr>
            <p:ph idx="1"/>
          </p:nvPr>
        </p:nvSpPr>
        <p:spPr/>
        <p:txBody>
          <a:bodyPr>
            <a:normAutofit lnSpcReduction="10000"/>
          </a:bodyPr>
          <a:lstStyle/>
          <a:p>
            <a:pPr algn="just"/>
            <a:r>
              <a:rPr lang="en-US" sz="4000" dirty="0"/>
              <a:t>Simply put, a patent is the right granted by the State to an inventor to exclude others from commercially exploiting the invention for a limited period, in return for the disclosure of the invention, so that others may gain the benefit of the invention. The disclosure of the invention is thus an important consideration in any patent granting procedure.</a:t>
            </a:r>
          </a:p>
          <a:p>
            <a:endParaRPr lang="it-IT" dirty="0"/>
          </a:p>
        </p:txBody>
      </p:sp>
    </p:spTree>
    <p:extLst>
      <p:ext uri="{BB962C8B-B14F-4D97-AF65-F5344CB8AC3E}">
        <p14:creationId xmlns:p14="http://schemas.microsoft.com/office/powerpoint/2010/main" val="3527683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B8BD86-EE58-E23B-F6BE-B854980C2AF4}"/>
              </a:ext>
            </a:extLst>
          </p:cNvPr>
          <p:cNvSpPr>
            <a:spLocks noGrp="1"/>
          </p:cNvSpPr>
          <p:nvPr>
            <p:ph type="title"/>
          </p:nvPr>
        </p:nvSpPr>
        <p:spPr/>
        <p:txBody>
          <a:bodyPr/>
          <a:lstStyle/>
          <a:p>
            <a:pPr algn="ctr"/>
            <a:r>
              <a:rPr lang="it-IT" b="1" dirty="0" err="1"/>
              <a:t>Search</a:t>
            </a:r>
            <a:endParaRPr lang="it-IT" b="1" dirty="0"/>
          </a:p>
        </p:txBody>
      </p:sp>
      <p:sp>
        <p:nvSpPr>
          <p:cNvPr id="3" name="Segnaposto contenuto 2">
            <a:extLst>
              <a:ext uri="{FF2B5EF4-FFF2-40B4-BE49-F238E27FC236}">
                <a16:creationId xmlns:a16="http://schemas.microsoft.com/office/drawing/2014/main" id="{7407EA27-8C9F-41FD-5B10-B5F8728750DE}"/>
              </a:ext>
            </a:extLst>
          </p:cNvPr>
          <p:cNvSpPr>
            <a:spLocks noGrp="1"/>
          </p:cNvSpPr>
          <p:nvPr>
            <p:ph idx="1"/>
          </p:nvPr>
        </p:nvSpPr>
        <p:spPr/>
        <p:txBody>
          <a:bodyPr>
            <a:normAutofit fontScale="92500"/>
          </a:bodyPr>
          <a:lstStyle/>
          <a:p>
            <a:pPr algn="just"/>
            <a:r>
              <a:rPr lang="en-US" sz="3200" dirty="0"/>
              <a:t>The search itself will first cover all directly relevant technical fields, and may then have to be extended to analogous fields, but the need for such extension must be judged by the examiner in each individual case, taking into account the outcome of the search in the directly relevant areas of technology. It must be realized that whilst completeness is the ideal of the search, this ideal may not necessarily be obtained because of such factors as the inevitable imperfections of any classification and information retrieval system, and may not be economically justified if the cost is to be kept within reasonable bounds.</a:t>
            </a:r>
            <a:endParaRPr lang="it-IT" sz="3200" dirty="0"/>
          </a:p>
        </p:txBody>
      </p:sp>
    </p:spTree>
    <p:extLst>
      <p:ext uri="{BB962C8B-B14F-4D97-AF65-F5344CB8AC3E}">
        <p14:creationId xmlns:p14="http://schemas.microsoft.com/office/powerpoint/2010/main" val="41138483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CBEAE9-FD76-26D2-8E04-5C3C368C0215}"/>
              </a:ext>
            </a:extLst>
          </p:cNvPr>
          <p:cNvSpPr>
            <a:spLocks noGrp="1"/>
          </p:cNvSpPr>
          <p:nvPr>
            <p:ph type="title"/>
          </p:nvPr>
        </p:nvSpPr>
        <p:spPr/>
        <p:txBody>
          <a:bodyPr>
            <a:normAutofit/>
          </a:bodyPr>
          <a:lstStyle/>
          <a:p>
            <a:pPr algn="ctr"/>
            <a:r>
              <a:rPr lang="it-IT" sz="4000" b="1" dirty="0" err="1"/>
              <a:t>Examination</a:t>
            </a:r>
            <a:r>
              <a:rPr lang="it-IT" sz="4000" b="1" dirty="0"/>
              <a:t> </a:t>
            </a:r>
            <a:r>
              <a:rPr lang="it-IT" sz="4000" b="1" dirty="0" err="1"/>
              <a:t>as</a:t>
            </a:r>
            <a:r>
              <a:rPr lang="it-IT" sz="4000" b="1" dirty="0"/>
              <a:t> to </a:t>
            </a:r>
            <a:r>
              <a:rPr lang="it-IT" sz="4000" b="1" dirty="0" err="1"/>
              <a:t>Substance</a:t>
            </a:r>
            <a:endParaRPr lang="it-IT" sz="4000" b="1" dirty="0"/>
          </a:p>
        </p:txBody>
      </p:sp>
      <p:sp>
        <p:nvSpPr>
          <p:cNvPr id="3" name="Segnaposto contenuto 2">
            <a:extLst>
              <a:ext uri="{FF2B5EF4-FFF2-40B4-BE49-F238E27FC236}">
                <a16:creationId xmlns:a16="http://schemas.microsoft.com/office/drawing/2014/main" id="{15D0D184-6316-9F8E-2704-4FD593F0F05E}"/>
              </a:ext>
            </a:extLst>
          </p:cNvPr>
          <p:cNvSpPr>
            <a:spLocks noGrp="1"/>
          </p:cNvSpPr>
          <p:nvPr>
            <p:ph idx="1"/>
          </p:nvPr>
        </p:nvSpPr>
        <p:spPr/>
        <p:txBody>
          <a:bodyPr>
            <a:normAutofit fontScale="92500" lnSpcReduction="20000"/>
          </a:bodyPr>
          <a:lstStyle/>
          <a:p>
            <a:pPr algn="just"/>
            <a:r>
              <a:rPr lang="en-US" sz="3200" dirty="0"/>
              <a:t>The aim of the examination as to substance procedure is to ensure that the application satisfies certain conditions of patentability. In essence, this is to prevent the grant of a patent where: </a:t>
            </a:r>
          </a:p>
          <a:p>
            <a:pPr algn="just"/>
            <a:r>
              <a:rPr lang="en-US" sz="3200" dirty="0"/>
              <a:t>- the invention is excluded from patent protection by specific provisions in the legislation; </a:t>
            </a:r>
          </a:p>
          <a:p>
            <a:pPr algn="just"/>
            <a:r>
              <a:rPr lang="en-US" sz="3200" dirty="0"/>
              <a:t>- the invention is not new, does not involve an inventive step and/or is not industrially </a:t>
            </a:r>
          </a:p>
          <a:p>
            <a:pPr algn="just"/>
            <a:r>
              <a:rPr lang="en-US" sz="3200" dirty="0"/>
              <a:t>applicable; or </a:t>
            </a:r>
          </a:p>
          <a:p>
            <a:pPr algn="just"/>
            <a:r>
              <a:rPr lang="en-US" sz="3200" dirty="0"/>
              <a:t>- the invention is not sufficiently disclosed in a clear and complete manner in the documents filed. </a:t>
            </a:r>
            <a:endParaRPr lang="it-IT" sz="3200" dirty="0"/>
          </a:p>
        </p:txBody>
      </p:sp>
    </p:spTree>
    <p:extLst>
      <p:ext uri="{BB962C8B-B14F-4D97-AF65-F5344CB8AC3E}">
        <p14:creationId xmlns:p14="http://schemas.microsoft.com/office/powerpoint/2010/main" val="34129596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ABE528-BE50-021B-F3D2-A492C7484F91}"/>
              </a:ext>
            </a:extLst>
          </p:cNvPr>
          <p:cNvSpPr>
            <a:spLocks noGrp="1"/>
          </p:cNvSpPr>
          <p:nvPr>
            <p:ph type="title"/>
          </p:nvPr>
        </p:nvSpPr>
        <p:spPr/>
        <p:txBody>
          <a:bodyPr>
            <a:normAutofit/>
          </a:bodyPr>
          <a:lstStyle/>
          <a:p>
            <a:pPr algn="ctr"/>
            <a:r>
              <a:rPr lang="it-IT" sz="4000" b="1" dirty="0" err="1"/>
              <a:t>Examination</a:t>
            </a:r>
            <a:r>
              <a:rPr lang="it-IT" sz="4000" b="1" dirty="0"/>
              <a:t> </a:t>
            </a:r>
            <a:r>
              <a:rPr lang="it-IT" sz="4000" b="1" dirty="0" err="1"/>
              <a:t>as</a:t>
            </a:r>
            <a:r>
              <a:rPr lang="it-IT" sz="4000" b="1" dirty="0"/>
              <a:t> to </a:t>
            </a:r>
            <a:r>
              <a:rPr lang="it-IT" sz="4000" b="1" dirty="0" err="1"/>
              <a:t>Substance</a:t>
            </a:r>
            <a:endParaRPr lang="it-IT" sz="4000" b="1" dirty="0"/>
          </a:p>
        </p:txBody>
      </p:sp>
      <p:sp>
        <p:nvSpPr>
          <p:cNvPr id="3" name="Segnaposto contenuto 2">
            <a:extLst>
              <a:ext uri="{FF2B5EF4-FFF2-40B4-BE49-F238E27FC236}">
                <a16:creationId xmlns:a16="http://schemas.microsoft.com/office/drawing/2014/main" id="{45EBE67C-C7D6-AD87-7BFD-375546C41A4B}"/>
              </a:ext>
            </a:extLst>
          </p:cNvPr>
          <p:cNvSpPr>
            <a:spLocks noGrp="1"/>
          </p:cNvSpPr>
          <p:nvPr>
            <p:ph idx="1"/>
          </p:nvPr>
        </p:nvSpPr>
        <p:spPr>
          <a:xfrm>
            <a:off x="719091" y="1500326"/>
            <a:ext cx="10634709" cy="4676637"/>
          </a:xfrm>
        </p:spPr>
        <p:txBody>
          <a:bodyPr>
            <a:normAutofit fontScale="92500"/>
          </a:bodyPr>
          <a:lstStyle/>
          <a:p>
            <a:pPr marL="0" indent="0" algn="just">
              <a:buNone/>
            </a:pPr>
            <a:r>
              <a:rPr lang="en-US" dirty="0"/>
              <a:t>In the same way as with examination as to form, the applicant is given the opportunity to remove any objections raised during the examination as to substance phase, and if he fails to do so within a specified time, the Patent Office will refuse the grant of a patent. </a:t>
            </a:r>
          </a:p>
          <a:p>
            <a:pPr marL="0" indent="0" algn="just">
              <a:buNone/>
            </a:pPr>
            <a:r>
              <a:rPr lang="en-US" dirty="0"/>
              <a:t>It is in the interest of both the applicant and the public that there exists the possibility to amend the application. Not only can deficiencies be eliminated and thus a better patent grant secured, but also amendments to clarify the disclosure will result in a better description of the invention and a more precise definition of the scope of protection. </a:t>
            </a:r>
          </a:p>
          <a:p>
            <a:pPr marL="0" indent="0" algn="just">
              <a:buNone/>
            </a:pPr>
            <a:r>
              <a:rPr lang="en-US" dirty="0"/>
              <a:t>Not all amendments are permissible. As a general rule, an amendment is not allowable if it goes beyond the original disclosure in the application. </a:t>
            </a:r>
            <a:endParaRPr lang="it-IT" dirty="0"/>
          </a:p>
        </p:txBody>
      </p:sp>
    </p:spTree>
    <p:extLst>
      <p:ext uri="{BB962C8B-B14F-4D97-AF65-F5344CB8AC3E}">
        <p14:creationId xmlns:p14="http://schemas.microsoft.com/office/powerpoint/2010/main" val="5060168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EE7F51-E2D7-C311-975C-5AC4E21ECBD8}"/>
              </a:ext>
            </a:extLst>
          </p:cNvPr>
          <p:cNvSpPr>
            <a:spLocks noGrp="1"/>
          </p:cNvSpPr>
          <p:nvPr>
            <p:ph type="title"/>
          </p:nvPr>
        </p:nvSpPr>
        <p:spPr/>
        <p:txBody>
          <a:bodyPr/>
          <a:lstStyle/>
          <a:p>
            <a:pPr algn="ctr"/>
            <a:r>
              <a:rPr lang="it-IT" b="1" dirty="0" err="1"/>
              <a:t>Examination</a:t>
            </a:r>
            <a:r>
              <a:rPr lang="it-IT" b="1" dirty="0"/>
              <a:t> </a:t>
            </a:r>
            <a:r>
              <a:rPr lang="it-IT" b="1" dirty="0" err="1"/>
              <a:t>as</a:t>
            </a:r>
            <a:r>
              <a:rPr lang="it-IT" b="1" dirty="0"/>
              <a:t> to </a:t>
            </a:r>
            <a:r>
              <a:rPr lang="it-IT" b="1" dirty="0" err="1"/>
              <a:t>Substance</a:t>
            </a:r>
            <a:endParaRPr lang="it-IT" b="1" dirty="0"/>
          </a:p>
        </p:txBody>
      </p:sp>
      <p:sp>
        <p:nvSpPr>
          <p:cNvPr id="3" name="Segnaposto contenuto 2">
            <a:extLst>
              <a:ext uri="{FF2B5EF4-FFF2-40B4-BE49-F238E27FC236}">
                <a16:creationId xmlns:a16="http://schemas.microsoft.com/office/drawing/2014/main" id="{1D0F4D52-7C08-AB94-C95B-103F50E6F641}"/>
              </a:ext>
            </a:extLst>
          </p:cNvPr>
          <p:cNvSpPr>
            <a:spLocks noGrp="1"/>
          </p:cNvSpPr>
          <p:nvPr>
            <p:ph idx="1"/>
          </p:nvPr>
        </p:nvSpPr>
        <p:spPr/>
        <p:txBody>
          <a:bodyPr>
            <a:normAutofit/>
          </a:bodyPr>
          <a:lstStyle/>
          <a:p>
            <a:pPr algn="just"/>
            <a:r>
              <a:rPr lang="en-US" sz="3600" dirty="0"/>
              <a:t>It should be noted that since the purpose of any patent law is to protect inventions, the Patent Office will only refuse to grant a patent if the results of the examination clearly preclude the grant. In general, any doubt is resolved in the applicant’s favor, since final adjudication on the validity or otherwise of a patent is usually possible via the courts. </a:t>
            </a:r>
            <a:endParaRPr lang="it-IT" sz="3600" dirty="0"/>
          </a:p>
        </p:txBody>
      </p:sp>
    </p:spTree>
    <p:extLst>
      <p:ext uri="{BB962C8B-B14F-4D97-AF65-F5344CB8AC3E}">
        <p14:creationId xmlns:p14="http://schemas.microsoft.com/office/powerpoint/2010/main" val="18538922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0D414C-48A7-A80E-77D2-EDF1460CD8B6}"/>
              </a:ext>
            </a:extLst>
          </p:cNvPr>
          <p:cNvSpPr>
            <a:spLocks noGrp="1"/>
          </p:cNvSpPr>
          <p:nvPr>
            <p:ph type="title"/>
          </p:nvPr>
        </p:nvSpPr>
        <p:spPr/>
        <p:txBody>
          <a:bodyPr>
            <a:normAutofit/>
          </a:bodyPr>
          <a:lstStyle/>
          <a:p>
            <a:pPr algn="ctr"/>
            <a:r>
              <a:rPr lang="it-IT" sz="4000" b="1" dirty="0"/>
              <a:t>Grant and </a:t>
            </a:r>
            <a:r>
              <a:rPr lang="it-IT" sz="4000" b="1" dirty="0" err="1"/>
              <a:t>Publication</a:t>
            </a:r>
            <a:endParaRPr lang="it-IT" sz="4000" b="1" dirty="0"/>
          </a:p>
        </p:txBody>
      </p:sp>
      <p:sp>
        <p:nvSpPr>
          <p:cNvPr id="3" name="Segnaposto contenuto 2">
            <a:extLst>
              <a:ext uri="{FF2B5EF4-FFF2-40B4-BE49-F238E27FC236}">
                <a16:creationId xmlns:a16="http://schemas.microsoft.com/office/drawing/2014/main" id="{104D3C4C-5222-2943-1C15-9D6F2505079F}"/>
              </a:ext>
            </a:extLst>
          </p:cNvPr>
          <p:cNvSpPr>
            <a:spLocks noGrp="1"/>
          </p:cNvSpPr>
          <p:nvPr>
            <p:ph idx="1"/>
          </p:nvPr>
        </p:nvSpPr>
        <p:spPr>
          <a:xfrm>
            <a:off x="363984" y="1455938"/>
            <a:ext cx="10989816" cy="4721025"/>
          </a:xfrm>
        </p:spPr>
        <p:txBody>
          <a:bodyPr>
            <a:normAutofit lnSpcReduction="10000"/>
          </a:bodyPr>
          <a:lstStyle/>
          <a:p>
            <a:pPr algn="just"/>
            <a:r>
              <a:rPr lang="en-US" dirty="0"/>
              <a:t>If and when the examination process has reached a conclusion favorable to the applicant, that is to say all the necessary requirements as to form and substance have been fulfilled, and assuming no opposition has been filed or that any opposition has been unsuccessful, the Patent Office will grant a patent on the application. This involves certain actions on the part of the Patent Office. </a:t>
            </a:r>
          </a:p>
          <a:p>
            <a:pPr algn="just"/>
            <a:r>
              <a:rPr lang="en-US" dirty="0"/>
              <a:t>Firstly, when the patent is granted, the details of the patent are entered into the Patent Register. The Register usually contains bibliographic data such as the patent number, the name and address of the applicant/patentee, the name of the inventor, the original application number, the filing date, certain priority application details and the title of the invention. It does not contain any technical information. </a:t>
            </a:r>
            <a:endParaRPr lang="it-IT" dirty="0"/>
          </a:p>
        </p:txBody>
      </p:sp>
    </p:spTree>
    <p:extLst>
      <p:ext uri="{BB962C8B-B14F-4D97-AF65-F5344CB8AC3E}">
        <p14:creationId xmlns:p14="http://schemas.microsoft.com/office/powerpoint/2010/main" val="39721115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4EDE6E-F4EA-1E5B-1475-866F546D836B}"/>
              </a:ext>
            </a:extLst>
          </p:cNvPr>
          <p:cNvSpPr>
            <a:spLocks noGrp="1"/>
          </p:cNvSpPr>
          <p:nvPr>
            <p:ph type="title"/>
          </p:nvPr>
        </p:nvSpPr>
        <p:spPr/>
        <p:txBody>
          <a:bodyPr>
            <a:normAutofit/>
          </a:bodyPr>
          <a:lstStyle/>
          <a:p>
            <a:pPr algn="ctr"/>
            <a:r>
              <a:rPr lang="it-IT" sz="4000" b="1" dirty="0"/>
              <a:t>Grant and </a:t>
            </a:r>
            <a:r>
              <a:rPr lang="it-IT" sz="4000" b="1" dirty="0" err="1"/>
              <a:t>Publication</a:t>
            </a:r>
            <a:endParaRPr lang="it-IT" sz="4000" b="1" dirty="0"/>
          </a:p>
        </p:txBody>
      </p:sp>
      <p:sp>
        <p:nvSpPr>
          <p:cNvPr id="3" name="Segnaposto contenuto 2">
            <a:extLst>
              <a:ext uri="{FF2B5EF4-FFF2-40B4-BE49-F238E27FC236}">
                <a16:creationId xmlns:a16="http://schemas.microsoft.com/office/drawing/2014/main" id="{0B282C29-26F0-9654-EE12-129AA851151E}"/>
              </a:ext>
            </a:extLst>
          </p:cNvPr>
          <p:cNvSpPr>
            <a:spLocks noGrp="1"/>
          </p:cNvSpPr>
          <p:nvPr>
            <p:ph idx="1"/>
          </p:nvPr>
        </p:nvSpPr>
        <p:spPr/>
        <p:txBody>
          <a:bodyPr>
            <a:normAutofit fontScale="92500"/>
          </a:bodyPr>
          <a:lstStyle/>
          <a:p>
            <a:pPr algn="just"/>
            <a:r>
              <a:rPr lang="en-US" sz="3200" dirty="0"/>
              <a:t>Additionally in countries where annual fee payments are required in order to maintain the patent in force, the Register will contain details of when such fees have been paid, and may also list any details of licenses or assignments which may have been recorded. </a:t>
            </a:r>
          </a:p>
          <a:p>
            <a:pPr algn="just"/>
            <a:r>
              <a:rPr lang="en-US" sz="3200" dirty="0"/>
              <a:t>The Register can thus be very useful to third parties especially competitors of the patentee, because it reveals the actual status of the patent. In some countries the courts accept a certified copy of an extract from the Register as being proof of the correctness of the position recorded in respect of the patent</a:t>
            </a:r>
            <a:endParaRPr lang="it-IT" sz="3200" dirty="0"/>
          </a:p>
        </p:txBody>
      </p:sp>
    </p:spTree>
    <p:extLst>
      <p:ext uri="{BB962C8B-B14F-4D97-AF65-F5344CB8AC3E}">
        <p14:creationId xmlns:p14="http://schemas.microsoft.com/office/powerpoint/2010/main" val="12088702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36BD40-37CC-C72A-1F9F-69B53F401ABC}"/>
              </a:ext>
            </a:extLst>
          </p:cNvPr>
          <p:cNvSpPr>
            <a:spLocks noGrp="1"/>
          </p:cNvSpPr>
          <p:nvPr>
            <p:ph type="title"/>
          </p:nvPr>
        </p:nvSpPr>
        <p:spPr/>
        <p:txBody>
          <a:bodyPr>
            <a:normAutofit/>
          </a:bodyPr>
          <a:lstStyle/>
          <a:p>
            <a:pPr algn="ctr"/>
            <a:r>
              <a:rPr lang="it-IT" sz="4000" b="1" dirty="0"/>
              <a:t>Grant and </a:t>
            </a:r>
            <a:r>
              <a:rPr lang="it-IT" sz="4000" b="1" dirty="0" err="1"/>
              <a:t>Publication</a:t>
            </a:r>
            <a:endParaRPr lang="it-IT" sz="4000" b="1" dirty="0"/>
          </a:p>
        </p:txBody>
      </p:sp>
      <p:sp>
        <p:nvSpPr>
          <p:cNvPr id="3" name="Segnaposto contenuto 2">
            <a:extLst>
              <a:ext uri="{FF2B5EF4-FFF2-40B4-BE49-F238E27FC236}">
                <a16:creationId xmlns:a16="http://schemas.microsoft.com/office/drawing/2014/main" id="{DA33A8E3-2858-3B32-723F-10F7DF61014F}"/>
              </a:ext>
            </a:extLst>
          </p:cNvPr>
          <p:cNvSpPr>
            <a:spLocks noGrp="1"/>
          </p:cNvSpPr>
          <p:nvPr>
            <p:ph idx="1"/>
          </p:nvPr>
        </p:nvSpPr>
        <p:spPr>
          <a:xfrm>
            <a:off x="651769" y="1621439"/>
            <a:ext cx="10515600" cy="4351338"/>
          </a:xfrm>
        </p:spPr>
        <p:txBody>
          <a:bodyPr>
            <a:normAutofit fontScale="92500" lnSpcReduction="20000"/>
          </a:bodyPr>
          <a:lstStyle/>
          <a:p>
            <a:pPr marL="0" indent="0" algn="just">
              <a:buNone/>
            </a:pPr>
            <a:r>
              <a:rPr lang="en-US" dirty="0"/>
              <a:t>Secondly, the Patent Office publishes in an Official Gazette, a reference to the grant of the patent with the prescribed bibliographic data. The entry in the Official Gazette may also contain the abstract or the main claim and, if there are drawings, the most illustrative drawing. </a:t>
            </a:r>
          </a:p>
          <a:p>
            <a:pPr marL="0" indent="0" algn="just">
              <a:buNone/>
            </a:pPr>
            <a:r>
              <a:rPr lang="en-US" dirty="0"/>
              <a:t>Thirdly, a Certificate of Grant is issued to the applicant, which is the legal document establishing his ownership of the patent. A copy of the granted patent is also issued at the same time. </a:t>
            </a:r>
          </a:p>
          <a:p>
            <a:pPr marL="0" indent="0" algn="just">
              <a:buNone/>
            </a:pPr>
            <a:r>
              <a:rPr lang="en-US" dirty="0"/>
              <a:t> Lastly, the Patent Office generally publishes the patent document itself in printed form. Recently, certain Patent Offices have decided to publish certain kinds of patent applications, such as applications containing sequence listings or consisting of a high number of pages, in electronic form only. Copies of the patent document are made available by the Patent Office for use by patent libraries, etc., as a source of technical information, and by third parties subject to the payment of a fee. </a:t>
            </a:r>
            <a:endParaRPr lang="it-IT" dirty="0"/>
          </a:p>
        </p:txBody>
      </p:sp>
    </p:spTree>
    <p:extLst>
      <p:ext uri="{BB962C8B-B14F-4D97-AF65-F5344CB8AC3E}">
        <p14:creationId xmlns:p14="http://schemas.microsoft.com/office/powerpoint/2010/main" val="1597903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6FB8B6-64D8-A769-EB76-F6708BED89EC}"/>
              </a:ext>
            </a:extLst>
          </p:cNvPr>
          <p:cNvSpPr>
            <a:spLocks noGrp="1"/>
          </p:cNvSpPr>
          <p:nvPr>
            <p:ph type="title"/>
          </p:nvPr>
        </p:nvSpPr>
        <p:spPr/>
        <p:txBody>
          <a:bodyPr>
            <a:normAutofit/>
          </a:bodyPr>
          <a:lstStyle/>
          <a:p>
            <a:pPr algn="ctr"/>
            <a:r>
              <a:rPr lang="it-IT" sz="4000" b="1" dirty="0"/>
              <a:t>Grant and </a:t>
            </a:r>
            <a:r>
              <a:rPr lang="it-IT" sz="4000" b="1" dirty="0" err="1"/>
              <a:t>Publication</a:t>
            </a:r>
            <a:endParaRPr lang="it-IT" sz="4000" b="1" dirty="0"/>
          </a:p>
        </p:txBody>
      </p:sp>
      <p:sp>
        <p:nvSpPr>
          <p:cNvPr id="3" name="Segnaposto contenuto 2">
            <a:extLst>
              <a:ext uri="{FF2B5EF4-FFF2-40B4-BE49-F238E27FC236}">
                <a16:creationId xmlns:a16="http://schemas.microsoft.com/office/drawing/2014/main" id="{62D1151C-CCBA-784F-BBF1-CBA3B76EB430}"/>
              </a:ext>
            </a:extLst>
          </p:cNvPr>
          <p:cNvSpPr>
            <a:spLocks noGrp="1"/>
          </p:cNvSpPr>
          <p:nvPr>
            <p:ph idx="1"/>
          </p:nvPr>
        </p:nvSpPr>
        <p:spPr/>
        <p:txBody>
          <a:bodyPr>
            <a:normAutofit/>
          </a:bodyPr>
          <a:lstStyle/>
          <a:p>
            <a:pPr algn="just"/>
            <a:r>
              <a:rPr lang="en-US" sz="3200" dirty="0"/>
              <a:t>As stated above, in order to keep the patent in force, each year, for the term of the patent, a prescribed renewal or maintenance fee, usually has to be paid to the Patent Office. In some countries, where for example a deferred examination system exists, the maintenance fee is payable even before the patent is granted. In some countries the maintenance fee is not required annually but may be paid, for example, say every three to five years. A small number of countries do not require the payment of maintenance fees. </a:t>
            </a:r>
            <a:endParaRPr lang="it-IT" sz="3200" dirty="0"/>
          </a:p>
        </p:txBody>
      </p:sp>
    </p:spTree>
    <p:extLst>
      <p:ext uri="{BB962C8B-B14F-4D97-AF65-F5344CB8AC3E}">
        <p14:creationId xmlns:p14="http://schemas.microsoft.com/office/powerpoint/2010/main" val="39782537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6739B7-0C06-2305-2BB8-E682BB1AF57D}"/>
              </a:ext>
            </a:extLst>
          </p:cNvPr>
          <p:cNvSpPr>
            <a:spLocks noGrp="1"/>
          </p:cNvSpPr>
          <p:nvPr>
            <p:ph type="title"/>
          </p:nvPr>
        </p:nvSpPr>
        <p:spPr/>
        <p:txBody>
          <a:bodyPr>
            <a:normAutofit/>
          </a:bodyPr>
          <a:lstStyle/>
          <a:p>
            <a:pPr algn="ctr"/>
            <a:r>
              <a:rPr lang="it-IT" sz="4000" b="1" dirty="0" err="1"/>
              <a:t>Infringement</a:t>
            </a:r>
            <a:r>
              <a:rPr lang="it-IT" sz="4000" b="1" dirty="0"/>
              <a:t> </a:t>
            </a:r>
          </a:p>
        </p:txBody>
      </p:sp>
      <p:sp>
        <p:nvSpPr>
          <p:cNvPr id="3" name="Segnaposto contenuto 2">
            <a:extLst>
              <a:ext uri="{FF2B5EF4-FFF2-40B4-BE49-F238E27FC236}">
                <a16:creationId xmlns:a16="http://schemas.microsoft.com/office/drawing/2014/main" id="{4980A7DC-91CC-B647-1F31-96225BF3B4D5}"/>
              </a:ext>
            </a:extLst>
          </p:cNvPr>
          <p:cNvSpPr>
            <a:spLocks noGrp="1"/>
          </p:cNvSpPr>
          <p:nvPr>
            <p:ph idx="1"/>
          </p:nvPr>
        </p:nvSpPr>
        <p:spPr/>
        <p:txBody>
          <a:bodyPr>
            <a:normAutofit/>
          </a:bodyPr>
          <a:lstStyle/>
          <a:p>
            <a:pPr algn="just"/>
            <a:r>
              <a:rPr lang="en-US" sz="3200" dirty="0"/>
              <a:t>Generally speaking, a patentee acquires the right, enforceable at law, to decide who shall and who shall not exploit his patented invention. He retains this right for the term of the patent, provided he pays any necessary renewal or maintenance fees. </a:t>
            </a:r>
          </a:p>
          <a:p>
            <a:pPr marL="0" indent="0">
              <a:buNone/>
            </a:pPr>
            <a:r>
              <a:rPr lang="en-US" sz="3200" dirty="0"/>
              <a:t>The patent owner’s legal rights over his invention are usually limited in a number of quite different ways.</a:t>
            </a:r>
            <a:endParaRPr lang="it-IT" sz="3200" dirty="0"/>
          </a:p>
        </p:txBody>
      </p:sp>
    </p:spTree>
    <p:extLst>
      <p:ext uri="{BB962C8B-B14F-4D97-AF65-F5344CB8AC3E}">
        <p14:creationId xmlns:p14="http://schemas.microsoft.com/office/powerpoint/2010/main" val="27944213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6EAEF7-D0C2-C875-B223-86427B2A224E}"/>
              </a:ext>
            </a:extLst>
          </p:cNvPr>
          <p:cNvSpPr>
            <a:spLocks noGrp="1"/>
          </p:cNvSpPr>
          <p:nvPr>
            <p:ph type="title"/>
          </p:nvPr>
        </p:nvSpPr>
        <p:spPr/>
        <p:txBody>
          <a:bodyPr>
            <a:normAutofit/>
          </a:bodyPr>
          <a:lstStyle/>
          <a:p>
            <a:pPr algn="ctr"/>
            <a:r>
              <a:rPr lang="it-IT" sz="4000" b="1" dirty="0" err="1"/>
              <a:t>Infringement</a:t>
            </a:r>
            <a:endParaRPr lang="it-IT" sz="4000" b="1" dirty="0"/>
          </a:p>
        </p:txBody>
      </p:sp>
      <p:sp>
        <p:nvSpPr>
          <p:cNvPr id="3" name="Segnaposto contenuto 2">
            <a:extLst>
              <a:ext uri="{FF2B5EF4-FFF2-40B4-BE49-F238E27FC236}">
                <a16:creationId xmlns:a16="http://schemas.microsoft.com/office/drawing/2014/main" id="{EA9A8B21-EEBA-F95A-E4FE-2ECE584082C8}"/>
              </a:ext>
            </a:extLst>
          </p:cNvPr>
          <p:cNvSpPr>
            <a:spLocks noGrp="1"/>
          </p:cNvSpPr>
          <p:nvPr>
            <p:ph idx="1"/>
          </p:nvPr>
        </p:nvSpPr>
        <p:spPr>
          <a:xfrm>
            <a:off x="710214" y="1349406"/>
            <a:ext cx="10643586" cy="4827557"/>
          </a:xfrm>
        </p:spPr>
        <p:txBody>
          <a:bodyPr>
            <a:normAutofit fontScale="92500"/>
          </a:bodyPr>
          <a:lstStyle/>
          <a:p>
            <a:pPr marL="0" indent="0" algn="just">
              <a:buNone/>
            </a:pPr>
            <a:r>
              <a:rPr lang="en-US" sz="2400" dirty="0"/>
              <a:t>Firstly, the claims which define the monopoly may be subject to amendment or invalidation by the courts in respect of defects which were not detected prior to the grant of the patent. </a:t>
            </a:r>
          </a:p>
          <a:p>
            <a:pPr marL="0" indent="0" algn="just">
              <a:buNone/>
            </a:pPr>
            <a:r>
              <a:rPr lang="en-US" sz="2400" dirty="0"/>
              <a:t>Secondly, where the invention is an improvement or development of an earlier subsisting patent, the patent owner may need to obtain a license and pay royalties to the earlier patent owner. </a:t>
            </a:r>
          </a:p>
          <a:p>
            <a:pPr marL="0" indent="0" algn="just">
              <a:buNone/>
            </a:pPr>
            <a:r>
              <a:rPr lang="en-US" sz="2400" dirty="0"/>
              <a:t>Thirdly, the patent owner’s rights are usually limited by the patent law, quite apart from the question of validity of his patent. In most patent systems, for example, the patent owner is required to work his invention, either on his own behalf, or by licensing others to use it, if he wishes to retain his monopoly. A non-voluntary license may, for instance, be granted to third parties if it can be demonstrated that the patented invention is not worked or is insufficiently worked in the country. Finally, a fourth legal limitation on a patent owner’s right to exploit his invention is that patented inventions may often be used by Government or by third parties authorized by Government, where the public interest so requires, on terms fixed by agreement or by the courts. </a:t>
            </a:r>
            <a:endParaRPr lang="it-IT" sz="2400" dirty="0"/>
          </a:p>
        </p:txBody>
      </p:sp>
    </p:spTree>
    <p:extLst>
      <p:ext uri="{BB962C8B-B14F-4D97-AF65-F5344CB8AC3E}">
        <p14:creationId xmlns:p14="http://schemas.microsoft.com/office/powerpoint/2010/main" val="3778545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235002-D640-41F4-9727-A8B5870EEFB2}"/>
              </a:ext>
            </a:extLst>
          </p:cNvPr>
          <p:cNvSpPr>
            <a:spLocks noGrp="1"/>
          </p:cNvSpPr>
          <p:nvPr>
            <p:ph type="title"/>
          </p:nvPr>
        </p:nvSpPr>
        <p:spPr/>
        <p:txBody>
          <a:bodyPr/>
          <a:lstStyle/>
          <a:p>
            <a:pPr algn="ctr"/>
            <a:r>
              <a:rPr lang="it-IT" dirty="0" err="1">
                <a:latin typeface="Times New Roman" panose="02020603050405020304" pitchFamily="18" charset="0"/>
                <a:cs typeface="Times New Roman" panose="02020603050405020304" pitchFamily="18" charset="0"/>
              </a:rPr>
              <a:t>Conditions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patentability</a:t>
            </a:r>
            <a:endParaRPr lang="it-IT" dirty="0"/>
          </a:p>
        </p:txBody>
      </p:sp>
      <p:sp>
        <p:nvSpPr>
          <p:cNvPr id="3" name="Segnaposto contenuto 2">
            <a:extLst>
              <a:ext uri="{FF2B5EF4-FFF2-40B4-BE49-F238E27FC236}">
                <a16:creationId xmlns:a16="http://schemas.microsoft.com/office/drawing/2014/main" id="{CCB406EA-D5A0-46F4-8357-AB4C9CEEC8FB}"/>
              </a:ext>
            </a:extLst>
          </p:cNvPr>
          <p:cNvSpPr>
            <a:spLocks noGrp="1"/>
          </p:cNvSpPr>
          <p:nvPr>
            <p:ph idx="1"/>
          </p:nvPr>
        </p:nvSpPr>
        <p:spPr>
          <a:xfrm>
            <a:off x="797511" y="1443885"/>
            <a:ext cx="10515600" cy="4921404"/>
          </a:xfrm>
        </p:spPr>
        <p:txBody>
          <a:bodyPr>
            <a:normAutofit/>
          </a:bodyPr>
          <a:lstStyle/>
          <a:p>
            <a:pPr algn="just">
              <a:lnSpc>
                <a:spcPct val="107000"/>
              </a:lnSpc>
              <a:spcAft>
                <a:spcPts val="800"/>
              </a:spcAft>
            </a:pP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An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invention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must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meet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several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criteria</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if</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to be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eligible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protection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These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include,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most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significantly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that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invention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must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consist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patentable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subject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matter</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invention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must be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industrially</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applicable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useful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must be new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novel</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must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exhibit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sufficient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“inventive step” (be non-</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obvious</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disclosure</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invention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in the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patent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application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must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meet</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3600" dirty="0" err="1">
                <a:effectLst/>
                <a:latin typeface="Times New Roman" panose="02020603050405020304" pitchFamily="18" charset="0"/>
                <a:ea typeface="Calibri" panose="020F0502020204030204" pitchFamily="34" charset="0"/>
                <a:cs typeface="Times New Roman" panose="02020603050405020304" pitchFamily="18" charset="0"/>
              </a:rPr>
              <a:t>certain</a:t>
            </a:r>
            <a:r>
              <a:rPr lang="it-IT" sz="3600" dirty="0">
                <a:effectLst/>
                <a:latin typeface="Times New Roman" panose="02020603050405020304" pitchFamily="18" charset="0"/>
                <a:ea typeface="Calibri" panose="020F0502020204030204" pitchFamily="34" charset="0"/>
                <a:cs typeface="Times New Roman" panose="02020603050405020304" pitchFamily="18" charset="0"/>
              </a:rPr>
              <a:t> standards.</a:t>
            </a:r>
          </a:p>
          <a:p>
            <a:pPr marL="0" indent="0" algn="just">
              <a:lnSpc>
                <a:spcPct val="107000"/>
              </a:lnSpc>
              <a:spcAft>
                <a:spcPts val="800"/>
              </a:spcAft>
              <a:buNone/>
            </a:pP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329713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D28038-04E8-99CC-25A2-7543C155CAC1}"/>
              </a:ext>
            </a:extLst>
          </p:cNvPr>
          <p:cNvSpPr>
            <a:spLocks noGrp="1"/>
          </p:cNvSpPr>
          <p:nvPr>
            <p:ph type="title"/>
          </p:nvPr>
        </p:nvSpPr>
        <p:spPr/>
        <p:txBody>
          <a:bodyPr>
            <a:normAutofit/>
          </a:bodyPr>
          <a:lstStyle/>
          <a:p>
            <a:pPr algn="ctr"/>
            <a:r>
              <a:rPr lang="it-IT" sz="4000" b="1" dirty="0" err="1"/>
              <a:t>Infringement</a:t>
            </a:r>
            <a:endParaRPr lang="it-IT" sz="4000" b="1" dirty="0"/>
          </a:p>
        </p:txBody>
      </p:sp>
      <p:sp>
        <p:nvSpPr>
          <p:cNvPr id="3" name="Segnaposto contenuto 2">
            <a:extLst>
              <a:ext uri="{FF2B5EF4-FFF2-40B4-BE49-F238E27FC236}">
                <a16:creationId xmlns:a16="http://schemas.microsoft.com/office/drawing/2014/main" id="{56291E0B-F791-09CA-1B03-FCB71ABA61E2}"/>
              </a:ext>
            </a:extLst>
          </p:cNvPr>
          <p:cNvSpPr>
            <a:spLocks noGrp="1"/>
          </p:cNvSpPr>
          <p:nvPr>
            <p:ph idx="1"/>
          </p:nvPr>
        </p:nvSpPr>
        <p:spPr>
          <a:xfrm>
            <a:off x="701336" y="1402672"/>
            <a:ext cx="10652464" cy="4774291"/>
          </a:xfrm>
        </p:spPr>
        <p:txBody>
          <a:bodyPr>
            <a:normAutofit/>
          </a:bodyPr>
          <a:lstStyle/>
          <a:p>
            <a:pPr algn="just"/>
            <a:r>
              <a:rPr lang="en-US" dirty="0"/>
              <a:t>With the exception of the limitations just referred to, the grant of a patent allows its owner to exclude others from exploiting the patented invention. The right of the owner is called exclusive because it allows the exclusion of others from exploiting the invention and because the owner is the only one allowed to exploit the invention as long as others are not given an authorization, for example, by way of license to do so. </a:t>
            </a:r>
          </a:p>
          <a:p>
            <a:pPr algn="just"/>
            <a:r>
              <a:rPr lang="en-US" dirty="0"/>
              <a:t>This exclusive right of the patent owner has two main applications in practice, namely protection against infringement and the possibility of assigning or licensing the right, in part or in whole. Licensing of the patented invention will be discussed in a later chapter. </a:t>
            </a:r>
            <a:endParaRPr lang="it-IT" dirty="0"/>
          </a:p>
        </p:txBody>
      </p:sp>
    </p:spTree>
    <p:extLst>
      <p:ext uri="{BB962C8B-B14F-4D97-AF65-F5344CB8AC3E}">
        <p14:creationId xmlns:p14="http://schemas.microsoft.com/office/powerpoint/2010/main" val="25375629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B3E67A-4232-D431-A935-BC175F19EDA7}"/>
              </a:ext>
            </a:extLst>
          </p:cNvPr>
          <p:cNvSpPr>
            <a:spLocks noGrp="1"/>
          </p:cNvSpPr>
          <p:nvPr>
            <p:ph type="title"/>
          </p:nvPr>
        </p:nvSpPr>
        <p:spPr/>
        <p:txBody>
          <a:bodyPr/>
          <a:lstStyle/>
          <a:p>
            <a:pPr algn="ctr"/>
            <a:r>
              <a:rPr lang="it-IT" b="1" dirty="0" err="1"/>
              <a:t>Infringement</a:t>
            </a:r>
            <a:endParaRPr lang="it-IT" b="1" dirty="0"/>
          </a:p>
        </p:txBody>
      </p:sp>
      <p:sp>
        <p:nvSpPr>
          <p:cNvPr id="3" name="Segnaposto contenuto 2">
            <a:extLst>
              <a:ext uri="{FF2B5EF4-FFF2-40B4-BE49-F238E27FC236}">
                <a16:creationId xmlns:a16="http://schemas.microsoft.com/office/drawing/2014/main" id="{566B2371-57D1-CF5B-422D-B2B2571F2D9E}"/>
              </a:ext>
            </a:extLst>
          </p:cNvPr>
          <p:cNvSpPr>
            <a:spLocks noGrp="1"/>
          </p:cNvSpPr>
          <p:nvPr>
            <p:ph idx="1"/>
          </p:nvPr>
        </p:nvSpPr>
        <p:spPr>
          <a:xfrm>
            <a:off x="665825" y="1491449"/>
            <a:ext cx="10687975" cy="4685514"/>
          </a:xfrm>
        </p:spPr>
        <p:txBody>
          <a:bodyPr>
            <a:normAutofit/>
          </a:bodyPr>
          <a:lstStyle/>
          <a:p>
            <a:pPr algn="just"/>
            <a:r>
              <a:rPr lang="en-US" sz="3200" dirty="0"/>
              <a:t>An infringement of the exclusive right of a patent owner involves the unauthorized exploitation of the patented invention by a third party. The making of the invention in particular, and its development for industrial application, usually involve considerable expense for the applicant and for the future owner of the patent for invention. The patent owner thus wishes to recover this expense through exploitation of the patented invention, in particular through the sale of products that incorporate the invention. </a:t>
            </a:r>
            <a:endParaRPr lang="it-IT" sz="3200" dirty="0"/>
          </a:p>
        </p:txBody>
      </p:sp>
    </p:spTree>
    <p:extLst>
      <p:ext uri="{BB962C8B-B14F-4D97-AF65-F5344CB8AC3E}">
        <p14:creationId xmlns:p14="http://schemas.microsoft.com/office/powerpoint/2010/main" val="4361169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5396F4-7311-93EE-0904-BEAAD0AFF39A}"/>
              </a:ext>
            </a:extLst>
          </p:cNvPr>
          <p:cNvSpPr>
            <a:spLocks noGrp="1"/>
          </p:cNvSpPr>
          <p:nvPr>
            <p:ph type="title"/>
          </p:nvPr>
        </p:nvSpPr>
        <p:spPr/>
        <p:txBody>
          <a:bodyPr>
            <a:normAutofit/>
          </a:bodyPr>
          <a:lstStyle/>
          <a:p>
            <a:pPr algn="ctr"/>
            <a:r>
              <a:rPr lang="it-IT" sz="4000" b="1" dirty="0"/>
              <a:t>Enforcement of </a:t>
            </a:r>
            <a:r>
              <a:rPr lang="it-IT" sz="4000" b="1" dirty="0" err="1"/>
              <a:t>Rights</a:t>
            </a:r>
            <a:endParaRPr lang="it-IT" sz="4000" b="1" dirty="0"/>
          </a:p>
        </p:txBody>
      </p:sp>
      <p:sp>
        <p:nvSpPr>
          <p:cNvPr id="3" name="Segnaposto contenuto 2">
            <a:extLst>
              <a:ext uri="{FF2B5EF4-FFF2-40B4-BE49-F238E27FC236}">
                <a16:creationId xmlns:a16="http://schemas.microsoft.com/office/drawing/2014/main" id="{2E05B9B6-C05E-7909-4A84-8AA36C5E58A6}"/>
              </a:ext>
            </a:extLst>
          </p:cNvPr>
          <p:cNvSpPr>
            <a:spLocks noGrp="1"/>
          </p:cNvSpPr>
          <p:nvPr>
            <p:ph idx="1"/>
          </p:nvPr>
        </p:nvSpPr>
        <p:spPr>
          <a:xfrm>
            <a:off x="168677" y="1690688"/>
            <a:ext cx="11185124" cy="4486275"/>
          </a:xfrm>
        </p:spPr>
        <p:txBody>
          <a:bodyPr>
            <a:normAutofit fontScale="92500" lnSpcReduction="20000"/>
          </a:bodyPr>
          <a:lstStyle/>
          <a:p>
            <a:pPr algn="just"/>
            <a:r>
              <a:rPr lang="en-US" sz="3200" dirty="0"/>
              <a:t>Initiative for enforcing a patent rests exclusively with the patent owner. It is he who is responsible for detecting infringements and for bringing them to the infringer’s attention. </a:t>
            </a:r>
          </a:p>
          <a:p>
            <a:pPr algn="just"/>
            <a:r>
              <a:rPr lang="en-US" sz="3200" dirty="0"/>
              <a:t>In many jurisdictions there is a strict rule that the patent owner may not threaten legal action without the possibility of incurring severe countermeasures, including damages, if the threats prove to be on insufficient grounds. The main purpose of such provisions in the law is to prevent patent owners from threatening the customers of alleged infringers without pursuing the primary infringer. In practice, a polite letter pointing out the existence of the patent carries the implication that the patentee will sue if the infringement continues. Such a letter has proven to be quite effective in suppressing an infringement. </a:t>
            </a:r>
            <a:endParaRPr lang="it-IT" sz="3200" dirty="0"/>
          </a:p>
        </p:txBody>
      </p:sp>
    </p:spTree>
    <p:extLst>
      <p:ext uri="{BB962C8B-B14F-4D97-AF65-F5344CB8AC3E}">
        <p14:creationId xmlns:p14="http://schemas.microsoft.com/office/powerpoint/2010/main" val="29858318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82BE0D-93E9-9CBC-3AEE-CB2911BE3A85}"/>
              </a:ext>
            </a:extLst>
          </p:cNvPr>
          <p:cNvSpPr>
            <a:spLocks noGrp="1"/>
          </p:cNvSpPr>
          <p:nvPr>
            <p:ph type="title"/>
          </p:nvPr>
        </p:nvSpPr>
        <p:spPr/>
        <p:txBody>
          <a:bodyPr>
            <a:normAutofit/>
          </a:bodyPr>
          <a:lstStyle/>
          <a:p>
            <a:pPr algn="ctr"/>
            <a:r>
              <a:rPr lang="it-IT" sz="4000" b="1" dirty="0"/>
              <a:t>Enforcement of </a:t>
            </a:r>
            <a:r>
              <a:rPr lang="it-IT" sz="4000" b="1" dirty="0" err="1"/>
              <a:t>Rights</a:t>
            </a:r>
            <a:endParaRPr lang="it-IT" sz="4000" b="1" dirty="0"/>
          </a:p>
        </p:txBody>
      </p:sp>
      <p:sp>
        <p:nvSpPr>
          <p:cNvPr id="3" name="Segnaposto contenuto 2">
            <a:extLst>
              <a:ext uri="{FF2B5EF4-FFF2-40B4-BE49-F238E27FC236}">
                <a16:creationId xmlns:a16="http://schemas.microsoft.com/office/drawing/2014/main" id="{C6C84C1A-BE0C-DEA4-2E9D-BACFA5B2FE0E}"/>
              </a:ext>
            </a:extLst>
          </p:cNvPr>
          <p:cNvSpPr>
            <a:spLocks noGrp="1"/>
          </p:cNvSpPr>
          <p:nvPr>
            <p:ph idx="1"/>
          </p:nvPr>
        </p:nvSpPr>
        <p:spPr/>
        <p:txBody>
          <a:bodyPr>
            <a:normAutofit fontScale="92500"/>
          </a:bodyPr>
          <a:lstStyle/>
          <a:p>
            <a:pPr algn="just"/>
            <a:r>
              <a:rPr lang="en-US" sz="3200" dirty="0"/>
              <a:t>If the infringer is persistent, the patent owner may consider whether he wishes to offer a license. Many incipient disputes are settled through license negotiations at an early stage, the terms of the license reflecting the bargaining strength of the parties. But if the patent owner is reluctant to license on terms acceptable to the licensee, he may have recourse to legal action by suing for infringement and seeking an injunction to restrain the infringement. </a:t>
            </a:r>
          </a:p>
          <a:p>
            <a:pPr algn="just"/>
            <a:r>
              <a:rPr lang="en-US" sz="3200" dirty="0"/>
              <a:t>The invariable legal response of an infringer who wishes to pursue the contest is to petition for invalidation of the patent. </a:t>
            </a:r>
          </a:p>
          <a:p>
            <a:endParaRPr lang="it-IT" dirty="0"/>
          </a:p>
        </p:txBody>
      </p:sp>
    </p:spTree>
    <p:extLst>
      <p:ext uri="{BB962C8B-B14F-4D97-AF65-F5344CB8AC3E}">
        <p14:creationId xmlns:p14="http://schemas.microsoft.com/office/powerpoint/2010/main" val="3658046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200C81-49AD-39C5-8A1B-64663BC5240B}"/>
              </a:ext>
            </a:extLst>
          </p:cNvPr>
          <p:cNvSpPr>
            <a:spLocks noGrp="1"/>
          </p:cNvSpPr>
          <p:nvPr>
            <p:ph type="title"/>
          </p:nvPr>
        </p:nvSpPr>
        <p:spPr/>
        <p:txBody>
          <a:bodyPr>
            <a:normAutofit/>
          </a:bodyPr>
          <a:lstStyle/>
          <a:p>
            <a:pPr algn="ctr"/>
            <a:r>
              <a:rPr lang="it-IT" sz="4000" b="1" dirty="0"/>
              <a:t>Enforcement of </a:t>
            </a:r>
            <a:r>
              <a:rPr lang="it-IT" sz="4000" b="1" dirty="0" err="1"/>
              <a:t>Rights</a:t>
            </a:r>
            <a:endParaRPr lang="it-IT" sz="4000" b="1" dirty="0"/>
          </a:p>
        </p:txBody>
      </p:sp>
      <p:sp>
        <p:nvSpPr>
          <p:cNvPr id="3" name="Segnaposto contenuto 2">
            <a:extLst>
              <a:ext uri="{FF2B5EF4-FFF2-40B4-BE49-F238E27FC236}">
                <a16:creationId xmlns:a16="http://schemas.microsoft.com/office/drawing/2014/main" id="{1000352B-C4D8-E020-25CA-F3505DBB0216}"/>
              </a:ext>
            </a:extLst>
          </p:cNvPr>
          <p:cNvSpPr>
            <a:spLocks noGrp="1"/>
          </p:cNvSpPr>
          <p:nvPr>
            <p:ph idx="1"/>
          </p:nvPr>
        </p:nvSpPr>
        <p:spPr/>
        <p:txBody>
          <a:bodyPr>
            <a:normAutofit fontScale="92500"/>
          </a:bodyPr>
          <a:lstStyle/>
          <a:p>
            <a:pPr algn="just"/>
            <a:r>
              <a:rPr lang="en-US" sz="3200" dirty="0"/>
              <a:t>The great majority of patent infringement disputes never reach the stage of court action but are settled through negotiation. Of those that do reach the stage at which official legal action is taken, very few go beyond the pre-trial stage, the usual outcome being settlement before any court hearing, possibly with the help of an unofficial arbitrator. Settlements of this nature can take several years, especially in complicated cases, but they do not typically involve large legal costs. </a:t>
            </a:r>
          </a:p>
          <a:p>
            <a:pPr algn="just"/>
            <a:r>
              <a:rPr lang="en-US" sz="3200" dirty="0"/>
              <a:t>Such settlements almost invariably involve a license and possibly damages as well. </a:t>
            </a:r>
            <a:endParaRPr lang="it-IT" sz="3200" dirty="0"/>
          </a:p>
        </p:txBody>
      </p:sp>
    </p:spTree>
    <p:extLst>
      <p:ext uri="{BB962C8B-B14F-4D97-AF65-F5344CB8AC3E}">
        <p14:creationId xmlns:p14="http://schemas.microsoft.com/office/powerpoint/2010/main" val="29338017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9F67B8-FA2A-F702-CFA4-E418908333CB}"/>
              </a:ext>
            </a:extLst>
          </p:cNvPr>
          <p:cNvSpPr>
            <a:spLocks noGrp="1"/>
          </p:cNvSpPr>
          <p:nvPr>
            <p:ph type="title"/>
          </p:nvPr>
        </p:nvSpPr>
        <p:spPr/>
        <p:txBody>
          <a:bodyPr>
            <a:normAutofit/>
          </a:bodyPr>
          <a:lstStyle/>
          <a:p>
            <a:pPr algn="ctr"/>
            <a:r>
              <a:rPr lang="it-IT" sz="4000" b="1" dirty="0" err="1"/>
              <a:t>Types</a:t>
            </a:r>
            <a:r>
              <a:rPr lang="it-IT" sz="4000" b="1" dirty="0"/>
              <a:t> of </a:t>
            </a:r>
            <a:r>
              <a:rPr lang="it-IT" sz="4000" b="1" dirty="0" err="1"/>
              <a:t>Infringement</a:t>
            </a:r>
            <a:endParaRPr lang="it-IT" sz="4000" b="1" dirty="0"/>
          </a:p>
        </p:txBody>
      </p:sp>
      <p:sp>
        <p:nvSpPr>
          <p:cNvPr id="3" name="Segnaposto contenuto 2">
            <a:extLst>
              <a:ext uri="{FF2B5EF4-FFF2-40B4-BE49-F238E27FC236}">
                <a16:creationId xmlns:a16="http://schemas.microsoft.com/office/drawing/2014/main" id="{FC476B9D-FF7D-5395-F2BF-2271B3E266AD}"/>
              </a:ext>
            </a:extLst>
          </p:cNvPr>
          <p:cNvSpPr>
            <a:spLocks noGrp="1"/>
          </p:cNvSpPr>
          <p:nvPr>
            <p:ph idx="1"/>
          </p:nvPr>
        </p:nvSpPr>
        <p:spPr/>
        <p:txBody>
          <a:bodyPr>
            <a:normAutofit lnSpcReduction="10000"/>
          </a:bodyPr>
          <a:lstStyle/>
          <a:p>
            <a:pPr algn="just"/>
            <a:r>
              <a:rPr lang="en-US" sz="3200" dirty="0"/>
              <a:t>There are several ways in which infringement of patent rights might arise. Firstly, there is the situation where a patent is deliberately infringed by a third party without any attempt to avoid the infringement. This will either be straight copying of the invention or else involve minor variations or modifications thereof. </a:t>
            </a:r>
          </a:p>
          <a:p>
            <a:pPr algn="just"/>
            <a:r>
              <a:rPr lang="en-US" sz="3200" dirty="0"/>
              <a:t>This form of infringement may occur because the third party is unscrupulous, or because he has been advised by his patent agent that the patent in question, or one or more claims thereof, is invalid. </a:t>
            </a:r>
            <a:endParaRPr lang="it-IT" sz="3200" dirty="0"/>
          </a:p>
        </p:txBody>
      </p:sp>
    </p:spTree>
    <p:extLst>
      <p:ext uri="{BB962C8B-B14F-4D97-AF65-F5344CB8AC3E}">
        <p14:creationId xmlns:p14="http://schemas.microsoft.com/office/powerpoint/2010/main" val="29596876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1AEA7B-EF5A-5E20-0E98-864F8485CB97}"/>
              </a:ext>
            </a:extLst>
          </p:cNvPr>
          <p:cNvSpPr>
            <a:spLocks noGrp="1"/>
          </p:cNvSpPr>
          <p:nvPr>
            <p:ph type="title"/>
          </p:nvPr>
        </p:nvSpPr>
        <p:spPr/>
        <p:txBody>
          <a:bodyPr>
            <a:normAutofit/>
          </a:bodyPr>
          <a:lstStyle/>
          <a:p>
            <a:pPr algn="ctr"/>
            <a:r>
              <a:rPr lang="it-IT" sz="4000" b="1" dirty="0" err="1"/>
              <a:t>Types</a:t>
            </a:r>
            <a:r>
              <a:rPr lang="it-IT" sz="4000" b="1" dirty="0"/>
              <a:t> of </a:t>
            </a:r>
            <a:r>
              <a:rPr lang="it-IT" sz="4000" b="1" dirty="0" err="1"/>
              <a:t>Infringement</a:t>
            </a:r>
            <a:endParaRPr lang="it-IT" sz="4000" b="1" dirty="0"/>
          </a:p>
        </p:txBody>
      </p:sp>
      <p:sp>
        <p:nvSpPr>
          <p:cNvPr id="3" name="Segnaposto contenuto 2">
            <a:extLst>
              <a:ext uri="{FF2B5EF4-FFF2-40B4-BE49-F238E27FC236}">
                <a16:creationId xmlns:a16="http://schemas.microsoft.com/office/drawing/2014/main" id="{B171528F-7F53-3793-5436-1175537D99F6}"/>
              </a:ext>
            </a:extLst>
          </p:cNvPr>
          <p:cNvSpPr>
            <a:spLocks noGrp="1"/>
          </p:cNvSpPr>
          <p:nvPr>
            <p:ph idx="1"/>
          </p:nvPr>
        </p:nvSpPr>
        <p:spPr/>
        <p:txBody>
          <a:bodyPr/>
          <a:lstStyle/>
          <a:p>
            <a:pPr algn="just"/>
            <a:r>
              <a:rPr lang="en-US" sz="3600" dirty="0"/>
              <a:t>With this form of infringement there is generally no argument as to whether or not there is infringement. If all the features of the patented invention have been copied, then there must be infringement, and the only matter to be resolved is whether the claims of the patent are valid. </a:t>
            </a:r>
          </a:p>
          <a:p>
            <a:pPr algn="just"/>
            <a:endParaRPr lang="it-IT" dirty="0"/>
          </a:p>
        </p:txBody>
      </p:sp>
    </p:spTree>
    <p:extLst>
      <p:ext uri="{BB962C8B-B14F-4D97-AF65-F5344CB8AC3E}">
        <p14:creationId xmlns:p14="http://schemas.microsoft.com/office/powerpoint/2010/main" val="13829753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B047A6-2F5B-612B-730E-6B1FB6B11F1B}"/>
              </a:ext>
            </a:extLst>
          </p:cNvPr>
          <p:cNvSpPr>
            <a:spLocks noGrp="1"/>
          </p:cNvSpPr>
          <p:nvPr>
            <p:ph type="title"/>
          </p:nvPr>
        </p:nvSpPr>
        <p:spPr/>
        <p:txBody>
          <a:bodyPr>
            <a:normAutofit/>
          </a:bodyPr>
          <a:lstStyle/>
          <a:p>
            <a:pPr algn="ctr"/>
            <a:r>
              <a:rPr lang="it-IT" sz="4000" b="1" dirty="0" err="1"/>
              <a:t>Types</a:t>
            </a:r>
            <a:r>
              <a:rPr lang="it-IT" sz="4000" b="1" dirty="0"/>
              <a:t> of </a:t>
            </a:r>
            <a:r>
              <a:rPr lang="it-IT" sz="4000" b="1" dirty="0" err="1"/>
              <a:t>Infringement</a:t>
            </a:r>
            <a:endParaRPr lang="it-IT" sz="4000" b="1" dirty="0"/>
          </a:p>
        </p:txBody>
      </p:sp>
      <p:sp>
        <p:nvSpPr>
          <p:cNvPr id="3" name="Segnaposto contenuto 2">
            <a:extLst>
              <a:ext uri="{FF2B5EF4-FFF2-40B4-BE49-F238E27FC236}">
                <a16:creationId xmlns:a16="http://schemas.microsoft.com/office/drawing/2014/main" id="{CA3AA58D-CF0B-86D3-D549-BD119CDFD1E1}"/>
              </a:ext>
            </a:extLst>
          </p:cNvPr>
          <p:cNvSpPr>
            <a:spLocks noGrp="1"/>
          </p:cNvSpPr>
          <p:nvPr>
            <p:ph idx="1"/>
          </p:nvPr>
        </p:nvSpPr>
        <p:spPr>
          <a:xfrm>
            <a:off x="506027" y="1828799"/>
            <a:ext cx="10847773" cy="4348163"/>
          </a:xfrm>
        </p:spPr>
        <p:txBody>
          <a:bodyPr>
            <a:normAutofit fontScale="92500" lnSpcReduction="20000"/>
          </a:bodyPr>
          <a:lstStyle/>
          <a:p>
            <a:pPr algn="just"/>
            <a:r>
              <a:rPr lang="en-US" dirty="0"/>
              <a:t>The second situation which arises is where the infringement is deliberate, but some attempt has been made to avoid the appearance of infringement. It frequently happens that once an invention is disclosed either by sale of the product incorporating the invention, or in a published patent document, or in some other publication, third parties are given ideas. </a:t>
            </a:r>
          </a:p>
          <a:p>
            <a:pPr algn="just"/>
            <a:r>
              <a:rPr lang="en-US" dirty="0"/>
              <a:t>The publication generally outlines the problem and shows a way of solving it. Third parties then may endeavor to design an alternative to do the same thing. </a:t>
            </a:r>
          </a:p>
          <a:p>
            <a:pPr algn="just"/>
            <a:r>
              <a:rPr lang="en-US" dirty="0"/>
              <a:t>While third parties may be genuinely trying to design around the patent whilst still making use of the basic idea of the inventor, the result does not always clearly fall outside the scope of the claims of the patent. This is probably the most common form of infringement faced by patent owners and it gives rise to the most litigation.</a:t>
            </a:r>
            <a:endParaRPr lang="it-IT" dirty="0"/>
          </a:p>
        </p:txBody>
      </p:sp>
    </p:spTree>
    <p:extLst>
      <p:ext uri="{BB962C8B-B14F-4D97-AF65-F5344CB8AC3E}">
        <p14:creationId xmlns:p14="http://schemas.microsoft.com/office/powerpoint/2010/main" val="33567162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3B66D5-C3ED-40C7-3312-F9E8EDB012A2}"/>
              </a:ext>
            </a:extLst>
          </p:cNvPr>
          <p:cNvSpPr>
            <a:spLocks noGrp="1"/>
          </p:cNvSpPr>
          <p:nvPr>
            <p:ph type="title"/>
          </p:nvPr>
        </p:nvSpPr>
        <p:spPr/>
        <p:txBody>
          <a:bodyPr>
            <a:normAutofit/>
          </a:bodyPr>
          <a:lstStyle/>
          <a:p>
            <a:pPr algn="ctr"/>
            <a:r>
              <a:rPr lang="it-IT" sz="4000" b="1" dirty="0" err="1"/>
              <a:t>Types</a:t>
            </a:r>
            <a:r>
              <a:rPr lang="it-IT" sz="4000" b="1" dirty="0"/>
              <a:t> of </a:t>
            </a:r>
            <a:r>
              <a:rPr lang="it-IT" sz="4000" b="1" dirty="0" err="1"/>
              <a:t>Infringement</a:t>
            </a:r>
            <a:endParaRPr lang="it-IT" sz="4000" b="1" dirty="0"/>
          </a:p>
        </p:txBody>
      </p:sp>
      <p:sp>
        <p:nvSpPr>
          <p:cNvPr id="3" name="Segnaposto contenuto 2">
            <a:extLst>
              <a:ext uri="{FF2B5EF4-FFF2-40B4-BE49-F238E27FC236}">
                <a16:creationId xmlns:a16="http://schemas.microsoft.com/office/drawing/2014/main" id="{6C6A4C82-8277-AB1B-D704-A2C98CC71E11}"/>
              </a:ext>
            </a:extLst>
          </p:cNvPr>
          <p:cNvSpPr>
            <a:spLocks noGrp="1"/>
          </p:cNvSpPr>
          <p:nvPr>
            <p:ph idx="1"/>
          </p:nvPr>
        </p:nvSpPr>
        <p:spPr/>
        <p:txBody>
          <a:bodyPr>
            <a:normAutofit fontScale="92500" lnSpcReduction="10000"/>
          </a:bodyPr>
          <a:lstStyle/>
          <a:p>
            <a:pPr algn="just"/>
            <a:r>
              <a:rPr lang="en-US" dirty="0"/>
              <a:t>The last situation that arises is the case of accidental infringement. As soon as a patent owner comes across something which embodies his idea he naturally feels that his invention is being copied. This is not necessarily so, since there may be many people working to solve a particular problem at the same time. For example, research departments of different large organizations may all be working on a similar problem. </a:t>
            </a:r>
          </a:p>
          <a:p>
            <a:pPr algn="just"/>
            <a:r>
              <a:rPr lang="en-US" dirty="0"/>
              <a:t>Similarly there may be several companies who have been asked to tender for a contract to solve a particular problem or to achieve a certain result, and in so doing may come up with similar ideas to that which may have been involved in the patented invention. Thus, although the patent owner may feel that his invention has been copied, the third party has, in fact, arrived at a similar if not identical solution via a different route. </a:t>
            </a:r>
            <a:endParaRPr lang="it-IT" dirty="0"/>
          </a:p>
        </p:txBody>
      </p:sp>
    </p:spTree>
    <p:extLst>
      <p:ext uri="{BB962C8B-B14F-4D97-AF65-F5344CB8AC3E}">
        <p14:creationId xmlns:p14="http://schemas.microsoft.com/office/powerpoint/2010/main" val="11822825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4FF9CF-CC62-8EB8-17F8-7D208455B3BB}"/>
              </a:ext>
            </a:extLst>
          </p:cNvPr>
          <p:cNvSpPr>
            <a:spLocks noGrp="1"/>
          </p:cNvSpPr>
          <p:nvPr>
            <p:ph type="title"/>
          </p:nvPr>
        </p:nvSpPr>
        <p:spPr/>
        <p:txBody>
          <a:bodyPr>
            <a:normAutofit/>
          </a:bodyPr>
          <a:lstStyle/>
          <a:p>
            <a:pPr algn="ctr"/>
            <a:r>
              <a:rPr lang="en-US" sz="4000" b="1" dirty="0"/>
              <a:t>Elements in Establishment of Infringement</a:t>
            </a:r>
            <a:endParaRPr lang="it-IT" sz="4000" b="1" dirty="0"/>
          </a:p>
        </p:txBody>
      </p:sp>
      <p:sp>
        <p:nvSpPr>
          <p:cNvPr id="3" name="Segnaposto contenuto 2">
            <a:extLst>
              <a:ext uri="{FF2B5EF4-FFF2-40B4-BE49-F238E27FC236}">
                <a16:creationId xmlns:a16="http://schemas.microsoft.com/office/drawing/2014/main" id="{9B2DF321-5274-1D1B-2BCA-442E029EC104}"/>
              </a:ext>
            </a:extLst>
          </p:cNvPr>
          <p:cNvSpPr>
            <a:spLocks noGrp="1"/>
          </p:cNvSpPr>
          <p:nvPr>
            <p:ph idx="1"/>
          </p:nvPr>
        </p:nvSpPr>
        <p:spPr/>
        <p:txBody>
          <a:bodyPr>
            <a:normAutofit fontScale="92500" lnSpcReduction="10000"/>
          </a:bodyPr>
          <a:lstStyle/>
          <a:p>
            <a:pPr algn="just"/>
            <a:r>
              <a:rPr lang="en-US" sz="3200" dirty="0"/>
              <a:t>To establish infringement the patent owner must prove all the following elements: </a:t>
            </a:r>
          </a:p>
          <a:p>
            <a:pPr algn="just"/>
            <a:r>
              <a:rPr lang="en-US" sz="3200" dirty="0"/>
              <a:t>- the carrying out of a prohibited act; </a:t>
            </a:r>
          </a:p>
          <a:p>
            <a:pPr algn="just"/>
            <a:r>
              <a:rPr lang="en-US" sz="3200" dirty="0"/>
              <a:t>- the prohibited act must have been done after the publication of the patent application, or the issuance of the patent where no early publication occurs; </a:t>
            </a:r>
          </a:p>
          <a:p>
            <a:pPr algn="just"/>
            <a:r>
              <a:rPr lang="en-US" sz="3200" dirty="0"/>
              <a:t>- the prohibited act must have been done in the country where the patent has been granted;</a:t>
            </a:r>
          </a:p>
          <a:p>
            <a:pPr algn="just"/>
            <a:r>
              <a:rPr lang="en-US" sz="3200" dirty="0"/>
              <a:t>- the prohibited act must be in relation to a product or process falling within the scope of a claim of the patent. </a:t>
            </a:r>
            <a:endParaRPr lang="it-IT" sz="3200" dirty="0"/>
          </a:p>
        </p:txBody>
      </p:sp>
    </p:spTree>
    <p:extLst>
      <p:ext uri="{BB962C8B-B14F-4D97-AF65-F5344CB8AC3E}">
        <p14:creationId xmlns:p14="http://schemas.microsoft.com/office/powerpoint/2010/main" val="192630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4F7603-A49A-BB81-0152-53E6EDF9AF56}"/>
              </a:ext>
            </a:extLst>
          </p:cNvPr>
          <p:cNvSpPr>
            <a:spLocks noGrp="1"/>
          </p:cNvSpPr>
          <p:nvPr>
            <p:ph type="title"/>
          </p:nvPr>
        </p:nvSpPr>
        <p:spPr/>
        <p:txBody>
          <a:bodyPr>
            <a:normAutofit/>
          </a:bodyPr>
          <a:lstStyle/>
          <a:p>
            <a:pPr algn="ctr"/>
            <a:r>
              <a:rPr lang="it-IT" sz="4000" b="1" dirty="0" err="1"/>
              <a:t>Conditions</a:t>
            </a:r>
            <a:r>
              <a:rPr lang="it-IT" sz="4000" b="1" dirty="0"/>
              <a:t> of </a:t>
            </a:r>
            <a:r>
              <a:rPr lang="it-IT" sz="4000" b="1" dirty="0" err="1"/>
              <a:t>patentabilyty</a:t>
            </a:r>
            <a:endParaRPr lang="it-IT" sz="4000" b="1" dirty="0"/>
          </a:p>
        </p:txBody>
      </p:sp>
      <p:sp>
        <p:nvSpPr>
          <p:cNvPr id="3" name="Segnaposto contenuto 2">
            <a:extLst>
              <a:ext uri="{FF2B5EF4-FFF2-40B4-BE49-F238E27FC236}">
                <a16:creationId xmlns:a16="http://schemas.microsoft.com/office/drawing/2014/main" id="{569830D0-5AA5-2872-AB74-18F2FB44BBBB}"/>
              </a:ext>
            </a:extLst>
          </p:cNvPr>
          <p:cNvSpPr>
            <a:spLocks noGrp="1"/>
          </p:cNvSpPr>
          <p:nvPr>
            <p:ph idx="1"/>
          </p:nvPr>
        </p:nvSpPr>
        <p:spPr/>
        <p:txBody>
          <a:bodyPr>
            <a:normAutofit lnSpcReduction="10000"/>
          </a:bodyPr>
          <a:lstStyle/>
          <a:p>
            <a:pPr algn="just"/>
            <a:r>
              <a:rPr lang="en-US" sz="4000" dirty="0"/>
              <a:t>In order to be eligible for patent protection, an invention must fall within the scope of patentable subject matter. Patentable subject matter is established by statute, and is usually defined in terms of the exceptions to patentability, the general rule being that patent protection shall be available for inventions in all fields of technology. </a:t>
            </a:r>
          </a:p>
          <a:p>
            <a:endParaRPr lang="it-IT" dirty="0"/>
          </a:p>
        </p:txBody>
      </p:sp>
    </p:spTree>
    <p:extLst>
      <p:ext uri="{BB962C8B-B14F-4D97-AF65-F5344CB8AC3E}">
        <p14:creationId xmlns:p14="http://schemas.microsoft.com/office/powerpoint/2010/main" val="426553024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2D4DA4-8D96-9291-2F92-65EA00A092B8}"/>
              </a:ext>
            </a:extLst>
          </p:cNvPr>
          <p:cNvSpPr>
            <a:spLocks noGrp="1"/>
          </p:cNvSpPr>
          <p:nvPr>
            <p:ph type="title"/>
          </p:nvPr>
        </p:nvSpPr>
        <p:spPr/>
        <p:txBody>
          <a:bodyPr>
            <a:normAutofit/>
          </a:bodyPr>
          <a:lstStyle/>
          <a:p>
            <a:pPr algn="ctr"/>
            <a:r>
              <a:rPr lang="it-IT" sz="4000" b="1" dirty="0" err="1"/>
              <a:t>Prohibited</a:t>
            </a:r>
            <a:r>
              <a:rPr lang="it-IT" sz="4000" b="1" dirty="0"/>
              <a:t> Acts </a:t>
            </a:r>
          </a:p>
        </p:txBody>
      </p:sp>
      <p:sp>
        <p:nvSpPr>
          <p:cNvPr id="3" name="Segnaposto contenuto 2">
            <a:extLst>
              <a:ext uri="{FF2B5EF4-FFF2-40B4-BE49-F238E27FC236}">
                <a16:creationId xmlns:a16="http://schemas.microsoft.com/office/drawing/2014/main" id="{4C29B6C7-3E70-7B59-BCAB-B440C20CD529}"/>
              </a:ext>
            </a:extLst>
          </p:cNvPr>
          <p:cNvSpPr>
            <a:spLocks noGrp="1"/>
          </p:cNvSpPr>
          <p:nvPr>
            <p:ph idx="1"/>
          </p:nvPr>
        </p:nvSpPr>
        <p:spPr/>
        <p:txBody>
          <a:bodyPr>
            <a:normAutofit/>
          </a:bodyPr>
          <a:lstStyle/>
          <a:p>
            <a:pPr algn="just"/>
            <a:r>
              <a:rPr lang="en-US" sz="3600" dirty="0"/>
              <a:t>A prohibited act, the most important element in establishing an infringement, is one which involves the making, using, selling or importing the patented product, or the use of the patented process, or the making, using, selling or importing the product directly obtained through the patented process. </a:t>
            </a:r>
            <a:endParaRPr lang="it-IT" sz="3600" dirty="0"/>
          </a:p>
        </p:txBody>
      </p:sp>
    </p:spTree>
    <p:extLst>
      <p:ext uri="{BB962C8B-B14F-4D97-AF65-F5344CB8AC3E}">
        <p14:creationId xmlns:p14="http://schemas.microsoft.com/office/powerpoint/2010/main" val="11880177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2AF7E1-6221-B0DA-5552-F3CC585FB33F}"/>
              </a:ext>
            </a:extLst>
          </p:cNvPr>
          <p:cNvSpPr>
            <a:spLocks noGrp="1"/>
          </p:cNvSpPr>
          <p:nvPr>
            <p:ph type="title"/>
          </p:nvPr>
        </p:nvSpPr>
        <p:spPr/>
        <p:txBody>
          <a:bodyPr>
            <a:normAutofit/>
          </a:bodyPr>
          <a:lstStyle/>
          <a:p>
            <a:pPr algn="ctr"/>
            <a:r>
              <a:rPr lang="it-IT" sz="4000" b="1" dirty="0" err="1"/>
              <a:t>Prohibited</a:t>
            </a:r>
            <a:r>
              <a:rPr lang="it-IT" sz="4000" b="1" dirty="0"/>
              <a:t> Acts </a:t>
            </a:r>
          </a:p>
        </p:txBody>
      </p:sp>
      <p:sp>
        <p:nvSpPr>
          <p:cNvPr id="3" name="Segnaposto contenuto 2">
            <a:extLst>
              <a:ext uri="{FF2B5EF4-FFF2-40B4-BE49-F238E27FC236}">
                <a16:creationId xmlns:a16="http://schemas.microsoft.com/office/drawing/2014/main" id="{9D8031D7-4AE4-D301-DCEA-53538697B8E9}"/>
              </a:ext>
            </a:extLst>
          </p:cNvPr>
          <p:cNvSpPr>
            <a:spLocks noGrp="1"/>
          </p:cNvSpPr>
          <p:nvPr>
            <p:ph idx="1"/>
          </p:nvPr>
        </p:nvSpPr>
        <p:spPr>
          <a:xfrm>
            <a:off x="284085" y="1793289"/>
            <a:ext cx="11069715" cy="4383674"/>
          </a:xfrm>
        </p:spPr>
        <p:txBody>
          <a:bodyPr>
            <a:normAutofit fontScale="85000" lnSpcReduction="20000"/>
          </a:bodyPr>
          <a:lstStyle/>
          <a:p>
            <a:pPr algn="just"/>
            <a:r>
              <a:rPr lang="en-US" dirty="0"/>
              <a:t>To make the product means that the product described and claimed in the patent is carried out in practice. Such making is also referred to as manufacturing especially when the product is produced on a commercial scale. The method of manufacture and the quantity in which the product is manufactured is irrelevant so far as infringement of a patented product is concerned. </a:t>
            </a:r>
          </a:p>
          <a:p>
            <a:pPr algn="just"/>
            <a:r>
              <a:rPr lang="en-US" dirty="0"/>
              <a:t>There are however, three main exceptions in most laws to infringement of exclusive rights to make a patented product, namely: </a:t>
            </a:r>
          </a:p>
          <a:p>
            <a:pPr algn="just"/>
            <a:r>
              <a:rPr lang="en-US" dirty="0"/>
              <a:t>- where the patented product is made for the sole purpose of scientific research and experiment; </a:t>
            </a:r>
          </a:p>
          <a:p>
            <a:pPr algn="just"/>
            <a:r>
              <a:rPr lang="en-US" dirty="0"/>
              <a:t>- where a third party had started making the product before the date when the patent application for an invention incorporated in the product was filed; and </a:t>
            </a:r>
          </a:p>
          <a:p>
            <a:pPr algn="just"/>
            <a:r>
              <a:rPr lang="en-US" dirty="0"/>
              <a:t>- where the patented product is made under a non-voluntary license or under an authorization granted by the Government on public interest grounds</a:t>
            </a:r>
            <a:endParaRPr lang="it-IT" dirty="0"/>
          </a:p>
        </p:txBody>
      </p:sp>
    </p:spTree>
    <p:extLst>
      <p:ext uri="{BB962C8B-B14F-4D97-AF65-F5344CB8AC3E}">
        <p14:creationId xmlns:p14="http://schemas.microsoft.com/office/powerpoint/2010/main" val="35194170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576E56-18DF-02A8-181D-4E28D0F349C1}"/>
              </a:ext>
            </a:extLst>
          </p:cNvPr>
          <p:cNvSpPr>
            <a:spLocks noGrp="1"/>
          </p:cNvSpPr>
          <p:nvPr>
            <p:ph type="title"/>
          </p:nvPr>
        </p:nvSpPr>
        <p:spPr/>
        <p:txBody>
          <a:bodyPr>
            <a:normAutofit/>
          </a:bodyPr>
          <a:lstStyle/>
          <a:p>
            <a:pPr algn="ctr"/>
            <a:r>
              <a:rPr lang="it-IT" sz="4000" b="1" dirty="0" err="1"/>
              <a:t>Prohibited</a:t>
            </a:r>
            <a:r>
              <a:rPr lang="it-IT" sz="4000" b="1" dirty="0"/>
              <a:t> Acts </a:t>
            </a:r>
          </a:p>
        </p:txBody>
      </p:sp>
      <p:sp>
        <p:nvSpPr>
          <p:cNvPr id="3" name="Segnaposto contenuto 2">
            <a:extLst>
              <a:ext uri="{FF2B5EF4-FFF2-40B4-BE49-F238E27FC236}">
                <a16:creationId xmlns:a16="http://schemas.microsoft.com/office/drawing/2014/main" id="{34B221CE-0430-002D-E380-E036699BAC68}"/>
              </a:ext>
            </a:extLst>
          </p:cNvPr>
          <p:cNvSpPr>
            <a:spLocks noGrp="1"/>
          </p:cNvSpPr>
          <p:nvPr>
            <p:ph idx="1"/>
          </p:nvPr>
        </p:nvSpPr>
        <p:spPr/>
        <p:txBody>
          <a:bodyPr>
            <a:normAutofit/>
          </a:bodyPr>
          <a:lstStyle/>
          <a:p>
            <a:pPr algn="just"/>
            <a:r>
              <a:rPr lang="en-US" sz="3600" dirty="0"/>
              <a:t>In respect of patented processes, only the making of products directly obtained through the patented process is a prohibited act. </a:t>
            </a:r>
          </a:p>
          <a:p>
            <a:pPr algn="just"/>
            <a:r>
              <a:rPr lang="en-US" sz="3600" dirty="0"/>
              <a:t>“Directly” in this context means “immediately” or “without further transformation or modification.”</a:t>
            </a:r>
            <a:endParaRPr lang="it-IT" sz="3600" dirty="0"/>
          </a:p>
        </p:txBody>
      </p:sp>
    </p:spTree>
    <p:extLst>
      <p:ext uri="{BB962C8B-B14F-4D97-AF65-F5344CB8AC3E}">
        <p14:creationId xmlns:p14="http://schemas.microsoft.com/office/powerpoint/2010/main" val="29419582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877BDF-37D5-23E4-C11D-186DAF444355}"/>
              </a:ext>
            </a:extLst>
          </p:cNvPr>
          <p:cNvSpPr>
            <a:spLocks noGrp="1"/>
          </p:cNvSpPr>
          <p:nvPr>
            <p:ph type="title"/>
          </p:nvPr>
        </p:nvSpPr>
        <p:spPr/>
        <p:txBody>
          <a:bodyPr>
            <a:normAutofit/>
          </a:bodyPr>
          <a:lstStyle/>
          <a:p>
            <a:pPr algn="ctr"/>
            <a:r>
              <a:rPr lang="it-IT" sz="4000" b="1" dirty="0" err="1"/>
              <a:t>Prohibited</a:t>
            </a:r>
            <a:r>
              <a:rPr lang="it-IT" sz="4000" b="1" dirty="0"/>
              <a:t> Acts </a:t>
            </a:r>
          </a:p>
        </p:txBody>
      </p:sp>
      <p:sp>
        <p:nvSpPr>
          <p:cNvPr id="3" name="Segnaposto contenuto 2">
            <a:extLst>
              <a:ext uri="{FF2B5EF4-FFF2-40B4-BE49-F238E27FC236}">
                <a16:creationId xmlns:a16="http://schemas.microsoft.com/office/drawing/2014/main" id="{73230964-BC22-1222-390A-7E83B0D513BC}"/>
              </a:ext>
            </a:extLst>
          </p:cNvPr>
          <p:cNvSpPr>
            <a:spLocks noGrp="1"/>
          </p:cNvSpPr>
          <p:nvPr>
            <p:ph idx="1"/>
          </p:nvPr>
        </p:nvSpPr>
        <p:spPr/>
        <p:txBody>
          <a:bodyPr>
            <a:normAutofit fontScale="85000" lnSpcReduction="10000"/>
          </a:bodyPr>
          <a:lstStyle/>
          <a:p>
            <a:pPr algn="just"/>
            <a:r>
              <a:rPr lang="en-US" sz="3200" dirty="0"/>
              <a:t>One of the difficulties in establishing infringement in respect of products directly obtained through a patented process, is that of proving that the patented process was used to produce the product. </a:t>
            </a:r>
          </a:p>
          <a:p>
            <a:pPr algn="just"/>
            <a:r>
              <a:rPr lang="en-US" sz="3200" dirty="0"/>
              <a:t>Some laws partially solve this by providing for the reversal of the burden of proof in respect of patents for processes by introducing the following presumption: if the product resulting directly from the use of the patented process was new on the filing date or priority date of the patent application, an </a:t>
            </a:r>
            <a:r>
              <a:rPr lang="en-US" sz="3200" dirty="0" err="1"/>
              <a:t>identica</a:t>
            </a:r>
            <a:r>
              <a:rPr lang="en-US" sz="3200" dirty="0"/>
              <a:t> product manufactured by a third party is presumed to have been obtained by the same process. Some other laws go further and eliminate the difficulty by not limiting the resulting product to one which has to be new. </a:t>
            </a:r>
            <a:endParaRPr lang="it-IT" sz="3200" dirty="0"/>
          </a:p>
        </p:txBody>
      </p:sp>
    </p:spTree>
    <p:extLst>
      <p:ext uri="{BB962C8B-B14F-4D97-AF65-F5344CB8AC3E}">
        <p14:creationId xmlns:p14="http://schemas.microsoft.com/office/powerpoint/2010/main" val="31111299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4CF9B2-2028-88E9-A4DA-8E67224D8281}"/>
              </a:ext>
            </a:extLst>
          </p:cNvPr>
          <p:cNvSpPr>
            <a:spLocks noGrp="1"/>
          </p:cNvSpPr>
          <p:nvPr>
            <p:ph type="title"/>
          </p:nvPr>
        </p:nvSpPr>
        <p:spPr/>
        <p:txBody>
          <a:bodyPr>
            <a:normAutofit/>
          </a:bodyPr>
          <a:lstStyle/>
          <a:p>
            <a:pPr algn="ctr"/>
            <a:r>
              <a:rPr lang="it-IT" sz="4000" b="1" dirty="0" err="1"/>
              <a:t>Prohibited</a:t>
            </a:r>
            <a:r>
              <a:rPr lang="it-IT" sz="4000" b="1" dirty="0"/>
              <a:t> Acts </a:t>
            </a:r>
          </a:p>
        </p:txBody>
      </p:sp>
      <p:sp>
        <p:nvSpPr>
          <p:cNvPr id="3" name="Segnaposto contenuto 2">
            <a:extLst>
              <a:ext uri="{FF2B5EF4-FFF2-40B4-BE49-F238E27FC236}">
                <a16:creationId xmlns:a16="http://schemas.microsoft.com/office/drawing/2014/main" id="{5391D81A-70D1-EE9B-8D29-423FA7BCA52C}"/>
              </a:ext>
            </a:extLst>
          </p:cNvPr>
          <p:cNvSpPr>
            <a:spLocks noGrp="1"/>
          </p:cNvSpPr>
          <p:nvPr>
            <p:ph idx="1"/>
          </p:nvPr>
        </p:nvSpPr>
        <p:spPr/>
        <p:txBody>
          <a:bodyPr>
            <a:normAutofit/>
          </a:bodyPr>
          <a:lstStyle/>
          <a:p>
            <a:pPr algn="just"/>
            <a:r>
              <a:rPr lang="en-US" sz="3200" dirty="0"/>
              <a:t>The use of a patented product does not require that the use be repetitive or continuous. </a:t>
            </a:r>
          </a:p>
          <a:p>
            <a:pPr algn="just"/>
            <a:r>
              <a:rPr lang="en-US" sz="3200" dirty="0"/>
              <a:t>The rule is that use is a prohibited act irrespective of who the user of the patented product is, and for what purpose the patented product is used. The use of the patented product is a prohibited act irrespective of whether the product actually being used was made by the patent owner, with the authorization of that owner, or without the authorization of such owner. </a:t>
            </a:r>
            <a:endParaRPr lang="it-IT" sz="3200" dirty="0"/>
          </a:p>
        </p:txBody>
      </p:sp>
    </p:spTree>
    <p:extLst>
      <p:ext uri="{BB962C8B-B14F-4D97-AF65-F5344CB8AC3E}">
        <p14:creationId xmlns:p14="http://schemas.microsoft.com/office/powerpoint/2010/main" val="63307262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343694-7FA1-C4FD-2A45-CA5D6C47F083}"/>
              </a:ext>
            </a:extLst>
          </p:cNvPr>
          <p:cNvSpPr>
            <a:spLocks noGrp="1"/>
          </p:cNvSpPr>
          <p:nvPr>
            <p:ph type="title"/>
          </p:nvPr>
        </p:nvSpPr>
        <p:spPr/>
        <p:txBody>
          <a:bodyPr>
            <a:normAutofit/>
          </a:bodyPr>
          <a:lstStyle/>
          <a:p>
            <a:pPr algn="ctr"/>
            <a:r>
              <a:rPr lang="it-IT" sz="4000" b="1" dirty="0" err="1"/>
              <a:t>Prohibited</a:t>
            </a:r>
            <a:r>
              <a:rPr lang="it-IT" sz="4000" b="1" dirty="0"/>
              <a:t> Acts </a:t>
            </a:r>
          </a:p>
        </p:txBody>
      </p:sp>
      <p:sp>
        <p:nvSpPr>
          <p:cNvPr id="3" name="Segnaposto contenuto 2">
            <a:extLst>
              <a:ext uri="{FF2B5EF4-FFF2-40B4-BE49-F238E27FC236}">
                <a16:creationId xmlns:a16="http://schemas.microsoft.com/office/drawing/2014/main" id="{973BD0E5-B8AC-6D2F-27EB-CC1CBEF6775C}"/>
              </a:ext>
            </a:extLst>
          </p:cNvPr>
          <p:cNvSpPr>
            <a:spLocks noGrp="1"/>
          </p:cNvSpPr>
          <p:nvPr>
            <p:ph idx="1"/>
          </p:nvPr>
        </p:nvSpPr>
        <p:spPr/>
        <p:txBody>
          <a:bodyPr>
            <a:normAutofit fontScale="55000" lnSpcReduction="20000"/>
          </a:bodyPr>
          <a:lstStyle/>
          <a:p>
            <a:pPr algn="just"/>
            <a:r>
              <a:rPr lang="en-US" sz="4500" dirty="0"/>
              <a:t>There are, in most laws, five exceptions to infringement of exclusive rights to use a patented product, namely: </a:t>
            </a:r>
          </a:p>
          <a:p>
            <a:pPr algn="just"/>
            <a:r>
              <a:rPr lang="en-US" sz="4500" dirty="0"/>
              <a:t>- where the use of the patented product is solely for purposes of scientific research and experiment;</a:t>
            </a:r>
          </a:p>
          <a:p>
            <a:pPr algn="just"/>
            <a:r>
              <a:rPr lang="en-US" sz="4500" dirty="0"/>
              <a:t>- where the patented product that is used is a product which was put on the market in the country by the owner of the patent for invention, or with his authorization; </a:t>
            </a:r>
          </a:p>
          <a:p>
            <a:pPr algn="just"/>
            <a:r>
              <a:rPr lang="en-US" sz="4500" dirty="0"/>
              <a:t>- where the use of the patented product occurs in vehicles in transit in the country; </a:t>
            </a:r>
          </a:p>
          <a:p>
            <a:pPr algn="just"/>
            <a:r>
              <a:rPr lang="en-US" sz="4500" dirty="0"/>
              <a:t>- where the patented product is used by third parties who have the special right to continue to make the product; and </a:t>
            </a:r>
          </a:p>
          <a:p>
            <a:pPr algn="just"/>
            <a:r>
              <a:rPr lang="en-US" sz="4500" dirty="0"/>
              <a:t>- where the patented product is used under a non-voluntary license or under an authorization granted by the Government on public interest grounds</a:t>
            </a:r>
            <a:endParaRPr lang="it-IT" dirty="0"/>
          </a:p>
        </p:txBody>
      </p:sp>
    </p:spTree>
    <p:extLst>
      <p:ext uri="{BB962C8B-B14F-4D97-AF65-F5344CB8AC3E}">
        <p14:creationId xmlns:p14="http://schemas.microsoft.com/office/powerpoint/2010/main" val="7383347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AC88D8-AFC6-7D59-CDC0-E4841180B06B}"/>
              </a:ext>
            </a:extLst>
          </p:cNvPr>
          <p:cNvSpPr>
            <a:spLocks noGrp="1"/>
          </p:cNvSpPr>
          <p:nvPr>
            <p:ph type="title"/>
          </p:nvPr>
        </p:nvSpPr>
        <p:spPr/>
        <p:txBody>
          <a:bodyPr/>
          <a:lstStyle/>
          <a:p>
            <a:pPr algn="ctr"/>
            <a:r>
              <a:rPr lang="it-IT" b="1" dirty="0" err="1"/>
              <a:t>Prohibited</a:t>
            </a:r>
            <a:r>
              <a:rPr lang="it-IT" b="1" dirty="0"/>
              <a:t> Acts </a:t>
            </a:r>
          </a:p>
        </p:txBody>
      </p:sp>
      <p:sp>
        <p:nvSpPr>
          <p:cNvPr id="3" name="Segnaposto contenuto 2">
            <a:extLst>
              <a:ext uri="{FF2B5EF4-FFF2-40B4-BE49-F238E27FC236}">
                <a16:creationId xmlns:a16="http://schemas.microsoft.com/office/drawing/2014/main" id="{360F1621-3D4A-49C4-B9D7-08B33F6FB383}"/>
              </a:ext>
            </a:extLst>
          </p:cNvPr>
          <p:cNvSpPr>
            <a:spLocks noGrp="1"/>
          </p:cNvSpPr>
          <p:nvPr>
            <p:ph idx="1"/>
          </p:nvPr>
        </p:nvSpPr>
        <p:spPr/>
        <p:txBody>
          <a:bodyPr>
            <a:normAutofit/>
          </a:bodyPr>
          <a:lstStyle/>
          <a:p>
            <a:pPr algn="just"/>
            <a:r>
              <a:rPr lang="en-US" sz="3600" dirty="0"/>
              <a:t>The sale of a patented product is a prohibited act irrespective of whether the product actually sold was made by the patent owner, or with or without his authorization. Any product that corresponds to the description of the invention and is claimed in the patent, even if made without the authorization of the owner, is a patented product. </a:t>
            </a:r>
            <a:endParaRPr lang="it-IT" sz="3600" dirty="0"/>
          </a:p>
        </p:txBody>
      </p:sp>
    </p:spTree>
    <p:extLst>
      <p:ext uri="{BB962C8B-B14F-4D97-AF65-F5344CB8AC3E}">
        <p14:creationId xmlns:p14="http://schemas.microsoft.com/office/powerpoint/2010/main" val="38529744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C61A42-7D8F-E386-418B-9FC0144FB81C}"/>
              </a:ext>
            </a:extLst>
          </p:cNvPr>
          <p:cNvSpPr>
            <a:spLocks noGrp="1"/>
          </p:cNvSpPr>
          <p:nvPr>
            <p:ph type="title"/>
          </p:nvPr>
        </p:nvSpPr>
        <p:spPr/>
        <p:txBody>
          <a:bodyPr>
            <a:normAutofit/>
          </a:bodyPr>
          <a:lstStyle/>
          <a:p>
            <a:pPr algn="ctr"/>
            <a:r>
              <a:rPr lang="it-IT" sz="4000" b="1" dirty="0" err="1"/>
              <a:t>Prohibited</a:t>
            </a:r>
            <a:r>
              <a:rPr lang="it-IT" sz="4000" b="1" dirty="0"/>
              <a:t> Acts </a:t>
            </a:r>
          </a:p>
        </p:txBody>
      </p:sp>
      <p:sp>
        <p:nvSpPr>
          <p:cNvPr id="3" name="Segnaposto contenuto 2">
            <a:extLst>
              <a:ext uri="{FF2B5EF4-FFF2-40B4-BE49-F238E27FC236}">
                <a16:creationId xmlns:a16="http://schemas.microsoft.com/office/drawing/2014/main" id="{4C4CAB7D-093A-12DA-E4FE-520BB885ACB3}"/>
              </a:ext>
            </a:extLst>
          </p:cNvPr>
          <p:cNvSpPr>
            <a:spLocks noGrp="1"/>
          </p:cNvSpPr>
          <p:nvPr>
            <p:ph idx="1"/>
          </p:nvPr>
        </p:nvSpPr>
        <p:spPr/>
        <p:txBody>
          <a:bodyPr>
            <a:normAutofit fontScale="92500" lnSpcReduction="10000"/>
          </a:bodyPr>
          <a:lstStyle/>
          <a:p>
            <a:pPr algn="just"/>
            <a:r>
              <a:rPr lang="en-US" sz="3200" dirty="0"/>
              <a:t>Importing a product simply means that an article which constitutes or incorporates the patented product is brought into the country where protection has been conferred. Thus, importation is a physical act of transportation of the product across the border into the territory of the country. It is irrelevant which other country the product is imported from. Furthermore, it does not matter whether the importation takes place for purposes of use or sale, or for the purposes of distribution free of charge. It is also irrelevant whether the imported product enjoys patent protection in the country in which it was made or in the country from which it was imported. </a:t>
            </a:r>
            <a:endParaRPr lang="it-IT" sz="3200" dirty="0"/>
          </a:p>
        </p:txBody>
      </p:sp>
    </p:spTree>
    <p:extLst>
      <p:ext uri="{BB962C8B-B14F-4D97-AF65-F5344CB8AC3E}">
        <p14:creationId xmlns:p14="http://schemas.microsoft.com/office/powerpoint/2010/main" val="26554878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01B60C-A8F7-FCBF-7408-2850112D8E2C}"/>
              </a:ext>
            </a:extLst>
          </p:cNvPr>
          <p:cNvSpPr>
            <a:spLocks noGrp="1"/>
          </p:cNvSpPr>
          <p:nvPr>
            <p:ph type="title"/>
          </p:nvPr>
        </p:nvSpPr>
        <p:spPr/>
        <p:txBody>
          <a:bodyPr>
            <a:normAutofit/>
          </a:bodyPr>
          <a:lstStyle/>
          <a:p>
            <a:pPr algn="ctr"/>
            <a:r>
              <a:rPr lang="it-IT" sz="4000" b="1" dirty="0" err="1"/>
              <a:t>Prohibited</a:t>
            </a:r>
            <a:r>
              <a:rPr lang="it-IT" sz="4000" b="1" dirty="0"/>
              <a:t> Acts </a:t>
            </a:r>
          </a:p>
        </p:txBody>
      </p:sp>
      <p:sp>
        <p:nvSpPr>
          <p:cNvPr id="3" name="Segnaposto contenuto 2">
            <a:extLst>
              <a:ext uri="{FF2B5EF4-FFF2-40B4-BE49-F238E27FC236}">
                <a16:creationId xmlns:a16="http://schemas.microsoft.com/office/drawing/2014/main" id="{F2309D26-FE5F-26F5-6CB2-8F62DCC40164}"/>
              </a:ext>
            </a:extLst>
          </p:cNvPr>
          <p:cNvSpPr>
            <a:spLocks noGrp="1"/>
          </p:cNvSpPr>
          <p:nvPr>
            <p:ph idx="1"/>
          </p:nvPr>
        </p:nvSpPr>
        <p:spPr/>
        <p:txBody>
          <a:bodyPr>
            <a:normAutofit/>
          </a:bodyPr>
          <a:lstStyle/>
          <a:p>
            <a:pPr algn="just"/>
            <a:r>
              <a:rPr lang="en-US" sz="3600" dirty="0"/>
              <a:t>The principles relating to the use, sale and importation of patented products, as far as the definitions of these acts are concerned, applies, mutatis mutandis, also to the use, sale and importation of products directly obtained through a patented process.</a:t>
            </a:r>
            <a:endParaRPr lang="it-IT" sz="3600" dirty="0"/>
          </a:p>
        </p:txBody>
      </p:sp>
    </p:spTree>
    <p:extLst>
      <p:ext uri="{BB962C8B-B14F-4D97-AF65-F5344CB8AC3E}">
        <p14:creationId xmlns:p14="http://schemas.microsoft.com/office/powerpoint/2010/main" val="4656276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152BB4-F90C-BB00-A4FA-3E3ABADA500D}"/>
              </a:ext>
            </a:extLst>
          </p:cNvPr>
          <p:cNvSpPr>
            <a:spLocks noGrp="1"/>
          </p:cNvSpPr>
          <p:nvPr>
            <p:ph type="title"/>
          </p:nvPr>
        </p:nvSpPr>
        <p:spPr/>
        <p:txBody>
          <a:bodyPr>
            <a:normAutofit/>
          </a:bodyPr>
          <a:lstStyle/>
          <a:p>
            <a:pPr algn="ctr"/>
            <a:r>
              <a:rPr lang="en-US" sz="4000" b="1" dirty="0"/>
              <a:t>After Publication of the Application or Issuance of the Patent</a:t>
            </a:r>
            <a:endParaRPr lang="it-IT" sz="4000" b="1" dirty="0"/>
          </a:p>
        </p:txBody>
      </p:sp>
      <p:sp>
        <p:nvSpPr>
          <p:cNvPr id="3" name="Segnaposto contenuto 2">
            <a:extLst>
              <a:ext uri="{FF2B5EF4-FFF2-40B4-BE49-F238E27FC236}">
                <a16:creationId xmlns:a16="http://schemas.microsoft.com/office/drawing/2014/main" id="{612B4309-E849-113C-232C-8D565FBA9705}"/>
              </a:ext>
            </a:extLst>
          </p:cNvPr>
          <p:cNvSpPr>
            <a:spLocks noGrp="1"/>
          </p:cNvSpPr>
          <p:nvPr>
            <p:ph idx="1"/>
          </p:nvPr>
        </p:nvSpPr>
        <p:spPr/>
        <p:txBody>
          <a:bodyPr>
            <a:normAutofit lnSpcReduction="10000"/>
          </a:bodyPr>
          <a:lstStyle/>
          <a:p>
            <a:pPr algn="just"/>
            <a:r>
              <a:rPr lang="en-US" sz="3600" dirty="0"/>
              <a:t>The second element in establishing an infringement, namely that the prohibited act must have been done after the publication of the invention in either a patent application or in the granted patent, needs little comment. It would be contrary to natural justice if third parties could be charged with committing an offense when details of the invention were not available to the public to see what it is that could not be done. </a:t>
            </a:r>
            <a:endParaRPr lang="it-IT" sz="3600" dirty="0"/>
          </a:p>
        </p:txBody>
      </p:sp>
    </p:spTree>
    <p:extLst>
      <p:ext uri="{BB962C8B-B14F-4D97-AF65-F5344CB8AC3E}">
        <p14:creationId xmlns:p14="http://schemas.microsoft.com/office/powerpoint/2010/main" val="137029683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2689</TotalTime>
  <Words>10680</Words>
  <Application>Microsoft Office PowerPoint</Application>
  <PresentationFormat>Widescreen</PresentationFormat>
  <Paragraphs>360</Paragraphs>
  <Slides>116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116</vt:i4>
      </vt:variant>
    </vt:vector>
  </HeadingPairs>
  <TitlesOfParts>
    <vt:vector size="121" baseType="lpstr">
      <vt:lpstr>Arial</vt:lpstr>
      <vt:lpstr>Calibri</vt:lpstr>
      <vt:lpstr>Calibri Light</vt:lpstr>
      <vt:lpstr>Times New Roman</vt:lpstr>
      <vt:lpstr>Tema di Office</vt:lpstr>
      <vt:lpstr>Patents (Introduction)</vt:lpstr>
      <vt:lpstr>Patents (Introduction)</vt:lpstr>
      <vt:lpstr>Patents (Introduction)</vt:lpstr>
      <vt:lpstr>Patents (Introduction)</vt:lpstr>
      <vt:lpstr>Patents (Introduction)</vt:lpstr>
      <vt:lpstr>Patents (Introduction)</vt:lpstr>
      <vt:lpstr>Patents (Introduction)</vt:lpstr>
      <vt:lpstr>Conditions of patentability</vt:lpstr>
      <vt:lpstr>Conditions of patentabilyty</vt:lpstr>
      <vt:lpstr>Conditions of patentability</vt:lpstr>
      <vt:lpstr>Conditions of patentability</vt:lpstr>
      <vt:lpstr>Industrial Applicability (Utility)</vt:lpstr>
      <vt:lpstr>Industrial Applicability (Utility)</vt:lpstr>
      <vt:lpstr>Industrial Applicability (Utility)</vt:lpstr>
      <vt:lpstr>Novelty</vt:lpstr>
      <vt:lpstr>Novelty</vt:lpstr>
      <vt:lpstr>Novelty</vt:lpstr>
      <vt:lpstr>Novelty</vt:lpstr>
      <vt:lpstr>Novelty</vt:lpstr>
      <vt:lpstr>Novelty</vt:lpstr>
      <vt:lpstr>Novelty</vt:lpstr>
      <vt:lpstr>Novelty</vt:lpstr>
      <vt:lpstr>Inventive Step </vt:lpstr>
      <vt:lpstr>Inventive Step (Non-Obviousness)</vt:lpstr>
      <vt:lpstr>Inventive Step (Non-Obviousness)</vt:lpstr>
      <vt:lpstr>Inventive Step (Non-Obviousness)</vt:lpstr>
      <vt:lpstr>Inventive Step (Non-Obviousness)</vt:lpstr>
      <vt:lpstr>Inventive Step (Non-Obviousness)</vt:lpstr>
      <vt:lpstr>Inventive Step (Non-Obviousness)</vt:lpstr>
      <vt:lpstr>Inventive Step (Non obviousness) </vt:lpstr>
      <vt:lpstr>Inventive Step (Non obviousness) </vt:lpstr>
      <vt:lpstr>Disclosure of the Invention</vt:lpstr>
      <vt:lpstr>Disclosure of the Invention</vt:lpstr>
      <vt:lpstr>Disclosure of the Invention</vt:lpstr>
      <vt:lpstr>Disclosure of the Invention</vt:lpstr>
      <vt:lpstr>Disclosure of Invention</vt:lpstr>
      <vt:lpstr>Disclosure of Invention</vt:lpstr>
      <vt:lpstr>Drafting and Filing a Patent Application</vt:lpstr>
      <vt:lpstr>Identification of the Invention</vt:lpstr>
      <vt:lpstr>Identification of the invention</vt:lpstr>
      <vt:lpstr>Practical Aspects of Drafting Patent Applications</vt:lpstr>
      <vt:lpstr>Practical Aspects of Drafting Patent Applications</vt:lpstr>
      <vt:lpstr>Practical Aspects of Drafting Patent Applications</vt:lpstr>
      <vt:lpstr>Practical Aspects of Drafting Patent Applications</vt:lpstr>
      <vt:lpstr>Practical Aspects of Drafting Patent Applications</vt:lpstr>
      <vt:lpstr>Practical Aspects of Drafting Patent Applications</vt:lpstr>
      <vt:lpstr>Practical Aspects of Drafting Patent Applications</vt:lpstr>
      <vt:lpstr>Practical Aspects of Drafting Patent Applications</vt:lpstr>
      <vt:lpstr>Practical Aspects of Drafting Patent Applications</vt:lpstr>
      <vt:lpstr>Practical Aspects of Drafting Patent Applications</vt:lpstr>
      <vt:lpstr>Practical Aspects of Drafting Patent Applications</vt:lpstr>
      <vt:lpstr>Practical Aspects of Drafting Patent Applications</vt:lpstr>
      <vt:lpstr>Presentazione standard di PowerPoint</vt:lpstr>
      <vt:lpstr>Pratical Aspects</vt:lpstr>
      <vt:lpstr>Practical Aspects of Drafting Patent Applications</vt:lpstr>
      <vt:lpstr>Practical Aspects of Drafting Patent Applications</vt:lpstr>
      <vt:lpstr>Practical Aspects of Drafting Patent Applications</vt:lpstr>
      <vt:lpstr>Practical Aspects of Drafting Patent Applications</vt:lpstr>
      <vt:lpstr>Examination of a Patent Application</vt:lpstr>
      <vt:lpstr>Examination of a Patent Application</vt:lpstr>
      <vt:lpstr>Examination of a Patent Application</vt:lpstr>
      <vt:lpstr>Examination of a Patent Application</vt:lpstr>
      <vt:lpstr>Examination of a patent application</vt:lpstr>
      <vt:lpstr>Examination of a Patent application</vt:lpstr>
      <vt:lpstr>Examination of a Patent Application</vt:lpstr>
      <vt:lpstr>Search</vt:lpstr>
      <vt:lpstr>Search</vt:lpstr>
      <vt:lpstr>Search</vt:lpstr>
      <vt:lpstr>Search</vt:lpstr>
      <vt:lpstr>Search</vt:lpstr>
      <vt:lpstr>Examination as to Substance</vt:lpstr>
      <vt:lpstr>Examination as to Substance</vt:lpstr>
      <vt:lpstr>Examination as to Substance</vt:lpstr>
      <vt:lpstr>Grant and Publication</vt:lpstr>
      <vt:lpstr>Grant and Publication</vt:lpstr>
      <vt:lpstr>Grant and Publication</vt:lpstr>
      <vt:lpstr>Grant and Publication</vt:lpstr>
      <vt:lpstr>Infringement </vt:lpstr>
      <vt:lpstr>Infringement</vt:lpstr>
      <vt:lpstr>Infringement</vt:lpstr>
      <vt:lpstr>Infringement</vt:lpstr>
      <vt:lpstr>Enforcement of Rights</vt:lpstr>
      <vt:lpstr>Enforcement of Rights</vt:lpstr>
      <vt:lpstr>Enforcement of Rights</vt:lpstr>
      <vt:lpstr>Types of Infringement</vt:lpstr>
      <vt:lpstr>Types of Infringement</vt:lpstr>
      <vt:lpstr>Types of Infringement</vt:lpstr>
      <vt:lpstr>Types of Infringement</vt:lpstr>
      <vt:lpstr>Elements in Establishment of Infringement</vt:lpstr>
      <vt:lpstr>Prohibited Acts </vt:lpstr>
      <vt:lpstr>Prohibited Acts </vt:lpstr>
      <vt:lpstr>Prohibited Acts </vt:lpstr>
      <vt:lpstr>Prohibited Acts </vt:lpstr>
      <vt:lpstr>Prohibited Acts </vt:lpstr>
      <vt:lpstr>Prohibited Acts </vt:lpstr>
      <vt:lpstr>Prohibited Acts </vt:lpstr>
      <vt:lpstr>Prohibited Acts </vt:lpstr>
      <vt:lpstr>Prohibited Acts </vt:lpstr>
      <vt:lpstr>After Publication of the Application or Issuance of the Patent</vt:lpstr>
      <vt:lpstr>In the Country where the Patent has been Granted</vt:lpstr>
      <vt:lpstr>Within the Scope of a Claim of the Patent</vt:lpstr>
      <vt:lpstr>Within the Scope of a Claim of the Patent </vt:lpstr>
      <vt:lpstr>Within the Scope of a Claim of the Patent </vt:lpstr>
      <vt:lpstr>Within the Scope of a Claim of the Patent </vt:lpstr>
      <vt:lpstr>Within the Scope of a Claim of the Patent </vt:lpstr>
      <vt:lpstr>Within the Scope of a Claim of the Patent </vt:lpstr>
      <vt:lpstr>Within the Scope of a Claim of the Patent </vt:lpstr>
      <vt:lpstr>Remedies Available to the Patent Owner</vt:lpstr>
      <vt:lpstr>Remedies Available to the Patent Owner</vt:lpstr>
      <vt:lpstr>Remedies Available to the Patent Owner</vt:lpstr>
      <vt:lpstr>Remedies Available to the Patent Owner</vt:lpstr>
      <vt:lpstr>Remedies Available to the Patent Owner</vt:lpstr>
      <vt:lpstr>Exploitation of the Patented Invention </vt:lpstr>
      <vt:lpstr>Exploitation of the Patented Invention </vt:lpstr>
      <vt:lpstr>Exploitation of the Patented Invention </vt:lpstr>
      <vt:lpstr>Exploitation of the Patented Invention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FRANCESCO ANGELO RE</cp:lastModifiedBy>
  <cp:revision>169</cp:revision>
  <dcterms:created xsi:type="dcterms:W3CDTF">2019-03-22T08:55:07Z</dcterms:created>
  <dcterms:modified xsi:type="dcterms:W3CDTF">2022-10-16T15:48:07Z</dcterms:modified>
</cp:coreProperties>
</file>