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0" r:id="rId3"/>
    <p:sldId id="257" r:id="rId4"/>
    <p:sldId id="287" r:id="rId5"/>
    <p:sldId id="258" r:id="rId6"/>
    <p:sldId id="288" r:id="rId7"/>
    <p:sldId id="289" r:id="rId8"/>
    <p:sldId id="259" r:id="rId9"/>
    <p:sldId id="290" r:id="rId10"/>
    <p:sldId id="286" r:id="rId11"/>
    <p:sldId id="291" r:id="rId12"/>
    <p:sldId id="260" r:id="rId13"/>
    <p:sldId id="261" r:id="rId14"/>
    <p:sldId id="262" r:id="rId15"/>
    <p:sldId id="263" r:id="rId16"/>
    <p:sldId id="292" r:id="rId17"/>
    <p:sldId id="299" r:id="rId18"/>
    <p:sldId id="264" r:id="rId19"/>
    <p:sldId id="293" r:id="rId20"/>
    <p:sldId id="265" r:id="rId21"/>
    <p:sldId id="266" r:id="rId22"/>
    <p:sldId id="294" r:id="rId23"/>
    <p:sldId id="296" r:id="rId24"/>
    <p:sldId id="295" r:id="rId25"/>
    <p:sldId id="297" r:id="rId26"/>
    <p:sldId id="268" r:id="rId27"/>
    <p:sldId id="298" r:id="rId28"/>
    <p:sldId id="269" r:id="rId2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varScale="1">
        <p:scale>
          <a:sx n="112" d="100"/>
          <a:sy n="112" d="100"/>
        </p:scale>
        <p:origin x="56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6C1D6982-307C-4D4B-A287-91E5B95D253A}" type="datetimeFigureOut">
              <a:rPr lang="it-IT" smtClean="0"/>
              <a:t>04/04/2023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3198675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C1D6982-307C-4D4B-A287-91E5B95D253A}" type="datetimeFigureOut">
              <a:rPr lang="it-IT" smtClean="0"/>
              <a:t>04/04/2023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573441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C1D6982-307C-4D4B-A287-91E5B95D253A}" type="datetimeFigureOut">
              <a:rPr lang="it-IT" smtClean="0"/>
              <a:t>04/04/2023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1543104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C1D6982-307C-4D4B-A287-91E5B95D253A}" type="datetimeFigureOut">
              <a:rPr lang="it-IT" smtClean="0"/>
              <a:t>04/04/2023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3492692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6C1D6982-307C-4D4B-A287-91E5B95D253A}" type="datetimeFigureOut">
              <a:rPr lang="it-IT" smtClean="0"/>
              <a:t>04/04/2023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1981361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6C1D6982-307C-4D4B-A287-91E5B95D253A}" type="datetimeFigureOut">
              <a:rPr lang="it-IT" smtClean="0"/>
              <a:t>04/04/2023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7364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6C1D6982-307C-4D4B-A287-91E5B95D253A}" type="datetimeFigureOut">
              <a:rPr lang="it-IT" smtClean="0"/>
              <a:t>04/04/2023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2267182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6C1D6982-307C-4D4B-A287-91E5B95D253A}" type="datetimeFigureOut">
              <a:rPr lang="it-IT" smtClean="0"/>
              <a:t>04/04/2023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2818391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C1D6982-307C-4D4B-A287-91E5B95D253A}" type="datetimeFigureOut">
              <a:rPr lang="it-IT" smtClean="0"/>
              <a:t>04/04/2023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2201528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6C1D6982-307C-4D4B-A287-91E5B95D253A}" type="datetimeFigureOut">
              <a:rPr lang="it-IT" smtClean="0"/>
              <a:t>04/04/2023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332949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6C1D6982-307C-4D4B-A287-91E5B95D253A}" type="datetimeFigureOut">
              <a:rPr lang="it-IT" smtClean="0"/>
              <a:t>04/04/2023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1560604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D6982-307C-4D4B-A287-91E5B95D253A}" type="datetimeFigureOut">
              <a:rPr lang="it-IT" smtClean="0"/>
              <a:t>04/04/2023</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560DA9-EA28-43AA-BC01-205CF1F9C432}" type="slidenum">
              <a:rPr lang="it-IT" smtClean="0"/>
              <a:t>‹N›</a:t>
            </a:fld>
            <a:endParaRPr lang="it-IT"/>
          </a:p>
        </p:txBody>
      </p:sp>
    </p:spTree>
    <p:extLst>
      <p:ext uri="{BB962C8B-B14F-4D97-AF65-F5344CB8AC3E}">
        <p14:creationId xmlns:p14="http://schemas.microsoft.com/office/powerpoint/2010/main" val="1244272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upcounsel.com/trade-secre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upcounsel.com/privacy-law" TargetMode="External"/><Relationship Id="rId2" Type="http://schemas.openxmlformats.org/officeDocument/2006/relationships/hyperlink" Target="https://www.upcounsel.com/intellectual-property-law"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topics.law.cornell.edu/wex/commerce_claus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upcounsel.com/patent-number" TargetMode="External"/><Relationship Id="rId2" Type="http://schemas.openxmlformats.org/officeDocument/2006/relationships/hyperlink" Target="https://www.upcounsel.com/intellectual-property-right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upcounsel.com/intellectual-property-infringement" TargetMode="External"/><Relationship Id="rId2" Type="http://schemas.openxmlformats.org/officeDocument/2006/relationships/hyperlink" Target="https://www.upcounsel.com/intellectual-property-right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upcounsel.com/patent-attorney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upcounsel.com/copyright-la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upcounsel.com/types-of-patents" TargetMode="External"/><Relationship Id="rId2" Type="http://schemas.openxmlformats.org/officeDocument/2006/relationships/hyperlink" Target="https://www.upcounsel.com/patent-protec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470263"/>
            <a:ext cx="10515600" cy="927463"/>
          </a:xfrm>
        </p:spPr>
        <p:txBody>
          <a:bodyPr>
            <a:normAutofit/>
          </a:bodyPr>
          <a:lstStyle/>
          <a:p>
            <a:pPr algn="ctr"/>
            <a:r>
              <a:rPr lang="it-IT" sz="4000" b="1" dirty="0" err="1">
                <a:latin typeface="Times New Roman" panose="02020603050405020304" pitchFamily="18" charset="0"/>
              </a:rPr>
              <a:t>Intellectual</a:t>
            </a:r>
            <a:r>
              <a:rPr lang="it-IT" sz="4000" b="1" dirty="0">
                <a:latin typeface="Times New Roman" panose="02020603050405020304" pitchFamily="18" charset="0"/>
              </a:rPr>
              <a:t> </a:t>
            </a:r>
            <a:r>
              <a:rPr lang="it-IT" sz="4000" b="1" dirty="0" err="1">
                <a:latin typeface="Times New Roman" panose="02020603050405020304" pitchFamily="18" charset="0"/>
              </a:rPr>
              <a:t>Property</a:t>
            </a:r>
            <a:r>
              <a:rPr lang="it-IT" sz="4000" b="1" dirty="0">
                <a:latin typeface="Times New Roman" panose="02020603050405020304" pitchFamily="18" charset="0"/>
              </a:rPr>
              <a:t> </a:t>
            </a:r>
            <a:r>
              <a:rPr lang="it-IT" sz="4000" b="1" dirty="0" err="1">
                <a:latin typeface="Times New Roman" panose="02020603050405020304" pitchFamily="18" charset="0"/>
              </a:rPr>
              <a:t>Law</a:t>
            </a:r>
            <a:endParaRPr lang="it-IT" sz="4000" b="1" dirty="0">
              <a:latin typeface="Times New Roman" panose="02020603050405020304" pitchFamily="18" charset="0"/>
            </a:endParaRPr>
          </a:p>
        </p:txBody>
      </p:sp>
      <p:sp>
        <p:nvSpPr>
          <p:cNvPr id="5" name="Segnaposto contenuto 4"/>
          <p:cNvSpPr>
            <a:spLocks noGrp="1"/>
          </p:cNvSpPr>
          <p:nvPr>
            <p:ph idx="1"/>
          </p:nvPr>
        </p:nvSpPr>
        <p:spPr>
          <a:xfrm>
            <a:off x="838200" y="1397726"/>
            <a:ext cx="10515600" cy="4779237"/>
          </a:xfrm>
        </p:spPr>
        <p:txBody>
          <a:bodyPr>
            <a:normAutofit fontScale="32500" lnSpcReduction="20000"/>
          </a:bodyPr>
          <a:lstStyle/>
          <a:p>
            <a:pPr marL="0" indent="0" algn="just">
              <a:buNone/>
            </a:pPr>
            <a:endParaRPr lang="it-IT" dirty="0">
              <a:latin typeface="Times New Roman" panose="02020603050405020304" pitchFamily="18" charset="0"/>
            </a:endParaRPr>
          </a:p>
          <a:p>
            <a:pPr algn="just">
              <a:lnSpc>
                <a:spcPct val="107000"/>
              </a:lnSpc>
              <a:spcAft>
                <a:spcPts val="800"/>
              </a:spcAft>
            </a:pPr>
            <a:r>
              <a:rPr lang="it-IT" sz="9600" b="1" dirty="0" err="1">
                <a:effectLst/>
                <a:latin typeface="Times New Roman" panose="02020603050405020304" pitchFamily="18" charset="0"/>
                <a:ea typeface="Calibri" panose="020F0502020204030204" pitchFamily="34" charset="0"/>
                <a:cs typeface="Times New Roman" panose="02020603050405020304" pitchFamily="18" charset="0"/>
              </a:rPr>
              <a:t>What</a:t>
            </a:r>
            <a:r>
              <a:rPr lang="it-IT" sz="9600" b="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9600" b="1"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it-IT" sz="9600" b="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9600" b="1" dirty="0" err="1">
                <a:effectLst/>
                <a:latin typeface="Times New Roman" panose="02020603050405020304" pitchFamily="18" charset="0"/>
                <a:ea typeface="Calibri" panose="020F0502020204030204" pitchFamily="34" charset="0"/>
                <a:cs typeface="Times New Roman" panose="02020603050405020304" pitchFamily="18" charset="0"/>
              </a:rPr>
              <a:t>Intellectual</a:t>
            </a:r>
            <a:r>
              <a:rPr lang="it-IT" sz="9600" b="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9600" b="1" dirty="0" err="1">
                <a:effectLst/>
                <a:latin typeface="Times New Roman" panose="02020603050405020304" pitchFamily="18" charset="0"/>
                <a:ea typeface="Calibri" panose="020F0502020204030204" pitchFamily="34" charset="0"/>
                <a:cs typeface="Times New Roman" panose="02020603050405020304" pitchFamily="18" charset="0"/>
              </a:rPr>
              <a:t>Property</a:t>
            </a:r>
            <a:r>
              <a:rPr lang="it-IT" sz="9600" b="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9600" b="1" dirty="0" err="1">
                <a:effectLst/>
                <a:latin typeface="Times New Roman" panose="02020603050405020304" pitchFamily="18" charset="0"/>
                <a:ea typeface="Calibri" panose="020F0502020204030204" pitchFamily="34" charset="0"/>
                <a:cs typeface="Times New Roman" panose="02020603050405020304" pitchFamily="18" charset="0"/>
              </a:rPr>
              <a:t>Law</a:t>
            </a:r>
            <a:r>
              <a:rPr lang="it-IT" sz="96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9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Intellectual</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property</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law</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(IP)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protects</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rights</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any</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person</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or business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who</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creates</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artistic</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work.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Artistic</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work can include music, literature, plays,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discoveries</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inventions</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words,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phrases</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symbols, and designs. </a:t>
            </a:r>
          </a:p>
          <a:p>
            <a:pPr algn="just">
              <a:lnSpc>
                <a:spcPct val="107000"/>
              </a:lnSpc>
              <a:spcAft>
                <a:spcPts val="800"/>
              </a:spcAft>
            </a:pP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Intellectual</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property</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law</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aims</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to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encourage</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new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technologies</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artistic</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expression</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inventions</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all</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promote</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economic</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9800" dirty="0" err="1">
                <a:effectLst/>
                <a:latin typeface="Times New Roman" panose="02020603050405020304" pitchFamily="18" charset="0"/>
                <a:ea typeface="Calibri" panose="020F0502020204030204" pitchFamily="34" charset="0"/>
                <a:cs typeface="Times New Roman" panose="02020603050405020304" pitchFamily="18" charset="0"/>
              </a:rPr>
              <a:t>growth</a:t>
            </a:r>
            <a:r>
              <a:rPr lang="it-IT" sz="9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9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it-IT" dirty="0">
              <a:latin typeface="Times New Roman" panose="02020603050405020304" pitchFamily="18" charset="0"/>
            </a:endParaRPr>
          </a:p>
        </p:txBody>
      </p:sp>
    </p:spTree>
    <p:extLst>
      <p:ext uri="{BB962C8B-B14F-4D97-AF65-F5344CB8AC3E}">
        <p14:creationId xmlns:p14="http://schemas.microsoft.com/office/powerpoint/2010/main" val="1781380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235002-D640-41F4-9727-A8B5870EEFB2}"/>
              </a:ext>
            </a:extLst>
          </p:cNvPr>
          <p:cNvSpPr>
            <a:spLocks noGrp="1"/>
          </p:cNvSpPr>
          <p:nvPr>
            <p:ph type="title"/>
          </p:nvPr>
        </p:nvSpPr>
        <p:spPr/>
        <p:txBody>
          <a:bodyPr>
            <a:normAutofit fontScale="90000"/>
          </a:bodyPr>
          <a:lstStyle/>
          <a:p>
            <a:pPr algn="ctr">
              <a:lnSpc>
                <a:spcPct val="107000"/>
              </a:lnSpc>
              <a:spcAft>
                <a:spcPts val="800"/>
              </a:spcAft>
            </a:pPr>
            <a:r>
              <a:rPr lang="it-IT" sz="4400" b="1" dirty="0" err="1">
                <a:effectLst/>
                <a:latin typeface="Times New Roman" panose="02020603050405020304" pitchFamily="18" charset="0"/>
                <a:ea typeface="Calibri" panose="020F0502020204030204" pitchFamily="34" charset="0"/>
                <a:cs typeface="Times New Roman" panose="02020603050405020304" pitchFamily="18" charset="0"/>
              </a:rPr>
              <a:t>Geographical</a:t>
            </a:r>
            <a:r>
              <a:rPr lang="it-IT" sz="4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b="1" dirty="0" err="1">
                <a:effectLst/>
                <a:latin typeface="Times New Roman" panose="02020603050405020304" pitchFamily="18" charset="0"/>
                <a:ea typeface="Calibri" panose="020F0502020204030204" pitchFamily="34" charset="0"/>
                <a:cs typeface="Times New Roman" panose="02020603050405020304" pitchFamily="18" charset="0"/>
              </a:rPr>
              <a:t>Indications</a:t>
            </a:r>
            <a:br>
              <a:rPr lang="it-IT" sz="40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CCB406EA-D5A0-46F4-8357-AB4C9CEEC8FB}"/>
              </a:ext>
            </a:extLst>
          </p:cNvPr>
          <p:cNvSpPr>
            <a:spLocks noGrp="1"/>
          </p:cNvSpPr>
          <p:nvPr>
            <p:ph idx="1"/>
          </p:nvPr>
        </p:nvSpPr>
        <p:spPr>
          <a:xfrm>
            <a:off x="772358" y="1429305"/>
            <a:ext cx="10581442" cy="4747658"/>
          </a:xfrm>
        </p:spPr>
        <p:txBody>
          <a:bodyPr>
            <a:normAutofit/>
          </a:bodyPr>
          <a:lstStyle/>
          <a:p>
            <a:pPr algn="just">
              <a:lnSpc>
                <a:spcPct val="107000"/>
              </a:lnSpc>
              <a:spcAft>
                <a:spcPts val="800"/>
              </a:spcAft>
            </a:pP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Geographical</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indications</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signs</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or images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used</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on products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come from a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specific</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geographic</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location. </a:t>
            </a:r>
          </a:p>
          <a:p>
            <a:pPr algn="just">
              <a:lnSpc>
                <a:spcPct val="107000"/>
              </a:lnSpc>
              <a:spcAft>
                <a:spcPts val="800"/>
              </a:spcAft>
            </a:pP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Often</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people do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this</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when</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location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has</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certain</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qualities</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reputation</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or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characteristics</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make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place of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origin</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special.</a:t>
            </a:r>
            <a:endParaRPr lang="it-IT"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2971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B06DD9-133A-1182-E63C-64C1DB3840A8}"/>
              </a:ext>
            </a:extLst>
          </p:cNvPr>
          <p:cNvSpPr>
            <a:spLocks noGrp="1"/>
          </p:cNvSpPr>
          <p:nvPr>
            <p:ph type="title"/>
          </p:nvPr>
        </p:nvSpPr>
        <p:spPr/>
        <p:txBody>
          <a:bodyPr>
            <a:normAutofit/>
          </a:bodyPr>
          <a:lstStyle/>
          <a:p>
            <a:pPr algn="ctr"/>
            <a:r>
              <a:rPr lang="it-IT" sz="4000" b="1" dirty="0" err="1"/>
              <a:t>Geographical</a:t>
            </a:r>
            <a:r>
              <a:rPr lang="it-IT" sz="4000" b="1" dirty="0"/>
              <a:t> </a:t>
            </a:r>
            <a:r>
              <a:rPr lang="it-IT" sz="4000" b="1" dirty="0" err="1"/>
              <a:t>Indications</a:t>
            </a:r>
            <a:endParaRPr lang="it-IT" sz="4000" b="1" dirty="0"/>
          </a:p>
        </p:txBody>
      </p:sp>
      <p:sp>
        <p:nvSpPr>
          <p:cNvPr id="3" name="Segnaposto contenuto 2">
            <a:extLst>
              <a:ext uri="{FF2B5EF4-FFF2-40B4-BE49-F238E27FC236}">
                <a16:creationId xmlns:a16="http://schemas.microsoft.com/office/drawing/2014/main" id="{1399337F-9138-6272-09B8-117B870098BE}"/>
              </a:ext>
            </a:extLst>
          </p:cNvPr>
          <p:cNvSpPr>
            <a:spLocks noGrp="1"/>
          </p:cNvSpPr>
          <p:nvPr>
            <p:ph idx="1"/>
          </p:nvPr>
        </p:nvSpPr>
        <p:spPr/>
        <p:txBody>
          <a:bodyPr>
            <a:normAutofit lnSpcReduction="10000"/>
          </a:bodyPr>
          <a:lstStyle/>
          <a:p>
            <a:pPr algn="just"/>
            <a:r>
              <a:rPr lang="en-US" sz="3600" dirty="0"/>
              <a:t>It is important to note that copyrights, patents, and trademarks, are the basis on which intellectual property is protected by law; therefore, it is very important that a certain degree of skill is used when drafting the documents required to obtain these protections. </a:t>
            </a:r>
          </a:p>
          <a:p>
            <a:pPr algn="just"/>
            <a:r>
              <a:rPr lang="en-US" sz="3600" dirty="0"/>
              <a:t>If you do not have this degree of skill, you should hire an intellectual property lawyer who has specific experience in your field or industry</a:t>
            </a:r>
            <a:endParaRPr lang="it-IT" sz="3600" dirty="0"/>
          </a:p>
        </p:txBody>
      </p:sp>
    </p:spTree>
    <p:extLst>
      <p:ext uri="{BB962C8B-B14F-4D97-AF65-F5344CB8AC3E}">
        <p14:creationId xmlns:p14="http://schemas.microsoft.com/office/powerpoint/2010/main" val="323474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56755"/>
            <a:ext cx="10515600" cy="705394"/>
          </a:xfrm>
        </p:spPr>
        <p:txBody>
          <a:bodyPr>
            <a:normAutofit fontScale="90000"/>
          </a:bodyPr>
          <a:lstStyle/>
          <a:p>
            <a:pPr algn="ctr">
              <a:lnSpc>
                <a:spcPct val="107000"/>
              </a:lnSpc>
              <a:spcAft>
                <a:spcPts val="800"/>
              </a:spcAft>
            </a:pPr>
            <a:br>
              <a:rPr lang="it-IT" sz="4000" b="1" dirty="0">
                <a:effectLst/>
                <a:latin typeface="Times New Roman" panose="02020603050405020304" pitchFamily="18" charset="0"/>
                <a:ea typeface="Calibri" panose="020F0502020204030204" pitchFamily="34" charset="0"/>
                <a:cs typeface="Times New Roman" panose="02020603050405020304" pitchFamily="18" charset="0"/>
              </a:rPr>
            </a:br>
            <a:r>
              <a:rPr lang="it-IT" sz="4000" b="1" dirty="0" err="1">
                <a:effectLst/>
                <a:latin typeface="Times New Roman" panose="02020603050405020304" pitchFamily="18" charset="0"/>
                <a:ea typeface="Calibri" panose="020F0502020204030204" pitchFamily="34" charset="0"/>
                <a:cs typeface="Times New Roman" panose="02020603050405020304" pitchFamily="18" charset="0"/>
              </a:rPr>
              <a:t>Right</a:t>
            </a:r>
            <a:r>
              <a:rPr lang="it-IT" sz="4000" b="1"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4000" b="1" dirty="0" err="1">
                <a:effectLst/>
                <a:latin typeface="Times New Roman" panose="02020603050405020304" pitchFamily="18" charset="0"/>
                <a:ea typeface="Calibri" panose="020F0502020204030204" pitchFamily="34" charset="0"/>
                <a:cs typeface="Times New Roman" panose="02020603050405020304" pitchFamily="18" charset="0"/>
              </a:rPr>
              <a:t>Publicity</a:t>
            </a:r>
            <a:br>
              <a:rPr lang="it-IT" sz="3600" dirty="0">
                <a:effectLst/>
                <a:latin typeface="Calibri" panose="020F0502020204030204" pitchFamily="34" charset="0"/>
                <a:ea typeface="Calibri" panose="020F0502020204030204" pitchFamily="34" charset="0"/>
                <a:cs typeface="Times New Roman" panose="02020603050405020304" pitchFamily="18" charset="0"/>
              </a:rPr>
            </a:br>
            <a:endParaRPr lang="it-IT" sz="4000"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838200" y="979713"/>
            <a:ext cx="10515600" cy="5734595"/>
          </a:xfrm>
        </p:spPr>
        <p:txBody>
          <a:bodyPr>
            <a:noAutofit/>
          </a:bodyPr>
          <a:lstStyle/>
          <a:p>
            <a:pPr marL="0" indent="0" algn="just">
              <a:lnSpc>
                <a:spcPct val="107000"/>
              </a:lnSpc>
              <a:spcAft>
                <a:spcPts val="800"/>
              </a:spcAft>
              <a:buNone/>
            </a:pPr>
            <a:endParaRPr lang="it-IT"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The image and name of a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person</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protected</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by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different</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state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laws</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known</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as</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right</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publicity</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These</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laws</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protect</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people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against</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unauthorized</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use of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their</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name or image for commercial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purposes</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For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example</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 company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cannot</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use a picture of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you</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on a box of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cereal</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unless</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you</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give</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them</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permission</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or are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compensated</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for the use of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it</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extent</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your</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protection</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varies</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from state to state.</a:t>
            </a:r>
            <a:endParaRPr lang="it-IT"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it-IT"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5085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00447"/>
            <a:ext cx="10515600" cy="783770"/>
          </a:xfrm>
        </p:spPr>
        <p:txBody>
          <a:bodyPr>
            <a:normAutofit fontScale="90000"/>
          </a:bodyPr>
          <a:lstStyle/>
          <a:p>
            <a:pPr algn="ctr">
              <a:lnSpc>
                <a:spcPct val="107000"/>
              </a:lnSpc>
              <a:spcAft>
                <a:spcPts val="800"/>
              </a:spcAft>
            </a:pPr>
            <a:br>
              <a:rPr lang="it-IT" sz="4000" b="1" dirty="0">
                <a:effectLst/>
                <a:latin typeface="Times New Roman" panose="02020603050405020304" pitchFamily="18" charset="0"/>
                <a:ea typeface="Calibri" panose="020F0502020204030204" pitchFamily="34" charset="0"/>
                <a:cs typeface="Times New Roman" panose="02020603050405020304" pitchFamily="18" charset="0"/>
              </a:rPr>
            </a:br>
            <a:r>
              <a:rPr lang="it-IT" sz="4000" b="1" dirty="0">
                <a:effectLst/>
                <a:latin typeface="Times New Roman" panose="02020603050405020304" pitchFamily="18" charset="0"/>
                <a:ea typeface="Calibri" panose="020F0502020204030204" pitchFamily="34" charset="0"/>
                <a:cs typeface="Times New Roman" panose="02020603050405020304" pitchFamily="18" charset="0"/>
              </a:rPr>
              <a:t>Trade Secrets</a:t>
            </a:r>
            <a:br>
              <a:rPr lang="it-IT" sz="3600" dirty="0">
                <a:effectLst/>
                <a:latin typeface="Calibri" panose="020F0502020204030204" pitchFamily="34" charset="0"/>
                <a:ea typeface="Calibri" panose="020F0502020204030204" pitchFamily="34" charset="0"/>
                <a:cs typeface="Times New Roman" panose="02020603050405020304" pitchFamily="18" charset="0"/>
              </a:rPr>
            </a:br>
            <a:endParaRPr lang="it-IT" sz="4000" dirty="0"/>
          </a:p>
        </p:txBody>
      </p:sp>
      <p:sp>
        <p:nvSpPr>
          <p:cNvPr id="3" name="Segnaposto contenuto 2"/>
          <p:cNvSpPr>
            <a:spLocks noGrp="1"/>
          </p:cNvSpPr>
          <p:nvPr>
            <p:ph idx="1"/>
          </p:nvPr>
        </p:nvSpPr>
        <p:spPr>
          <a:xfrm>
            <a:off x="1006875" y="1246804"/>
            <a:ext cx="10515600" cy="5159827"/>
          </a:xfrm>
        </p:spPr>
        <p:txBody>
          <a:bodyPr>
            <a:normAutofit fontScale="92500" lnSpcReduction="10000"/>
          </a:bodyPr>
          <a:lstStyle/>
          <a:p>
            <a:pPr marL="0" indent="0" algn="just">
              <a:lnSpc>
                <a:spcPct val="107000"/>
              </a:lnSpc>
              <a:spcAft>
                <a:spcPts val="800"/>
              </a:spcAft>
              <a:buNone/>
            </a:pP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Trade secret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laws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can be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found</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at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both</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the state and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federal</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levels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They</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protect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sensitive business information like a marketing plan for the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introduction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of a new software or a secret recipe for a brand of soda. The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extent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3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trade secret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protection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depends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on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whether</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or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not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the information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gives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your</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business an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advantage</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over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your</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competitors. </a:t>
            </a:r>
          </a:p>
          <a:p>
            <a:pPr marL="0" indent="0" algn="just">
              <a:lnSpc>
                <a:spcPct val="107000"/>
              </a:lnSpc>
              <a:spcAft>
                <a:spcPts val="800"/>
              </a:spcAft>
              <a:buNone/>
            </a:pP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must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also</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be a secret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among</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most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your</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staff and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not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be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known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by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any</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your</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competitors.</a:t>
            </a:r>
            <a:endParaRPr lang="it-IT"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868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823595"/>
          </a:xfrm>
        </p:spPr>
        <p:txBody>
          <a:bodyPr>
            <a:normAutofit fontScale="90000"/>
          </a:bodyPr>
          <a:lstStyle/>
          <a:p>
            <a:pPr algn="ctr">
              <a:lnSpc>
                <a:spcPct val="107000"/>
              </a:lnSpc>
              <a:spcAft>
                <a:spcPts val="800"/>
              </a:spcAft>
            </a:pPr>
            <a:br>
              <a:rPr lang="it-IT" sz="4000" b="1" dirty="0">
                <a:effectLst/>
                <a:latin typeface="Times New Roman" panose="02020603050405020304" pitchFamily="18" charset="0"/>
                <a:ea typeface="Calibri" panose="020F0502020204030204" pitchFamily="34" charset="0"/>
                <a:cs typeface="Times New Roman" panose="02020603050405020304" pitchFamily="18" charset="0"/>
              </a:rPr>
            </a:br>
            <a:r>
              <a:rPr lang="it-IT" sz="4000" b="1" dirty="0" err="1">
                <a:effectLst/>
                <a:latin typeface="Times New Roman" panose="02020603050405020304" pitchFamily="18" charset="0"/>
                <a:ea typeface="Calibri" panose="020F0502020204030204" pitchFamily="34" charset="0"/>
                <a:cs typeface="Times New Roman" panose="02020603050405020304" pitchFamily="18" charset="0"/>
              </a:rPr>
              <a:t>Right</a:t>
            </a:r>
            <a:r>
              <a:rPr lang="it-IT" sz="4000" b="1" dirty="0">
                <a:effectLst/>
                <a:latin typeface="Times New Roman" panose="02020603050405020304" pitchFamily="18" charset="0"/>
                <a:ea typeface="Calibri" panose="020F0502020204030204" pitchFamily="34" charset="0"/>
                <a:cs typeface="Times New Roman" panose="02020603050405020304" pitchFamily="18" charset="0"/>
              </a:rPr>
              <a:t> of Privacy</a:t>
            </a:r>
            <a:br>
              <a:rPr lang="it-IT" sz="3600" dirty="0">
                <a:effectLst/>
                <a:latin typeface="Calibri" panose="020F0502020204030204" pitchFamily="34" charset="0"/>
                <a:ea typeface="Calibri" panose="020F0502020204030204" pitchFamily="34" charset="0"/>
                <a:cs typeface="Times New Roman" panose="02020603050405020304" pitchFamily="18" charset="0"/>
              </a:rPr>
            </a:br>
            <a:endParaRPr lang="it-IT" sz="4000" dirty="0"/>
          </a:p>
        </p:txBody>
      </p:sp>
      <p:sp>
        <p:nvSpPr>
          <p:cNvPr id="3" name="Segnaposto contenuto 2"/>
          <p:cNvSpPr>
            <a:spLocks noGrp="1"/>
          </p:cNvSpPr>
          <p:nvPr>
            <p:ph idx="1"/>
          </p:nvPr>
        </p:nvSpPr>
        <p:spPr>
          <a:xfrm>
            <a:off x="838200" y="1371601"/>
            <a:ext cx="10515600" cy="5003074"/>
          </a:xfrm>
        </p:spPr>
        <p:txBody>
          <a:bodyPr>
            <a:normAutofit fontScale="92500" lnSpcReduction="20000"/>
          </a:bodyPr>
          <a:lstStyle/>
          <a:p>
            <a:pPr marL="0" indent="0" algn="just">
              <a:lnSpc>
                <a:spcPct val="107000"/>
              </a:lnSpc>
              <a:spcAft>
                <a:spcPts val="800"/>
              </a:spcAft>
              <a:buNone/>
            </a:pP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Although</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not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technically</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part of </a:t>
            </a:r>
            <a:r>
              <a:rPr lang="it-IT" sz="3600" u="sng"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intellectual</a:t>
            </a:r>
            <a:r>
              <a:rPr lang="it-IT" sz="3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 </a:t>
            </a:r>
            <a:r>
              <a:rPr lang="it-IT" sz="3600" u="sng"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property</a:t>
            </a:r>
            <a:r>
              <a:rPr lang="it-IT" sz="3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 </a:t>
            </a:r>
            <a:r>
              <a:rPr lang="it-IT" sz="3600" u="sng"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law</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state </a:t>
            </a:r>
            <a:r>
              <a:rPr lang="it-IT" sz="3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privacy </a:t>
            </a:r>
            <a:r>
              <a:rPr lang="it-IT" sz="3600" u="sng"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laws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there</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to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protect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rights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all</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people to be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left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alone. </a:t>
            </a:r>
          </a:p>
          <a:p>
            <a:pPr marL="0" indent="0" algn="just">
              <a:lnSpc>
                <a:spcPct val="107000"/>
              </a:lnSpc>
              <a:spcAft>
                <a:spcPts val="800"/>
              </a:spcAft>
              <a:buNone/>
            </a:pP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Invasion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of privacy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happens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when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person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publishes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or exploits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someone</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else's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private information on a public forum. </a:t>
            </a:r>
          </a:p>
          <a:p>
            <a:pPr marL="0" indent="0" algn="just">
              <a:lnSpc>
                <a:spcPct val="107000"/>
              </a:lnSpc>
              <a:spcAft>
                <a:spcPts val="800"/>
              </a:spcAft>
              <a:buNone/>
            </a:pP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Invasion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of privacy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laws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protect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people from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intruding</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on,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exposing</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private information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about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or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falsely</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portraying</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another</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person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9620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915035"/>
          </a:xfrm>
        </p:spPr>
        <p:txBody>
          <a:bodyPr>
            <a:normAutofit fontScale="90000"/>
          </a:bodyPr>
          <a:lstStyle/>
          <a:p>
            <a:pPr algn="ctr">
              <a:lnSpc>
                <a:spcPct val="107000"/>
              </a:lnSpc>
              <a:spcAft>
                <a:spcPts val="800"/>
              </a:spcAft>
            </a:pPr>
            <a:r>
              <a:rPr lang="it-IT" sz="4400" b="1" dirty="0" err="1">
                <a:effectLst/>
                <a:latin typeface="Times New Roman" panose="02020603050405020304" pitchFamily="18" charset="0"/>
                <a:ea typeface="Calibri" panose="020F0502020204030204" pitchFamily="34" charset="0"/>
                <a:cs typeface="Times New Roman" panose="02020603050405020304" pitchFamily="18" charset="0"/>
              </a:rPr>
              <a:t>Protecting</a:t>
            </a:r>
            <a:r>
              <a:rPr lang="it-IT" sz="4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b="1" dirty="0" err="1">
                <a:effectLst/>
                <a:latin typeface="Times New Roman" panose="02020603050405020304" pitchFamily="18" charset="0"/>
                <a:ea typeface="Calibri" panose="020F0502020204030204" pitchFamily="34" charset="0"/>
                <a:cs typeface="Times New Roman" panose="02020603050405020304" pitchFamily="18" charset="0"/>
              </a:rPr>
              <a:t>Against</a:t>
            </a:r>
            <a:r>
              <a:rPr lang="it-IT" sz="4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b="1" dirty="0" err="1">
                <a:effectLst/>
                <a:latin typeface="Times New Roman" panose="02020603050405020304" pitchFamily="18" charset="0"/>
                <a:ea typeface="Calibri" panose="020F0502020204030204" pitchFamily="34" charset="0"/>
                <a:cs typeface="Times New Roman" panose="02020603050405020304" pitchFamily="18" charset="0"/>
              </a:rPr>
              <a:t>Infringement</a:t>
            </a:r>
            <a:br>
              <a:rPr lang="it-IT" sz="40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p:cNvSpPr>
            <a:spLocks noGrp="1"/>
          </p:cNvSpPr>
          <p:nvPr>
            <p:ph idx="1"/>
          </p:nvPr>
        </p:nvSpPr>
        <p:spPr>
          <a:xfrm>
            <a:off x="838200" y="955883"/>
            <a:ext cx="10515600" cy="5615137"/>
          </a:xfrm>
        </p:spPr>
        <p:txBody>
          <a:bodyPr>
            <a:normAutofit fontScale="92500" lnSpcReduction="10000"/>
          </a:bodyPr>
          <a:lstStyle/>
          <a:p>
            <a:pPr algn="just">
              <a:lnSpc>
                <a:spcPct val="107000"/>
              </a:lnSpc>
              <a:spcAft>
                <a:spcPts val="800"/>
              </a:spcAft>
            </a:pP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Intellectual</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property</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law</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infringement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when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someone</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uses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person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or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company's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intellectual</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property</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without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authorization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3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Article</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I,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Section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8 of the United States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Constitution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grants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Congress express authority to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give</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authors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inventors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exclusive</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rights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to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all</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their</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creations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Section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8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also</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gives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Congress the power to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provide</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further</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support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both</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interstate</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and in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foreign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commerce.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Congress's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power to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regulate</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trademarks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grounded</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in the </a:t>
            </a:r>
            <a:r>
              <a:rPr lang="it-IT" sz="3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Commerce </a:t>
            </a:r>
            <a:r>
              <a:rPr lang="it-IT" sz="3600" u="sng"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Clause</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Constitution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36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5278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F987B9-D662-4A64-E7D6-E93F0E0AF860}"/>
              </a:ext>
            </a:extLst>
          </p:cNvPr>
          <p:cNvSpPr>
            <a:spLocks noGrp="1"/>
          </p:cNvSpPr>
          <p:nvPr>
            <p:ph type="title"/>
          </p:nvPr>
        </p:nvSpPr>
        <p:spPr/>
        <p:txBody>
          <a:bodyPr/>
          <a:lstStyle/>
          <a:p>
            <a:pPr algn="ctr"/>
            <a:r>
              <a:rPr lang="it-IT" b="1" dirty="0" err="1"/>
              <a:t>Protecting</a:t>
            </a:r>
            <a:r>
              <a:rPr lang="it-IT" b="1" dirty="0"/>
              <a:t> </a:t>
            </a:r>
            <a:r>
              <a:rPr lang="it-IT" b="1" dirty="0" err="1"/>
              <a:t>against</a:t>
            </a:r>
            <a:r>
              <a:rPr lang="it-IT" b="1" dirty="0"/>
              <a:t> </a:t>
            </a:r>
            <a:r>
              <a:rPr lang="it-IT" b="1" dirty="0" err="1"/>
              <a:t>infringement</a:t>
            </a:r>
            <a:endParaRPr lang="it-IT" b="1" dirty="0"/>
          </a:p>
        </p:txBody>
      </p:sp>
      <p:sp>
        <p:nvSpPr>
          <p:cNvPr id="3" name="Segnaposto contenuto 2">
            <a:extLst>
              <a:ext uri="{FF2B5EF4-FFF2-40B4-BE49-F238E27FC236}">
                <a16:creationId xmlns:a16="http://schemas.microsoft.com/office/drawing/2014/main" id="{A0170068-34FA-8CBC-B69F-499E5EDF9959}"/>
              </a:ext>
            </a:extLst>
          </p:cNvPr>
          <p:cNvSpPr>
            <a:spLocks noGrp="1"/>
          </p:cNvSpPr>
          <p:nvPr>
            <p:ph idx="1"/>
          </p:nvPr>
        </p:nvSpPr>
        <p:spPr/>
        <p:txBody>
          <a:bodyPr>
            <a:normAutofit fontScale="92500"/>
          </a:bodyPr>
          <a:lstStyle/>
          <a:p>
            <a:pPr algn="just"/>
            <a:r>
              <a:rPr lang="en-US" sz="4100" dirty="0"/>
              <a:t>Intellectual property laws passed by Congress are overseen by two government agencies: the U.S. Patent and Trademark Office and the U.S. Copyright Office. The U.S. Patent and Trademark Office is responsible for issuing and monitoring all federally registered patents and trademarks. Copyrights must be registered with the U.S. Copyright Office to be enforceable at the federal level.</a:t>
            </a:r>
          </a:p>
          <a:p>
            <a:endParaRPr lang="it-IT" dirty="0"/>
          </a:p>
        </p:txBody>
      </p:sp>
    </p:spTree>
    <p:extLst>
      <p:ext uri="{BB962C8B-B14F-4D97-AF65-F5344CB8AC3E}">
        <p14:creationId xmlns:p14="http://schemas.microsoft.com/office/powerpoint/2010/main" val="2482209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ACBC88-5682-9603-493E-A2942547F8E3}"/>
              </a:ext>
            </a:extLst>
          </p:cNvPr>
          <p:cNvSpPr>
            <a:spLocks noGrp="1"/>
          </p:cNvSpPr>
          <p:nvPr>
            <p:ph type="title"/>
          </p:nvPr>
        </p:nvSpPr>
        <p:spPr/>
        <p:txBody>
          <a:bodyPr/>
          <a:lstStyle/>
          <a:p>
            <a:pPr algn="ctr"/>
            <a:r>
              <a:rPr lang="it-IT" b="1" dirty="0" err="1"/>
              <a:t>Protecting</a:t>
            </a:r>
            <a:r>
              <a:rPr lang="it-IT" b="1" dirty="0"/>
              <a:t> </a:t>
            </a:r>
            <a:r>
              <a:rPr lang="it-IT" b="1" dirty="0" err="1"/>
              <a:t>against</a:t>
            </a:r>
            <a:r>
              <a:rPr lang="it-IT" b="1" dirty="0"/>
              <a:t> </a:t>
            </a:r>
            <a:r>
              <a:rPr lang="it-IT" b="1" dirty="0" err="1"/>
              <a:t>infringement</a:t>
            </a:r>
            <a:endParaRPr lang="it-IT" b="1" dirty="0"/>
          </a:p>
        </p:txBody>
      </p:sp>
      <p:sp>
        <p:nvSpPr>
          <p:cNvPr id="3" name="Segnaposto contenuto 2">
            <a:extLst>
              <a:ext uri="{FF2B5EF4-FFF2-40B4-BE49-F238E27FC236}">
                <a16:creationId xmlns:a16="http://schemas.microsoft.com/office/drawing/2014/main" id="{6752B919-BBD4-629A-FC37-AE5A8EB69FEC}"/>
              </a:ext>
            </a:extLst>
          </p:cNvPr>
          <p:cNvSpPr>
            <a:spLocks noGrp="1"/>
          </p:cNvSpPr>
          <p:nvPr>
            <p:ph idx="1"/>
          </p:nvPr>
        </p:nvSpPr>
        <p:spPr/>
        <p:txBody>
          <a:bodyPr/>
          <a:lstStyle/>
          <a:p>
            <a:pPr algn="just"/>
            <a:r>
              <a:rPr lang="en-US" sz="4000" dirty="0"/>
              <a:t>To protect yourself against infringement, you should take all of the steps you can to let the world know that your rights exist. By making your rights public, you deter people who might accidentally infringe on your rights, and you put yourself in a better position to prosecute an infringement in court if necessary.</a:t>
            </a:r>
          </a:p>
          <a:p>
            <a:endParaRPr lang="it-IT" dirty="0"/>
          </a:p>
        </p:txBody>
      </p:sp>
    </p:spTree>
    <p:extLst>
      <p:ext uri="{BB962C8B-B14F-4D97-AF65-F5344CB8AC3E}">
        <p14:creationId xmlns:p14="http://schemas.microsoft.com/office/powerpoint/2010/main" val="3672702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496895"/>
            <a:ext cx="10515600" cy="679269"/>
          </a:xfrm>
        </p:spPr>
        <p:txBody>
          <a:bodyPr>
            <a:normAutofit fontScale="90000"/>
          </a:bodyPr>
          <a:lstStyle/>
          <a:p>
            <a:pPr algn="ctr">
              <a:lnSpc>
                <a:spcPct val="107000"/>
              </a:lnSpc>
              <a:spcAft>
                <a:spcPts val="800"/>
              </a:spcAft>
            </a:pPr>
            <a:br>
              <a:rPr lang="it-IT" sz="3600" b="1" dirty="0">
                <a:effectLst/>
                <a:latin typeface="Times New Roman" panose="02020603050405020304" pitchFamily="18" charset="0"/>
                <a:ea typeface="Calibri" panose="020F0502020204030204" pitchFamily="34" charset="0"/>
                <a:cs typeface="Times New Roman" panose="02020603050405020304" pitchFamily="18" charset="0"/>
              </a:rPr>
            </a:br>
            <a:r>
              <a:rPr lang="it-IT" sz="3600" b="1" dirty="0">
                <a:effectLst/>
                <a:latin typeface="Times New Roman" panose="02020603050405020304" pitchFamily="18" charset="0"/>
                <a:ea typeface="Calibri" panose="020F0502020204030204" pitchFamily="34" charset="0"/>
                <a:cs typeface="Times New Roman" panose="02020603050405020304" pitchFamily="18" charset="0"/>
              </a:rPr>
              <a:t>How to </a:t>
            </a:r>
            <a:r>
              <a:rPr lang="it-IT" sz="3600" b="1" dirty="0" err="1">
                <a:effectLst/>
                <a:latin typeface="Times New Roman" panose="02020603050405020304" pitchFamily="18" charset="0"/>
                <a:ea typeface="Calibri" panose="020F0502020204030204" pitchFamily="34" charset="0"/>
                <a:cs typeface="Times New Roman" panose="02020603050405020304" pitchFamily="18" charset="0"/>
              </a:rPr>
              <a:t>Give</a:t>
            </a:r>
            <a:r>
              <a:rPr lang="it-IT" sz="3600" b="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b="1" dirty="0" err="1">
                <a:effectLst/>
                <a:latin typeface="Times New Roman" panose="02020603050405020304" pitchFamily="18" charset="0"/>
                <a:ea typeface="Calibri" panose="020F0502020204030204" pitchFamily="34" charset="0"/>
                <a:cs typeface="Times New Roman" panose="02020603050405020304" pitchFamily="18" charset="0"/>
              </a:rPr>
              <a:t>Notice</a:t>
            </a:r>
            <a:r>
              <a:rPr lang="it-IT" sz="3600" b="1" dirty="0">
                <a:effectLst/>
                <a:latin typeface="Times New Roman" panose="02020603050405020304" pitchFamily="18" charset="0"/>
                <a:ea typeface="Calibri" panose="020F0502020204030204" pitchFamily="34" charset="0"/>
                <a:cs typeface="Times New Roman" panose="02020603050405020304" pitchFamily="18" charset="0"/>
              </a:rPr>
              <a:t> of Your </a:t>
            </a:r>
            <a:r>
              <a:rPr lang="it-IT" sz="3600" u="sng"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Intellectual</a:t>
            </a:r>
            <a:r>
              <a:rPr lang="it-IT" sz="3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 </a:t>
            </a:r>
            <a:r>
              <a:rPr lang="it-IT" sz="3600" u="sng"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Property</a:t>
            </a:r>
            <a:r>
              <a:rPr lang="it-IT" sz="3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 </a:t>
            </a:r>
            <a:r>
              <a:rPr lang="it-IT" sz="3600" u="sng"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Rights</a:t>
            </a:r>
            <a:br>
              <a:rPr lang="it-IT" sz="3600" dirty="0">
                <a:effectLst/>
                <a:latin typeface="Calibri" panose="020F0502020204030204" pitchFamily="34" charset="0"/>
                <a:ea typeface="Calibri" panose="020F0502020204030204" pitchFamily="34" charset="0"/>
                <a:cs typeface="Times New Roman" panose="02020603050405020304" pitchFamily="18" charset="0"/>
              </a:rPr>
            </a:br>
            <a:endParaRPr lang="it-IT" sz="4000"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838200" y="1293222"/>
            <a:ext cx="10515600" cy="5355771"/>
          </a:xfrm>
        </p:spPr>
        <p:txBody>
          <a:bodyPr>
            <a:normAutofit fontScale="92500"/>
          </a:bodyPr>
          <a:lstStyle/>
          <a:p>
            <a:pPr algn="just">
              <a:lnSpc>
                <a:spcPct val="107000"/>
              </a:lnSpc>
              <a:spcAft>
                <a:spcPts val="800"/>
              </a:spcAft>
            </a:pP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Inventors</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can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give</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notice</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their</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rights</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in the following ways:</a:t>
            </a:r>
            <a:endParaRPr lang="it-IT"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They</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can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mark</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their</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product with the </a:t>
            </a:r>
            <a:r>
              <a:rPr lang="it-IT" sz="3200" u="sng"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patent</a:t>
            </a:r>
            <a:r>
              <a:rPr lang="it-IT" sz="32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 </a:t>
            </a:r>
            <a:r>
              <a:rPr lang="it-IT" sz="3200" u="sng"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number</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assigned</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to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them</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by the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Patent</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and Trademark Office.</a:t>
            </a:r>
            <a:endParaRPr lang="it-IT"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If</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they</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have</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not</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received</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their</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patent</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yet</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they</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can use the label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patent</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pending</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to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discourage</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people from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copying</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the design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before</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they</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receive</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actual</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patent</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Notice</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of trademarks and copyrights can be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shown</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by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placing</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the appropriate symbol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such</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as</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 or © on the products or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materials</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8188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4EC404-2265-1320-03C9-7143D952755E}"/>
              </a:ext>
            </a:extLst>
          </p:cNvPr>
          <p:cNvSpPr>
            <a:spLocks noGrp="1"/>
          </p:cNvSpPr>
          <p:nvPr>
            <p:ph type="title"/>
          </p:nvPr>
        </p:nvSpPr>
        <p:spPr/>
        <p:txBody>
          <a:bodyPr>
            <a:normAutofit/>
          </a:bodyPr>
          <a:lstStyle/>
          <a:p>
            <a:pPr algn="ctr"/>
            <a:r>
              <a:rPr lang="en-US" sz="4000" b="1" dirty="0"/>
              <a:t>How to Give Notice of Your Intellectual Property Rights</a:t>
            </a:r>
            <a:endParaRPr lang="it-IT" sz="4000" b="1" dirty="0"/>
          </a:p>
        </p:txBody>
      </p:sp>
      <p:sp>
        <p:nvSpPr>
          <p:cNvPr id="3" name="Segnaposto contenuto 2">
            <a:extLst>
              <a:ext uri="{FF2B5EF4-FFF2-40B4-BE49-F238E27FC236}">
                <a16:creationId xmlns:a16="http://schemas.microsoft.com/office/drawing/2014/main" id="{A0341164-F2F1-3BB2-BE61-29F0970AD178}"/>
              </a:ext>
            </a:extLst>
          </p:cNvPr>
          <p:cNvSpPr>
            <a:spLocks noGrp="1"/>
          </p:cNvSpPr>
          <p:nvPr>
            <p:ph idx="1"/>
          </p:nvPr>
        </p:nvSpPr>
        <p:spPr/>
        <p:txBody>
          <a:bodyPr>
            <a:normAutofit lnSpcReduction="10000"/>
          </a:bodyPr>
          <a:lstStyle/>
          <a:p>
            <a:pPr algn="just"/>
            <a:r>
              <a:rPr lang="en-US" sz="3600" dirty="0"/>
              <a:t>If infringement does happen, you can enforce your intellectual property rights in federal court. </a:t>
            </a:r>
          </a:p>
          <a:p>
            <a:pPr algn="just"/>
            <a:r>
              <a:rPr lang="en-US" sz="3600" dirty="0"/>
              <a:t>Before filing a lawsuit, you should consult with an intellectual property law attorney and carefully consider whether litigation is your best option. Infringement cases are expensive, and there is a risk that your intellectual property rights, once held up to the scrutiny of a judge, will be shown to be invalid or less extensive than you may have thought.</a:t>
            </a:r>
            <a:endParaRPr lang="it-IT" sz="3600" dirty="0"/>
          </a:p>
        </p:txBody>
      </p:sp>
    </p:spTree>
    <p:extLst>
      <p:ext uri="{BB962C8B-B14F-4D97-AF65-F5344CB8AC3E}">
        <p14:creationId xmlns:p14="http://schemas.microsoft.com/office/powerpoint/2010/main" val="4146615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1C424F-4937-2D80-87C2-D80DA461EBBC}"/>
              </a:ext>
            </a:extLst>
          </p:cNvPr>
          <p:cNvSpPr>
            <a:spLocks noGrp="1"/>
          </p:cNvSpPr>
          <p:nvPr>
            <p:ph type="title"/>
          </p:nvPr>
        </p:nvSpPr>
        <p:spPr/>
        <p:txBody>
          <a:bodyPr/>
          <a:lstStyle/>
          <a:p>
            <a:pPr algn="ctr"/>
            <a:r>
              <a:rPr lang="it-IT" b="1" dirty="0" err="1"/>
              <a:t>Types</a:t>
            </a:r>
            <a:r>
              <a:rPr lang="it-IT" b="1" dirty="0"/>
              <a:t> of </a:t>
            </a:r>
            <a:r>
              <a:rPr lang="it-IT" b="1" dirty="0" err="1"/>
              <a:t>Intellectual</a:t>
            </a:r>
            <a:r>
              <a:rPr lang="it-IT" b="1" dirty="0"/>
              <a:t> </a:t>
            </a:r>
            <a:r>
              <a:rPr lang="it-IT" b="1" dirty="0" err="1"/>
              <a:t>Property</a:t>
            </a:r>
            <a:r>
              <a:rPr lang="it-IT" b="1" dirty="0"/>
              <a:t> </a:t>
            </a:r>
            <a:r>
              <a:rPr lang="it-IT" b="1" dirty="0" err="1"/>
              <a:t>Law</a:t>
            </a:r>
            <a:r>
              <a:rPr lang="it-IT" b="1" dirty="0"/>
              <a:t> </a:t>
            </a:r>
          </a:p>
        </p:txBody>
      </p:sp>
      <p:sp>
        <p:nvSpPr>
          <p:cNvPr id="3" name="Segnaposto contenuto 2">
            <a:extLst>
              <a:ext uri="{FF2B5EF4-FFF2-40B4-BE49-F238E27FC236}">
                <a16:creationId xmlns:a16="http://schemas.microsoft.com/office/drawing/2014/main" id="{B28AE58B-5E9A-6F5A-166C-1EA42AE21A10}"/>
              </a:ext>
            </a:extLst>
          </p:cNvPr>
          <p:cNvSpPr>
            <a:spLocks noGrp="1"/>
          </p:cNvSpPr>
          <p:nvPr>
            <p:ph idx="1"/>
          </p:nvPr>
        </p:nvSpPr>
        <p:spPr/>
        <p:txBody>
          <a:bodyPr/>
          <a:lstStyle/>
          <a:p>
            <a:pPr algn="just"/>
            <a:r>
              <a:rPr lang="it-IT" sz="4000" dirty="0">
                <a:effectLst/>
                <a:latin typeface="Times New Roman" panose="02020603050405020304" pitchFamily="18" charset="0"/>
                <a:ea typeface="Calibri" panose="020F0502020204030204" pitchFamily="34" charset="0"/>
                <a:cs typeface="Times New Roman" panose="02020603050405020304" pitchFamily="18" charset="0"/>
              </a:rPr>
              <a:t>Just like the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legal</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system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protects</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people's</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physical</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property</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rights</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it</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aims</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to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protect</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people's</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mental</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labor</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which</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we</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call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intellectual</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property</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There</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several</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different</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types</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intellectual</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000" dirty="0" err="1">
                <a:effectLst/>
                <a:latin typeface="Times New Roman" panose="02020603050405020304" pitchFamily="18" charset="0"/>
                <a:ea typeface="Calibri" panose="020F0502020204030204" pitchFamily="34" charset="0"/>
                <a:cs typeface="Times New Roman" panose="02020603050405020304" pitchFamily="18" charset="0"/>
              </a:rPr>
              <a:t>property</a:t>
            </a:r>
            <a:r>
              <a:rPr lang="it-IT" sz="4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491675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97469"/>
          </a:xfrm>
        </p:spPr>
        <p:txBody>
          <a:bodyPr/>
          <a:lstStyle/>
          <a:p>
            <a:pPr algn="ctr"/>
            <a:r>
              <a:rPr kumimoji="0" lang="it-IT" sz="32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How to </a:t>
            </a:r>
            <a:r>
              <a:rPr kumimoji="0" lang="it-IT" sz="32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Give</a:t>
            </a:r>
            <a:r>
              <a:rPr kumimoji="0" lang="it-IT" sz="32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it-IT" sz="32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Notice</a:t>
            </a:r>
            <a:r>
              <a:rPr kumimoji="0" lang="it-IT" sz="32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of Your </a:t>
            </a:r>
            <a:r>
              <a:rPr kumimoji="0" lang="it-IT" sz="3200" b="0" i="0" u="sng" strike="noStrike" kern="1200" cap="none" spc="0" normalizeH="0" baseline="0" noProof="0" dirty="0" err="1">
                <a:ln>
                  <a:noFill/>
                </a:ln>
                <a:solidFill>
                  <a:srgbClr val="0563C1"/>
                </a:solidFill>
                <a:effectLst/>
                <a:uLnTx/>
                <a:uFillTx/>
                <a:latin typeface="Times New Roman" panose="02020603050405020304" pitchFamily="18" charset="0"/>
                <a:ea typeface="Calibri" panose="020F0502020204030204" pitchFamily="34" charset="0"/>
                <a:cs typeface="Times New Roman" panose="02020603050405020304" pitchFamily="18" charset="0"/>
                <a:hlinkClick r:id="rId2"/>
              </a:rPr>
              <a:t>Intellectual</a:t>
            </a:r>
            <a:r>
              <a:rPr kumimoji="0" lang="it-IT" sz="3200" b="0" i="0" u="sng" strike="noStrike" kern="1200" cap="none" spc="0" normalizeH="0" baseline="0" noProof="0" dirty="0">
                <a:ln>
                  <a:noFill/>
                </a:ln>
                <a:solidFill>
                  <a:srgbClr val="0563C1"/>
                </a:solidFill>
                <a:effectLst/>
                <a:uLnTx/>
                <a:uFillTx/>
                <a:latin typeface="Times New Roman" panose="02020603050405020304" pitchFamily="18" charset="0"/>
                <a:ea typeface="Calibri" panose="020F0502020204030204" pitchFamily="34" charset="0"/>
                <a:cs typeface="Times New Roman" panose="02020603050405020304" pitchFamily="18" charset="0"/>
                <a:hlinkClick r:id="rId2"/>
              </a:rPr>
              <a:t> </a:t>
            </a:r>
            <a:r>
              <a:rPr kumimoji="0" lang="it-IT" sz="3200" b="0" i="0" u="sng" strike="noStrike" kern="1200" cap="none" spc="0" normalizeH="0" baseline="0" noProof="0" dirty="0" err="1">
                <a:ln>
                  <a:noFill/>
                </a:ln>
                <a:solidFill>
                  <a:srgbClr val="0563C1"/>
                </a:solidFill>
                <a:effectLst/>
                <a:uLnTx/>
                <a:uFillTx/>
                <a:latin typeface="Times New Roman" panose="02020603050405020304" pitchFamily="18" charset="0"/>
                <a:ea typeface="Calibri" panose="020F0502020204030204" pitchFamily="34" charset="0"/>
                <a:cs typeface="Times New Roman" panose="02020603050405020304" pitchFamily="18" charset="0"/>
                <a:hlinkClick r:id="rId2"/>
              </a:rPr>
              <a:t>Property</a:t>
            </a:r>
            <a:r>
              <a:rPr kumimoji="0" lang="it-IT" sz="3200" b="0" i="0" u="sng" strike="noStrike" kern="1200" cap="none" spc="0" normalizeH="0" baseline="0" noProof="0" dirty="0">
                <a:ln>
                  <a:noFill/>
                </a:ln>
                <a:solidFill>
                  <a:srgbClr val="0563C1"/>
                </a:solidFill>
                <a:effectLst/>
                <a:uLnTx/>
                <a:uFillTx/>
                <a:latin typeface="Times New Roman" panose="02020603050405020304" pitchFamily="18" charset="0"/>
                <a:ea typeface="Calibri" panose="020F0502020204030204" pitchFamily="34" charset="0"/>
                <a:cs typeface="Times New Roman" panose="02020603050405020304" pitchFamily="18" charset="0"/>
                <a:hlinkClick r:id="rId2"/>
              </a:rPr>
              <a:t> </a:t>
            </a:r>
            <a:r>
              <a:rPr kumimoji="0" lang="it-IT" sz="3200" b="0" i="0" u="sng" strike="noStrike" kern="1200" cap="none" spc="0" normalizeH="0" baseline="0" noProof="0" dirty="0" err="1">
                <a:ln>
                  <a:noFill/>
                </a:ln>
                <a:solidFill>
                  <a:srgbClr val="0563C1"/>
                </a:solidFill>
                <a:effectLst/>
                <a:uLnTx/>
                <a:uFillTx/>
                <a:latin typeface="Times New Roman" panose="02020603050405020304" pitchFamily="18" charset="0"/>
                <a:ea typeface="Calibri" panose="020F0502020204030204" pitchFamily="34" charset="0"/>
                <a:cs typeface="Times New Roman" panose="02020603050405020304" pitchFamily="18" charset="0"/>
                <a:hlinkClick r:id="rId2"/>
              </a:rPr>
              <a:t>Rights</a:t>
            </a:r>
            <a:endParaRPr lang="it-IT" dirty="0"/>
          </a:p>
        </p:txBody>
      </p:sp>
      <p:sp>
        <p:nvSpPr>
          <p:cNvPr id="3" name="Segnaposto contenuto 2"/>
          <p:cNvSpPr>
            <a:spLocks noGrp="1"/>
          </p:cNvSpPr>
          <p:nvPr>
            <p:ph idx="1"/>
          </p:nvPr>
        </p:nvSpPr>
        <p:spPr>
          <a:xfrm>
            <a:off x="838200" y="1065320"/>
            <a:ext cx="10515600" cy="5675114"/>
          </a:xfrm>
        </p:spPr>
        <p:txBody>
          <a:bodyPr>
            <a:noAutofit/>
          </a:bodyPr>
          <a:lstStyle/>
          <a:p>
            <a:pPr algn="just">
              <a:lnSpc>
                <a:spcPct val="107000"/>
              </a:lnSpc>
              <a:spcAft>
                <a:spcPts val="800"/>
              </a:spcAft>
            </a:pP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If</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you</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do decide to go to court over an </a:t>
            </a:r>
            <a:r>
              <a:rPr lang="it-IT" sz="2800" u="sng"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intellectual</a:t>
            </a:r>
            <a:r>
              <a:rPr lang="it-IT"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 </a:t>
            </a:r>
            <a:r>
              <a:rPr lang="it-IT" sz="2800" u="sng"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property</a:t>
            </a:r>
            <a:r>
              <a:rPr lang="it-IT" sz="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 </a:t>
            </a:r>
            <a:r>
              <a:rPr lang="it-IT" sz="2800" u="sng"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infringement</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your</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suit</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successful</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there</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are a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number</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remedies</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available</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to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you</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The court can order an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injunction</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This</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means</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person</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infringing</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on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your</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IP must stop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what</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they</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doing</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You</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may</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be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able</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to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receive</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monetary</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damages</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if</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you</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can prove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you</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have</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lost</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business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because</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their</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actions.</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Once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your</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rights</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established</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in court,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you</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may</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be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able</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to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agree</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to a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license</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agreement with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your</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IP.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This</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means</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infringing</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party can continue to use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your</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IP and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you</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will</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receive</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a payment from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them</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 in </a:t>
            </a:r>
            <a:r>
              <a:rPr lang="it-IT" sz="2800" dirty="0" err="1">
                <a:effectLst/>
                <a:latin typeface="Times New Roman" panose="02020603050405020304" pitchFamily="18" charset="0"/>
                <a:ea typeface="Calibri" panose="020F0502020204030204" pitchFamily="34" charset="0"/>
                <a:cs typeface="Times New Roman" panose="02020603050405020304" pitchFamily="18" charset="0"/>
              </a:rPr>
              <a:t>return</a:t>
            </a:r>
            <a:r>
              <a:rPr lang="it-IT" sz="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it-IT" dirty="0">
              <a:latin typeface="Times New Roman" panose="02020603050405020304" pitchFamily="18" charset="0"/>
              <a:cs typeface="Times New Roman" panose="02020603050405020304" pitchFamily="18" charset="0"/>
            </a:endParaRPr>
          </a:p>
          <a:p>
            <a:pPr algn="just"/>
            <a:endParaRPr lang="it-IT" dirty="0">
              <a:latin typeface="Times New Roman" panose="02020603050405020304" pitchFamily="18" charset="0"/>
              <a:cs typeface="Times New Roman" panose="02020603050405020304" pitchFamily="18" charset="0"/>
            </a:endParaRPr>
          </a:p>
          <a:p>
            <a:pPr algn="just"/>
            <a:endParaRPr lang="it-IT" dirty="0">
              <a:latin typeface="Times New Roman" panose="02020603050405020304" pitchFamily="18" charset="0"/>
              <a:cs typeface="Times New Roman" panose="02020603050405020304" pitchFamily="18" charset="0"/>
            </a:endParaRPr>
          </a:p>
          <a:p>
            <a:pPr algn="just"/>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4725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22069"/>
            <a:ext cx="10515600" cy="692331"/>
          </a:xfrm>
        </p:spPr>
        <p:txBody>
          <a:bodyPr>
            <a:normAutofit fontScale="90000"/>
          </a:bodyPr>
          <a:lstStyle/>
          <a:p>
            <a:pPr algn="ctr">
              <a:lnSpc>
                <a:spcPct val="107000"/>
              </a:lnSpc>
              <a:spcAft>
                <a:spcPts val="800"/>
              </a:spcAft>
            </a:pPr>
            <a:br>
              <a:rPr lang="it-IT" sz="3100" b="1" dirty="0">
                <a:effectLst/>
                <a:latin typeface="Times New Roman" panose="02020603050405020304" pitchFamily="18" charset="0"/>
                <a:ea typeface="Calibri" panose="020F0502020204030204" pitchFamily="34" charset="0"/>
                <a:cs typeface="Times New Roman" panose="02020603050405020304" pitchFamily="18" charset="0"/>
              </a:rPr>
            </a:br>
            <a:r>
              <a:rPr lang="it-IT" sz="3100" b="1" dirty="0">
                <a:effectLst/>
                <a:latin typeface="Times New Roman" panose="02020603050405020304" pitchFamily="18" charset="0"/>
                <a:ea typeface="Calibri" panose="020F0502020204030204" pitchFamily="34" charset="0"/>
                <a:cs typeface="Times New Roman" panose="02020603050405020304" pitchFamily="18" charset="0"/>
              </a:rPr>
              <a:t>International </a:t>
            </a:r>
            <a:r>
              <a:rPr lang="it-IT" sz="3100" b="1" dirty="0" err="1">
                <a:effectLst/>
                <a:latin typeface="Times New Roman" panose="02020603050405020304" pitchFamily="18" charset="0"/>
                <a:ea typeface="Calibri" panose="020F0502020204030204" pitchFamily="34" charset="0"/>
                <a:cs typeface="Times New Roman" panose="02020603050405020304" pitchFamily="18" charset="0"/>
              </a:rPr>
              <a:t>Protection</a:t>
            </a:r>
            <a:r>
              <a:rPr lang="it-IT" sz="3100" b="1"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3100" b="1" dirty="0" err="1">
                <a:effectLst/>
                <a:latin typeface="Times New Roman" panose="02020603050405020304" pitchFamily="18" charset="0"/>
                <a:ea typeface="Calibri" panose="020F0502020204030204" pitchFamily="34" charset="0"/>
                <a:cs typeface="Times New Roman" panose="02020603050405020304" pitchFamily="18" charset="0"/>
              </a:rPr>
              <a:t>Intellectual</a:t>
            </a:r>
            <a:r>
              <a:rPr lang="it-IT" sz="3100" b="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100" b="1" dirty="0" err="1">
                <a:effectLst/>
                <a:latin typeface="Times New Roman" panose="02020603050405020304" pitchFamily="18" charset="0"/>
                <a:ea typeface="Calibri" panose="020F0502020204030204" pitchFamily="34" charset="0"/>
                <a:cs typeface="Times New Roman" panose="02020603050405020304" pitchFamily="18" charset="0"/>
              </a:rPr>
              <a:t>Property</a:t>
            </a:r>
            <a:r>
              <a:rPr lang="it-IT" sz="3100" b="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100" b="1" dirty="0" err="1">
                <a:effectLst/>
                <a:latin typeface="Times New Roman" panose="02020603050405020304" pitchFamily="18" charset="0"/>
                <a:ea typeface="Calibri" panose="020F0502020204030204" pitchFamily="34" charset="0"/>
                <a:cs typeface="Times New Roman" panose="02020603050405020304" pitchFamily="18" charset="0"/>
              </a:rPr>
              <a:t>Law</a:t>
            </a:r>
            <a:br>
              <a:rPr lang="it-IT" sz="40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p:cNvSpPr>
            <a:spLocks noGrp="1"/>
          </p:cNvSpPr>
          <p:nvPr>
            <p:ph idx="1"/>
          </p:nvPr>
        </p:nvSpPr>
        <p:spPr>
          <a:xfrm>
            <a:off x="918099" y="772356"/>
            <a:ext cx="10515600" cy="5863575"/>
          </a:xfrm>
        </p:spPr>
        <p:txBody>
          <a:bodyPr>
            <a:noAutofit/>
          </a:bodyPr>
          <a:lstStyle/>
          <a:p>
            <a:pPr algn="just">
              <a:lnSpc>
                <a:spcPct val="107000"/>
              </a:lnSpc>
              <a:spcAft>
                <a:spcPts val="800"/>
              </a:spcAft>
            </a:pP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Intellectual</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property</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protection</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at</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an international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level</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became</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an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important</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issue</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during</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trade and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tariff</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negotiations</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in the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19th</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century</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One of the first international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treaties</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relating</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to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intellectual</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property</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was</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the International Convention for the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Protection</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of Industrial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Property</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also</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known</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as</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the Paris Convention. The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treaty</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written</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in 1883,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provided</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protection</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patents</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industrial models and designs, trademarks, and trade names. </a:t>
            </a:r>
          </a:p>
          <a:p>
            <a:pPr algn="just">
              <a:lnSpc>
                <a:spcPct val="107000"/>
              </a:lnSpc>
              <a:spcAft>
                <a:spcPts val="800"/>
              </a:spcAft>
            </a:pP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The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treaty</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has</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been</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signed</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by over 100 countries and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has</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been</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modified</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several</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times over the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years</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to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keep</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up with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changing</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intellectual</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property</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000" dirty="0" err="1">
                <a:effectLst/>
                <a:latin typeface="Times New Roman" panose="02020603050405020304" pitchFamily="18" charset="0"/>
                <a:ea typeface="Calibri" panose="020F0502020204030204" pitchFamily="34" charset="0"/>
                <a:cs typeface="Times New Roman" panose="02020603050405020304" pitchFamily="18" charset="0"/>
              </a:rPr>
              <a:t>law</a:t>
            </a:r>
            <a:r>
              <a:rPr lang="it-IT" sz="3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3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8316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FDF836-050A-F0F5-C43B-3015909BEEEE}"/>
              </a:ext>
            </a:extLst>
          </p:cNvPr>
          <p:cNvSpPr>
            <a:spLocks noGrp="1"/>
          </p:cNvSpPr>
          <p:nvPr>
            <p:ph type="title"/>
          </p:nvPr>
        </p:nvSpPr>
        <p:spPr/>
        <p:txBody>
          <a:bodyPr/>
          <a:lstStyle/>
          <a:p>
            <a:pPr algn="ctr"/>
            <a:r>
              <a:rPr lang="en-US" b="1" dirty="0"/>
              <a:t>International Protection of Intellectual Property Law</a:t>
            </a:r>
            <a:endParaRPr lang="it-IT" b="1" dirty="0"/>
          </a:p>
        </p:txBody>
      </p:sp>
      <p:sp>
        <p:nvSpPr>
          <p:cNvPr id="3" name="Segnaposto contenuto 2">
            <a:extLst>
              <a:ext uri="{FF2B5EF4-FFF2-40B4-BE49-F238E27FC236}">
                <a16:creationId xmlns:a16="http://schemas.microsoft.com/office/drawing/2014/main" id="{B3B44BE6-4E87-C23A-9126-026D5B4C9334}"/>
              </a:ext>
            </a:extLst>
          </p:cNvPr>
          <p:cNvSpPr>
            <a:spLocks noGrp="1"/>
          </p:cNvSpPr>
          <p:nvPr>
            <p:ph idx="1"/>
          </p:nvPr>
        </p:nvSpPr>
        <p:spPr/>
        <p:txBody>
          <a:bodyPr>
            <a:normAutofit/>
          </a:bodyPr>
          <a:lstStyle/>
          <a:p>
            <a:pPr algn="just"/>
            <a:r>
              <a:rPr lang="en-US" sz="4000" dirty="0"/>
              <a:t>The Right of National Treatment: </a:t>
            </a:r>
          </a:p>
          <a:p>
            <a:pPr algn="just"/>
            <a:r>
              <a:rPr lang="en-US" sz="4000" dirty="0"/>
              <a:t>This area of the treaty ensures that those seeking a patent or trademark in a foreign country will not be discriminated against just because they are from a different country. They will receive the same rights as a citizen of that country.</a:t>
            </a:r>
          </a:p>
          <a:p>
            <a:endParaRPr lang="it-IT" dirty="0"/>
          </a:p>
        </p:txBody>
      </p:sp>
    </p:spTree>
    <p:extLst>
      <p:ext uri="{BB962C8B-B14F-4D97-AF65-F5344CB8AC3E}">
        <p14:creationId xmlns:p14="http://schemas.microsoft.com/office/powerpoint/2010/main" val="2043623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0E8F05-F4FA-1594-0C88-104B552BEC5B}"/>
              </a:ext>
            </a:extLst>
          </p:cNvPr>
          <p:cNvSpPr>
            <a:spLocks noGrp="1"/>
          </p:cNvSpPr>
          <p:nvPr>
            <p:ph type="title"/>
          </p:nvPr>
        </p:nvSpPr>
        <p:spPr/>
        <p:txBody>
          <a:bodyPr>
            <a:normAutofit/>
          </a:bodyPr>
          <a:lstStyle/>
          <a:p>
            <a:pPr algn="ctr"/>
            <a:r>
              <a:rPr lang="en-US" sz="4000" dirty="0"/>
              <a:t>International Protection of Intellectual Property Law</a:t>
            </a:r>
            <a:endParaRPr lang="it-IT" sz="4000" dirty="0"/>
          </a:p>
        </p:txBody>
      </p:sp>
      <p:sp>
        <p:nvSpPr>
          <p:cNvPr id="3" name="Segnaposto contenuto 2">
            <a:extLst>
              <a:ext uri="{FF2B5EF4-FFF2-40B4-BE49-F238E27FC236}">
                <a16:creationId xmlns:a16="http://schemas.microsoft.com/office/drawing/2014/main" id="{6712B466-1675-C3D7-8B0A-ECA9D0492C4B}"/>
              </a:ext>
            </a:extLst>
          </p:cNvPr>
          <p:cNvSpPr>
            <a:spLocks noGrp="1"/>
          </p:cNvSpPr>
          <p:nvPr>
            <p:ph idx="1"/>
          </p:nvPr>
        </p:nvSpPr>
        <p:spPr/>
        <p:txBody>
          <a:bodyPr>
            <a:normAutofit fontScale="92500" lnSpcReduction="10000"/>
          </a:bodyPr>
          <a:lstStyle/>
          <a:p>
            <a:pPr algn="just"/>
            <a:r>
              <a:rPr lang="en-US" sz="3200" dirty="0"/>
              <a:t>The Right of Priority: </a:t>
            </a:r>
          </a:p>
          <a:p>
            <a:pPr algn="just"/>
            <a:r>
              <a:rPr lang="en-US" sz="3200" dirty="0"/>
              <a:t>This provision in the treaty gives an inventor one year from the date of filing a patent application in his or her own country (six months for a trademark or design application) to file an application in a foreign country. The legal, effective date of application in the foreign country then becomes the effective filing date in the inventor's home country so long as the application is made within the protection period. If the invention becomes public before the inventor can file the home country application, the inventor loses the right of priority in a foreign country.</a:t>
            </a:r>
            <a:endParaRPr lang="it-IT" sz="3200" dirty="0"/>
          </a:p>
        </p:txBody>
      </p:sp>
    </p:spTree>
    <p:extLst>
      <p:ext uri="{BB962C8B-B14F-4D97-AF65-F5344CB8AC3E}">
        <p14:creationId xmlns:p14="http://schemas.microsoft.com/office/powerpoint/2010/main" val="294726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E5A404-D54D-6659-2B67-664AC0E9D1EF}"/>
              </a:ext>
            </a:extLst>
          </p:cNvPr>
          <p:cNvSpPr>
            <a:spLocks noGrp="1"/>
          </p:cNvSpPr>
          <p:nvPr>
            <p:ph type="title"/>
          </p:nvPr>
        </p:nvSpPr>
        <p:spPr/>
        <p:txBody>
          <a:bodyPr>
            <a:normAutofit/>
          </a:bodyPr>
          <a:lstStyle/>
          <a:p>
            <a:pPr algn="ctr"/>
            <a:r>
              <a:rPr lang="en-US" sz="4000" b="1" dirty="0"/>
              <a:t>International Protection of Intellectual Property Law</a:t>
            </a:r>
            <a:endParaRPr lang="it-IT" sz="4000" b="1" dirty="0"/>
          </a:p>
        </p:txBody>
      </p:sp>
      <p:sp>
        <p:nvSpPr>
          <p:cNvPr id="3" name="Segnaposto contenuto 2">
            <a:extLst>
              <a:ext uri="{FF2B5EF4-FFF2-40B4-BE49-F238E27FC236}">
                <a16:creationId xmlns:a16="http://schemas.microsoft.com/office/drawing/2014/main" id="{497529E3-7401-1C5B-F28E-90E78EF72D36}"/>
              </a:ext>
            </a:extLst>
          </p:cNvPr>
          <p:cNvSpPr>
            <a:spLocks noGrp="1"/>
          </p:cNvSpPr>
          <p:nvPr>
            <p:ph idx="1"/>
          </p:nvPr>
        </p:nvSpPr>
        <p:spPr/>
        <p:txBody>
          <a:bodyPr>
            <a:normAutofit/>
          </a:bodyPr>
          <a:lstStyle/>
          <a:p>
            <a:pPr algn="just"/>
            <a:r>
              <a:rPr lang="en-US" sz="3600" dirty="0"/>
              <a:t>While these rules are in place, enforcement and protection of IP at an international level is still extremely complex. </a:t>
            </a:r>
          </a:p>
          <a:p>
            <a:pPr algn="just"/>
            <a:r>
              <a:rPr lang="en-US" sz="3600" dirty="0"/>
              <a:t>Laws vary greatly from country to country, and the political climate within each country, which changes frequently, influences the extent of protection available</a:t>
            </a:r>
            <a:r>
              <a:rPr lang="en-US" sz="3400" dirty="0"/>
              <a:t>.</a:t>
            </a:r>
          </a:p>
          <a:p>
            <a:endParaRPr lang="it-IT" dirty="0"/>
          </a:p>
        </p:txBody>
      </p:sp>
    </p:spTree>
    <p:extLst>
      <p:ext uri="{BB962C8B-B14F-4D97-AF65-F5344CB8AC3E}">
        <p14:creationId xmlns:p14="http://schemas.microsoft.com/office/powerpoint/2010/main" val="9785509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934968-31DE-2F59-8D9C-F377EA2ABE61}"/>
              </a:ext>
            </a:extLst>
          </p:cNvPr>
          <p:cNvSpPr>
            <a:spLocks noGrp="1"/>
          </p:cNvSpPr>
          <p:nvPr>
            <p:ph type="title"/>
          </p:nvPr>
        </p:nvSpPr>
        <p:spPr/>
        <p:txBody>
          <a:bodyPr>
            <a:normAutofit/>
          </a:bodyPr>
          <a:lstStyle/>
          <a:p>
            <a:pPr algn="ctr"/>
            <a:r>
              <a:rPr lang="en-US" sz="4000" b="1" dirty="0"/>
              <a:t>International Protection of Intellectual Property Law</a:t>
            </a:r>
            <a:endParaRPr lang="it-IT" sz="4000" b="1" dirty="0"/>
          </a:p>
        </p:txBody>
      </p:sp>
      <p:sp>
        <p:nvSpPr>
          <p:cNvPr id="3" name="Segnaposto contenuto 2">
            <a:extLst>
              <a:ext uri="{FF2B5EF4-FFF2-40B4-BE49-F238E27FC236}">
                <a16:creationId xmlns:a16="http://schemas.microsoft.com/office/drawing/2014/main" id="{4996B4BB-C42E-DB6E-A3BF-B90AFDD9BB72}"/>
              </a:ext>
            </a:extLst>
          </p:cNvPr>
          <p:cNvSpPr>
            <a:spLocks noGrp="1"/>
          </p:cNvSpPr>
          <p:nvPr>
            <p:ph idx="1"/>
          </p:nvPr>
        </p:nvSpPr>
        <p:spPr/>
        <p:txBody>
          <a:bodyPr>
            <a:normAutofit fontScale="92500" lnSpcReduction="10000"/>
          </a:bodyPr>
          <a:lstStyle/>
          <a:p>
            <a:pPr algn="just"/>
            <a:r>
              <a:rPr lang="en-US" sz="3200" dirty="0"/>
              <a:t>Many U.S. and international IP laws changed significantly after the General Agreement on Tariffs and Trade (GATT) was passed in 1994. The countries that signed the GATT committed themselves to a higher degree of intellectual property protection. With guidance from the World Trade Organization (WTO), member nations were required to adopt specific provisions in order to enforce the rights and settlement of disputes relating to intellectual property. </a:t>
            </a:r>
          </a:p>
          <a:p>
            <a:pPr algn="just"/>
            <a:r>
              <a:rPr lang="en-US" sz="3200" dirty="0"/>
              <a:t>It created international criminal penalties for anyone found abusing trademarks and copyrights through counterfeiting or piracy.</a:t>
            </a:r>
            <a:endParaRPr lang="it-IT" sz="3200" dirty="0"/>
          </a:p>
        </p:txBody>
      </p:sp>
    </p:spTree>
    <p:extLst>
      <p:ext uri="{BB962C8B-B14F-4D97-AF65-F5344CB8AC3E}">
        <p14:creationId xmlns:p14="http://schemas.microsoft.com/office/powerpoint/2010/main" val="3009657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32155"/>
          </a:xfrm>
        </p:spPr>
        <p:txBody>
          <a:bodyPr>
            <a:noAutofit/>
          </a:bodyPr>
          <a:lstStyle/>
          <a:p>
            <a:pPr algn="ctr">
              <a:lnSpc>
                <a:spcPct val="107000"/>
              </a:lnSpc>
              <a:spcAft>
                <a:spcPts val="800"/>
              </a:spcAft>
            </a:pPr>
            <a:br>
              <a:rPr lang="it-IT" sz="3200" b="1" dirty="0">
                <a:effectLst/>
                <a:latin typeface="Times New Roman" panose="02020603050405020304" pitchFamily="18" charset="0"/>
                <a:ea typeface="Calibri" panose="020F0502020204030204" pitchFamily="34" charset="0"/>
                <a:cs typeface="Times New Roman" panose="02020603050405020304" pitchFamily="18" charset="0"/>
              </a:rPr>
            </a:br>
            <a:r>
              <a:rPr lang="it-IT" sz="3200" b="1" dirty="0" err="1">
                <a:effectLst/>
                <a:latin typeface="Times New Roman" panose="02020603050405020304" pitchFamily="18" charset="0"/>
                <a:ea typeface="Calibri" panose="020F0502020204030204" pitchFamily="34" charset="0"/>
                <a:cs typeface="Times New Roman" panose="02020603050405020304" pitchFamily="18" charset="0"/>
              </a:rPr>
              <a:t>What</a:t>
            </a:r>
            <a:r>
              <a:rPr lang="it-IT" sz="3200" b="1" dirty="0">
                <a:effectLst/>
                <a:latin typeface="Times New Roman" panose="02020603050405020304" pitchFamily="18" charset="0"/>
                <a:ea typeface="Calibri" panose="020F0502020204030204" pitchFamily="34" charset="0"/>
                <a:cs typeface="Times New Roman" panose="02020603050405020304" pitchFamily="18" charset="0"/>
              </a:rPr>
              <a:t> Do </a:t>
            </a:r>
            <a:r>
              <a:rPr lang="it-IT" sz="3200" b="1" dirty="0" err="1">
                <a:effectLst/>
                <a:latin typeface="Times New Roman" panose="02020603050405020304" pitchFamily="18" charset="0"/>
                <a:ea typeface="Calibri" panose="020F0502020204030204" pitchFamily="34" charset="0"/>
                <a:cs typeface="Times New Roman" panose="02020603050405020304" pitchFamily="18" charset="0"/>
              </a:rPr>
              <a:t>Intellectual</a:t>
            </a:r>
            <a:r>
              <a:rPr lang="it-IT" sz="3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b="1" dirty="0" err="1">
                <a:effectLst/>
                <a:latin typeface="Times New Roman" panose="02020603050405020304" pitchFamily="18" charset="0"/>
                <a:ea typeface="Calibri" panose="020F0502020204030204" pitchFamily="34" charset="0"/>
                <a:cs typeface="Times New Roman" panose="02020603050405020304" pitchFamily="18" charset="0"/>
              </a:rPr>
              <a:t>Property</a:t>
            </a:r>
            <a:r>
              <a:rPr lang="it-IT" sz="3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b="1" dirty="0" err="1">
                <a:effectLst/>
                <a:latin typeface="Times New Roman" panose="02020603050405020304" pitchFamily="18" charset="0"/>
                <a:ea typeface="Calibri" panose="020F0502020204030204" pitchFamily="34" charset="0"/>
                <a:cs typeface="Times New Roman" panose="02020603050405020304" pitchFamily="18" charset="0"/>
              </a:rPr>
              <a:t>Lawyers</a:t>
            </a:r>
            <a:r>
              <a:rPr lang="it-IT" sz="3200" b="1" dirty="0">
                <a:effectLst/>
                <a:latin typeface="Times New Roman" panose="02020603050405020304" pitchFamily="18" charset="0"/>
                <a:ea typeface="Calibri" panose="020F0502020204030204" pitchFamily="34" charset="0"/>
                <a:cs typeface="Times New Roman" panose="02020603050405020304" pitchFamily="18" charset="0"/>
              </a:rPr>
              <a:t> Do?</a:t>
            </a:r>
            <a:br>
              <a:rPr lang="it-IT" sz="2800" dirty="0">
                <a:effectLst/>
                <a:latin typeface="Calibri" panose="020F0502020204030204" pitchFamily="34" charset="0"/>
                <a:ea typeface="Calibri" panose="020F0502020204030204" pitchFamily="34" charset="0"/>
                <a:cs typeface="Times New Roman" panose="02020603050405020304" pitchFamily="18" charset="0"/>
              </a:rPr>
            </a:br>
            <a:endParaRPr lang="it-IT" sz="3200" dirty="0"/>
          </a:p>
        </p:txBody>
      </p:sp>
      <p:sp>
        <p:nvSpPr>
          <p:cNvPr id="3" name="Segnaposto contenuto 2"/>
          <p:cNvSpPr>
            <a:spLocks noGrp="1"/>
          </p:cNvSpPr>
          <p:nvPr>
            <p:ph idx="1"/>
          </p:nvPr>
        </p:nvSpPr>
        <p:spPr>
          <a:xfrm>
            <a:off x="838200" y="1097280"/>
            <a:ext cx="10515600" cy="5760720"/>
          </a:xfrm>
        </p:spPr>
        <p:txBody>
          <a:bodyPr>
            <a:normAutofit/>
          </a:bodyPr>
          <a:lstStyle/>
          <a:p>
            <a:pPr algn="just">
              <a:lnSpc>
                <a:spcPct val="107000"/>
              </a:lnSpc>
              <a:spcAft>
                <a:spcPts val="800"/>
              </a:spcAft>
            </a:pP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There</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three</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segments</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intellectual</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property</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lawyers</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can focus on: counseling,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protecting</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enforcing</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3200" b="1" dirty="0">
                <a:effectLst/>
                <a:latin typeface="Times New Roman" panose="02020603050405020304" pitchFamily="18" charset="0"/>
                <a:ea typeface="Calibri" panose="020F0502020204030204" pitchFamily="34" charset="0"/>
                <a:cs typeface="Times New Roman" panose="02020603050405020304" pitchFamily="18" charset="0"/>
              </a:rPr>
              <a:t>Counseling:</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Client counseling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revolves</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around</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how</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best to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protect</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intellectual</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property</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of a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specific</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client.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This</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can include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conducting</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searches</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on trademarks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proposed</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by clients and counseling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them</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on the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availability</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those</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marks</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To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counsel</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 client on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patents</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lawyer</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must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have</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 technical background to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properly</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understand</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client's</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patent</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assess</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its</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validity</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likelihood</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receiving</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 a </a:t>
            </a:r>
            <a:r>
              <a:rPr lang="it-IT" sz="3200" dirty="0" err="1">
                <a:effectLst/>
                <a:latin typeface="Times New Roman" panose="02020603050405020304" pitchFamily="18" charset="0"/>
                <a:ea typeface="Calibri" panose="020F0502020204030204" pitchFamily="34" charset="0"/>
                <a:cs typeface="Times New Roman" panose="02020603050405020304" pitchFamily="18" charset="0"/>
              </a:rPr>
              <a:t>patent</a:t>
            </a:r>
            <a:r>
              <a:rPr lang="it-IT" sz="3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2582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37045C-5B1A-79D5-23C7-75AF9DA46C20}"/>
              </a:ext>
            </a:extLst>
          </p:cNvPr>
          <p:cNvSpPr>
            <a:spLocks noGrp="1"/>
          </p:cNvSpPr>
          <p:nvPr>
            <p:ph type="title"/>
          </p:nvPr>
        </p:nvSpPr>
        <p:spPr/>
        <p:txBody>
          <a:bodyPr>
            <a:normAutofit/>
          </a:bodyPr>
          <a:lstStyle/>
          <a:p>
            <a:pPr algn="ctr"/>
            <a:r>
              <a:rPr lang="en-US" sz="4000" b="1" dirty="0"/>
              <a:t>What Do Intellectual Property Lawyers Do?</a:t>
            </a:r>
            <a:endParaRPr lang="it-IT" sz="4000" b="1" dirty="0"/>
          </a:p>
        </p:txBody>
      </p:sp>
      <p:sp>
        <p:nvSpPr>
          <p:cNvPr id="3" name="Segnaposto contenuto 2">
            <a:extLst>
              <a:ext uri="{FF2B5EF4-FFF2-40B4-BE49-F238E27FC236}">
                <a16:creationId xmlns:a16="http://schemas.microsoft.com/office/drawing/2014/main" id="{D19F0DD6-B157-5D90-F7DF-1EA22FCED005}"/>
              </a:ext>
            </a:extLst>
          </p:cNvPr>
          <p:cNvSpPr>
            <a:spLocks noGrp="1"/>
          </p:cNvSpPr>
          <p:nvPr>
            <p:ph idx="1"/>
          </p:nvPr>
        </p:nvSpPr>
        <p:spPr/>
        <p:txBody>
          <a:bodyPr/>
          <a:lstStyle/>
          <a:p>
            <a:pPr algn="just"/>
            <a:r>
              <a:rPr lang="en-US" sz="4000" dirty="0"/>
              <a:t>Protecting: Protecting a client's intellectual property involves registering their trademarks, patents, or copyrights to obtain the greatest rights available. For trademarks and patents, this means preparing and filing an application with the United States Patent and Trademark Office.</a:t>
            </a:r>
          </a:p>
          <a:p>
            <a:pPr marL="0" indent="0">
              <a:buNone/>
            </a:pPr>
            <a:endParaRPr lang="it-IT" dirty="0"/>
          </a:p>
        </p:txBody>
      </p:sp>
    </p:spTree>
    <p:extLst>
      <p:ext uri="{BB962C8B-B14F-4D97-AF65-F5344CB8AC3E}">
        <p14:creationId xmlns:p14="http://schemas.microsoft.com/office/powerpoint/2010/main" val="9324349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97469"/>
          </a:xfrm>
        </p:spPr>
        <p:txBody>
          <a:bodyPr>
            <a:noAutofit/>
          </a:bodyPr>
          <a:lstStyle/>
          <a:p>
            <a:pPr algn="ctr">
              <a:lnSpc>
                <a:spcPct val="107000"/>
              </a:lnSpc>
              <a:spcAft>
                <a:spcPts val="800"/>
              </a:spcAft>
            </a:pPr>
            <a:br>
              <a:rPr lang="it-IT" sz="3200" b="1" dirty="0">
                <a:effectLst/>
                <a:latin typeface="Times New Roman" panose="02020603050405020304" pitchFamily="18" charset="0"/>
                <a:ea typeface="Calibri" panose="020F0502020204030204" pitchFamily="34" charset="0"/>
                <a:cs typeface="Times New Roman" panose="02020603050405020304" pitchFamily="18" charset="0"/>
              </a:rPr>
            </a:br>
            <a:r>
              <a:rPr lang="it-IT" sz="3200" b="1" dirty="0" err="1">
                <a:effectLst/>
                <a:latin typeface="Times New Roman" panose="02020603050405020304" pitchFamily="18" charset="0"/>
                <a:ea typeface="Calibri" panose="020F0502020204030204" pitchFamily="34" charset="0"/>
                <a:cs typeface="Times New Roman" panose="02020603050405020304" pitchFamily="18" charset="0"/>
              </a:rPr>
              <a:t>What</a:t>
            </a:r>
            <a:r>
              <a:rPr lang="it-IT" sz="3200" b="1" dirty="0">
                <a:effectLst/>
                <a:latin typeface="Times New Roman" panose="02020603050405020304" pitchFamily="18" charset="0"/>
                <a:ea typeface="Calibri" panose="020F0502020204030204" pitchFamily="34" charset="0"/>
                <a:cs typeface="Times New Roman" panose="02020603050405020304" pitchFamily="18" charset="0"/>
              </a:rPr>
              <a:t> Do </a:t>
            </a:r>
            <a:r>
              <a:rPr lang="it-IT" sz="3200" b="1" dirty="0" err="1">
                <a:effectLst/>
                <a:latin typeface="Times New Roman" panose="02020603050405020304" pitchFamily="18" charset="0"/>
                <a:ea typeface="Calibri" panose="020F0502020204030204" pitchFamily="34" charset="0"/>
                <a:cs typeface="Times New Roman" panose="02020603050405020304" pitchFamily="18" charset="0"/>
              </a:rPr>
              <a:t>Intellectual</a:t>
            </a:r>
            <a:r>
              <a:rPr lang="it-IT" sz="3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b="1" dirty="0" err="1">
                <a:effectLst/>
                <a:latin typeface="Times New Roman" panose="02020603050405020304" pitchFamily="18" charset="0"/>
                <a:ea typeface="Calibri" panose="020F0502020204030204" pitchFamily="34" charset="0"/>
                <a:cs typeface="Times New Roman" panose="02020603050405020304" pitchFamily="18" charset="0"/>
              </a:rPr>
              <a:t>Property</a:t>
            </a:r>
            <a:r>
              <a:rPr lang="it-IT" sz="3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200" b="1" dirty="0" err="1">
                <a:effectLst/>
                <a:latin typeface="Times New Roman" panose="02020603050405020304" pitchFamily="18" charset="0"/>
                <a:ea typeface="Calibri" panose="020F0502020204030204" pitchFamily="34" charset="0"/>
                <a:cs typeface="Times New Roman" panose="02020603050405020304" pitchFamily="18" charset="0"/>
              </a:rPr>
              <a:t>Lawyers</a:t>
            </a:r>
            <a:r>
              <a:rPr lang="it-IT" sz="3200" b="1" dirty="0">
                <a:effectLst/>
                <a:latin typeface="Times New Roman" panose="02020603050405020304" pitchFamily="18" charset="0"/>
                <a:ea typeface="Calibri" panose="020F0502020204030204" pitchFamily="34" charset="0"/>
                <a:cs typeface="Times New Roman" panose="02020603050405020304" pitchFamily="18" charset="0"/>
              </a:rPr>
              <a:t> Do?</a:t>
            </a:r>
            <a:br>
              <a:rPr lang="it-IT" sz="2800" dirty="0">
                <a:effectLst/>
                <a:latin typeface="Calibri" panose="020F0502020204030204" pitchFamily="34" charset="0"/>
                <a:ea typeface="Calibri" panose="020F0502020204030204" pitchFamily="34" charset="0"/>
                <a:cs typeface="Times New Roman" panose="02020603050405020304" pitchFamily="18" charset="0"/>
              </a:rPr>
            </a:br>
            <a:endParaRPr lang="it-IT" sz="3200" dirty="0"/>
          </a:p>
        </p:txBody>
      </p:sp>
      <p:sp>
        <p:nvSpPr>
          <p:cNvPr id="3" name="Segnaposto contenuto 2"/>
          <p:cNvSpPr>
            <a:spLocks noGrp="1"/>
          </p:cNvSpPr>
          <p:nvPr>
            <p:ph idx="1"/>
          </p:nvPr>
        </p:nvSpPr>
        <p:spPr>
          <a:xfrm>
            <a:off x="838200" y="1162594"/>
            <a:ext cx="10515600" cy="5695406"/>
          </a:xfrm>
        </p:spPr>
        <p:txBody>
          <a:bodyPr>
            <a:normAutofit/>
          </a:bodyPr>
          <a:lstStyle/>
          <a:p>
            <a:pPr marL="0" indent="0" algn="just">
              <a:buNone/>
            </a:pPr>
            <a:endParaRPr lang="it-IT" dirty="0"/>
          </a:p>
          <a:p>
            <a:pPr marL="0" lvl="0" indent="0" algn="just">
              <a:lnSpc>
                <a:spcPct val="107000"/>
              </a:lnSpc>
              <a:spcAft>
                <a:spcPts val="800"/>
              </a:spcAft>
              <a:buSzPts val="1000"/>
              <a:buNone/>
              <a:tabLst>
                <a:tab pos="457200" algn="l"/>
              </a:tabLst>
            </a:pPr>
            <a:r>
              <a:rPr lang="it-IT" sz="3600" b="1" dirty="0" err="1">
                <a:effectLst/>
                <a:latin typeface="Times New Roman" panose="02020603050405020304" pitchFamily="18" charset="0"/>
                <a:ea typeface="Calibri" panose="020F0502020204030204" pitchFamily="34" charset="0"/>
                <a:cs typeface="Times New Roman" panose="02020603050405020304" pitchFamily="18" charset="0"/>
              </a:rPr>
              <a:t>Enforcing</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The enforcement of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intellectual</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property</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involves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protecting</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client's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IP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against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infringing</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uses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This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can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sometimes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lead to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litigation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in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federal</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court.</a:t>
            </a:r>
            <a:endParaRPr lang="it-IT"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Other</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roles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of an </a:t>
            </a:r>
            <a:r>
              <a:rPr lang="it-IT" sz="3600" u="sng"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intellectual</a:t>
            </a:r>
            <a:r>
              <a:rPr lang="it-IT" sz="3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 </a:t>
            </a:r>
            <a:r>
              <a:rPr lang="it-IT" sz="3600" u="sng"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property</a:t>
            </a:r>
            <a:r>
              <a:rPr lang="it-IT" sz="3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 </a:t>
            </a:r>
            <a:r>
              <a:rPr lang="it-IT" sz="3600" u="sng"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lawyer</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may</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include licensing, due diligence for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mergers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or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acquisitions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developing</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strategies to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protect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their</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IP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both</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internationally</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domestically</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a:p>
            <a:pPr marL="0" indent="0" algn="ctr">
              <a:buNone/>
            </a:pPr>
            <a:endParaRPr lang="it-IT" dirty="0"/>
          </a:p>
          <a:p>
            <a:pPr marL="0" indent="0" algn="ctr">
              <a:buNone/>
            </a:pPr>
            <a:endParaRPr lang="it-IT" dirty="0"/>
          </a:p>
        </p:txBody>
      </p:sp>
    </p:spTree>
    <p:extLst>
      <p:ext uri="{BB962C8B-B14F-4D97-AF65-F5344CB8AC3E}">
        <p14:creationId xmlns:p14="http://schemas.microsoft.com/office/powerpoint/2010/main" val="1307174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p:cNvSpPr>
            <a:spLocks noGrp="1"/>
          </p:cNvSpPr>
          <p:nvPr>
            <p:ph type="title"/>
          </p:nvPr>
        </p:nvSpPr>
        <p:spPr>
          <a:xfrm>
            <a:off x="639192" y="-1"/>
            <a:ext cx="10714608" cy="683582"/>
          </a:xfrm>
        </p:spPr>
        <p:txBody>
          <a:bodyPr>
            <a:noAutofit/>
          </a:bodyPr>
          <a:lstStyle/>
          <a:p>
            <a:pPr algn="ctr"/>
            <a:br>
              <a:rPr lang="it-IT" sz="4000" b="1" dirty="0">
                <a:effectLst/>
                <a:latin typeface="Times New Roman" panose="02020603050405020304" pitchFamily="18" charset="0"/>
                <a:ea typeface="Calibri" panose="020F0502020204030204" pitchFamily="34" charset="0"/>
                <a:cs typeface="Times New Roman" panose="02020603050405020304" pitchFamily="18" charset="0"/>
              </a:rPr>
            </a:br>
            <a:r>
              <a:rPr lang="it-IT" sz="4000" b="1" dirty="0">
                <a:effectLst/>
                <a:latin typeface="Times New Roman" panose="02020603050405020304" pitchFamily="18" charset="0"/>
                <a:ea typeface="Calibri" panose="020F0502020204030204" pitchFamily="34" charset="0"/>
                <a:cs typeface="Times New Roman" panose="02020603050405020304" pitchFamily="18" charset="0"/>
              </a:rPr>
              <a:t>Copyrights</a:t>
            </a:r>
            <a:br>
              <a:rPr lang="it-IT" sz="3600" dirty="0">
                <a:effectLst/>
                <a:latin typeface="Calibri" panose="020F0502020204030204" pitchFamily="34" charset="0"/>
                <a:ea typeface="Calibri" panose="020F0502020204030204" pitchFamily="34" charset="0"/>
                <a:cs typeface="Times New Roman" panose="02020603050405020304" pitchFamily="18" charset="0"/>
              </a:rPr>
            </a:br>
            <a:endParaRPr lang="it-IT" sz="4000" dirty="0"/>
          </a:p>
        </p:txBody>
      </p:sp>
      <p:sp>
        <p:nvSpPr>
          <p:cNvPr id="10" name="Segnaposto contenuto 9"/>
          <p:cNvSpPr>
            <a:spLocks noGrp="1"/>
          </p:cNvSpPr>
          <p:nvPr>
            <p:ph idx="1"/>
          </p:nvPr>
        </p:nvSpPr>
        <p:spPr>
          <a:xfrm>
            <a:off x="838200" y="940526"/>
            <a:ext cx="10515600" cy="5721531"/>
          </a:xfrm>
        </p:spPr>
        <p:txBody>
          <a:bodyPr>
            <a:normAutofit fontScale="25000" lnSpcReduction="20000"/>
          </a:bodyPr>
          <a:lstStyle/>
          <a:p>
            <a:pPr marL="0" indent="0" algn="just">
              <a:lnSpc>
                <a:spcPct val="107000"/>
              </a:lnSpc>
              <a:spcAft>
                <a:spcPts val="800"/>
              </a:spcAft>
              <a:buNone/>
            </a:pPr>
            <a:endParaRPr lang="it-IT"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Copyrights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protect</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any</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type</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expressive</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art,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such</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as</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writings</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music,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motion</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pictures,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architecture</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other</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original</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intellectual</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artistic</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expressions</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 copyright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gives</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owner</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exclusive</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rights</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to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reproduce</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their</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own</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work,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publicly</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display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it</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perform</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it</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and create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derivatives</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work.</a:t>
            </a:r>
            <a:endParaRPr lang="it-IT" sz="1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Theories or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ideas</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not</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protected</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unless</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they</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captured</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in a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fixed</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medium. The act of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creation</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produces</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 copyright.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This</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means</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even</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unpublished</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works are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protected</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by </a:t>
            </a:r>
            <a:r>
              <a:rPr lang="it-IT" sz="12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copyright </a:t>
            </a:r>
            <a:r>
              <a:rPr lang="it-IT" sz="12800" u="sng"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laws</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The use of a copyright symbol and the date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common,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but</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it</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not</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required</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to show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you</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2800" dirty="0" err="1">
                <a:effectLst/>
                <a:latin typeface="Times New Roman" panose="02020603050405020304" pitchFamily="18" charset="0"/>
                <a:ea typeface="Calibri" panose="020F0502020204030204" pitchFamily="34" charset="0"/>
                <a:cs typeface="Times New Roman" panose="02020603050405020304" pitchFamily="18" charset="0"/>
              </a:rPr>
              <a:t>own</a:t>
            </a:r>
            <a:r>
              <a:rPr lang="it-IT" sz="12800" dirty="0">
                <a:effectLst/>
                <a:latin typeface="Times New Roman" panose="02020603050405020304" pitchFamily="18" charset="0"/>
                <a:ea typeface="Calibri" panose="020F0502020204030204" pitchFamily="34" charset="0"/>
                <a:cs typeface="Times New Roman" panose="02020603050405020304" pitchFamily="18" charset="0"/>
              </a:rPr>
              <a:t> the copyright.</a:t>
            </a:r>
            <a:endParaRPr lang="it-IT" sz="12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it-IT" sz="3300" dirty="0">
              <a:latin typeface="Times New Roman" panose="02020603050405020304" pitchFamily="18" charset="0"/>
              <a:cs typeface="Times New Roman" panose="02020603050405020304" pitchFamily="18" charset="0"/>
            </a:endParaRPr>
          </a:p>
          <a:p>
            <a:pPr marL="0" indent="0" algn="just">
              <a:buNone/>
            </a:pPr>
            <a:endParaRPr lang="it-IT" sz="3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8489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E2055E-AD39-2509-AB70-0BDDE9F1A6E2}"/>
              </a:ext>
            </a:extLst>
          </p:cNvPr>
          <p:cNvSpPr>
            <a:spLocks noGrp="1"/>
          </p:cNvSpPr>
          <p:nvPr>
            <p:ph type="title"/>
          </p:nvPr>
        </p:nvSpPr>
        <p:spPr>
          <a:xfrm>
            <a:off x="847458" y="157008"/>
            <a:ext cx="10515600" cy="1325563"/>
          </a:xfrm>
        </p:spPr>
        <p:txBody>
          <a:bodyPr>
            <a:normAutofit/>
          </a:bodyPr>
          <a:lstStyle/>
          <a:p>
            <a:pPr algn="ctr"/>
            <a:r>
              <a:rPr lang="it-IT" sz="4000" b="1" dirty="0"/>
              <a:t>Copyright</a:t>
            </a:r>
          </a:p>
        </p:txBody>
      </p:sp>
      <p:sp>
        <p:nvSpPr>
          <p:cNvPr id="3" name="Segnaposto contenuto 2">
            <a:extLst>
              <a:ext uri="{FF2B5EF4-FFF2-40B4-BE49-F238E27FC236}">
                <a16:creationId xmlns:a16="http://schemas.microsoft.com/office/drawing/2014/main" id="{943790EB-4482-F86E-8B14-D89F884C0B73}"/>
              </a:ext>
            </a:extLst>
          </p:cNvPr>
          <p:cNvSpPr>
            <a:spLocks noGrp="1"/>
          </p:cNvSpPr>
          <p:nvPr>
            <p:ph idx="1"/>
          </p:nvPr>
        </p:nvSpPr>
        <p:spPr>
          <a:xfrm>
            <a:off x="239697" y="1482571"/>
            <a:ext cx="11114103" cy="4694392"/>
          </a:xfrm>
        </p:spPr>
        <p:txBody>
          <a:bodyPr>
            <a:normAutofit lnSpcReduction="10000"/>
          </a:bodyPr>
          <a:lstStyle/>
          <a:p>
            <a:pPr algn="just"/>
            <a:r>
              <a:rPr lang="en-US" sz="3200" dirty="0"/>
              <a:t>Owners of copyrights are also given economic rights to financially benefit from the creation of their work. The law prohibits other people from these economic gains unless they have been given permission from the copyright owner. There are a few exceptions to copyright exclusivity in cases of "fair use" such as for a book review.</a:t>
            </a:r>
          </a:p>
          <a:p>
            <a:pPr algn="just"/>
            <a:r>
              <a:rPr lang="en-US" sz="3200" dirty="0"/>
              <a:t>Current law protects works whether or not a copyright notice is attached or if it has been registered. The federal agency charged with enforcing this act is the Copyright Office of the Library of Congress.</a:t>
            </a:r>
          </a:p>
          <a:p>
            <a:pPr algn="just"/>
            <a:r>
              <a:rPr lang="en-US" sz="3200" dirty="0"/>
              <a:t>Most copyrights are valid for the creator's lifetime, plus 70 years.</a:t>
            </a:r>
          </a:p>
          <a:p>
            <a:endParaRPr lang="it-IT" dirty="0"/>
          </a:p>
        </p:txBody>
      </p:sp>
    </p:spTree>
    <p:extLst>
      <p:ext uri="{BB962C8B-B14F-4D97-AF65-F5344CB8AC3E}">
        <p14:creationId xmlns:p14="http://schemas.microsoft.com/office/powerpoint/2010/main" val="454372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875845"/>
          </a:xfrm>
        </p:spPr>
        <p:txBody>
          <a:bodyPr>
            <a:normAutofit fontScale="90000"/>
          </a:bodyPr>
          <a:lstStyle/>
          <a:p>
            <a:pPr algn="ctr">
              <a:lnSpc>
                <a:spcPct val="107000"/>
              </a:lnSpc>
              <a:spcAft>
                <a:spcPts val="800"/>
              </a:spcAft>
            </a:pPr>
            <a:r>
              <a:rPr lang="it-IT" sz="4000" b="1" dirty="0" err="1">
                <a:effectLst/>
                <a:latin typeface="Times New Roman" panose="02020603050405020304" pitchFamily="18" charset="0"/>
                <a:ea typeface="Calibri" panose="020F0502020204030204" pitchFamily="34" charset="0"/>
                <a:cs typeface="Times New Roman" panose="02020603050405020304" pitchFamily="18" charset="0"/>
              </a:rPr>
              <a:t>Patents</a:t>
            </a:r>
            <a:br>
              <a:rPr lang="it-IT" sz="3600" dirty="0">
                <a:effectLst/>
                <a:latin typeface="Calibri" panose="020F0502020204030204" pitchFamily="34" charset="0"/>
                <a:ea typeface="Calibri" panose="020F0502020204030204" pitchFamily="34" charset="0"/>
                <a:cs typeface="Times New Roman" panose="02020603050405020304" pitchFamily="18" charset="0"/>
              </a:rPr>
            </a:br>
            <a:endParaRPr lang="it-IT" sz="4000"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763480" y="896646"/>
            <a:ext cx="10590320" cy="5778474"/>
          </a:xfrm>
        </p:spPr>
        <p:txBody>
          <a:bodyPr>
            <a:normAutofit fontScale="77500" lnSpcReduction="20000"/>
          </a:bodyPr>
          <a:lstStyle/>
          <a:p>
            <a:pPr algn="just">
              <a:lnSpc>
                <a:spcPct val="107000"/>
              </a:lnSpc>
              <a:spcAft>
                <a:spcPts val="800"/>
              </a:spcAft>
            </a:pP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Patents</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protect</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owner's</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invention</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from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being</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made,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sold</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or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used</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by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anyone</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else for a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certain</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amount</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of time.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Patents</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give</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inventors</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right</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to sell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their</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product or to make a profit from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it</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by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transferring</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right</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to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another</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person</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or business.</a:t>
            </a:r>
            <a:endParaRPr lang="it-IT" sz="4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Depending</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on the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type</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patent</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you</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apply</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your</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rights</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valid</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for up to 20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years</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Be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aware</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u="sng"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patent</a:t>
            </a:r>
            <a:r>
              <a:rPr lang="it-IT" sz="44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 </a:t>
            </a:r>
            <a:r>
              <a:rPr lang="it-IT" sz="4400" u="sng"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protection</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will</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be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denied</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if</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your</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invention</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deemed</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to be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obvious</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in design,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not</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useful</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or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morally</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offensive.</a:t>
            </a:r>
            <a:endParaRPr lang="it-IT" sz="4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There</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three</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different</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u="sng"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types</a:t>
            </a:r>
            <a:r>
              <a:rPr lang="it-IT" sz="44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 of </a:t>
            </a:r>
            <a:r>
              <a:rPr lang="it-IT" sz="4400" u="sng" dirty="0" err="1">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patents</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you</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can </a:t>
            </a:r>
            <a:r>
              <a:rPr lang="it-IT" sz="4400" dirty="0" err="1">
                <a:effectLst/>
                <a:latin typeface="Times New Roman" panose="02020603050405020304" pitchFamily="18" charset="0"/>
                <a:ea typeface="Calibri" panose="020F0502020204030204" pitchFamily="34" charset="0"/>
                <a:cs typeface="Times New Roman" panose="02020603050405020304" pitchFamily="18" charset="0"/>
              </a:rPr>
              <a:t>get</a:t>
            </a:r>
            <a:r>
              <a:rPr lang="it-IT" sz="4400" dirty="0">
                <a:effectLst/>
                <a:latin typeface="Times New Roman" panose="02020603050405020304" pitchFamily="18" charset="0"/>
                <a:ea typeface="Calibri" panose="020F0502020204030204" pitchFamily="34" charset="0"/>
                <a:cs typeface="Times New Roman" panose="02020603050405020304" pitchFamily="18" charset="0"/>
              </a:rPr>
              <a:t> in the U.S.</a:t>
            </a:r>
            <a:endParaRPr lang="it-IT" sz="4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it-IT"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0577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A4AFF5-010D-235D-633D-07C0A1084CFF}"/>
              </a:ext>
            </a:extLst>
          </p:cNvPr>
          <p:cNvSpPr>
            <a:spLocks noGrp="1"/>
          </p:cNvSpPr>
          <p:nvPr>
            <p:ph type="title"/>
          </p:nvPr>
        </p:nvSpPr>
        <p:spPr/>
        <p:txBody>
          <a:bodyPr/>
          <a:lstStyle/>
          <a:p>
            <a:pPr algn="ctr"/>
            <a:r>
              <a:rPr lang="it-IT" b="1" dirty="0" err="1"/>
              <a:t>Patents</a:t>
            </a:r>
            <a:endParaRPr lang="it-IT" b="1" dirty="0"/>
          </a:p>
        </p:txBody>
      </p:sp>
      <p:sp>
        <p:nvSpPr>
          <p:cNvPr id="3" name="Segnaposto contenuto 2">
            <a:extLst>
              <a:ext uri="{FF2B5EF4-FFF2-40B4-BE49-F238E27FC236}">
                <a16:creationId xmlns:a16="http://schemas.microsoft.com/office/drawing/2014/main" id="{DE7DD408-FE79-2B8F-D5D7-05F5C9A0E869}"/>
              </a:ext>
            </a:extLst>
          </p:cNvPr>
          <p:cNvSpPr>
            <a:spLocks noGrp="1"/>
          </p:cNvSpPr>
          <p:nvPr>
            <p:ph idx="1"/>
          </p:nvPr>
        </p:nvSpPr>
        <p:spPr/>
        <p:txBody>
          <a:bodyPr/>
          <a:lstStyle/>
          <a:p>
            <a:pPr algn="just"/>
            <a:r>
              <a:rPr lang="en-US" sz="3200" dirty="0"/>
              <a:t>Utility Patents: Utility patents protect inventions that have a specific function. This covers things like chemicals, machines, and technology.</a:t>
            </a:r>
          </a:p>
          <a:p>
            <a:pPr algn="just"/>
            <a:r>
              <a:rPr lang="en-US" sz="3200" dirty="0"/>
              <a:t>Design Patents: These types of patents protect the way an object or product appears once it has been made, literally its design. These types of patents include industrial designs.</a:t>
            </a:r>
          </a:p>
          <a:p>
            <a:pPr algn="just"/>
            <a:r>
              <a:rPr lang="en-US" sz="3200" dirty="0"/>
              <a:t>Plant Patents: Plant patents protect plant types that are asexually reproduced. This includes hybrids.</a:t>
            </a:r>
          </a:p>
          <a:p>
            <a:endParaRPr lang="it-IT" dirty="0"/>
          </a:p>
        </p:txBody>
      </p:sp>
    </p:spTree>
    <p:extLst>
      <p:ext uri="{BB962C8B-B14F-4D97-AF65-F5344CB8AC3E}">
        <p14:creationId xmlns:p14="http://schemas.microsoft.com/office/powerpoint/2010/main" val="3062468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D3F133-A0E8-9C52-6555-49320A6AE3BE}"/>
              </a:ext>
            </a:extLst>
          </p:cNvPr>
          <p:cNvSpPr>
            <a:spLocks noGrp="1"/>
          </p:cNvSpPr>
          <p:nvPr>
            <p:ph type="title"/>
          </p:nvPr>
        </p:nvSpPr>
        <p:spPr/>
        <p:txBody>
          <a:bodyPr/>
          <a:lstStyle/>
          <a:p>
            <a:pPr algn="ctr"/>
            <a:r>
              <a:rPr lang="it-IT" b="1" dirty="0" err="1"/>
              <a:t>Patents</a:t>
            </a:r>
            <a:endParaRPr lang="it-IT" b="1" dirty="0"/>
          </a:p>
        </p:txBody>
      </p:sp>
      <p:sp>
        <p:nvSpPr>
          <p:cNvPr id="3" name="Segnaposto contenuto 2">
            <a:extLst>
              <a:ext uri="{FF2B5EF4-FFF2-40B4-BE49-F238E27FC236}">
                <a16:creationId xmlns:a16="http://schemas.microsoft.com/office/drawing/2014/main" id="{6ECB88DC-EDAC-EA43-24D1-8513A4AF99AC}"/>
              </a:ext>
            </a:extLst>
          </p:cNvPr>
          <p:cNvSpPr>
            <a:spLocks noGrp="1"/>
          </p:cNvSpPr>
          <p:nvPr>
            <p:ph idx="1"/>
          </p:nvPr>
        </p:nvSpPr>
        <p:spPr/>
        <p:txBody>
          <a:bodyPr>
            <a:normAutofit lnSpcReduction="10000"/>
          </a:bodyPr>
          <a:lstStyle/>
          <a:p>
            <a:pPr algn="just"/>
            <a:r>
              <a:rPr lang="en-US" sz="4000" dirty="0"/>
              <a:t>Inventors do not automatically get a patent once they invent something new. They must apply for and receive approval on their patent to be protected under intellectual property law.</a:t>
            </a:r>
          </a:p>
          <a:p>
            <a:pPr algn="just"/>
            <a:r>
              <a:rPr lang="en-US" sz="4000" dirty="0"/>
              <a:t>If you have never applied for a patent before, it is recommended that you hire a patent attorney to assist you through the complex and time-consuming process of applying for one.</a:t>
            </a:r>
          </a:p>
          <a:p>
            <a:endParaRPr lang="it-IT" dirty="0"/>
          </a:p>
        </p:txBody>
      </p:sp>
    </p:spTree>
    <p:extLst>
      <p:ext uri="{BB962C8B-B14F-4D97-AF65-F5344CB8AC3E}">
        <p14:creationId xmlns:p14="http://schemas.microsoft.com/office/powerpoint/2010/main" val="351217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1006475"/>
          </a:xfrm>
        </p:spPr>
        <p:txBody>
          <a:bodyPr>
            <a:normAutofit fontScale="90000"/>
          </a:bodyPr>
          <a:lstStyle/>
          <a:p>
            <a:pPr algn="ctr">
              <a:lnSpc>
                <a:spcPct val="107000"/>
              </a:lnSpc>
              <a:spcAft>
                <a:spcPts val="800"/>
              </a:spcAft>
            </a:pPr>
            <a:r>
              <a:rPr lang="it-IT" sz="4000" b="1" dirty="0">
                <a:effectLst/>
                <a:latin typeface="Times New Roman" panose="02020603050405020304" pitchFamily="18" charset="0"/>
                <a:ea typeface="Calibri" panose="020F0502020204030204" pitchFamily="34" charset="0"/>
                <a:cs typeface="Times New Roman" panose="02020603050405020304" pitchFamily="18" charset="0"/>
              </a:rPr>
              <a:t>Trademarks</a:t>
            </a:r>
            <a:br>
              <a:rPr lang="it-IT" sz="3600" dirty="0">
                <a:effectLst/>
                <a:latin typeface="Calibri" panose="020F0502020204030204" pitchFamily="34" charset="0"/>
                <a:ea typeface="Calibri" panose="020F0502020204030204" pitchFamily="34" charset="0"/>
                <a:cs typeface="Times New Roman" panose="02020603050405020304" pitchFamily="18" charset="0"/>
              </a:rPr>
            </a:br>
            <a:endParaRPr lang="it-IT" sz="4000" dirty="0"/>
          </a:p>
        </p:txBody>
      </p:sp>
      <p:sp>
        <p:nvSpPr>
          <p:cNvPr id="3" name="Segnaposto contenuto 2"/>
          <p:cNvSpPr>
            <a:spLocks noGrp="1"/>
          </p:cNvSpPr>
          <p:nvPr>
            <p:ph idx="1"/>
          </p:nvPr>
        </p:nvSpPr>
        <p:spPr>
          <a:xfrm>
            <a:off x="838200" y="1476104"/>
            <a:ext cx="10515600" cy="5199016"/>
          </a:xfrm>
        </p:spPr>
        <p:txBody>
          <a:bodyPr>
            <a:normAutofit fontScale="92500" lnSpcReduction="20000"/>
          </a:bodyPr>
          <a:lstStyle/>
          <a:p>
            <a:pPr algn="just">
              <a:lnSpc>
                <a:spcPct val="107000"/>
              </a:lnSpc>
              <a:spcAft>
                <a:spcPts val="800"/>
              </a:spcAft>
            </a:pP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Trademarks help to </a:t>
            </a:r>
            <a:r>
              <a:rPr lang="it-IT" sz="3900" dirty="0" err="1">
                <a:effectLst/>
                <a:latin typeface="Times New Roman" panose="02020603050405020304" pitchFamily="18" charset="0"/>
                <a:ea typeface="Calibri" panose="020F0502020204030204" pitchFamily="34" charset="0"/>
                <a:cs typeface="Times New Roman" panose="02020603050405020304" pitchFamily="18" charset="0"/>
              </a:rPr>
              <a:t>protect</a:t>
            </a: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 the names, </a:t>
            </a:r>
            <a:r>
              <a:rPr lang="it-IT" sz="3900" dirty="0" err="1">
                <a:effectLst/>
                <a:latin typeface="Times New Roman" panose="02020603050405020304" pitchFamily="18" charset="0"/>
                <a:ea typeface="Calibri" panose="020F0502020204030204" pitchFamily="34" charset="0"/>
                <a:cs typeface="Times New Roman" panose="02020603050405020304" pitchFamily="18" charset="0"/>
              </a:rPr>
              <a:t>marks</a:t>
            </a: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it-IT" sz="3900" dirty="0" err="1">
                <a:effectLst/>
                <a:latin typeface="Times New Roman" panose="02020603050405020304" pitchFamily="18" charset="0"/>
                <a:ea typeface="Calibri" panose="020F0502020204030204" pitchFamily="34" charset="0"/>
                <a:cs typeface="Times New Roman" panose="02020603050405020304" pitchFamily="18" charset="0"/>
              </a:rPr>
              <a:t>slogans</a:t>
            </a: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 of products and companies. Trademarks make </a:t>
            </a:r>
            <a:r>
              <a:rPr lang="it-IT" sz="3900" dirty="0" err="1">
                <a:effectLst/>
                <a:latin typeface="Times New Roman" panose="02020603050405020304" pitchFamily="18" charset="0"/>
                <a:ea typeface="Calibri" panose="020F0502020204030204" pitchFamily="34" charset="0"/>
                <a:cs typeface="Times New Roman" panose="02020603050405020304" pitchFamily="18" charset="0"/>
              </a:rPr>
              <a:t>it</a:t>
            </a: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 easy for customers to </a:t>
            </a:r>
            <a:r>
              <a:rPr lang="it-IT" sz="3900" dirty="0" err="1">
                <a:effectLst/>
                <a:latin typeface="Times New Roman" panose="02020603050405020304" pitchFamily="18" charset="0"/>
                <a:ea typeface="Calibri" panose="020F0502020204030204" pitchFamily="34" charset="0"/>
                <a:cs typeface="Times New Roman" panose="02020603050405020304" pitchFamily="18" charset="0"/>
              </a:rPr>
              <a:t>distinguish</a:t>
            </a: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 competitors from one </a:t>
            </a:r>
            <a:r>
              <a:rPr lang="it-IT" sz="3900" dirty="0" err="1">
                <a:effectLst/>
                <a:latin typeface="Times New Roman" panose="02020603050405020304" pitchFamily="18" charset="0"/>
                <a:ea typeface="Calibri" panose="020F0502020204030204" pitchFamily="34" charset="0"/>
                <a:cs typeface="Times New Roman" panose="02020603050405020304" pitchFamily="18" charset="0"/>
              </a:rPr>
              <a:t>another</a:t>
            </a: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 help to </a:t>
            </a:r>
            <a:r>
              <a:rPr lang="it-IT" sz="3900" dirty="0" err="1">
                <a:effectLst/>
                <a:latin typeface="Times New Roman" panose="02020603050405020304" pitchFamily="18" charset="0"/>
                <a:ea typeface="Calibri" panose="020F0502020204030204" pitchFamily="34" charset="0"/>
                <a:cs typeface="Times New Roman" panose="02020603050405020304" pitchFamily="18" charset="0"/>
              </a:rPr>
              <a:t>avoid</a:t>
            </a: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900" dirty="0" err="1">
                <a:effectLst/>
                <a:latin typeface="Times New Roman" panose="02020603050405020304" pitchFamily="18" charset="0"/>
                <a:ea typeface="Calibri" panose="020F0502020204030204" pitchFamily="34" charset="0"/>
                <a:cs typeface="Times New Roman" panose="02020603050405020304" pitchFamily="18" charset="0"/>
              </a:rPr>
              <a:t>any</a:t>
            </a: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900" dirty="0" err="1">
                <a:effectLst/>
                <a:latin typeface="Times New Roman" panose="02020603050405020304" pitchFamily="18" charset="0"/>
                <a:ea typeface="Calibri" panose="020F0502020204030204" pitchFamily="34" charset="0"/>
                <a:cs typeface="Times New Roman" panose="02020603050405020304" pitchFamily="18" charset="0"/>
              </a:rPr>
              <a:t>confusion</a:t>
            </a: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it-IT" sz="3900" dirty="0" err="1">
                <a:effectLst/>
                <a:latin typeface="Times New Roman" panose="02020603050405020304" pitchFamily="18" charset="0"/>
                <a:ea typeface="Calibri" panose="020F0502020204030204" pitchFamily="34" charset="0"/>
                <a:cs typeface="Times New Roman" panose="02020603050405020304" pitchFamily="18" charset="0"/>
              </a:rPr>
              <a:t>deter</a:t>
            </a: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900" dirty="0" err="1">
                <a:effectLst/>
                <a:latin typeface="Times New Roman" panose="02020603050405020304" pitchFamily="18" charset="0"/>
                <a:ea typeface="Calibri" panose="020F0502020204030204" pitchFamily="34" charset="0"/>
                <a:cs typeface="Times New Roman" panose="02020603050405020304" pitchFamily="18" charset="0"/>
              </a:rPr>
              <a:t>misleading</a:t>
            </a: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 advertising. </a:t>
            </a:r>
          </a:p>
          <a:p>
            <a:pPr algn="just">
              <a:lnSpc>
                <a:spcPct val="107000"/>
              </a:lnSpc>
              <a:spcAft>
                <a:spcPts val="800"/>
              </a:spcAft>
            </a:pP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Trademarks are </a:t>
            </a:r>
            <a:r>
              <a:rPr lang="it-IT" sz="3900" dirty="0" err="1">
                <a:effectLst/>
                <a:latin typeface="Times New Roman" panose="02020603050405020304" pitchFamily="18" charset="0"/>
                <a:ea typeface="Calibri" panose="020F0502020204030204" pitchFamily="34" charset="0"/>
                <a:cs typeface="Times New Roman" panose="02020603050405020304" pitchFamily="18" charset="0"/>
              </a:rPr>
              <a:t>automatically</a:t>
            </a: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900" dirty="0" err="1">
                <a:effectLst/>
                <a:latin typeface="Times New Roman" panose="02020603050405020304" pitchFamily="18" charset="0"/>
                <a:ea typeface="Calibri" panose="020F0502020204030204" pitchFamily="34" charset="0"/>
                <a:cs typeface="Times New Roman" panose="02020603050405020304" pitchFamily="18" charset="0"/>
              </a:rPr>
              <a:t>assumed</a:t>
            </a: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900" dirty="0" err="1">
                <a:effectLst/>
                <a:latin typeface="Times New Roman" panose="02020603050405020304" pitchFamily="18" charset="0"/>
                <a:ea typeface="Calibri" panose="020F0502020204030204" pitchFamily="34" charset="0"/>
                <a:cs typeface="Times New Roman" panose="02020603050405020304" pitchFamily="18" charset="0"/>
              </a:rPr>
              <a:t>As</a:t>
            </a: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900" dirty="0" err="1">
                <a:effectLst/>
                <a:latin typeface="Times New Roman" panose="02020603050405020304" pitchFamily="18" charset="0"/>
                <a:ea typeface="Calibri" panose="020F0502020204030204" pitchFamily="34" charset="0"/>
                <a:cs typeface="Times New Roman" panose="02020603050405020304" pitchFamily="18" charset="0"/>
              </a:rPr>
              <a:t>soon</a:t>
            </a: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900" dirty="0" err="1">
                <a:effectLst/>
                <a:latin typeface="Times New Roman" panose="02020603050405020304" pitchFamily="18" charset="0"/>
                <a:ea typeface="Calibri" panose="020F0502020204030204" pitchFamily="34" charset="0"/>
                <a:cs typeface="Times New Roman" panose="02020603050405020304" pitchFamily="18" charset="0"/>
              </a:rPr>
              <a:t>as</a:t>
            </a: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 a business starts </a:t>
            </a:r>
            <a:r>
              <a:rPr lang="it-IT" sz="3900" dirty="0" err="1">
                <a:effectLst/>
                <a:latin typeface="Times New Roman" panose="02020603050405020304" pitchFamily="18" charset="0"/>
                <a:ea typeface="Calibri" panose="020F0502020204030204" pitchFamily="34" charset="0"/>
                <a:cs typeface="Times New Roman" panose="02020603050405020304" pitchFamily="18" charset="0"/>
              </a:rPr>
              <a:t>using</a:t>
            </a: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 a </a:t>
            </a:r>
            <a:r>
              <a:rPr lang="it-IT" sz="3900" dirty="0" err="1">
                <a:effectLst/>
                <a:latin typeface="Times New Roman" panose="02020603050405020304" pitchFamily="18" charset="0"/>
                <a:ea typeface="Calibri" panose="020F0502020204030204" pitchFamily="34" charset="0"/>
                <a:cs typeface="Times New Roman" panose="02020603050405020304" pitchFamily="18" charset="0"/>
              </a:rPr>
              <a:t>mark</a:t>
            </a: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 or brand name, </a:t>
            </a:r>
            <a:r>
              <a:rPr lang="it-IT" sz="3900" dirty="0" err="1">
                <a:effectLst/>
                <a:latin typeface="Times New Roman" panose="02020603050405020304" pitchFamily="18" charset="0"/>
                <a:ea typeface="Calibri" panose="020F0502020204030204" pitchFamily="34" charset="0"/>
                <a:cs typeface="Times New Roman" panose="02020603050405020304" pitchFamily="18" charset="0"/>
              </a:rPr>
              <a:t>you</a:t>
            </a: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 can follow up </a:t>
            </a:r>
            <a:r>
              <a:rPr lang="it-IT" sz="3900"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 symbol with TM </a:t>
            </a:r>
            <a:r>
              <a:rPr lang="it-IT" sz="3900" dirty="0" err="1">
                <a:effectLst/>
                <a:latin typeface="Times New Roman" panose="02020603050405020304" pitchFamily="18" charset="0"/>
                <a:ea typeface="Calibri" panose="020F0502020204030204" pitchFamily="34" charset="0"/>
                <a:cs typeface="Times New Roman" panose="02020603050405020304" pitchFamily="18" charset="0"/>
              </a:rPr>
              <a:t>without</a:t>
            </a: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900" dirty="0" err="1">
                <a:effectLst/>
                <a:latin typeface="Times New Roman" panose="02020603050405020304" pitchFamily="18" charset="0"/>
                <a:ea typeface="Calibri" panose="020F0502020204030204" pitchFamily="34" charset="0"/>
                <a:cs typeface="Times New Roman" panose="02020603050405020304" pitchFamily="18" charset="0"/>
              </a:rPr>
              <a:t>having</a:t>
            </a: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 to file </a:t>
            </a:r>
            <a:r>
              <a:rPr lang="it-IT" sz="3900" dirty="0" err="1">
                <a:effectLst/>
                <a:latin typeface="Times New Roman" panose="02020603050405020304" pitchFamily="18" charset="0"/>
                <a:ea typeface="Calibri" panose="020F0502020204030204" pitchFamily="34" charset="0"/>
                <a:cs typeface="Times New Roman" panose="02020603050405020304" pitchFamily="18" charset="0"/>
              </a:rPr>
              <a:t>it</a:t>
            </a:r>
            <a:r>
              <a:rPr lang="it-IT" sz="3900" dirty="0">
                <a:effectLst/>
                <a:latin typeface="Times New Roman" panose="02020603050405020304" pitchFamily="18" charset="0"/>
                <a:ea typeface="Calibri" panose="020F0502020204030204" pitchFamily="34" charset="0"/>
                <a:cs typeface="Times New Roman" panose="02020603050405020304" pitchFamily="18" charset="0"/>
              </a:rPr>
              <a:t> with the government.</a:t>
            </a:r>
            <a:endParaRPr lang="it-IT" sz="39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5187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25D4B9-ADA8-513C-05B5-699EDC884F11}"/>
              </a:ext>
            </a:extLst>
          </p:cNvPr>
          <p:cNvSpPr>
            <a:spLocks noGrp="1"/>
          </p:cNvSpPr>
          <p:nvPr>
            <p:ph type="title"/>
          </p:nvPr>
        </p:nvSpPr>
        <p:spPr/>
        <p:txBody>
          <a:bodyPr/>
          <a:lstStyle/>
          <a:p>
            <a:pPr algn="ctr"/>
            <a:r>
              <a:rPr lang="it-IT" b="1" dirty="0"/>
              <a:t>Trademarks</a:t>
            </a:r>
          </a:p>
        </p:txBody>
      </p:sp>
      <p:sp>
        <p:nvSpPr>
          <p:cNvPr id="3" name="Segnaposto contenuto 2">
            <a:extLst>
              <a:ext uri="{FF2B5EF4-FFF2-40B4-BE49-F238E27FC236}">
                <a16:creationId xmlns:a16="http://schemas.microsoft.com/office/drawing/2014/main" id="{0AAA5494-E4E3-141D-C11E-3FB5720D81D3}"/>
              </a:ext>
            </a:extLst>
          </p:cNvPr>
          <p:cNvSpPr>
            <a:spLocks noGrp="1"/>
          </p:cNvSpPr>
          <p:nvPr>
            <p:ph idx="1"/>
          </p:nvPr>
        </p:nvSpPr>
        <p:spPr/>
        <p:txBody>
          <a:bodyPr>
            <a:normAutofit lnSpcReduction="10000"/>
          </a:bodyPr>
          <a:lstStyle/>
          <a:p>
            <a:pPr algn="just"/>
            <a:r>
              <a:rPr lang="en-US" sz="4000" dirty="0"/>
              <a:t>Unlike copyrighted works, trademarks receive different degrees of protection depending on consumer awareness of the trademark, the type of service and product it identifies, and the geographic area where the trademark is used.</a:t>
            </a:r>
          </a:p>
          <a:p>
            <a:pPr algn="just"/>
            <a:r>
              <a:rPr lang="en-US" sz="4000" dirty="0"/>
              <a:t>Rights can potentially last forever and while not required, trademark owners can register their marks for additional protection.</a:t>
            </a:r>
          </a:p>
          <a:p>
            <a:endParaRPr lang="it-IT" dirty="0"/>
          </a:p>
        </p:txBody>
      </p:sp>
    </p:spTree>
    <p:extLst>
      <p:ext uri="{BB962C8B-B14F-4D97-AF65-F5344CB8AC3E}">
        <p14:creationId xmlns:p14="http://schemas.microsoft.com/office/powerpoint/2010/main" val="136589911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2377</TotalTime>
  <Words>2272</Words>
  <Application>Microsoft Office PowerPoint</Application>
  <PresentationFormat>Widescreen</PresentationFormat>
  <Paragraphs>99</Paragraphs>
  <Slides>28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28</vt:i4>
      </vt:variant>
    </vt:vector>
  </HeadingPairs>
  <TitlesOfParts>
    <vt:vector size="34" baseType="lpstr">
      <vt:lpstr>Arial</vt:lpstr>
      <vt:lpstr>Calibri</vt:lpstr>
      <vt:lpstr>Calibri Light</vt:lpstr>
      <vt:lpstr>Symbol</vt:lpstr>
      <vt:lpstr>Times New Roman</vt:lpstr>
      <vt:lpstr>Tema di Office</vt:lpstr>
      <vt:lpstr>Intellectual Property Law</vt:lpstr>
      <vt:lpstr>Types of Intellectual Property Law </vt:lpstr>
      <vt:lpstr> Copyrights </vt:lpstr>
      <vt:lpstr>Copyright</vt:lpstr>
      <vt:lpstr>Patents </vt:lpstr>
      <vt:lpstr>Patents</vt:lpstr>
      <vt:lpstr>Patents</vt:lpstr>
      <vt:lpstr>Trademarks </vt:lpstr>
      <vt:lpstr>Trademarks</vt:lpstr>
      <vt:lpstr>Geographical Indications </vt:lpstr>
      <vt:lpstr>Geographical Indications</vt:lpstr>
      <vt:lpstr> Right of Publicity </vt:lpstr>
      <vt:lpstr> Trade Secrets </vt:lpstr>
      <vt:lpstr> Right of Privacy </vt:lpstr>
      <vt:lpstr>Protecting Against Infringement </vt:lpstr>
      <vt:lpstr>Protecting against infringement</vt:lpstr>
      <vt:lpstr>Protecting against infringement</vt:lpstr>
      <vt:lpstr> How to Give Notice of Your Intellectual Property Rights </vt:lpstr>
      <vt:lpstr>How to Give Notice of Your Intellectual Property Rights</vt:lpstr>
      <vt:lpstr>How to Give Notice of Your Intellectual Property Rights</vt:lpstr>
      <vt:lpstr> International Protection of Intellectual Property Law </vt:lpstr>
      <vt:lpstr>International Protection of Intellectual Property Law</vt:lpstr>
      <vt:lpstr>International Protection of Intellectual Property Law</vt:lpstr>
      <vt:lpstr>International Protection of Intellectual Property Law</vt:lpstr>
      <vt:lpstr>International Protection of Intellectual Property Law</vt:lpstr>
      <vt:lpstr> What Do Intellectual Property Lawyers Do? </vt:lpstr>
      <vt:lpstr>What Do Intellectual Property Lawyers Do?</vt:lpstr>
      <vt:lpstr> What Do Intellectual Property Lawyers Do?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Famiglia Re</cp:lastModifiedBy>
  <cp:revision>155</cp:revision>
  <dcterms:created xsi:type="dcterms:W3CDTF">2019-03-22T08:55:07Z</dcterms:created>
  <dcterms:modified xsi:type="dcterms:W3CDTF">2023-04-04T07:56:57Z</dcterms:modified>
</cp:coreProperties>
</file>