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82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8" r:id="rId12"/>
    <p:sldId id="269" r:id="rId13"/>
    <p:sldId id="270" r:id="rId14"/>
    <p:sldId id="266" r:id="rId15"/>
    <p:sldId id="271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7" r:id="rId27"/>
    <p:sldId id="309" r:id="rId28"/>
    <p:sldId id="308" r:id="rId29"/>
    <p:sldId id="31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A58"/>
    <a:srgbClr val="2E3C5D"/>
    <a:srgbClr val="3078B5"/>
    <a:srgbClr val="F49B29"/>
    <a:srgbClr val="BAD124"/>
    <a:srgbClr val="FEF756"/>
    <a:srgbClr val="67D652"/>
    <a:srgbClr val="93D637"/>
    <a:srgbClr val="AACC1F"/>
    <a:srgbClr val="FED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74"/>
  </p:normalViewPr>
  <p:slideViewPr>
    <p:cSldViewPr snapToGrid="0" snapToObjects="1">
      <p:cViewPr>
        <p:scale>
          <a:sx n="66" d="100"/>
          <a:sy n="66" d="100"/>
        </p:scale>
        <p:origin x="10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5B522D-3ED6-BC45-A22D-160874D51F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C7636-BD45-E34C-9409-CA5E7A9707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CBEE3-00EC-E144-80BB-53EB9371AC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376C0-16E2-394B-9D94-8D28124226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2BCF4-7769-DE43-A1E5-C6317FFC3C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AA377-4FBE-B44B-BFD0-C9284A181E7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014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DA133-FFC3-D849-945B-DEEA996073A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A4ECF-A28F-A640-830E-12E967B987A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203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94136B80-E5A0-D846-A771-A02B0B4F6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308" y="6163835"/>
            <a:ext cx="12268199" cy="741362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D7462FFF-5085-5749-93DE-9AD106446D3A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DB77F1C3-0F81-BB42-A6E0-4E7A807D35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317626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il</a:t>
            </a:r>
          </a:p>
          <a:p>
            <a:pPr lvl="0"/>
            <a:r>
              <a:rPr lang="it-IT" dirty="0"/>
              <a:t>Titolo della presentazione</a:t>
            </a:r>
            <a:endParaRPr lang="it-GB" dirty="0"/>
          </a:p>
        </p:txBody>
      </p:sp>
      <p:sp>
        <p:nvSpPr>
          <p:cNvPr id="16" name="Segnaposto testo 24">
            <a:extLst>
              <a:ext uri="{FF2B5EF4-FFF2-40B4-BE49-F238E27FC236}">
                <a16:creationId xmlns:a16="http://schemas.microsoft.com/office/drawing/2014/main" id="{091E822F-1E5C-D14A-BDC4-5B1AC7268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1993402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GB" dirty="0"/>
              <a:t>FARE CLICK PER INSERIRE SOPRATITOLO</a:t>
            </a:r>
          </a:p>
        </p:txBody>
      </p:sp>
      <p:sp>
        <p:nvSpPr>
          <p:cNvPr id="18" name="Segnaposto testo 24">
            <a:extLst>
              <a:ext uri="{FF2B5EF4-FFF2-40B4-BE49-F238E27FC236}">
                <a16:creationId xmlns:a16="http://schemas.microsoft.com/office/drawing/2014/main" id="{3085F0A4-4DF5-9049-AE38-680906DCA4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262" y="3698649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SOTTOTITOLO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D418B3BC-4365-C04B-9C7A-1CF2CFDD36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50" y="5332121"/>
            <a:ext cx="6719887" cy="566738"/>
          </a:xfrm>
          <a:prstGeom prst="rect">
            <a:avLst/>
          </a:prstGeom>
        </p:spPr>
        <p:txBody>
          <a:bodyPr/>
          <a:lstStyle>
            <a:lvl1pPr>
              <a:buNone/>
              <a:defRPr sz="900">
                <a:solidFill>
                  <a:srgbClr val="2C3A58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IT" dirty="0"/>
              <a:t>I</a:t>
            </a:r>
            <a:r>
              <a:rPr lang="it-GB" dirty="0"/>
              <a:t>nserire qui i link</a:t>
            </a:r>
          </a:p>
          <a:p>
            <a:pPr lvl="0"/>
            <a:r>
              <a:rPr lang="it-GB" dirty="0"/>
              <a:t>o informazioni aggiuntive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0C47796-1DFE-0B46-AFC3-1C7F31C7A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9676AE4-89B6-4E47-8B08-CFDF9CB4AD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3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A003401-3D7C-2242-8C9D-CA00A7F27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2770" y="459510"/>
            <a:ext cx="2074718" cy="4445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5C1891B-CCB9-E541-888E-C0E086281C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459510"/>
            <a:ext cx="2787527" cy="36793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F01C985-3B58-7749-A927-4FDDDD6B04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090" y="6550176"/>
            <a:ext cx="12260179" cy="337879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47EF7789-BA93-494F-AC06-0A891EB3B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251" y="1316913"/>
            <a:ext cx="4908550" cy="464602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2E3C5D"/>
                </a:solidFill>
                <a:latin typeface="Avenir Black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click per</a:t>
            </a:r>
            <a:br>
              <a:rPr lang="it-IT" dirty="0"/>
            </a:br>
            <a:r>
              <a:rPr lang="it-IT" dirty="0"/>
              <a:t>inserire titolo</a:t>
            </a:r>
            <a:endParaRPr lang="it-GB" dirty="0"/>
          </a:p>
        </p:txBody>
      </p:sp>
      <p:sp>
        <p:nvSpPr>
          <p:cNvPr id="8" name="Segnaposto testo 24">
            <a:extLst>
              <a:ext uri="{FF2B5EF4-FFF2-40B4-BE49-F238E27FC236}">
                <a16:creationId xmlns:a16="http://schemas.microsoft.com/office/drawing/2014/main" id="{E975D560-3B6D-8A40-B538-54E8CF1F54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251" y="2634191"/>
            <a:ext cx="4908550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SOTTOTESTO</a:t>
            </a:r>
          </a:p>
        </p:txBody>
      </p:sp>
      <p:sp>
        <p:nvSpPr>
          <p:cNvPr id="9" name="Segnaposto testo 27">
            <a:extLst>
              <a:ext uri="{FF2B5EF4-FFF2-40B4-BE49-F238E27FC236}">
                <a16:creationId xmlns:a16="http://schemas.microsoft.com/office/drawing/2014/main" id="{FA5F31F9-18FC-504B-99AA-ECA41BC110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4908549" cy="2737928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57088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16E87D62-8E5E-E04B-A72B-C45F0A71F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6163835"/>
            <a:ext cx="12409714" cy="741362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8F5248E1-F774-C148-9E6C-D745BF76AF50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Segnaposto testo 12">
            <a:extLst>
              <a:ext uri="{FF2B5EF4-FFF2-40B4-BE49-F238E27FC236}">
                <a16:creationId xmlns:a16="http://schemas.microsoft.com/office/drawing/2014/main" id="{94AEE95B-463E-164B-8843-DB1E9ABFFD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931239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la</a:t>
            </a:r>
          </a:p>
          <a:p>
            <a:pPr lvl="0"/>
            <a:r>
              <a:rPr lang="it-IT" dirty="0"/>
              <a:t>Frase di ringraziamento</a:t>
            </a:r>
          </a:p>
        </p:txBody>
      </p:sp>
      <p:sp>
        <p:nvSpPr>
          <p:cNvPr id="30" name="Segnaposto testo 24">
            <a:extLst>
              <a:ext uri="{FF2B5EF4-FFF2-40B4-BE49-F238E27FC236}">
                <a16:creationId xmlns:a16="http://schemas.microsoft.com/office/drawing/2014/main" id="{7F1B02F4-9558-7741-A0BF-D6C6799105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2607015"/>
            <a:ext cx="4908550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GB" dirty="0"/>
              <a:t>FARE CLICK PER INSERIRE SOPRATITOLO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C38C22B-E175-054A-8A82-E7C7F9485E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5E42D68-17BC-014A-87EC-E1FB61ED7F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8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92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incenzo.verdoliva@uniparthenope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oteca.uniparthenope.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D6D445B-AE62-8249-8841-F9BE5887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Entrepreneurial</a:t>
            </a:r>
            <a:r>
              <a:rPr lang="it-IT" dirty="0"/>
              <a:t> Finance</a:t>
            </a:r>
          </a:p>
          <a:p>
            <a:r>
              <a:rPr lang="it-GB" dirty="0"/>
              <a:t>Master 202</a:t>
            </a:r>
            <a:r>
              <a:rPr lang="it-IT" dirty="0"/>
              <a:t>2</a:t>
            </a:r>
            <a:r>
              <a:rPr lang="it-GB" dirty="0"/>
              <a:t>-202</a:t>
            </a:r>
            <a:r>
              <a:rPr lang="it-IT" dirty="0"/>
              <a:t>3</a:t>
            </a:r>
            <a:endParaRPr lang="it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2AFA6F-7C32-6E4A-97D7-7F3215C6B5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GB" dirty="0"/>
              <a:t>MASTER MEIM 202</a:t>
            </a:r>
            <a:r>
              <a:rPr lang="it-IT" dirty="0"/>
              <a:t>2</a:t>
            </a:r>
            <a:r>
              <a:rPr lang="it-GB" dirty="0"/>
              <a:t>-202</a:t>
            </a:r>
            <a:r>
              <a:rPr lang="it-IT" dirty="0"/>
              <a:t>3</a:t>
            </a:r>
            <a:endParaRPr lang="it-GB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0FD6FB-25CC-5548-9E18-53B8F2985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690" y="4103192"/>
            <a:ext cx="6719887" cy="566738"/>
          </a:xfrm>
        </p:spPr>
        <p:txBody>
          <a:bodyPr/>
          <a:lstStyle/>
          <a:p>
            <a:r>
              <a:rPr lang="it-IT" sz="2400" dirty="0"/>
              <a:t>Vincenzo Verdoliva</a:t>
            </a:r>
            <a:endParaRPr lang="it-GB" sz="2400" dirty="0"/>
          </a:p>
          <a:p>
            <a:r>
              <a:rPr lang="it-IT" sz="2400" dirty="0"/>
              <a:t>Associate Professor of Finance, </a:t>
            </a:r>
            <a:r>
              <a:rPr lang="it-GB" sz="2400" dirty="0"/>
              <a:t>Università degli Studi di Napoli Parthenope</a:t>
            </a:r>
            <a:endParaRPr lang="it-IT" sz="2400" dirty="0"/>
          </a:p>
          <a:p>
            <a:r>
              <a:rPr lang="it-IT" sz="2400" dirty="0">
                <a:hlinkClick r:id="rId2"/>
              </a:rPr>
              <a:t>vincenzo.verdoliva@uniparthenope.it</a:t>
            </a:r>
            <a:r>
              <a:rPr lang="it-IT" sz="2400" dirty="0"/>
              <a:t> </a:t>
            </a:r>
            <a:endParaRPr lang="it-GB" sz="2400" dirty="0"/>
          </a:p>
        </p:txBody>
      </p:sp>
    </p:spTree>
    <p:extLst>
      <p:ext uri="{BB962C8B-B14F-4D97-AF65-F5344CB8AC3E}">
        <p14:creationId xmlns:p14="http://schemas.microsoft.com/office/powerpoint/2010/main" val="329954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51" y="1316913"/>
            <a:ext cx="8443058" cy="464602"/>
          </a:xfrm>
        </p:spPr>
        <p:txBody>
          <a:bodyPr/>
          <a:lstStyle/>
          <a:p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Private </a:t>
            </a:r>
            <a:r>
              <a:rPr lang="it-IT" sz="2800" dirty="0" err="1">
                <a:solidFill>
                  <a:srgbClr val="0E0640"/>
                </a:solidFill>
                <a:latin typeface="Bahnschrift" panose="020B0502040204020203" pitchFamily="34" charset="0"/>
              </a:rPr>
              <a:t>equity</a:t>
            </a:r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 and venture capital: </a:t>
            </a:r>
            <a:r>
              <a:rPr lang="it-IT" sz="2800" dirty="0" err="1">
                <a:solidFill>
                  <a:srgbClr val="0E0640"/>
                </a:solidFill>
                <a:latin typeface="Bahnschrift" panose="020B0502040204020203" pitchFamily="34" charset="0"/>
              </a:rPr>
              <a:t>theoretical</a:t>
            </a:r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 background</a:t>
            </a:r>
            <a:endParaRPr lang="en-GB" sz="2800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EDFE109-2D6A-44C5-AAF6-C82FC5D08C7A}"/>
              </a:ext>
            </a:extLst>
          </p:cNvPr>
          <p:cNvSpPr/>
          <p:nvPr/>
        </p:nvSpPr>
        <p:spPr>
          <a:xfrm>
            <a:off x="1344310" y="1746731"/>
            <a:ext cx="8717007" cy="57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it-IT" sz="2400" dirty="0" err="1">
                <a:solidFill>
                  <a:srgbClr val="0E0640"/>
                </a:solidFill>
                <a:latin typeface="Bahnschrift Light" panose="020B0502040204020203" pitchFamily="34" charset="0"/>
              </a:rPr>
              <a:t>Today</a:t>
            </a:r>
            <a:endParaRPr lang="it-IT" sz="2400" b="1" dirty="0">
              <a:solidFill>
                <a:srgbClr val="0E064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5191351" y="2459576"/>
            <a:ext cx="1024416" cy="356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arrotondato 20"/>
          <p:cNvSpPr/>
          <p:nvPr/>
        </p:nvSpPr>
        <p:spPr>
          <a:xfrm>
            <a:off x="3835601" y="2918491"/>
            <a:ext cx="4000500" cy="52669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4218913" y="2935585"/>
            <a:ext cx="3233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Expansion </a:t>
            </a:r>
            <a:r>
              <a:rPr lang="it-IT" sz="2400" b="1" dirty="0" err="1">
                <a:solidFill>
                  <a:schemeClr val="bg1"/>
                </a:solidFill>
              </a:rPr>
              <a:t>financing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Freccia in giù 22"/>
          <p:cNvSpPr/>
          <p:nvPr/>
        </p:nvSpPr>
        <p:spPr>
          <a:xfrm>
            <a:off x="5191351" y="3832102"/>
            <a:ext cx="1353517" cy="275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arrotondato 23"/>
          <p:cNvSpPr/>
          <p:nvPr/>
        </p:nvSpPr>
        <p:spPr>
          <a:xfrm>
            <a:off x="3683725" y="4354276"/>
            <a:ext cx="4152375" cy="68798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3786742" y="4449418"/>
            <a:ext cx="409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Business </a:t>
            </a:r>
            <a:r>
              <a:rPr lang="it-IT" sz="2400" b="1" dirty="0" err="1">
                <a:solidFill>
                  <a:schemeClr val="bg1"/>
                </a:solidFill>
              </a:rPr>
              <a:t>development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4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51" y="1316913"/>
            <a:ext cx="8443058" cy="464602"/>
          </a:xfrm>
        </p:spPr>
        <p:txBody>
          <a:bodyPr/>
          <a:lstStyle/>
          <a:p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Private </a:t>
            </a:r>
            <a:r>
              <a:rPr lang="it-IT" sz="2800" dirty="0" err="1">
                <a:solidFill>
                  <a:srgbClr val="0E0640"/>
                </a:solidFill>
                <a:latin typeface="Bahnschrift" panose="020B0502040204020203" pitchFamily="34" charset="0"/>
              </a:rPr>
              <a:t>equity</a:t>
            </a:r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 and venture capital: </a:t>
            </a:r>
            <a:r>
              <a:rPr lang="it-IT" sz="2800" dirty="0" err="1">
                <a:solidFill>
                  <a:srgbClr val="0E0640"/>
                </a:solidFill>
                <a:latin typeface="Bahnschrift" panose="020B0502040204020203" pitchFamily="34" charset="0"/>
              </a:rPr>
              <a:t>theoretical</a:t>
            </a:r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 background</a:t>
            </a:r>
            <a:endParaRPr lang="en-GB" sz="2800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EDFE109-2D6A-44C5-AAF6-C82FC5D08C7A}"/>
              </a:ext>
            </a:extLst>
          </p:cNvPr>
          <p:cNvSpPr/>
          <p:nvPr/>
        </p:nvSpPr>
        <p:spPr>
          <a:xfrm>
            <a:off x="3551809" y="1746731"/>
            <a:ext cx="5027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it-IT" sz="2400" dirty="0" err="1">
                <a:solidFill>
                  <a:srgbClr val="0E0640"/>
                </a:solidFill>
                <a:latin typeface="Bahnschrift Light" panose="020B0502040204020203" pitchFamily="34" charset="0"/>
              </a:rPr>
              <a:t>Today</a:t>
            </a:r>
            <a:endParaRPr lang="it-IT" sz="2400" b="1" dirty="0">
              <a:solidFill>
                <a:srgbClr val="0E064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5601447" y="2410383"/>
            <a:ext cx="1024416" cy="356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4022654" y="4234075"/>
            <a:ext cx="4000500" cy="5266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405966" y="4251169"/>
            <a:ext cx="3233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chemeClr val="bg1"/>
                </a:solidFill>
              </a:rPr>
              <a:t>Replacement</a:t>
            </a:r>
            <a:r>
              <a:rPr lang="it-IT" sz="2400" b="1" dirty="0">
                <a:solidFill>
                  <a:schemeClr val="bg1"/>
                </a:solidFill>
              </a:rPr>
              <a:t> capital</a:t>
            </a:r>
          </a:p>
        </p:txBody>
      </p:sp>
      <p:sp>
        <p:nvSpPr>
          <p:cNvPr id="13" name="Freccia in giù 12"/>
          <p:cNvSpPr/>
          <p:nvPr/>
        </p:nvSpPr>
        <p:spPr>
          <a:xfrm>
            <a:off x="5346146" y="3722111"/>
            <a:ext cx="1353517" cy="275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6371770" y="5350162"/>
            <a:ext cx="4992915" cy="485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530160" y="5350161"/>
            <a:ext cx="409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Management </a:t>
            </a:r>
            <a:r>
              <a:rPr lang="it-IT" sz="2400" b="1" dirty="0" err="1">
                <a:solidFill>
                  <a:schemeClr val="bg1"/>
                </a:solidFill>
              </a:rPr>
              <a:t>buy</a:t>
            </a:r>
            <a:r>
              <a:rPr lang="it-IT" sz="2400" b="1" dirty="0">
                <a:solidFill>
                  <a:schemeClr val="bg1"/>
                </a:solidFill>
              </a:rPr>
              <a:t>-in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113405" y="2852380"/>
            <a:ext cx="4000500" cy="5266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4496717" y="2852380"/>
            <a:ext cx="3233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Buyout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970084" y="5350162"/>
            <a:ext cx="4992915" cy="485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1128474" y="5350161"/>
            <a:ext cx="409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Management buy-out</a:t>
            </a:r>
          </a:p>
        </p:txBody>
      </p:sp>
      <p:cxnSp>
        <p:nvCxnSpPr>
          <p:cNvPr id="20" name="Connettore 2 19"/>
          <p:cNvCxnSpPr/>
          <p:nvPr/>
        </p:nvCxnSpPr>
        <p:spPr>
          <a:xfrm flipH="1">
            <a:off x="3271762" y="4712834"/>
            <a:ext cx="751846" cy="642937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7455575" y="4855746"/>
            <a:ext cx="1412652" cy="469990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403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51" y="1316913"/>
            <a:ext cx="8443058" cy="464602"/>
          </a:xfrm>
        </p:spPr>
        <p:txBody>
          <a:bodyPr/>
          <a:lstStyle/>
          <a:p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Private </a:t>
            </a:r>
            <a:r>
              <a:rPr lang="it-IT" sz="2800" dirty="0" err="1">
                <a:solidFill>
                  <a:srgbClr val="0E0640"/>
                </a:solidFill>
                <a:latin typeface="Bahnschrift" panose="020B0502040204020203" pitchFamily="34" charset="0"/>
              </a:rPr>
              <a:t>equity</a:t>
            </a:r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 and venture capital: </a:t>
            </a:r>
            <a:r>
              <a:rPr lang="it-IT" sz="2800" dirty="0" err="1">
                <a:solidFill>
                  <a:srgbClr val="0E0640"/>
                </a:solidFill>
                <a:latin typeface="Bahnschrift" panose="020B0502040204020203" pitchFamily="34" charset="0"/>
              </a:rPr>
              <a:t>theoretical</a:t>
            </a:r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 background</a:t>
            </a:r>
            <a:endParaRPr lang="en-GB" sz="2800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Ovale 3"/>
          <p:cNvSpPr/>
          <p:nvPr/>
        </p:nvSpPr>
        <p:spPr>
          <a:xfrm>
            <a:off x="5326741" y="1948706"/>
            <a:ext cx="2540000" cy="856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5326741" y="3390297"/>
            <a:ext cx="2540000" cy="856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5326741" y="4831889"/>
            <a:ext cx="2540000" cy="856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907312" y="2258081"/>
            <a:ext cx="137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START-UP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731685" y="3585318"/>
            <a:ext cx="178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675080" y="5075394"/>
            <a:ext cx="184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TOURNAROUND</a:t>
            </a:r>
          </a:p>
        </p:txBody>
      </p:sp>
      <p:sp>
        <p:nvSpPr>
          <p:cNvPr id="11" name="Parentesi graffa aperta 10"/>
          <p:cNvSpPr/>
          <p:nvPr/>
        </p:nvSpPr>
        <p:spPr>
          <a:xfrm>
            <a:off x="4252684" y="1948706"/>
            <a:ext cx="725715" cy="2297934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Parentesi graffa aperta 11"/>
          <p:cNvSpPr/>
          <p:nvPr/>
        </p:nvSpPr>
        <p:spPr>
          <a:xfrm>
            <a:off x="4252684" y="4452203"/>
            <a:ext cx="725715" cy="1342789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Parentesi graffa aperta 12"/>
          <p:cNvSpPr/>
          <p:nvPr/>
        </p:nvSpPr>
        <p:spPr>
          <a:xfrm rot="10800000">
            <a:off x="8447311" y="1948706"/>
            <a:ext cx="725715" cy="3900463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9748756" y="3585318"/>
            <a:ext cx="2353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Private </a:t>
            </a:r>
            <a:r>
              <a:rPr lang="it-IT" sz="2800" b="1" dirty="0" err="1"/>
              <a:t>equity</a:t>
            </a:r>
            <a:endParaRPr lang="it-IT" sz="28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446808" y="2759331"/>
            <a:ext cx="263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Venture capital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724946" y="4812731"/>
            <a:ext cx="2353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Buy</a:t>
            </a:r>
            <a:r>
              <a:rPr lang="it-IT" sz="2800" b="1" dirty="0"/>
              <a:t> out</a:t>
            </a:r>
          </a:p>
        </p:txBody>
      </p:sp>
    </p:spTree>
    <p:extLst>
      <p:ext uri="{BB962C8B-B14F-4D97-AF65-F5344CB8AC3E}">
        <p14:creationId xmlns:p14="http://schemas.microsoft.com/office/powerpoint/2010/main" val="142120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50" y="1316913"/>
            <a:ext cx="6640383" cy="464602"/>
          </a:xfrm>
        </p:spPr>
        <p:txBody>
          <a:bodyPr/>
          <a:lstStyle/>
          <a:p>
            <a:r>
              <a:rPr lang="it-IT" dirty="0"/>
              <a:t>Market </a:t>
            </a:r>
            <a:r>
              <a:rPr lang="it-IT" dirty="0" err="1"/>
              <a:t>size</a:t>
            </a:r>
            <a:r>
              <a:rPr lang="it-IT" dirty="0"/>
              <a:t> and </a:t>
            </a:r>
            <a:r>
              <a:rPr lang="it-IT" dirty="0" err="1"/>
              <a:t>evolution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4908549" cy="896123"/>
          </a:xfrm>
        </p:spPr>
        <p:txBody>
          <a:bodyPr/>
          <a:lstStyle/>
          <a:p>
            <a:r>
              <a:rPr lang="it-IT" sz="2400" b="1" dirty="0">
                <a:solidFill>
                  <a:srgbClr val="0E0640"/>
                </a:solidFill>
                <a:latin typeface="Bahnschrift" panose="020B0502040204020203" pitchFamily="34" charset="0"/>
              </a:rPr>
              <a:t>1: </a:t>
            </a:r>
            <a:r>
              <a:rPr lang="it-IT" sz="2400" b="1" dirty="0" err="1">
                <a:solidFill>
                  <a:srgbClr val="0E0640"/>
                </a:solidFill>
                <a:latin typeface="Bahnschrift" panose="020B0502040204020203" pitchFamily="34" charset="0"/>
              </a:rPr>
              <a:t>foundrasing</a:t>
            </a:r>
            <a:endParaRPr lang="it-IT" sz="2400" b="1" dirty="0">
              <a:solidFill>
                <a:srgbClr val="0E0640"/>
              </a:solidFill>
              <a:latin typeface="Bahnschrift" panose="020B0502040204020203" pitchFamily="34" charset="0"/>
            </a:endParaRPr>
          </a:p>
          <a:p>
            <a:r>
              <a:rPr lang="it-IT" sz="2400" b="1" dirty="0">
                <a:solidFill>
                  <a:srgbClr val="0E0640"/>
                </a:solidFill>
                <a:latin typeface="Bahnschrift" panose="020B0502040204020203" pitchFamily="34" charset="0"/>
              </a:rPr>
              <a:t>2: </a:t>
            </a:r>
            <a:r>
              <a:rPr lang="it-IT" sz="2400" b="1" dirty="0" err="1">
                <a:solidFill>
                  <a:srgbClr val="0E0640"/>
                </a:solidFill>
                <a:latin typeface="Bahnschrift" panose="020B0502040204020203" pitchFamily="34" charset="0"/>
              </a:rPr>
              <a:t>investment</a:t>
            </a:r>
            <a:endParaRPr lang="it-IT" sz="2400" b="1" dirty="0">
              <a:solidFill>
                <a:srgbClr val="0E0640"/>
              </a:solidFill>
              <a:latin typeface="Bahnschrift" panose="020B0502040204020203" pitchFamily="34" charset="0"/>
            </a:endParaRPr>
          </a:p>
          <a:p>
            <a:r>
              <a:rPr lang="it-IT" sz="2400" b="1" dirty="0">
                <a:solidFill>
                  <a:srgbClr val="0E0640"/>
                </a:solidFill>
                <a:latin typeface="Bahnschrift" panose="020B0502040204020203" pitchFamily="34" charset="0"/>
              </a:rPr>
              <a:t>3: </a:t>
            </a:r>
            <a:r>
              <a:rPr lang="it-IT" sz="2400" b="1" dirty="0" err="1">
                <a:solidFill>
                  <a:srgbClr val="0E0640"/>
                </a:solidFill>
                <a:latin typeface="Bahnschrift" panose="020B0502040204020203" pitchFamily="34" charset="0"/>
              </a:rPr>
              <a:t>divestment</a:t>
            </a:r>
            <a:endParaRPr lang="en-GB" sz="2400" b="1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30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51" y="1316913"/>
            <a:ext cx="8443058" cy="464602"/>
          </a:xfrm>
        </p:spPr>
        <p:txBody>
          <a:bodyPr/>
          <a:lstStyle/>
          <a:p>
            <a:r>
              <a:rPr lang="it-IT" sz="2800" dirty="0" err="1">
                <a:solidFill>
                  <a:srgbClr val="0E0640"/>
                </a:solidFill>
                <a:latin typeface="Bahnschrift" panose="020B0502040204020203" pitchFamily="34" charset="0"/>
              </a:rPr>
              <a:t>Foundrising</a:t>
            </a:r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 </a:t>
            </a:r>
            <a:r>
              <a:rPr lang="it-IT" sz="2800" dirty="0" err="1">
                <a:solidFill>
                  <a:srgbClr val="0E0640"/>
                </a:solidFill>
                <a:latin typeface="Bahnschrift" panose="020B0502040204020203" pitchFamily="34" charset="0"/>
              </a:rPr>
              <a:t>evolution</a:t>
            </a:r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 (euro mln)</a:t>
            </a:r>
            <a:endParaRPr lang="en-GB" sz="2800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65FCBBA-4856-6A3D-24CB-DCB13E744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406" y="2130538"/>
            <a:ext cx="7677150" cy="386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14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51" y="1316913"/>
            <a:ext cx="8443058" cy="464602"/>
          </a:xfrm>
        </p:spPr>
        <p:txBody>
          <a:bodyPr/>
          <a:lstStyle/>
          <a:p>
            <a:r>
              <a:rPr lang="en-US" sz="2800" dirty="0">
                <a:solidFill>
                  <a:srgbClr val="0E0640"/>
                </a:solidFill>
                <a:latin typeface="Bahnschrift" panose="020B0502040204020203" pitchFamily="34" charset="0"/>
              </a:rPr>
              <a:t>The geography of funds raised</a:t>
            </a:r>
            <a:endParaRPr lang="en-GB" sz="2800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C38C1CD-33D7-8785-2B9C-78D6FF860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238" y="1921295"/>
            <a:ext cx="6868365" cy="39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42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Market </a:t>
            </a:r>
            <a:r>
              <a:rPr lang="it-IT" dirty="0" err="1"/>
              <a:t>evolution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4908549" cy="896123"/>
          </a:xfrm>
        </p:spPr>
        <p:txBody>
          <a:bodyPr/>
          <a:lstStyle/>
          <a:p>
            <a:r>
              <a:rPr lang="it-IT" sz="2400" b="1" dirty="0">
                <a:solidFill>
                  <a:srgbClr val="0E0640"/>
                </a:solidFill>
                <a:latin typeface="Bahnschrift" panose="020B0502040204020203" pitchFamily="34" charset="0"/>
              </a:rPr>
              <a:t>2: </a:t>
            </a:r>
            <a:r>
              <a:rPr lang="it-IT" sz="2400" b="1" dirty="0" err="1">
                <a:solidFill>
                  <a:srgbClr val="0E0640"/>
                </a:solidFill>
                <a:latin typeface="Bahnschrift" panose="020B0502040204020203" pitchFamily="34" charset="0"/>
              </a:rPr>
              <a:t>investment</a:t>
            </a:r>
            <a:endParaRPr lang="it-IT" sz="2400" b="1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54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51" y="1316913"/>
            <a:ext cx="8443058" cy="464602"/>
          </a:xfrm>
        </p:spPr>
        <p:txBody>
          <a:bodyPr/>
          <a:lstStyle/>
          <a:p>
            <a:r>
              <a:rPr lang="en-US" sz="2800" dirty="0">
                <a:solidFill>
                  <a:srgbClr val="0E0640"/>
                </a:solidFill>
                <a:latin typeface="Bahnschrift" panose="020B0502040204020203" pitchFamily="34" charset="0"/>
              </a:rPr>
              <a:t>Investment evolution by origin of investors</a:t>
            </a:r>
            <a:endParaRPr lang="en-GB" sz="2800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8B5FDC0-652D-6DE6-A195-ED039C2C1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477" y="1986371"/>
            <a:ext cx="6638109" cy="43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83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51" y="1316913"/>
            <a:ext cx="9971412" cy="464602"/>
          </a:xfrm>
        </p:spPr>
        <p:txBody>
          <a:bodyPr/>
          <a:lstStyle/>
          <a:p>
            <a:r>
              <a:rPr lang="en-US" sz="2800" dirty="0">
                <a:solidFill>
                  <a:srgbClr val="0E0640"/>
                </a:solidFill>
                <a:latin typeface="Bahnschrift" panose="020B0502040204020203" pitchFamily="34" charset="0"/>
              </a:rPr>
              <a:t>Distribution by region of number of investments occurred over 2021</a:t>
            </a:r>
            <a:endParaRPr lang="en-GB" sz="2800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1C80AF2-F25F-8270-60C0-278FB3921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258" y="1980302"/>
            <a:ext cx="7493484" cy="42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16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5BDE70D-FBFB-87DC-ED3E-F095B8846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337" y="1620585"/>
            <a:ext cx="7802011" cy="470215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51" y="1316913"/>
            <a:ext cx="9971412" cy="464602"/>
          </a:xfrm>
        </p:spPr>
        <p:txBody>
          <a:bodyPr/>
          <a:lstStyle/>
          <a:p>
            <a:r>
              <a:rPr lang="en-US" sz="2800" dirty="0">
                <a:solidFill>
                  <a:srgbClr val="0E0640"/>
                </a:solidFill>
                <a:latin typeface="Bahnschrift" panose="020B0502040204020203" pitchFamily="34" charset="0"/>
              </a:rPr>
              <a:t>Distribution by sector of number of investments occurred over 2021</a:t>
            </a:r>
            <a:endParaRPr lang="en-GB" sz="2800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11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Agenda</a:t>
            </a:r>
            <a:endParaRPr lang="it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91E9AC-BD22-0F4B-AAAF-E32C7297BB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2317340"/>
            <a:ext cx="4908549" cy="273792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it-IT" sz="2000" dirty="0" err="1"/>
              <a:t>Entrepreneurial</a:t>
            </a:r>
            <a:r>
              <a:rPr lang="it-IT" sz="2000" dirty="0"/>
              <a:t> Finance </a:t>
            </a:r>
            <a:r>
              <a:rPr lang="it-IT" sz="2000" dirty="0" err="1"/>
              <a:t>definition</a:t>
            </a:r>
            <a:r>
              <a:rPr lang="it-IT" sz="2000" dirty="0"/>
              <a:t> and market </a:t>
            </a:r>
            <a:r>
              <a:rPr lang="it-IT" sz="2000" dirty="0" err="1"/>
              <a:t>size</a:t>
            </a:r>
            <a:endParaRPr lang="it-IT" sz="2000" dirty="0"/>
          </a:p>
          <a:p>
            <a:pPr marL="342900" indent="-342900">
              <a:buFont typeface="+mj-lt"/>
              <a:buAutoNum type="arabicPeriod"/>
            </a:pPr>
            <a:r>
              <a:rPr lang="it-IT" sz="2000" dirty="0" err="1"/>
              <a:t>What</a:t>
            </a:r>
            <a:r>
              <a:rPr lang="it-IT" sz="2000" dirty="0"/>
              <a:t> </a:t>
            </a:r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know</a:t>
            </a:r>
            <a:r>
              <a:rPr lang="it-IT" sz="2000" dirty="0"/>
              <a:t> </a:t>
            </a:r>
            <a:r>
              <a:rPr lang="it-IT" sz="2000" dirty="0" err="1"/>
              <a:t>about</a:t>
            </a:r>
            <a:r>
              <a:rPr lang="it-IT" sz="2000" dirty="0"/>
              <a:t> private </a:t>
            </a:r>
            <a:r>
              <a:rPr lang="it-IT" sz="2000" dirty="0" err="1"/>
              <a:t>equity</a:t>
            </a:r>
            <a:r>
              <a:rPr lang="it-IT" sz="2000" dirty="0"/>
              <a:t> and venture capital?</a:t>
            </a:r>
          </a:p>
          <a:p>
            <a:pPr marL="0" indent="0"/>
            <a:r>
              <a:rPr lang="it-IT" sz="2000" dirty="0"/>
              <a:t>          </a:t>
            </a:r>
            <a:r>
              <a:rPr lang="it-IT" sz="2000" dirty="0" err="1"/>
              <a:t>interactive</a:t>
            </a:r>
            <a:r>
              <a:rPr lang="it-IT" sz="2000" dirty="0"/>
              <a:t> </a:t>
            </a:r>
            <a:r>
              <a:rPr lang="it-IT" sz="2000" dirty="0" err="1"/>
              <a:t>section</a:t>
            </a:r>
            <a:endParaRPr lang="it-IT" sz="2000" dirty="0"/>
          </a:p>
          <a:p>
            <a:pPr marL="342900" indent="-342900">
              <a:buFont typeface="+mj-lt"/>
              <a:buAutoNum type="arabicPeriod" startAt="3"/>
            </a:pPr>
            <a:r>
              <a:rPr lang="it-IT" sz="2000" dirty="0"/>
              <a:t>How PE </a:t>
            </a:r>
            <a:r>
              <a:rPr lang="it-IT" sz="2000" dirty="0" err="1"/>
              <a:t>investors</a:t>
            </a:r>
            <a:r>
              <a:rPr lang="it-IT" sz="2000" dirty="0"/>
              <a:t> </a:t>
            </a:r>
            <a:r>
              <a:rPr lang="it-IT" sz="2000" dirty="0" err="1"/>
              <a:t>select</a:t>
            </a:r>
            <a:r>
              <a:rPr lang="it-IT" sz="2000" dirty="0"/>
              <a:t> </a:t>
            </a:r>
            <a:r>
              <a:rPr lang="it-IT" sz="2000" dirty="0" err="1"/>
              <a:t>investee</a:t>
            </a:r>
            <a:r>
              <a:rPr lang="it-IT" sz="2000" dirty="0"/>
              <a:t> </a:t>
            </a:r>
            <a:r>
              <a:rPr lang="it-IT" sz="2000" dirty="0" err="1"/>
              <a:t>firms</a:t>
            </a:r>
            <a:endParaRPr lang="it-IT" sz="2000" dirty="0"/>
          </a:p>
          <a:p>
            <a:pPr marL="0" indent="0"/>
            <a:r>
              <a:rPr lang="it-IT" sz="2000" dirty="0"/>
              <a:t>         </a:t>
            </a:r>
            <a:r>
              <a:rPr lang="it-IT" sz="2000" dirty="0" err="1"/>
              <a:t>interactive</a:t>
            </a:r>
            <a:r>
              <a:rPr lang="it-IT" sz="2000" dirty="0"/>
              <a:t> </a:t>
            </a:r>
            <a:r>
              <a:rPr lang="it-IT" sz="2000" dirty="0" err="1"/>
              <a:t>section</a:t>
            </a:r>
            <a:r>
              <a:rPr lang="it-IT" sz="2000" dirty="0"/>
              <a:t>: </a:t>
            </a:r>
            <a:r>
              <a:rPr lang="it-IT" sz="2000" dirty="0" err="1"/>
              <a:t>using</a:t>
            </a:r>
            <a:r>
              <a:rPr lang="it-IT" sz="2000" dirty="0"/>
              <a:t> </a:t>
            </a:r>
            <a:r>
              <a:rPr lang="it-IT" sz="2000" dirty="0" err="1"/>
              <a:t>aida</a:t>
            </a:r>
            <a:endParaRPr lang="it-IT" sz="2000" dirty="0"/>
          </a:p>
          <a:p>
            <a:pPr marL="342900" indent="-342900">
              <a:buFont typeface="+mj-lt"/>
              <a:buAutoNum type="arabicPeriod" startAt="4"/>
            </a:pPr>
            <a:r>
              <a:rPr lang="it-IT" sz="2000" dirty="0" err="1"/>
              <a:t>Highlights</a:t>
            </a:r>
            <a:r>
              <a:rPr lang="it-IT" sz="2000" dirty="0"/>
              <a:t> of Business </a:t>
            </a:r>
            <a:r>
              <a:rPr lang="it-IT" sz="2000" dirty="0" err="1"/>
              <a:t>evaluation</a:t>
            </a:r>
            <a:r>
              <a:rPr lang="it-IT" sz="2000" dirty="0"/>
              <a:t> in the private </a:t>
            </a:r>
            <a:r>
              <a:rPr lang="it-IT" sz="2000" dirty="0" err="1"/>
              <a:t>equity</a:t>
            </a:r>
            <a:r>
              <a:rPr lang="it-IT" sz="2000" dirty="0"/>
              <a:t> </a:t>
            </a:r>
            <a:r>
              <a:rPr lang="it-IT" sz="2000" dirty="0" err="1"/>
              <a:t>industry</a:t>
            </a:r>
            <a:endParaRPr lang="it-IT" sz="2000" dirty="0"/>
          </a:p>
          <a:p>
            <a:pPr marL="342900" indent="-342900">
              <a:buFont typeface="+mj-lt"/>
              <a:buAutoNum type="arabicPeriod" startAt="5"/>
            </a:pPr>
            <a:r>
              <a:rPr lang="it-IT" sz="2000" dirty="0"/>
              <a:t>Case </a:t>
            </a:r>
            <a:r>
              <a:rPr lang="it-IT" sz="2000" dirty="0" err="1"/>
              <a:t>studies</a:t>
            </a:r>
            <a:r>
              <a:rPr lang="it-IT" sz="2000" dirty="0"/>
              <a:t> </a:t>
            </a:r>
            <a:r>
              <a:rPr lang="it-IT" sz="2000" dirty="0" err="1"/>
              <a:t>analysis</a:t>
            </a:r>
            <a:endParaRPr lang="it-IT" sz="2000" dirty="0"/>
          </a:p>
          <a:p>
            <a:pPr marL="0" indent="0"/>
            <a:r>
              <a:rPr lang="it-IT" sz="2000" dirty="0"/>
              <a:t>         </a:t>
            </a:r>
            <a:r>
              <a:rPr lang="it-IT" sz="2000" dirty="0" err="1"/>
              <a:t>interactive</a:t>
            </a:r>
            <a:r>
              <a:rPr lang="it-IT" sz="2000" dirty="0"/>
              <a:t> </a:t>
            </a:r>
            <a:r>
              <a:rPr lang="it-IT" sz="2000" dirty="0" err="1"/>
              <a:t>section</a:t>
            </a:r>
            <a:endParaRPr lang="it-IT" sz="2000" dirty="0"/>
          </a:p>
          <a:p>
            <a:pPr marL="0" indent="0"/>
            <a:endParaRPr lang="it-IT" sz="1800" dirty="0"/>
          </a:p>
        </p:txBody>
      </p:sp>
      <p:pic>
        <p:nvPicPr>
          <p:cNvPr id="1026" name="Picture 2" descr="Call for Application - MEIM | Master in Entrepreneurship and Innovation  Management">
            <a:extLst>
              <a:ext uri="{FF2B5EF4-FFF2-40B4-BE49-F238E27FC236}">
                <a16:creationId xmlns:a16="http://schemas.microsoft.com/office/drawing/2014/main" id="{C18CFEE7-A018-DB40-8C5C-41E8B437C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83229"/>
            <a:ext cx="5934094" cy="39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89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Market </a:t>
            </a:r>
            <a:r>
              <a:rPr lang="it-IT" dirty="0" err="1"/>
              <a:t>evolution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4908549" cy="896123"/>
          </a:xfrm>
        </p:spPr>
        <p:txBody>
          <a:bodyPr/>
          <a:lstStyle/>
          <a:p>
            <a:r>
              <a:rPr lang="it-IT" sz="2400" b="1" dirty="0">
                <a:solidFill>
                  <a:srgbClr val="0E0640"/>
                </a:solidFill>
                <a:latin typeface="Bahnschrift" panose="020B0502040204020203" pitchFamily="34" charset="0"/>
              </a:rPr>
              <a:t>3: </a:t>
            </a:r>
            <a:r>
              <a:rPr lang="it-IT" sz="2400" b="1" dirty="0" err="1">
                <a:solidFill>
                  <a:srgbClr val="0E0640"/>
                </a:solidFill>
                <a:latin typeface="Bahnschrift" panose="020B0502040204020203" pitchFamily="34" charset="0"/>
              </a:rPr>
              <a:t>divestment</a:t>
            </a:r>
            <a:endParaRPr lang="it-IT" sz="2400" b="1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73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51" y="1316913"/>
            <a:ext cx="9971412" cy="464602"/>
          </a:xfrm>
        </p:spPr>
        <p:txBody>
          <a:bodyPr/>
          <a:lstStyle/>
          <a:p>
            <a:r>
              <a:rPr lang="en-US" sz="2800" dirty="0">
                <a:solidFill>
                  <a:srgbClr val="0E0640"/>
                </a:solidFill>
                <a:latin typeface="Bahnschrift" panose="020B0502040204020203" pitchFamily="34" charset="0"/>
              </a:rPr>
              <a:t>Evolution of divestment over 2017-2021</a:t>
            </a:r>
            <a:endParaRPr lang="en-GB" sz="2800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F40601C-B557-EF4F-496A-9A6CD9F3B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452" y="1716007"/>
            <a:ext cx="8653010" cy="47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6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4FA62EF-5019-5029-04DB-19E8A674B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69" y="1781515"/>
            <a:ext cx="7674044" cy="443944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51" y="1316913"/>
            <a:ext cx="9971412" cy="464602"/>
          </a:xfrm>
        </p:spPr>
        <p:txBody>
          <a:bodyPr/>
          <a:lstStyle/>
          <a:p>
            <a:r>
              <a:rPr lang="en-US" sz="2800" dirty="0">
                <a:solidFill>
                  <a:srgbClr val="0E0640"/>
                </a:solidFill>
                <a:latin typeface="Bahnschrift" panose="020B0502040204020203" pitchFamily="34" charset="0"/>
              </a:rPr>
              <a:t>Distribution of divestment by typology. Data in % of total amount divested</a:t>
            </a:r>
            <a:endParaRPr lang="en-GB" sz="2800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89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Agenda</a:t>
            </a:r>
            <a:endParaRPr lang="it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91E9AC-BD22-0F4B-AAAF-E32C7297BB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07177" y="2696163"/>
            <a:ext cx="8673737" cy="974500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it-IT" sz="3600" dirty="0" err="1"/>
              <a:t>What</a:t>
            </a:r>
            <a:r>
              <a:rPr lang="it-IT" sz="3600" dirty="0"/>
              <a:t> </a:t>
            </a:r>
            <a:r>
              <a:rPr lang="it-IT" sz="3600" dirty="0" err="1"/>
              <a:t>we</a:t>
            </a:r>
            <a:r>
              <a:rPr lang="it-IT" sz="3600" dirty="0"/>
              <a:t> </a:t>
            </a:r>
            <a:r>
              <a:rPr lang="it-IT" sz="3600" dirty="0" err="1"/>
              <a:t>know</a:t>
            </a:r>
            <a:r>
              <a:rPr lang="it-IT" sz="3600" dirty="0"/>
              <a:t> </a:t>
            </a:r>
            <a:r>
              <a:rPr lang="it-IT" sz="3600" dirty="0" err="1"/>
              <a:t>about</a:t>
            </a:r>
            <a:r>
              <a:rPr lang="it-IT" sz="3600" dirty="0"/>
              <a:t> private </a:t>
            </a:r>
            <a:r>
              <a:rPr lang="it-IT" sz="3600" dirty="0" err="1"/>
              <a:t>equity</a:t>
            </a:r>
            <a:r>
              <a:rPr lang="it-IT" sz="3600" dirty="0"/>
              <a:t> and venture capital?</a:t>
            </a:r>
          </a:p>
          <a:p>
            <a:pPr marL="0" indent="0"/>
            <a:r>
              <a:rPr lang="it-IT" sz="3600" dirty="0"/>
              <a:t>       -   </a:t>
            </a:r>
            <a:r>
              <a:rPr lang="it-IT" sz="3600" dirty="0" err="1"/>
              <a:t>interactive</a:t>
            </a:r>
            <a:r>
              <a:rPr lang="it-IT" sz="3600" dirty="0"/>
              <a:t> </a:t>
            </a:r>
            <a:r>
              <a:rPr lang="it-IT" sz="3600" dirty="0" err="1"/>
              <a:t>section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43617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51" y="1084612"/>
            <a:ext cx="9971412" cy="464602"/>
          </a:xfrm>
        </p:spPr>
        <p:txBody>
          <a:bodyPr/>
          <a:lstStyle/>
          <a:p>
            <a:r>
              <a:rPr lang="en-US" sz="2800" dirty="0">
                <a:solidFill>
                  <a:srgbClr val="0E0640"/>
                </a:solidFill>
                <a:latin typeface="Bahnschrift" panose="020B0502040204020203" pitchFamily="34" charset="0"/>
              </a:rPr>
              <a:t>Ten milestones</a:t>
            </a:r>
            <a:endParaRPr lang="en-GB" sz="2800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57251" y="1549214"/>
            <a:ext cx="113124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Gompers, P. A. (1996). Grandstanding in the venture capital industry. </a:t>
            </a:r>
            <a:r>
              <a:rPr lang="it-IT" sz="1600" i="1" dirty="0">
                <a:solidFill>
                  <a:srgbClr val="002060"/>
                </a:solidFill>
              </a:rPr>
              <a:t>Journal of Financial </a:t>
            </a:r>
            <a:r>
              <a:rPr lang="it-IT" sz="1600" i="1" dirty="0" err="1">
                <a:solidFill>
                  <a:srgbClr val="002060"/>
                </a:solidFill>
              </a:rPr>
              <a:t>economics</a:t>
            </a:r>
            <a:r>
              <a:rPr lang="it-IT" sz="1600" dirty="0">
                <a:solidFill>
                  <a:srgbClr val="002060"/>
                </a:solidFill>
              </a:rPr>
              <a:t>, </a:t>
            </a:r>
            <a:r>
              <a:rPr lang="it-IT" sz="1600" i="1" dirty="0">
                <a:solidFill>
                  <a:srgbClr val="002060"/>
                </a:solidFill>
              </a:rPr>
              <a:t>42</a:t>
            </a:r>
            <a:r>
              <a:rPr lang="it-IT" sz="1600" dirty="0">
                <a:solidFill>
                  <a:srgbClr val="002060"/>
                </a:solidFill>
              </a:rPr>
              <a:t>(1), 133-156.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Krishnan, C. N. V., Ivanov, V. I., </a:t>
            </a:r>
            <a:r>
              <a:rPr lang="en-US" sz="1600" dirty="0" err="1">
                <a:solidFill>
                  <a:srgbClr val="002060"/>
                </a:solidFill>
              </a:rPr>
              <a:t>Masulis</a:t>
            </a:r>
            <a:r>
              <a:rPr lang="en-US" sz="1600" dirty="0">
                <a:solidFill>
                  <a:srgbClr val="002060"/>
                </a:solidFill>
              </a:rPr>
              <a:t>, R. W., &amp; Singh, A. K. (2011). Venture capital reputation, post-IPO performance, and corporate governance. </a:t>
            </a:r>
            <a:r>
              <a:rPr lang="en-US" sz="1600" i="1" dirty="0">
                <a:solidFill>
                  <a:srgbClr val="002060"/>
                </a:solidFill>
              </a:rPr>
              <a:t>Journal of Financial and Quantitative Analysis</a:t>
            </a:r>
            <a:r>
              <a:rPr lang="en-US" sz="1600" dirty="0">
                <a:solidFill>
                  <a:srgbClr val="002060"/>
                </a:solidFill>
              </a:rPr>
              <a:t>, </a:t>
            </a:r>
            <a:r>
              <a:rPr lang="en-US" sz="1600" i="1" dirty="0">
                <a:solidFill>
                  <a:srgbClr val="002060"/>
                </a:solidFill>
              </a:rPr>
              <a:t>46</a:t>
            </a:r>
            <a:r>
              <a:rPr lang="en-US" sz="1600" dirty="0">
                <a:solidFill>
                  <a:srgbClr val="002060"/>
                </a:solidFill>
              </a:rPr>
              <a:t>(5), 1295-1333.</a:t>
            </a:r>
            <a:endParaRPr lang="it-IT" sz="1600" dirty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Tian, X. (2012). The role of venture capital syndication in value creation for entrepreneurial firms. </a:t>
            </a:r>
            <a:r>
              <a:rPr lang="it-IT" sz="1600" i="1" dirty="0" err="1">
                <a:solidFill>
                  <a:srgbClr val="002060"/>
                </a:solidFill>
              </a:rPr>
              <a:t>Review</a:t>
            </a:r>
            <a:r>
              <a:rPr lang="it-IT" sz="1600" i="1" dirty="0">
                <a:solidFill>
                  <a:srgbClr val="002060"/>
                </a:solidFill>
              </a:rPr>
              <a:t> of Finance</a:t>
            </a:r>
            <a:r>
              <a:rPr lang="it-IT" sz="1600" dirty="0">
                <a:solidFill>
                  <a:srgbClr val="002060"/>
                </a:solidFill>
              </a:rPr>
              <a:t>, </a:t>
            </a:r>
            <a:r>
              <a:rPr lang="it-IT" sz="1600" i="1" dirty="0">
                <a:solidFill>
                  <a:srgbClr val="002060"/>
                </a:solidFill>
              </a:rPr>
              <a:t>16</a:t>
            </a:r>
            <a:r>
              <a:rPr lang="it-IT" sz="1600" dirty="0">
                <a:solidFill>
                  <a:srgbClr val="002060"/>
                </a:solidFill>
              </a:rPr>
              <a:t>(1), 245-283.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Megginson, W. L., &amp; Weiss, K. A. (1991). Venture capitalist certification in initial public offerings. </a:t>
            </a:r>
            <a:r>
              <a:rPr lang="it-IT" sz="1600" i="1" dirty="0">
                <a:solidFill>
                  <a:srgbClr val="002060"/>
                </a:solidFill>
              </a:rPr>
              <a:t>The Journal of Finance</a:t>
            </a:r>
            <a:r>
              <a:rPr lang="it-IT" sz="1600" dirty="0">
                <a:solidFill>
                  <a:srgbClr val="002060"/>
                </a:solidFill>
              </a:rPr>
              <a:t>, </a:t>
            </a:r>
            <a:r>
              <a:rPr lang="it-IT" sz="1600" i="1" dirty="0">
                <a:solidFill>
                  <a:srgbClr val="002060"/>
                </a:solidFill>
              </a:rPr>
              <a:t>46</a:t>
            </a:r>
            <a:r>
              <a:rPr lang="it-IT" sz="1600" dirty="0">
                <a:solidFill>
                  <a:srgbClr val="002060"/>
                </a:solidFill>
              </a:rPr>
              <a:t>(3), 879-903.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Gompers, P. A., </a:t>
            </a:r>
            <a:r>
              <a:rPr lang="en-US" sz="1600" dirty="0" err="1">
                <a:solidFill>
                  <a:srgbClr val="002060"/>
                </a:solidFill>
              </a:rPr>
              <a:t>Gornall</a:t>
            </a:r>
            <a:r>
              <a:rPr lang="en-US" sz="1600" dirty="0">
                <a:solidFill>
                  <a:srgbClr val="002060"/>
                </a:solidFill>
              </a:rPr>
              <a:t>, W., Kaplan, S. N., &amp; </a:t>
            </a:r>
            <a:r>
              <a:rPr lang="en-US" sz="1600" dirty="0" err="1">
                <a:solidFill>
                  <a:srgbClr val="002060"/>
                </a:solidFill>
              </a:rPr>
              <a:t>Strebulaev</a:t>
            </a:r>
            <a:r>
              <a:rPr lang="en-US" sz="1600" dirty="0">
                <a:solidFill>
                  <a:srgbClr val="002060"/>
                </a:solidFill>
              </a:rPr>
              <a:t>, I. A. (2020). How do venture capitalists make decisions?. </a:t>
            </a:r>
            <a:r>
              <a:rPr lang="en-US" sz="1600" i="1" dirty="0">
                <a:solidFill>
                  <a:srgbClr val="002060"/>
                </a:solidFill>
              </a:rPr>
              <a:t>Journal of Financial Economics</a:t>
            </a:r>
            <a:r>
              <a:rPr lang="en-US" sz="1600" dirty="0">
                <a:solidFill>
                  <a:srgbClr val="002060"/>
                </a:solidFill>
              </a:rPr>
              <a:t>, </a:t>
            </a:r>
            <a:r>
              <a:rPr lang="en-US" sz="1600" i="1" dirty="0">
                <a:solidFill>
                  <a:srgbClr val="002060"/>
                </a:solidFill>
              </a:rPr>
              <a:t>135</a:t>
            </a:r>
            <a:r>
              <a:rPr lang="en-US" sz="1600" dirty="0">
                <a:solidFill>
                  <a:srgbClr val="002060"/>
                </a:solidFill>
              </a:rPr>
              <a:t>(1), 169-190.</a:t>
            </a:r>
            <a:endParaRPr lang="it-IT" sz="1600" dirty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sz="1600" dirty="0">
                <a:solidFill>
                  <a:srgbClr val="002060"/>
                </a:solidFill>
              </a:rPr>
              <a:t>Croce, A., D’Adda, D., &amp; Ughetto, E. (2015). </a:t>
            </a:r>
            <a:r>
              <a:rPr lang="en-US" sz="1600" dirty="0">
                <a:solidFill>
                  <a:srgbClr val="002060"/>
                </a:solidFill>
              </a:rPr>
              <a:t>Venture capital financing and the financial distress risk of portfolio firms: How independent and bank-affiliated investors differ. </a:t>
            </a:r>
            <a:r>
              <a:rPr lang="it-IT" sz="1600" i="1" dirty="0">
                <a:solidFill>
                  <a:srgbClr val="002060"/>
                </a:solidFill>
              </a:rPr>
              <a:t>Small Business </a:t>
            </a:r>
            <a:r>
              <a:rPr lang="it-IT" sz="1600" i="1" dirty="0" err="1">
                <a:solidFill>
                  <a:srgbClr val="002060"/>
                </a:solidFill>
              </a:rPr>
              <a:t>Economics</a:t>
            </a:r>
            <a:r>
              <a:rPr lang="it-IT" sz="1600" dirty="0">
                <a:solidFill>
                  <a:srgbClr val="002060"/>
                </a:solidFill>
              </a:rPr>
              <a:t>, </a:t>
            </a:r>
            <a:r>
              <a:rPr lang="it-IT" sz="1600" i="1" dirty="0">
                <a:solidFill>
                  <a:srgbClr val="002060"/>
                </a:solidFill>
              </a:rPr>
              <a:t>44</a:t>
            </a:r>
            <a:r>
              <a:rPr lang="it-IT" sz="1600" dirty="0">
                <a:solidFill>
                  <a:srgbClr val="002060"/>
                </a:solidFill>
              </a:rPr>
              <a:t>(1), 189-206.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Chemmanur, T. J., Krishnan, K., &amp; </a:t>
            </a:r>
            <a:r>
              <a:rPr lang="en-US" sz="1600" dirty="0" err="1">
                <a:solidFill>
                  <a:srgbClr val="002060"/>
                </a:solidFill>
              </a:rPr>
              <a:t>Nandy</a:t>
            </a:r>
            <a:r>
              <a:rPr lang="en-US" sz="1600" dirty="0">
                <a:solidFill>
                  <a:srgbClr val="002060"/>
                </a:solidFill>
              </a:rPr>
              <a:t>, D. K. (2011). How does venture capital financing improve efficiency in private firms? A look beneath the surface. </a:t>
            </a:r>
            <a:r>
              <a:rPr lang="en-US" sz="1600" i="1" dirty="0">
                <a:solidFill>
                  <a:srgbClr val="002060"/>
                </a:solidFill>
              </a:rPr>
              <a:t>The Review of Financial Studies</a:t>
            </a:r>
            <a:r>
              <a:rPr lang="en-US" sz="1600" dirty="0">
                <a:solidFill>
                  <a:srgbClr val="002060"/>
                </a:solidFill>
              </a:rPr>
              <a:t>, </a:t>
            </a:r>
            <a:r>
              <a:rPr lang="en-US" sz="1600" i="1" dirty="0">
                <a:solidFill>
                  <a:srgbClr val="002060"/>
                </a:solidFill>
              </a:rPr>
              <a:t>24</a:t>
            </a:r>
            <a:r>
              <a:rPr lang="en-US" sz="1600" dirty="0">
                <a:solidFill>
                  <a:srgbClr val="002060"/>
                </a:solidFill>
              </a:rPr>
              <a:t>(12), 4037-4090.</a:t>
            </a:r>
            <a:endParaRPr lang="it-IT" sz="1600" dirty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Gompers, P., &amp; Lerner, J. (2001). The venture capital revolution. </a:t>
            </a:r>
            <a:r>
              <a:rPr lang="it-IT" sz="1600" i="1" dirty="0">
                <a:solidFill>
                  <a:srgbClr val="002060"/>
                </a:solidFill>
              </a:rPr>
              <a:t>Journal of </a:t>
            </a:r>
            <a:r>
              <a:rPr lang="it-IT" sz="1600" i="1" dirty="0" err="1">
                <a:solidFill>
                  <a:srgbClr val="002060"/>
                </a:solidFill>
              </a:rPr>
              <a:t>economic</a:t>
            </a:r>
            <a:r>
              <a:rPr lang="it-IT" sz="1600" i="1" dirty="0">
                <a:solidFill>
                  <a:srgbClr val="002060"/>
                </a:solidFill>
              </a:rPr>
              <a:t> </a:t>
            </a:r>
            <a:r>
              <a:rPr lang="it-IT" sz="1600" i="1" dirty="0" err="1">
                <a:solidFill>
                  <a:srgbClr val="002060"/>
                </a:solidFill>
              </a:rPr>
              <a:t>perspectives</a:t>
            </a:r>
            <a:r>
              <a:rPr lang="it-IT" sz="1600" dirty="0">
                <a:solidFill>
                  <a:srgbClr val="002060"/>
                </a:solidFill>
              </a:rPr>
              <a:t>, </a:t>
            </a:r>
            <a:r>
              <a:rPr lang="it-IT" sz="1600" i="1" dirty="0">
                <a:solidFill>
                  <a:srgbClr val="002060"/>
                </a:solidFill>
              </a:rPr>
              <a:t>15</a:t>
            </a:r>
            <a:r>
              <a:rPr lang="it-IT" sz="1600" dirty="0">
                <a:solidFill>
                  <a:srgbClr val="002060"/>
                </a:solidFill>
              </a:rPr>
              <a:t>(2), 145-168.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Kaplan, S. N., &amp; </a:t>
            </a:r>
            <a:r>
              <a:rPr lang="en-US" sz="1600" dirty="0" err="1">
                <a:solidFill>
                  <a:srgbClr val="002060"/>
                </a:solidFill>
              </a:rPr>
              <a:t>Schoar</a:t>
            </a:r>
            <a:r>
              <a:rPr lang="en-US" sz="1600" dirty="0">
                <a:solidFill>
                  <a:srgbClr val="002060"/>
                </a:solidFill>
              </a:rPr>
              <a:t>, A. (2005). Private equity performance: Returns, persistence, and capital flows. </a:t>
            </a:r>
            <a:r>
              <a:rPr lang="it-IT" sz="1600" i="1" dirty="0">
                <a:solidFill>
                  <a:srgbClr val="002060"/>
                </a:solidFill>
              </a:rPr>
              <a:t>The journal of </a:t>
            </a:r>
            <a:r>
              <a:rPr lang="it-IT" sz="1600" i="1" dirty="0" err="1">
                <a:solidFill>
                  <a:srgbClr val="002060"/>
                </a:solidFill>
              </a:rPr>
              <a:t>finance</a:t>
            </a:r>
            <a:r>
              <a:rPr lang="it-IT" sz="1600" dirty="0">
                <a:solidFill>
                  <a:srgbClr val="002060"/>
                </a:solidFill>
              </a:rPr>
              <a:t>, </a:t>
            </a:r>
            <a:r>
              <a:rPr lang="it-IT" sz="1600" i="1" dirty="0">
                <a:solidFill>
                  <a:srgbClr val="002060"/>
                </a:solidFill>
              </a:rPr>
              <a:t>60</a:t>
            </a:r>
            <a:r>
              <a:rPr lang="it-IT" sz="1600" dirty="0">
                <a:solidFill>
                  <a:srgbClr val="002060"/>
                </a:solidFill>
              </a:rPr>
              <a:t>(4), 1791-1823.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1600" dirty="0">
                <a:solidFill>
                  <a:srgbClr val="002060"/>
                </a:solidFill>
              </a:rPr>
              <a:t>Croce, A., </a:t>
            </a:r>
            <a:r>
              <a:rPr lang="it-IT" sz="1600" dirty="0" err="1">
                <a:solidFill>
                  <a:srgbClr val="002060"/>
                </a:solidFill>
              </a:rPr>
              <a:t>Martí</a:t>
            </a:r>
            <a:r>
              <a:rPr lang="it-IT" sz="1600" dirty="0">
                <a:solidFill>
                  <a:srgbClr val="002060"/>
                </a:solidFill>
              </a:rPr>
              <a:t>, J., &amp; </a:t>
            </a:r>
            <a:r>
              <a:rPr lang="it-IT" sz="1600" dirty="0" err="1">
                <a:solidFill>
                  <a:srgbClr val="002060"/>
                </a:solidFill>
              </a:rPr>
              <a:t>Murtinu</a:t>
            </a:r>
            <a:r>
              <a:rPr lang="it-IT" sz="1600" dirty="0">
                <a:solidFill>
                  <a:srgbClr val="002060"/>
                </a:solidFill>
              </a:rPr>
              <a:t>, S. (2013). </a:t>
            </a:r>
            <a:r>
              <a:rPr lang="en-US" sz="1600" dirty="0">
                <a:solidFill>
                  <a:srgbClr val="002060"/>
                </a:solidFill>
              </a:rPr>
              <a:t>The impact of venture capital on the productivity growth of European entrepreneurial firms:‘</a:t>
            </a:r>
            <a:r>
              <a:rPr lang="en-US" sz="1600" dirty="0" err="1">
                <a:solidFill>
                  <a:srgbClr val="002060"/>
                </a:solidFill>
              </a:rPr>
              <a:t>Screening’or</a:t>
            </a:r>
            <a:r>
              <a:rPr lang="en-US" sz="1600" dirty="0">
                <a:solidFill>
                  <a:srgbClr val="002060"/>
                </a:solidFill>
              </a:rPr>
              <a:t> ‘value </a:t>
            </a:r>
            <a:r>
              <a:rPr lang="en-US" sz="1600" dirty="0" err="1">
                <a:solidFill>
                  <a:srgbClr val="002060"/>
                </a:solidFill>
              </a:rPr>
              <a:t>added’effect</a:t>
            </a:r>
            <a:r>
              <a:rPr lang="en-US" sz="1600" dirty="0">
                <a:solidFill>
                  <a:srgbClr val="002060"/>
                </a:solidFill>
              </a:rPr>
              <a:t>?. </a:t>
            </a:r>
            <a:r>
              <a:rPr lang="it-IT" sz="1600" i="1" dirty="0">
                <a:solidFill>
                  <a:srgbClr val="002060"/>
                </a:solidFill>
              </a:rPr>
              <a:t>Journal of Business </a:t>
            </a:r>
            <a:r>
              <a:rPr lang="it-IT" sz="1600" i="1" dirty="0" err="1">
                <a:solidFill>
                  <a:srgbClr val="002060"/>
                </a:solidFill>
              </a:rPr>
              <a:t>Venturing</a:t>
            </a:r>
            <a:r>
              <a:rPr lang="it-IT" sz="1600" dirty="0">
                <a:solidFill>
                  <a:srgbClr val="002060"/>
                </a:solidFill>
              </a:rPr>
              <a:t>, </a:t>
            </a:r>
            <a:r>
              <a:rPr lang="it-IT" sz="1600" i="1" dirty="0">
                <a:solidFill>
                  <a:srgbClr val="002060"/>
                </a:solidFill>
              </a:rPr>
              <a:t>28</a:t>
            </a:r>
            <a:r>
              <a:rPr lang="it-IT" sz="1600" dirty="0">
                <a:solidFill>
                  <a:srgbClr val="002060"/>
                </a:solidFill>
              </a:rPr>
              <a:t>(4), 489-510.</a:t>
            </a:r>
          </a:p>
          <a:p>
            <a:pPr algn="l">
              <a:lnSpc>
                <a:spcPct val="150000"/>
              </a:lnSpc>
            </a:pPr>
            <a:endParaRPr lang="it-IT" sz="1200" spc="100" dirty="0">
              <a:solidFill>
                <a:srgbClr val="00206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81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51" y="1084612"/>
            <a:ext cx="9971412" cy="464602"/>
          </a:xfrm>
        </p:spPr>
        <p:txBody>
          <a:bodyPr/>
          <a:lstStyle/>
          <a:p>
            <a:r>
              <a:rPr lang="en-US" sz="2800" dirty="0">
                <a:solidFill>
                  <a:srgbClr val="0E0640"/>
                </a:solidFill>
                <a:latin typeface="Bahnschrift" panose="020B0502040204020203" pitchFamily="34" charset="0"/>
              </a:rPr>
              <a:t>Assignment</a:t>
            </a:r>
            <a:endParaRPr lang="en-GB" sz="2800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87734" y="2240875"/>
            <a:ext cx="2926080" cy="669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705299" y="2397629"/>
            <a:ext cx="262563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b="1" spc="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Each</a:t>
            </a:r>
            <a:r>
              <a:rPr lang="it-IT" sz="1400" b="1" spc="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of </a:t>
            </a:r>
            <a:r>
              <a:rPr lang="it-IT" sz="1400" b="1" spc="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you</a:t>
            </a:r>
            <a:r>
              <a:rPr lang="it-IT" sz="1400" b="1" spc="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400" b="1" spc="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will</a:t>
            </a:r>
            <a:r>
              <a:rPr lang="it-IT" sz="1400" b="1" spc="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take </a:t>
            </a:r>
            <a:r>
              <a:rPr lang="it-IT" sz="1400" b="1" spc="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one</a:t>
            </a:r>
            <a:endParaRPr lang="it-IT" sz="1400" b="1" spc="1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804956" y="2363299"/>
            <a:ext cx="2331721" cy="415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248440" y="2363299"/>
            <a:ext cx="15457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b="1" spc="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Will </a:t>
            </a:r>
            <a:r>
              <a:rPr lang="it-IT" sz="1400" b="1" spc="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read</a:t>
            </a:r>
            <a:endParaRPr lang="it-IT" sz="1400" b="1" spc="1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201299" y="2363299"/>
            <a:ext cx="2926080" cy="39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719459" y="2363299"/>
            <a:ext cx="2127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b="1" spc="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Will </a:t>
            </a:r>
            <a:r>
              <a:rPr lang="it-IT" sz="1400" b="1" spc="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prepare</a:t>
            </a:r>
            <a:r>
              <a:rPr lang="it-IT" sz="1400" b="1" spc="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400" b="1" spc="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slides</a:t>
            </a:r>
            <a:endParaRPr lang="it-IT" sz="1400" b="1" spc="1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35836" y="4843582"/>
            <a:ext cx="29260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8201299" y="4864765"/>
            <a:ext cx="2760617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spc="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And will </a:t>
            </a:r>
            <a:r>
              <a:rPr lang="en-US" b="1" spc="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present and discuss to the class</a:t>
            </a:r>
          </a:p>
        </p:txBody>
      </p:sp>
      <p:sp>
        <p:nvSpPr>
          <p:cNvPr id="13" name="Freccia in giù 12"/>
          <p:cNvSpPr/>
          <p:nvPr/>
        </p:nvSpPr>
        <p:spPr>
          <a:xfrm rot="16200000">
            <a:off x="3696788" y="2245417"/>
            <a:ext cx="1280160" cy="709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 rot="16200000">
            <a:off x="7108965" y="2298950"/>
            <a:ext cx="1259697" cy="5729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>
            <a:off x="9153145" y="3240372"/>
            <a:ext cx="1259697" cy="1213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 descr="Dart in center of &lt;strong&gt;target&lt;/strong&gt; free image downlo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97" y="3997533"/>
            <a:ext cx="2538146" cy="1692097"/>
          </a:xfrm>
          <a:prstGeom prst="rect">
            <a:avLst/>
          </a:prstGeom>
        </p:spPr>
      </p:pic>
      <p:sp>
        <p:nvSpPr>
          <p:cNvPr id="18" name="Esplosione 2 17"/>
          <p:cNvSpPr/>
          <p:nvPr/>
        </p:nvSpPr>
        <p:spPr>
          <a:xfrm>
            <a:off x="3773531" y="3651369"/>
            <a:ext cx="3280398" cy="218145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4596071" y="4172217"/>
            <a:ext cx="238773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2400" b="1" spc="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2hs from </a:t>
            </a:r>
            <a:r>
              <a:rPr lang="it-IT" sz="2400" b="1" spc="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now</a:t>
            </a:r>
            <a:r>
              <a:rPr lang="it-IT" sz="2400" b="1" spc="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317720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51" y="1084612"/>
            <a:ext cx="9971412" cy="464602"/>
          </a:xfrm>
        </p:spPr>
        <p:txBody>
          <a:bodyPr/>
          <a:lstStyle/>
          <a:p>
            <a:r>
              <a:rPr lang="en-US" sz="2800" dirty="0">
                <a:solidFill>
                  <a:srgbClr val="0E0640"/>
                </a:solidFill>
                <a:latin typeface="Bahnschrift" panose="020B0502040204020203" pitchFamily="34" charset="0"/>
              </a:rPr>
              <a:t>Suggestions on how to make an effective presentation</a:t>
            </a:r>
            <a:endParaRPr lang="en-GB" sz="2800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64" y="1924666"/>
            <a:ext cx="5769349" cy="4147242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 rot="20298000">
            <a:off x="7344622" y="3196179"/>
            <a:ext cx="1019374" cy="645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Esplosione 2 5"/>
          <p:cNvSpPr/>
          <p:nvPr/>
        </p:nvSpPr>
        <p:spPr>
          <a:xfrm>
            <a:off x="8447204" y="1727295"/>
            <a:ext cx="2770094" cy="14861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9130553" y="2259106"/>
            <a:ext cx="1277471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200" b="1" spc="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Example</a:t>
            </a:r>
            <a:r>
              <a:rPr lang="it-IT" sz="1200" b="1" spc="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of agenda</a:t>
            </a:r>
          </a:p>
        </p:txBody>
      </p:sp>
    </p:spTree>
    <p:extLst>
      <p:ext uri="{BB962C8B-B14F-4D97-AF65-F5344CB8AC3E}">
        <p14:creationId xmlns:p14="http://schemas.microsoft.com/office/powerpoint/2010/main" val="3430203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Agenda</a:t>
            </a:r>
            <a:endParaRPr lang="it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91E9AC-BD22-0F4B-AAAF-E32C7297BB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07177" y="2696163"/>
            <a:ext cx="8673737" cy="974500"/>
          </a:xfrm>
        </p:spPr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it-IT" sz="3600" dirty="0"/>
              <a:t>How PE </a:t>
            </a:r>
            <a:r>
              <a:rPr lang="it-IT" sz="3600" dirty="0" err="1"/>
              <a:t>investors</a:t>
            </a:r>
            <a:r>
              <a:rPr lang="it-IT" sz="3600" dirty="0"/>
              <a:t> </a:t>
            </a:r>
            <a:r>
              <a:rPr lang="it-IT" sz="3600" dirty="0" err="1"/>
              <a:t>select</a:t>
            </a:r>
            <a:r>
              <a:rPr lang="it-IT" sz="3600" dirty="0"/>
              <a:t> </a:t>
            </a:r>
            <a:r>
              <a:rPr lang="it-IT" sz="3600" dirty="0" err="1"/>
              <a:t>investee</a:t>
            </a:r>
            <a:r>
              <a:rPr lang="it-IT" sz="3600" dirty="0"/>
              <a:t> </a:t>
            </a:r>
            <a:r>
              <a:rPr lang="it-IT" sz="3600" dirty="0" err="1"/>
              <a:t>firms</a:t>
            </a:r>
            <a:endParaRPr lang="it-IT" sz="3600" dirty="0"/>
          </a:p>
          <a:p>
            <a:pPr marL="0" indent="0"/>
            <a:r>
              <a:rPr lang="it-IT" sz="3600" dirty="0"/>
              <a:t>         </a:t>
            </a:r>
            <a:r>
              <a:rPr lang="it-IT" sz="3600" dirty="0" err="1"/>
              <a:t>interactive</a:t>
            </a:r>
            <a:r>
              <a:rPr lang="it-IT" sz="3600" dirty="0"/>
              <a:t> </a:t>
            </a:r>
            <a:r>
              <a:rPr lang="it-IT" sz="3600" dirty="0" err="1"/>
              <a:t>section</a:t>
            </a:r>
            <a:r>
              <a:rPr lang="it-IT" sz="3600" dirty="0"/>
              <a:t>: </a:t>
            </a:r>
            <a:r>
              <a:rPr lang="it-IT" sz="3600" dirty="0" err="1"/>
              <a:t>using</a:t>
            </a:r>
            <a:r>
              <a:rPr lang="it-IT" sz="3600" dirty="0"/>
              <a:t> </a:t>
            </a:r>
            <a:r>
              <a:rPr lang="it-IT" sz="3600" dirty="0" err="1"/>
              <a:t>aida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855021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51" y="852311"/>
            <a:ext cx="9971412" cy="464602"/>
          </a:xfrm>
        </p:spPr>
        <p:txBody>
          <a:bodyPr/>
          <a:lstStyle/>
          <a:p>
            <a:r>
              <a:rPr lang="en-US" sz="2800" dirty="0">
                <a:solidFill>
                  <a:srgbClr val="0E0640"/>
                </a:solidFill>
                <a:latin typeface="Bahnschrift" panose="020B0502040204020203" pitchFamily="34" charset="0"/>
              </a:rPr>
              <a:t>AIDA- In the shoes of PE investors: making a selection</a:t>
            </a:r>
            <a:endParaRPr lang="en-GB" sz="2800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1" y="1549214"/>
            <a:ext cx="10614210" cy="4751573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8516983" y="5773782"/>
            <a:ext cx="1280160" cy="209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0619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51" y="852311"/>
            <a:ext cx="9971412" cy="464602"/>
          </a:xfrm>
        </p:spPr>
        <p:txBody>
          <a:bodyPr/>
          <a:lstStyle/>
          <a:p>
            <a:r>
              <a:rPr lang="en-US" sz="2800" dirty="0">
                <a:solidFill>
                  <a:srgbClr val="0E0640"/>
                </a:solidFill>
                <a:latin typeface="Bahnschrift" panose="020B0502040204020203" pitchFamily="34" charset="0"/>
              </a:rPr>
              <a:t>AIDA- In the shoes of PE investors: making a selection</a:t>
            </a:r>
            <a:endParaRPr lang="en-GB" sz="2800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495006" y="1711890"/>
            <a:ext cx="73674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Make</a:t>
            </a:r>
            <a:r>
              <a:rPr lang="it-IT" sz="2800" b="1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2800" b="1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your</a:t>
            </a:r>
            <a:r>
              <a:rPr lang="it-IT" sz="2800" b="1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2800" b="1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choice</a:t>
            </a:r>
            <a:r>
              <a:rPr lang="it-IT" sz="2800" b="1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it-IT" sz="28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hlinkClick r:id="rId2"/>
              </a:rPr>
              <a:t>https://biblioteca.uniparthenope.it/</a:t>
            </a:r>
            <a:endParaRPr lang="it-IT" sz="2800" spc="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it-IT" sz="2800" spc="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5669277" y="3147638"/>
            <a:ext cx="1018903" cy="251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728054" y="3453481"/>
            <a:ext cx="5135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Catalogo delle risorse online e a stampa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5669276" y="4012334"/>
            <a:ext cx="1018903" cy="251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669276" y="4499373"/>
            <a:ext cx="1010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AIDA</a:t>
            </a:r>
          </a:p>
        </p:txBody>
      </p:sp>
      <p:sp>
        <p:nvSpPr>
          <p:cNvPr id="12" name="Stella a 32 punte 11"/>
          <p:cNvSpPr/>
          <p:nvPr/>
        </p:nvSpPr>
        <p:spPr>
          <a:xfrm>
            <a:off x="9091748" y="3743215"/>
            <a:ext cx="2377440" cy="2169846"/>
          </a:xfrm>
          <a:prstGeom prst="star3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9601199" y="4366473"/>
            <a:ext cx="1358537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200" b="1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Ensure</a:t>
            </a:r>
            <a:r>
              <a:rPr lang="it-IT" sz="1200" b="1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200" b="1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being</a:t>
            </a:r>
            <a:r>
              <a:rPr lang="it-IT" sz="1200" b="1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200" b="1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connected</a:t>
            </a:r>
            <a:r>
              <a:rPr lang="it-IT" sz="1200" b="1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to EDUROAM</a:t>
            </a:r>
          </a:p>
        </p:txBody>
      </p:sp>
    </p:spTree>
    <p:extLst>
      <p:ext uri="{BB962C8B-B14F-4D97-AF65-F5344CB8AC3E}">
        <p14:creationId xmlns:p14="http://schemas.microsoft.com/office/powerpoint/2010/main" val="70897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Agenda</a:t>
            </a:r>
            <a:endParaRPr lang="it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91E9AC-BD22-0F4B-AAAF-E32C7297BB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07177" y="2696163"/>
            <a:ext cx="8673737" cy="9745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it-IT" sz="3600" dirty="0" err="1"/>
              <a:t>Entrepreneurial</a:t>
            </a:r>
            <a:r>
              <a:rPr lang="it-IT" sz="3600" dirty="0"/>
              <a:t> Finance </a:t>
            </a:r>
            <a:r>
              <a:rPr lang="it-IT" sz="3600" dirty="0" err="1"/>
              <a:t>definition</a:t>
            </a:r>
            <a:r>
              <a:rPr lang="it-IT" sz="3600" dirty="0"/>
              <a:t> and market </a:t>
            </a:r>
            <a:r>
              <a:rPr lang="it-IT" sz="3600" dirty="0" err="1"/>
              <a:t>size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05844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51" y="1316913"/>
            <a:ext cx="8443058" cy="464602"/>
          </a:xfrm>
        </p:spPr>
        <p:txBody>
          <a:bodyPr/>
          <a:lstStyle/>
          <a:p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Private </a:t>
            </a:r>
            <a:r>
              <a:rPr lang="it-IT" sz="2800" dirty="0" err="1">
                <a:solidFill>
                  <a:srgbClr val="0E0640"/>
                </a:solidFill>
                <a:latin typeface="Bahnschrift" panose="020B0502040204020203" pitchFamily="34" charset="0"/>
              </a:rPr>
              <a:t>equity</a:t>
            </a:r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 and venture capital: </a:t>
            </a:r>
            <a:r>
              <a:rPr lang="it-IT" sz="2800" dirty="0" err="1">
                <a:solidFill>
                  <a:srgbClr val="0E0640"/>
                </a:solidFill>
                <a:latin typeface="Bahnschrift" panose="020B0502040204020203" pitchFamily="34" charset="0"/>
              </a:rPr>
              <a:t>theoretical</a:t>
            </a:r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 background</a:t>
            </a:r>
            <a:endParaRPr lang="en-GB" sz="2800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EDFE109-2D6A-44C5-AAF6-C82FC5D08C7A}"/>
              </a:ext>
            </a:extLst>
          </p:cNvPr>
          <p:cNvSpPr/>
          <p:nvPr/>
        </p:nvSpPr>
        <p:spPr>
          <a:xfrm>
            <a:off x="1288067" y="2202918"/>
            <a:ext cx="8717007" cy="57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it-IT" sz="2400" dirty="0">
                <a:solidFill>
                  <a:srgbClr val="0E0640"/>
                </a:solidFill>
                <a:latin typeface="Bahnschrift Light" panose="020B0502040204020203" pitchFamily="34" charset="0"/>
              </a:rPr>
              <a:t>90s</a:t>
            </a:r>
            <a:endParaRPr lang="it-IT" sz="2400" b="1" dirty="0">
              <a:solidFill>
                <a:srgbClr val="0E064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4982201" y="2778585"/>
            <a:ext cx="1328737" cy="386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709484" y="3383279"/>
            <a:ext cx="10463750" cy="2633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/>
              <a:t>The term venture capital was used to define the </a:t>
            </a:r>
            <a:r>
              <a:rPr lang="en-US" sz="3200" b="1" dirty="0"/>
              <a:t>contribution of share capital</a:t>
            </a:r>
            <a:r>
              <a:rPr lang="en-US" sz="2400" dirty="0"/>
              <a:t> or the underwriting of securities convertible into shares by specialized operators, in a medium-long term perspective</a:t>
            </a:r>
            <a:r>
              <a:rPr lang="en-US" sz="2400" b="1" dirty="0"/>
              <a:t>, </a:t>
            </a:r>
            <a:r>
              <a:rPr lang="en-US" sz="3200" b="1" dirty="0"/>
              <a:t>carried out in relation to unlisted companies</a:t>
            </a:r>
            <a:r>
              <a:rPr lang="en-US" sz="2400" dirty="0"/>
              <a:t> with high potential for </a:t>
            </a:r>
            <a:r>
              <a:rPr lang="en-US" sz="3200" b="1" dirty="0"/>
              <a:t>development</a:t>
            </a:r>
            <a:r>
              <a:rPr lang="en-US" sz="2400" dirty="0"/>
              <a:t> in terms of </a:t>
            </a:r>
            <a:r>
              <a:rPr lang="en-US" sz="3200" b="1" dirty="0"/>
              <a:t>new</a:t>
            </a:r>
            <a:r>
              <a:rPr lang="en-US" sz="2400" dirty="0"/>
              <a:t> </a:t>
            </a:r>
            <a:r>
              <a:rPr lang="en-US" sz="3200" b="1" dirty="0"/>
              <a:t>products</a:t>
            </a:r>
            <a:r>
              <a:rPr lang="en-US" sz="2400" dirty="0"/>
              <a:t> or services new technologies new market concepts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9405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51" y="1316913"/>
            <a:ext cx="8443058" cy="464602"/>
          </a:xfrm>
        </p:spPr>
        <p:txBody>
          <a:bodyPr/>
          <a:lstStyle/>
          <a:p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Private </a:t>
            </a:r>
            <a:r>
              <a:rPr lang="it-IT" sz="2800" dirty="0" err="1">
                <a:solidFill>
                  <a:srgbClr val="0E0640"/>
                </a:solidFill>
                <a:latin typeface="Bahnschrift" panose="020B0502040204020203" pitchFamily="34" charset="0"/>
              </a:rPr>
              <a:t>equity</a:t>
            </a:r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 and venture capital: </a:t>
            </a:r>
            <a:r>
              <a:rPr lang="it-IT" sz="2800" dirty="0" err="1">
                <a:solidFill>
                  <a:srgbClr val="0E0640"/>
                </a:solidFill>
                <a:latin typeface="Bahnschrift" panose="020B0502040204020203" pitchFamily="34" charset="0"/>
              </a:rPr>
              <a:t>theoretical</a:t>
            </a:r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 background</a:t>
            </a:r>
            <a:endParaRPr lang="en-GB" sz="2800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EDFE109-2D6A-44C5-AAF6-C82FC5D08C7A}"/>
              </a:ext>
            </a:extLst>
          </p:cNvPr>
          <p:cNvSpPr/>
          <p:nvPr/>
        </p:nvSpPr>
        <p:spPr>
          <a:xfrm>
            <a:off x="1288067" y="1888329"/>
            <a:ext cx="8717007" cy="57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it-IT" sz="2400" dirty="0">
                <a:solidFill>
                  <a:srgbClr val="0E0640"/>
                </a:solidFill>
                <a:latin typeface="Bahnschrift Light" panose="020B0502040204020203" pitchFamily="34" charset="0"/>
              </a:rPr>
              <a:t>90s</a:t>
            </a:r>
            <a:endParaRPr lang="it-IT" sz="2400" b="1" dirty="0">
              <a:solidFill>
                <a:srgbClr val="0E064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5016337" y="2481898"/>
            <a:ext cx="1328737" cy="386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3001527" y="2890372"/>
            <a:ext cx="5290086" cy="1286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/>
              <a:t>Temporary participation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/>
              <a:t>Minority shareholding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/>
              <a:t>Contribution of know-how</a:t>
            </a:r>
            <a:endParaRPr lang="it-IT" sz="2000" b="1" dirty="0"/>
          </a:p>
        </p:txBody>
      </p:sp>
      <p:sp>
        <p:nvSpPr>
          <p:cNvPr id="9" name="Freccia in giù 8"/>
          <p:cNvSpPr/>
          <p:nvPr/>
        </p:nvSpPr>
        <p:spPr>
          <a:xfrm>
            <a:off x="4877331" y="4238151"/>
            <a:ext cx="1671637" cy="393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4000823" y="4693225"/>
            <a:ext cx="3431941" cy="1588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Increase in value and possibility of </a:t>
            </a:r>
            <a:r>
              <a:rPr lang="en-US" sz="2400" b="1" dirty="0"/>
              <a:t>achieving</a:t>
            </a:r>
            <a:r>
              <a:rPr lang="en-US" b="1" dirty="0"/>
              <a:t> high </a:t>
            </a:r>
            <a:r>
              <a:rPr lang="en-US" sz="2400" b="1" dirty="0"/>
              <a:t>capital gains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35327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51" y="1316913"/>
            <a:ext cx="8443058" cy="464602"/>
          </a:xfrm>
        </p:spPr>
        <p:txBody>
          <a:bodyPr/>
          <a:lstStyle/>
          <a:p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Private </a:t>
            </a:r>
            <a:r>
              <a:rPr lang="it-IT" sz="2800" dirty="0" err="1">
                <a:solidFill>
                  <a:srgbClr val="0E0640"/>
                </a:solidFill>
                <a:latin typeface="Bahnschrift" panose="020B0502040204020203" pitchFamily="34" charset="0"/>
              </a:rPr>
              <a:t>equity</a:t>
            </a:r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 and venture capital: </a:t>
            </a:r>
            <a:r>
              <a:rPr lang="it-IT" sz="2800" dirty="0" err="1">
                <a:solidFill>
                  <a:srgbClr val="0E0640"/>
                </a:solidFill>
                <a:latin typeface="Bahnschrift" panose="020B0502040204020203" pitchFamily="34" charset="0"/>
              </a:rPr>
              <a:t>theoretical</a:t>
            </a:r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 background</a:t>
            </a:r>
            <a:endParaRPr lang="en-GB" sz="2800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EDFE109-2D6A-44C5-AAF6-C82FC5D08C7A}"/>
              </a:ext>
            </a:extLst>
          </p:cNvPr>
          <p:cNvSpPr/>
          <p:nvPr/>
        </p:nvSpPr>
        <p:spPr>
          <a:xfrm>
            <a:off x="1288067" y="1888329"/>
            <a:ext cx="8717007" cy="57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it-IT" sz="2400" dirty="0" err="1">
                <a:solidFill>
                  <a:srgbClr val="0E0640"/>
                </a:solidFill>
                <a:latin typeface="Bahnschrift Light" panose="020B0502040204020203" pitchFamily="34" charset="0"/>
              </a:rPr>
              <a:t>Today</a:t>
            </a:r>
            <a:endParaRPr lang="it-IT" sz="2400" b="1" dirty="0">
              <a:solidFill>
                <a:srgbClr val="0E064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5191351" y="2459576"/>
            <a:ext cx="1024416" cy="356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3702564" y="2973926"/>
            <a:ext cx="4000500" cy="489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085876" y="2991020"/>
            <a:ext cx="3233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USA </a:t>
            </a:r>
            <a:r>
              <a:rPr lang="it-IT" sz="2400" b="1" dirty="0" err="1">
                <a:solidFill>
                  <a:schemeClr val="bg1"/>
                </a:solidFill>
              </a:rPr>
              <a:t>taxonomy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5302763" y="3714389"/>
            <a:ext cx="913004" cy="358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3045338" y="4328441"/>
            <a:ext cx="5286375" cy="610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702564" y="4502223"/>
            <a:ext cx="428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PRIVATE EQUITY</a:t>
            </a:r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3993251" y="4985642"/>
            <a:ext cx="751846" cy="642937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7067626" y="4956629"/>
            <a:ext cx="635438" cy="642937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arrotondato 18"/>
          <p:cNvSpPr/>
          <p:nvPr/>
        </p:nvSpPr>
        <p:spPr>
          <a:xfrm>
            <a:off x="1776288" y="5790646"/>
            <a:ext cx="4000500" cy="48962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2159600" y="5807740"/>
            <a:ext cx="3233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Venture Capital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6258630" y="5773552"/>
            <a:ext cx="4000500" cy="4896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6641942" y="5790646"/>
            <a:ext cx="3233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Buy-out</a:t>
            </a:r>
          </a:p>
        </p:txBody>
      </p:sp>
    </p:spTree>
    <p:extLst>
      <p:ext uri="{BB962C8B-B14F-4D97-AF65-F5344CB8AC3E}">
        <p14:creationId xmlns:p14="http://schemas.microsoft.com/office/powerpoint/2010/main" val="320175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51" y="1316913"/>
            <a:ext cx="8443058" cy="464602"/>
          </a:xfrm>
        </p:spPr>
        <p:txBody>
          <a:bodyPr/>
          <a:lstStyle/>
          <a:p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Private </a:t>
            </a:r>
            <a:r>
              <a:rPr lang="it-IT" sz="2800" dirty="0" err="1">
                <a:solidFill>
                  <a:srgbClr val="0E0640"/>
                </a:solidFill>
                <a:latin typeface="Bahnschrift" panose="020B0502040204020203" pitchFamily="34" charset="0"/>
              </a:rPr>
              <a:t>equity</a:t>
            </a:r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 and venture capital: </a:t>
            </a:r>
            <a:r>
              <a:rPr lang="it-IT" sz="2800" dirty="0" err="1">
                <a:solidFill>
                  <a:srgbClr val="0E0640"/>
                </a:solidFill>
                <a:latin typeface="Bahnschrift" panose="020B0502040204020203" pitchFamily="34" charset="0"/>
              </a:rPr>
              <a:t>theoretical</a:t>
            </a:r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 background</a:t>
            </a:r>
            <a:endParaRPr lang="en-GB" sz="2800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  <p:pic>
        <p:nvPicPr>
          <p:cNvPr id="10" name="Immagin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63" y="2816402"/>
            <a:ext cx="6798946" cy="3212359"/>
          </a:xfrm>
          <a:prstGeom prst="rect">
            <a:avLst/>
          </a:prstGeom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4654634" y="2179891"/>
            <a:ext cx="2399309" cy="4646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it-IT" sz="2400" dirty="0" err="1">
                <a:solidFill>
                  <a:srgbClr val="FF0000"/>
                </a:solidFill>
                <a:latin typeface="Bahnschrift" panose="020B0502040204020203" pitchFamily="34" charset="0"/>
              </a:rPr>
              <a:t>Firm</a:t>
            </a:r>
            <a:r>
              <a:rPr lang="it-IT" sz="2400" dirty="0">
                <a:solidFill>
                  <a:srgbClr val="FF0000"/>
                </a:solidFill>
                <a:latin typeface="Bahnschrift" panose="020B0502040204020203" pitchFamily="34" charset="0"/>
              </a:rPr>
              <a:t> life </a:t>
            </a:r>
            <a:r>
              <a:rPr lang="it-IT" sz="2400" dirty="0" err="1">
                <a:solidFill>
                  <a:srgbClr val="FF0000"/>
                </a:solidFill>
                <a:latin typeface="Bahnschrift" panose="020B0502040204020203" pitchFamily="34" charset="0"/>
              </a:rPr>
              <a:t>cycle</a:t>
            </a:r>
            <a:endParaRPr lang="en-GB" sz="24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34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51" y="1316913"/>
            <a:ext cx="8443058" cy="464602"/>
          </a:xfrm>
        </p:spPr>
        <p:txBody>
          <a:bodyPr/>
          <a:lstStyle/>
          <a:p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Private </a:t>
            </a:r>
            <a:r>
              <a:rPr lang="it-IT" sz="2800" dirty="0" err="1">
                <a:solidFill>
                  <a:srgbClr val="0E0640"/>
                </a:solidFill>
                <a:latin typeface="Bahnschrift" panose="020B0502040204020203" pitchFamily="34" charset="0"/>
              </a:rPr>
              <a:t>equity</a:t>
            </a:r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 and venture capital: </a:t>
            </a:r>
            <a:r>
              <a:rPr lang="it-IT" sz="2800" dirty="0" err="1">
                <a:solidFill>
                  <a:srgbClr val="0E0640"/>
                </a:solidFill>
                <a:latin typeface="Bahnschrift" panose="020B0502040204020203" pitchFamily="34" charset="0"/>
              </a:rPr>
              <a:t>theoretical</a:t>
            </a:r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 background</a:t>
            </a:r>
            <a:endParaRPr lang="en-GB" sz="2800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EDFE109-2D6A-44C5-AAF6-C82FC5D08C7A}"/>
              </a:ext>
            </a:extLst>
          </p:cNvPr>
          <p:cNvSpPr/>
          <p:nvPr/>
        </p:nvSpPr>
        <p:spPr>
          <a:xfrm>
            <a:off x="1344310" y="1746731"/>
            <a:ext cx="8717007" cy="57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it-IT" sz="2400" dirty="0" err="1">
                <a:solidFill>
                  <a:srgbClr val="0E0640"/>
                </a:solidFill>
                <a:latin typeface="Bahnschrift Light" panose="020B0502040204020203" pitchFamily="34" charset="0"/>
              </a:rPr>
              <a:t>Today</a:t>
            </a:r>
            <a:endParaRPr lang="it-IT" sz="2400" b="1" dirty="0">
              <a:solidFill>
                <a:srgbClr val="0E064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5191351" y="2459576"/>
            <a:ext cx="1024416" cy="356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arrotondato 22"/>
          <p:cNvSpPr/>
          <p:nvPr/>
        </p:nvSpPr>
        <p:spPr>
          <a:xfrm>
            <a:off x="3587058" y="3157951"/>
            <a:ext cx="4000500" cy="52669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3970370" y="3175045"/>
            <a:ext cx="3233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Venture Capital</a:t>
            </a:r>
          </a:p>
        </p:txBody>
      </p:sp>
      <p:cxnSp>
        <p:nvCxnSpPr>
          <p:cNvPr id="25" name="Connettore 2 24"/>
          <p:cNvCxnSpPr/>
          <p:nvPr/>
        </p:nvCxnSpPr>
        <p:spPr>
          <a:xfrm flipH="1">
            <a:off x="3816903" y="3734766"/>
            <a:ext cx="751846" cy="642937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6891278" y="3705753"/>
            <a:ext cx="635438" cy="642937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arrotondato 26"/>
          <p:cNvSpPr/>
          <p:nvPr/>
        </p:nvSpPr>
        <p:spPr>
          <a:xfrm>
            <a:off x="1599940" y="4539770"/>
            <a:ext cx="4000500" cy="5266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1168707" y="4556864"/>
            <a:ext cx="4431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chemeClr val="bg1"/>
                </a:solidFill>
              </a:rPr>
              <a:t>early</a:t>
            </a:r>
            <a:r>
              <a:rPr lang="it-IT" sz="2400" b="1" dirty="0">
                <a:solidFill>
                  <a:schemeClr val="bg1"/>
                </a:solidFill>
              </a:rPr>
              <a:t> stage </a:t>
            </a:r>
            <a:r>
              <a:rPr lang="it-IT" sz="2400" b="1" dirty="0" err="1">
                <a:solidFill>
                  <a:schemeClr val="bg1"/>
                </a:solidFill>
              </a:rPr>
              <a:t>financing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" name="Rettangolo arrotondato 28"/>
          <p:cNvSpPr/>
          <p:nvPr/>
        </p:nvSpPr>
        <p:spPr>
          <a:xfrm>
            <a:off x="6082282" y="4522676"/>
            <a:ext cx="4000500" cy="52669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6465594" y="4539770"/>
            <a:ext cx="3233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chemeClr val="bg1"/>
                </a:solidFill>
              </a:rPr>
              <a:t>expansion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financing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1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51" y="1316913"/>
            <a:ext cx="8443058" cy="464602"/>
          </a:xfrm>
        </p:spPr>
        <p:txBody>
          <a:bodyPr/>
          <a:lstStyle/>
          <a:p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Private </a:t>
            </a:r>
            <a:r>
              <a:rPr lang="it-IT" sz="2800" dirty="0" err="1">
                <a:solidFill>
                  <a:srgbClr val="0E0640"/>
                </a:solidFill>
                <a:latin typeface="Bahnschrift" panose="020B0502040204020203" pitchFamily="34" charset="0"/>
              </a:rPr>
              <a:t>equity</a:t>
            </a:r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 and venture capital: </a:t>
            </a:r>
            <a:r>
              <a:rPr lang="it-IT" sz="2800" dirty="0" err="1">
                <a:solidFill>
                  <a:srgbClr val="0E0640"/>
                </a:solidFill>
                <a:latin typeface="Bahnschrift" panose="020B0502040204020203" pitchFamily="34" charset="0"/>
              </a:rPr>
              <a:t>theoretical</a:t>
            </a:r>
            <a:r>
              <a:rPr lang="it-IT" sz="2800" dirty="0">
                <a:solidFill>
                  <a:srgbClr val="0E0640"/>
                </a:solidFill>
                <a:latin typeface="Bahnschrift" panose="020B0502040204020203" pitchFamily="34" charset="0"/>
              </a:rPr>
              <a:t> background</a:t>
            </a:r>
            <a:endParaRPr lang="en-GB" sz="2800" dirty="0">
              <a:solidFill>
                <a:srgbClr val="0E064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EDFE109-2D6A-44C5-AAF6-C82FC5D08C7A}"/>
              </a:ext>
            </a:extLst>
          </p:cNvPr>
          <p:cNvSpPr/>
          <p:nvPr/>
        </p:nvSpPr>
        <p:spPr>
          <a:xfrm>
            <a:off x="1344310" y="1746731"/>
            <a:ext cx="8717007" cy="57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it-IT" sz="2400" dirty="0" err="1">
                <a:solidFill>
                  <a:srgbClr val="0E0640"/>
                </a:solidFill>
                <a:latin typeface="Bahnschrift Light" panose="020B0502040204020203" pitchFamily="34" charset="0"/>
              </a:rPr>
              <a:t>Today</a:t>
            </a:r>
            <a:endParaRPr lang="it-IT" sz="2400" b="1" dirty="0">
              <a:solidFill>
                <a:srgbClr val="0E064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5191351" y="2459576"/>
            <a:ext cx="1024416" cy="356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3700483" y="3016547"/>
            <a:ext cx="4000500" cy="5266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4083795" y="3033641"/>
            <a:ext cx="3233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chemeClr val="bg1"/>
                </a:solidFill>
              </a:rPr>
              <a:t>early</a:t>
            </a:r>
            <a:r>
              <a:rPr lang="it-IT" sz="2400" b="1" dirty="0">
                <a:solidFill>
                  <a:schemeClr val="bg1"/>
                </a:solidFill>
              </a:rPr>
              <a:t> stage </a:t>
            </a:r>
            <a:r>
              <a:rPr lang="it-IT" sz="2400" b="1" dirty="0" err="1">
                <a:solidFill>
                  <a:schemeClr val="bg1"/>
                </a:solidFill>
              </a:rPr>
              <a:t>financing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3930328" y="3593362"/>
            <a:ext cx="751846" cy="642937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7004703" y="3564349"/>
            <a:ext cx="635438" cy="642937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arrotondato 16"/>
          <p:cNvSpPr/>
          <p:nvPr/>
        </p:nvSpPr>
        <p:spPr>
          <a:xfrm>
            <a:off x="1713365" y="4398366"/>
            <a:ext cx="4000500" cy="5266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282132" y="4415460"/>
            <a:ext cx="4431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chemeClr val="bg1"/>
                </a:solidFill>
              </a:rPr>
              <a:t>Seed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financing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6195707" y="4381272"/>
            <a:ext cx="4000500" cy="5266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6579019" y="4398366"/>
            <a:ext cx="3233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start up capital</a:t>
            </a:r>
          </a:p>
        </p:txBody>
      </p:sp>
    </p:spTree>
    <p:extLst>
      <p:ext uri="{BB962C8B-B14F-4D97-AF65-F5344CB8AC3E}">
        <p14:creationId xmlns:p14="http://schemas.microsoft.com/office/powerpoint/2010/main" val="769637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50000"/>
          </a:lnSpc>
          <a:defRPr sz="1200" spc="100" dirty="0">
            <a:latin typeface="Arial" panose="020B0604020202020204" pitchFamily="34" charset="0"/>
            <a:ea typeface="Open Sans" panose="020B0606030504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zione standard1" id="{7ED010E2-75C0-6A46-A3A7-23127AAC8894}" vid="{CB180AE7-B54F-F34B-B2B3-130DFE485E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0</TotalTime>
  <Words>848</Words>
  <Application>Microsoft Office PowerPoint</Application>
  <PresentationFormat>Widescreen</PresentationFormat>
  <Paragraphs>108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Arial</vt:lpstr>
      <vt:lpstr>Avenir Black</vt:lpstr>
      <vt:lpstr>Avenir Book</vt:lpstr>
      <vt:lpstr>Bahnschrift</vt:lpstr>
      <vt:lpstr>Bahnschrift Light</vt:lpstr>
      <vt:lpstr>Calibri</vt:lpstr>
      <vt:lpstr>Tema di Office</vt:lpstr>
      <vt:lpstr>Presentazione standard di PowerPoint</vt:lpstr>
      <vt:lpstr>Agenda</vt:lpstr>
      <vt:lpstr>Agenda</vt:lpstr>
      <vt:lpstr>Private equity and venture capital: theoretical background</vt:lpstr>
      <vt:lpstr>Private equity and venture capital: theoretical background</vt:lpstr>
      <vt:lpstr>Private equity and venture capital: theoretical background</vt:lpstr>
      <vt:lpstr>Private equity and venture capital: theoretical background</vt:lpstr>
      <vt:lpstr>Private equity and venture capital: theoretical background</vt:lpstr>
      <vt:lpstr>Private equity and venture capital: theoretical background</vt:lpstr>
      <vt:lpstr>Private equity and venture capital: theoretical background</vt:lpstr>
      <vt:lpstr>Private equity and venture capital: theoretical background</vt:lpstr>
      <vt:lpstr>Private equity and venture capital: theoretical background</vt:lpstr>
      <vt:lpstr>Market size and evolution</vt:lpstr>
      <vt:lpstr>Foundrising evolution (euro mln)</vt:lpstr>
      <vt:lpstr>The geography of funds raised</vt:lpstr>
      <vt:lpstr>Market evolution</vt:lpstr>
      <vt:lpstr>Investment evolution by origin of investors</vt:lpstr>
      <vt:lpstr>Distribution by region of number of investments occurred over 2021</vt:lpstr>
      <vt:lpstr>Distribution by sector of number of investments occurred over 2021</vt:lpstr>
      <vt:lpstr>Market evolution</vt:lpstr>
      <vt:lpstr>Evolution of divestment over 2017-2021</vt:lpstr>
      <vt:lpstr>Distribution of divestment by typology. Data in % of total amount divested</vt:lpstr>
      <vt:lpstr>Agenda</vt:lpstr>
      <vt:lpstr>Ten milestones</vt:lpstr>
      <vt:lpstr>Assignment</vt:lpstr>
      <vt:lpstr>Suggestions on how to make an effective presentation</vt:lpstr>
      <vt:lpstr>Agenda</vt:lpstr>
      <vt:lpstr>AIDA- In the shoes of PE investors: making a selection</vt:lpstr>
      <vt:lpstr>AIDA- In the shoes of PE investors: making a selection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Vincenzo Verdoliva</cp:lastModifiedBy>
  <cp:revision>50</cp:revision>
  <dcterms:created xsi:type="dcterms:W3CDTF">2021-11-23T11:10:02Z</dcterms:created>
  <dcterms:modified xsi:type="dcterms:W3CDTF">2023-03-22T12:40:56Z</dcterms:modified>
</cp:coreProperties>
</file>