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36" r:id="rId2"/>
  </p:sldMasterIdLst>
  <p:notesMasterIdLst>
    <p:notesMasterId r:id="rId24"/>
  </p:notesMasterIdLst>
  <p:handoutMasterIdLst>
    <p:handoutMasterId r:id="rId25"/>
  </p:handoutMasterIdLst>
  <p:sldIdLst>
    <p:sldId id="345" r:id="rId3"/>
    <p:sldId id="348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E2C5C"/>
    <a:srgbClr val="445680"/>
    <a:srgbClr val="FFFFFF"/>
    <a:srgbClr val="504D49"/>
    <a:srgbClr val="505759"/>
    <a:srgbClr val="03873A"/>
    <a:srgbClr val="005A70"/>
    <a:srgbClr val="BBBBB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0" autoAdjust="0"/>
    <p:restoredTop sz="93133" autoAdjust="0"/>
  </p:normalViewPr>
  <p:slideViewPr>
    <p:cSldViewPr snapToGrid="0" showGuides="1">
      <p:cViewPr varScale="1">
        <p:scale>
          <a:sx n="113" d="100"/>
          <a:sy n="113" d="100"/>
        </p:scale>
        <p:origin x="738" y="162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24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7/21/2019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/>
              <a:t>Fonte</a:t>
            </a:r>
            <a:r>
              <a:rPr lang="it-IT" dirty="0"/>
              <a:t>: Banca Centrale Europea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03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/>
              <a:t>Fonte: </a:t>
            </a:r>
            <a:r>
              <a:rPr lang="it-IT" dirty="0"/>
              <a:t>Banca Centrale Europea. I dati si riferiscono alle serie FM.M.U2.EUR.4F.BB.U2_10Y.YLD e FM.M.U2.</a:t>
            </a:r>
          </a:p>
          <a:p>
            <a:r>
              <a:rPr lang="it-IT" dirty="0"/>
              <a:t>EUR.4F.BB.R_U2_10Y.YLDA riportati tra gli aggregati di Statistical Data Warehouse di Banca Centrale</a:t>
            </a:r>
          </a:p>
          <a:p>
            <a:r>
              <a:rPr lang="it-IT" dirty="0"/>
              <a:t>Europea (http://sdw.ecb.europa.eu/)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26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 dirty="0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Insert photographic image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 dirty="0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dirty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dirty="0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dirty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dirty="0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dirty="0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dirty="0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dirty="0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Insert photographic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infographic or photographic image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infographic or photographic image</a:t>
            </a:r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infographic or photographic image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1957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871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446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966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3819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3837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7023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5252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6153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7634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0708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tes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951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Insert photographic image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Insert photographic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Insert photographic image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Insert photographic image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Insert photographic image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43100" y="6419850"/>
            <a:ext cx="528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D388-3F80-473D-BC78-87F385B63D4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8" y="6431301"/>
            <a:ext cx="914324" cy="2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4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E2C5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45680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4" y="1680064"/>
            <a:ext cx="3870326" cy="2598022"/>
          </a:xfrm>
        </p:spPr>
        <p:txBody>
          <a:bodyPr/>
          <a:lstStyle/>
          <a:p>
            <a:r>
              <a:rPr lang="it-IT" sz="2800" cap="small" dirty="0"/>
              <a:t>Capitolo 12</a:t>
            </a:r>
            <a:br>
              <a:rPr lang="it-IT" sz="2800" cap="small" dirty="0"/>
            </a:br>
            <a:r>
              <a:rPr lang="it-IT" sz="2800" cap="small" dirty="0"/>
              <a:t>I tassi di interesse </a:t>
            </a:r>
            <a:br>
              <a:rPr lang="it-IT" sz="2800" cap="small" dirty="0"/>
            </a:br>
            <a:r>
              <a:rPr lang="it-IT" sz="2800" cap="small" dirty="0"/>
              <a:t>e il loro ruolo </a:t>
            </a:r>
            <a:br>
              <a:rPr lang="it-IT" sz="2800" cap="small" dirty="0"/>
            </a:br>
            <a:r>
              <a:rPr lang="it-IT" sz="2800" cap="small" dirty="0"/>
              <a:t>nella valutazione</a:t>
            </a:r>
            <a:endParaRPr lang="en-US" sz="2800" cap="smal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© Pearson Italia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mtClean="0">
                <a:solidFill>
                  <a:schemeClr val="bg2"/>
                </a:solidFill>
              </a:rPr>
              <a:pPr/>
              <a:t>1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3" name="Immagine 2" descr="9788891905383-Mishkin-9Ed-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95" y="0"/>
            <a:ext cx="5121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10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537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concetto di </a:t>
            </a:r>
            <a:r>
              <a:rPr lang="it-IT" sz="2400" b="1" dirty="0">
                <a:solidFill>
                  <a:srgbClr val="0099CC"/>
                </a:solidFill>
              </a:rPr>
              <a:t>spread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indica una differenza fra due grandezze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indica la differenza fra i rendimenti effettivi a scadenza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due titoli di Stato, per esempio fra l’Italia e la Germania</a:t>
            </a:r>
            <a:endParaRPr lang="it-IT" sz="3000" b="1" dirty="0">
              <a:solidFill>
                <a:srgbClr val="0099CC"/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12.1 Come misurare i tassi di interesse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71BED9-E27E-4D42-A15E-EEC84E80AE27}"/>
              </a:ext>
            </a:extLst>
          </p:cNvPr>
          <p:cNvSpPr txBox="1"/>
          <p:nvPr/>
        </p:nvSpPr>
        <p:spPr>
          <a:xfrm>
            <a:off x="533400" y="6091768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99CC"/>
                </a:solidFill>
              </a:rPr>
              <a:t>Figura 12.1 </a:t>
            </a:r>
            <a:r>
              <a:rPr lang="it-IT" sz="1600" dirty="0"/>
              <a:t>Spread (titoli del Tesoro decennali italiani e tedeschi, 2000-2018)</a:t>
            </a:r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87CE67BE-951F-4C29-93BE-88981D776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6" y="2847872"/>
            <a:ext cx="5733988" cy="321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534400" cy="1143000"/>
          </a:xfrm>
        </p:spPr>
        <p:txBody>
          <a:bodyPr/>
          <a:lstStyle/>
          <a:p>
            <a:r>
              <a:rPr lang="it-IT" sz="3200" b="1" dirty="0"/>
              <a:t>12.2 Differenza fra tassi di interesse reali </a:t>
            </a:r>
            <a:br>
              <a:rPr lang="it-IT" sz="3200" b="1" dirty="0"/>
            </a:br>
            <a:r>
              <a:rPr lang="it-IT" sz="3200" b="1" dirty="0"/>
              <a:t>e nominali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11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161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b="1" dirty="0">
                <a:solidFill>
                  <a:srgbClr val="0099CC"/>
                </a:solidFill>
              </a:rPr>
              <a:t>tasso di interesse reale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definito come il </a:t>
            </a:r>
            <a:r>
              <a:rPr lang="it-IT" sz="2400" b="1" dirty="0">
                <a:solidFill>
                  <a:srgbClr val="0099CC"/>
                </a:solidFill>
              </a:rPr>
              <a:t>tasso di interesse nominale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meno il tasso di inflazione previsto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Rispetto al tasso di interesse nominale, quello reale rappresenta una misura migliore per comprendere i motivi che inducono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prendere a prestito e a prestare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tasso di interesse reale, rispetto al tasso di interesse nominale, è un indicatore più esatto della rigidità del mercato creditizio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30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12</a:t>
            </a:fld>
            <a:endParaRPr lang="it-IT" dirty="0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12.2 Differenza fra tassi di interesse reali e nominali</a:t>
            </a: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D4DB6FF-E68E-481F-9EBA-C85C6B21A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5" y="2087968"/>
            <a:ext cx="8591474" cy="2520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8E9465-61EC-4203-951C-9876271C36E3}"/>
              </a:ext>
            </a:extLst>
          </p:cNvPr>
          <p:cNvSpPr txBox="1"/>
          <p:nvPr/>
        </p:nvSpPr>
        <p:spPr>
          <a:xfrm>
            <a:off x="423333" y="4779434"/>
            <a:ext cx="8331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99CC"/>
                </a:solidFill>
              </a:rPr>
              <a:t>Figura 12.2 </a:t>
            </a:r>
            <a:r>
              <a:rPr lang="it-IT" sz="1600" dirty="0"/>
              <a:t>Tassi di interesse reali e nominali (titoli del Tesoro decennali dell’area euro, 1995-2018)</a:t>
            </a:r>
          </a:p>
        </p:txBody>
      </p:sp>
    </p:spTree>
    <p:extLst>
      <p:ext uri="{BB962C8B-B14F-4D97-AF65-F5344CB8AC3E}">
        <p14:creationId xmlns:p14="http://schemas.microsoft.com/office/powerpoint/2010/main" val="25346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12.3 Differenza fra tassi di interesse e rendimenti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13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25191" y="1754356"/>
            <a:ext cx="8119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b="1" dirty="0">
                <a:solidFill>
                  <a:srgbClr val="0099CC"/>
                </a:solidFill>
              </a:rPr>
              <a:t>rendimento di un titolo</a:t>
            </a:r>
          </a:p>
          <a:p>
            <a:pPr marL="342900" indent="-16510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fornisce un’indicazione di quanto sia conveniente detenerlo per un certo periodo di tempo</a:t>
            </a:r>
          </a:p>
          <a:p>
            <a:pPr marL="342900" indent="-16510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può risultare profondamente diverso dal </a:t>
            </a:r>
            <a:r>
              <a:rPr lang="it-IT" sz="2400" b="1" dirty="0">
                <a:solidFill>
                  <a:srgbClr val="0099CC"/>
                </a:solidFill>
              </a:rPr>
              <a:t>rendimento </a:t>
            </a:r>
            <a:br>
              <a:rPr lang="it-IT" sz="2400" b="1" dirty="0">
                <a:solidFill>
                  <a:srgbClr val="0099CC"/>
                </a:solidFill>
              </a:rPr>
            </a:br>
            <a:r>
              <a:rPr lang="it-IT" sz="2400" b="1" dirty="0">
                <a:solidFill>
                  <a:srgbClr val="0099CC"/>
                </a:solidFill>
              </a:rPr>
              <a:t>a scadenza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misurato ex ante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1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14</a:t>
            </a:fld>
            <a:endParaRPr lang="it-IT" dirty="0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12.3 Differenza fra tassi di interesse e rendimenti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71BED9-E27E-4D42-A15E-EEC84E80AE27}"/>
              </a:ext>
            </a:extLst>
          </p:cNvPr>
          <p:cNvSpPr txBox="1"/>
          <p:nvPr/>
        </p:nvSpPr>
        <p:spPr>
          <a:xfrm>
            <a:off x="533400" y="5405961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99CC"/>
                </a:solidFill>
              </a:rPr>
              <a:t>Tabella 12.2 </a:t>
            </a:r>
            <a:r>
              <a:rPr lang="it-IT" sz="1600" dirty="0"/>
              <a:t>Rendimento a 1 anno, calcolato sulle obbligazioni con tasso cedolare annuo</a:t>
            </a:r>
          </a:p>
          <a:p>
            <a:r>
              <a:rPr lang="it-IT" sz="1600" dirty="0"/>
              <a:t>(tasso nominale) del 10%, a diverse scadenze, quando il tasso di interesse di mercato passa </a:t>
            </a:r>
            <a:br>
              <a:rPr lang="it-IT" sz="1600" dirty="0"/>
            </a:br>
            <a:r>
              <a:rPr lang="it-IT" sz="1600" dirty="0"/>
              <a:t>dal 10 al 20%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EED2AF-F3DF-44F2-B30D-148AFB74F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5" y="1266780"/>
            <a:ext cx="8306191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15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prezzi delle </a:t>
            </a:r>
            <a:r>
              <a:rPr lang="it-IT" sz="2400" b="1" dirty="0">
                <a:solidFill>
                  <a:srgbClr val="0099CC"/>
                </a:solidFill>
              </a:rPr>
              <a:t>obbligazioni a lungo termine</a:t>
            </a:r>
          </a:p>
          <a:p>
            <a:pPr marL="342900" indent="-16510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subiscono fluttuazioni notevoli al variare dei tassi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interesse</a:t>
            </a:r>
          </a:p>
          <a:p>
            <a:pPr marL="342900" indent="-16510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sono soggetti al </a:t>
            </a:r>
            <a:r>
              <a:rPr lang="it-IT" sz="2400" b="1" dirty="0">
                <a:solidFill>
                  <a:srgbClr val="0099CC"/>
                </a:solidFill>
              </a:rPr>
              <a:t>rischio di tasso di interesse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guadagni o le perdite in conto capitale che ne derivano possono essere notevoli, e questo è il motivo per il quale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obbligazioni a lungo termine non vengono considerate sicure dal punto di vista del rendimento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12.3 Differenza fra tassi di interesse e rendimenti</a:t>
            </a:r>
          </a:p>
        </p:txBody>
      </p:sp>
    </p:spTree>
    <p:extLst>
      <p:ext uri="{BB962C8B-B14F-4D97-AF65-F5344CB8AC3E}">
        <p14:creationId xmlns:p14="http://schemas.microsoft.com/office/powerpoint/2010/main" val="57306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16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147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obbligazioni la cui vita residua è più breve dell’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holding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period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sono soggette anche al </a:t>
            </a:r>
            <a:r>
              <a:rPr lang="it-IT" sz="2400" b="1" dirty="0">
                <a:solidFill>
                  <a:srgbClr val="0099CC"/>
                </a:solidFill>
              </a:rPr>
              <a:t>rischio di reinvestimento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rischio di reinvestimento è legato al fatto che i frutti ottenuti dal titolo devono essere reinvestiti a un tasso di interesse futuro e incerto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12.3 Differenza fra tassi di interesse e rendimenti</a:t>
            </a:r>
          </a:p>
        </p:txBody>
      </p:sp>
    </p:spTree>
    <p:extLst>
      <p:ext uri="{BB962C8B-B14F-4D97-AF65-F5344CB8AC3E}">
        <p14:creationId xmlns:p14="http://schemas.microsoft.com/office/powerpoint/2010/main" val="398866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17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342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b="1" dirty="0">
                <a:solidFill>
                  <a:srgbClr val="0099CC"/>
                </a:solidFill>
              </a:rPr>
              <a:t>duration</a:t>
            </a:r>
          </a:p>
          <a:p>
            <a:pPr marL="342900" indent="-16510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rappresenta la </a:t>
            </a:r>
            <a:r>
              <a:rPr lang="it-IT" sz="2400" b="1" dirty="0">
                <a:solidFill>
                  <a:srgbClr val="0099CC"/>
                </a:solidFill>
              </a:rPr>
              <a:t>durata media finanziaria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un flusso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pagamenti associati ai titoli di debito</a:t>
            </a:r>
          </a:p>
          <a:p>
            <a:pPr marL="342900" indent="-16510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un importante indicatore relativo ai titoli obbligazionari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parità di ogni altra condizione, la duration di un’obbligazione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tanto maggiore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quanto </a:t>
            </a:r>
          </a:p>
          <a:p>
            <a:pPr marL="342900" indent="-16510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più lunga è la vita residua dell’obbligazione</a:t>
            </a:r>
          </a:p>
          <a:p>
            <a:pPr marL="342900" indent="-16510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più i tassi di interesse scendono o il livello della cedola diminuisce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12.3 Differenza fra tassi di interesse e rendimenti</a:t>
            </a:r>
          </a:p>
        </p:txBody>
      </p:sp>
    </p:spTree>
    <p:extLst>
      <p:ext uri="{BB962C8B-B14F-4D97-AF65-F5344CB8AC3E}">
        <p14:creationId xmlns:p14="http://schemas.microsoft.com/office/powerpoint/2010/main" val="306986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18</a:t>
            </a:fld>
            <a:endParaRPr lang="it-IT" dirty="0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12.3 Differenza fra tassi di interesse e rendimenti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71BED9-E27E-4D42-A15E-EEC84E80AE27}"/>
              </a:ext>
            </a:extLst>
          </p:cNvPr>
          <p:cNvSpPr txBox="1"/>
          <p:nvPr/>
        </p:nvSpPr>
        <p:spPr>
          <a:xfrm>
            <a:off x="533400" y="5744629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99CC"/>
                </a:solidFill>
              </a:rPr>
              <a:t>Tabella 12.3 </a:t>
            </a:r>
            <a:r>
              <a:rPr lang="it-IT" sz="1600" dirty="0"/>
              <a:t>Calcolo della duration per un’obbligazione decennale con cedola annua al 10%,</a:t>
            </a:r>
          </a:p>
          <a:p>
            <a:r>
              <a:rPr lang="it-IT" sz="1600" dirty="0"/>
              <a:t>del valore nominale di 1.000 euro, quando il tasso di interesse di mercato è pari al 10%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78C823-F5EF-4ADE-8BEC-BB40EE197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5" y="1295398"/>
            <a:ext cx="6943220" cy="43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5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19</a:t>
            </a:fld>
            <a:endParaRPr lang="it-IT" dirty="0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12.3 Differenza fra tassi di interesse e rendimenti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71BED9-E27E-4D42-A15E-EEC84E80AE27}"/>
              </a:ext>
            </a:extLst>
          </p:cNvPr>
          <p:cNvSpPr txBox="1"/>
          <p:nvPr/>
        </p:nvSpPr>
        <p:spPr>
          <a:xfrm>
            <a:off x="533400" y="571923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99CC"/>
                </a:solidFill>
              </a:rPr>
              <a:t>Tabella 12.4 </a:t>
            </a:r>
            <a:r>
              <a:rPr lang="it-IT" sz="1600" dirty="0"/>
              <a:t>Calcolo della duration per un’obbligazione decennale con cedola annua al 10%, valore nominale di 1.000 euro, quando il tasso di interesse di mercato e pari al 20%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7DB1F8A-EED3-4F73-804C-5EC25AD49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6" y="1310451"/>
            <a:ext cx="7299442" cy="43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0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1000" y="269670"/>
            <a:ext cx="8229600" cy="1143000"/>
          </a:xfrm>
        </p:spPr>
        <p:txBody>
          <a:bodyPr/>
          <a:lstStyle/>
          <a:p>
            <a:r>
              <a:rPr lang="it-IT" b="1" dirty="0"/>
              <a:t>Sommario del capitolo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2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46100" y="21336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</a:rPr>
              <a:t>12.1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Come misurare i tassi di interesse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</a:rPr>
              <a:t>12.2 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Differenza fra tassi di interesse reali e nominali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</a:rPr>
              <a:t>12.3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Differenza fra tassi di interesse e rendimenti</a:t>
            </a:r>
            <a:endParaRPr lang="it-IT" sz="2600" b="1" dirty="0">
              <a:solidFill>
                <a:srgbClr val="445680"/>
              </a:solidFill>
              <a:ea typeface="Verdana" pitchFamily="34" charset="0"/>
              <a:cs typeface="Open Sans Semibold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612571"/>
            <a:ext cx="1195387" cy="12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20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435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Nel caso dei </a:t>
            </a:r>
            <a:r>
              <a:rPr lang="it-IT" sz="2400" b="1" dirty="0">
                <a:solidFill>
                  <a:srgbClr val="0099CC"/>
                </a:solidFill>
              </a:rPr>
              <a:t>titoli senza cedola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abbiamo verificato una coincidenza tra la vita residua e la duration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b="1" dirty="0">
                <a:solidFill>
                  <a:srgbClr val="0099CC"/>
                </a:solidFill>
              </a:rPr>
              <a:t>duration è additiva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quella di un portafoglio di titoli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la </a:t>
            </a:r>
            <a:r>
              <a:rPr lang="it-IT" sz="2400" b="1" dirty="0">
                <a:solidFill>
                  <a:srgbClr val="0099CC"/>
                </a:solidFill>
              </a:rPr>
              <a:t>media ponderata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delle duration dei diversi titoli,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ponderazioni che riflettono la proporzione di ciascun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titolo sul totale del portafoglio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12.3 Differenza fra tassi di interesse e rendimenti</a:t>
            </a:r>
          </a:p>
        </p:txBody>
      </p:sp>
    </p:spTree>
    <p:extLst>
      <p:ext uri="{BB962C8B-B14F-4D97-AF65-F5344CB8AC3E}">
        <p14:creationId xmlns:p14="http://schemas.microsoft.com/office/powerpoint/2010/main" val="2391616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21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435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duration rappresenta un </a:t>
            </a:r>
            <a:r>
              <a:rPr lang="it-IT" sz="2400" b="1" dirty="0">
                <a:solidFill>
                  <a:srgbClr val="0099CC"/>
                </a:solidFill>
              </a:rPr>
              <a:t>indicatore sintetico del rischio </a:t>
            </a:r>
            <a:br>
              <a:rPr lang="it-IT" sz="2400" b="1" dirty="0">
                <a:solidFill>
                  <a:srgbClr val="0099CC"/>
                </a:solidFill>
              </a:rPr>
            </a:br>
            <a:r>
              <a:rPr lang="it-IT" sz="2400" b="1" dirty="0">
                <a:solidFill>
                  <a:srgbClr val="0099CC"/>
                </a:solidFill>
              </a:rPr>
              <a:t>di tasso di interesse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associato a un titolo obbligazionario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16510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quanto più elevata è la duration, tanto più grande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la variazione percentuale nel valore di mercato dei titoli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fronte di una determinata variazione nei tassi di interesse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16510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quanto maggiore è la duration dei titoli, tanto più grande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il relativo rischio di tasso di interesse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12.3 Differenza fra tassi di interesse e rendimenti</a:t>
            </a:r>
          </a:p>
        </p:txBody>
      </p:sp>
    </p:spTree>
    <p:extLst>
      <p:ext uri="{BB962C8B-B14F-4D97-AF65-F5344CB8AC3E}">
        <p14:creationId xmlns:p14="http://schemas.microsoft.com/office/powerpoint/2010/main" val="266954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12.1 Come misurare i tassi di interesse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3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25191" y="1754356"/>
            <a:ext cx="8220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Gli strumenti di debito danno origine a flussi di pagamento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 gli investitori ( “</a:t>
            </a:r>
            <a:r>
              <a:rPr lang="it-IT" sz="2400" b="1" dirty="0"/>
              <a:t>flussi di cassa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”, o </a:t>
            </a:r>
            <a:r>
              <a:rPr lang="it-IT" sz="2400" b="1" i="1" dirty="0"/>
              <a:t>cash flow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differenti,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termini sia di valore sia di tempistiche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Occorre capire come confrontare il valore di un tipo di strumento di debito con quello di un altro: per fare questo si ricorre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 concetto di </a:t>
            </a:r>
            <a:r>
              <a:rPr lang="it-IT" sz="2400" b="1" dirty="0">
                <a:solidFill>
                  <a:srgbClr val="0099CC"/>
                </a:solidFill>
              </a:rPr>
              <a:t>valore attuale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1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4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4523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concetto di </a:t>
            </a:r>
            <a:r>
              <a:rPr lang="it-IT" sz="2400" b="1" dirty="0">
                <a:solidFill>
                  <a:srgbClr val="0099CC"/>
                </a:solidFill>
              </a:rPr>
              <a:t>valore attuale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(o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valore attuale scontato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è basato sulla nozione secondo la quale 1 euro di flusso di cassa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 ci verrà pagato tra un anno avrà meno valore di 1 euro pagatoci oggi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depositiamo 1 euro in un conto di risparmio che frutta interessi, fra un anno otterremo 1 euro più gli interessi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concetto di valore attuale permette, sommando i valori attuali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tutti i flussi di cassa futuri ricevuti, di calcolare il </a:t>
            </a:r>
            <a:r>
              <a:rPr lang="it-IT" sz="2400" b="1" dirty="0">
                <a:solidFill>
                  <a:srgbClr val="0099CC"/>
                </a:solidFill>
              </a:rPr>
              <a:t>valore odierno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uno strumento del mercato di credito a un determinato tasso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interesse semplice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12.1 Come misurare i tassi di interesse</a:t>
            </a:r>
          </a:p>
        </p:txBody>
      </p:sp>
    </p:spTree>
    <p:extLst>
      <p:ext uri="{BB962C8B-B14F-4D97-AF65-F5344CB8AC3E}">
        <p14:creationId xmlns:p14="http://schemas.microsoft.com/office/powerpoint/2010/main" val="101973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5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 i vari metodi usati correntemente per calcolare i tassi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interesse, il più importante è il </a:t>
            </a:r>
            <a:r>
              <a:rPr lang="it-IT" sz="2400" b="1" dirty="0">
                <a:solidFill>
                  <a:srgbClr val="0099CC"/>
                </a:solidFill>
              </a:rPr>
              <a:t>rendimento a scadenza </a:t>
            </a:r>
            <a:br>
              <a:rPr lang="it-IT" sz="2400" b="1" dirty="0">
                <a:solidFill>
                  <a:srgbClr val="0099CC"/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b="1" dirty="0">
                <a:solidFill>
                  <a:srgbClr val="0099CC"/>
                </a:solidFill>
              </a:rPr>
              <a:t>YTM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b="1" i="1" dirty="0">
                <a:solidFill>
                  <a:srgbClr val="0099CC"/>
                </a:solidFill>
              </a:rPr>
              <a:t>yield to maturity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che rappresenta quell’unico tasso che uguaglia la somma dei valori attuali dei flussi di cassa prodotti da uno strumento di debito al suo valore odierno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 i titoli obbligazionari con cedola, in Italia, si è soliti parlare, oltre che di rendimento a scadenza, di </a:t>
            </a:r>
            <a:r>
              <a:rPr lang="it-IT" sz="2400" b="1" dirty="0">
                <a:solidFill>
                  <a:srgbClr val="0099CC"/>
                </a:solidFill>
              </a:rPr>
              <a:t>tasso di rendimento effettivo a scadenza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it-IT" sz="2400" b="1" dirty="0">
                <a:solidFill>
                  <a:srgbClr val="0099CC"/>
                </a:solidFill>
              </a:rPr>
              <a:t>TRES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12.1 Come misurare i tassi di interesse</a:t>
            </a:r>
          </a:p>
        </p:txBody>
      </p:sp>
    </p:spTree>
    <p:extLst>
      <p:ext uri="{BB962C8B-B14F-4D97-AF65-F5344CB8AC3E}">
        <p14:creationId xmlns:p14="http://schemas.microsoft.com/office/powerpoint/2010/main" val="253720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6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4100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rendimento a scadenza rappresenta quell’unico tasso che uguaglia la somma dei valori attuali dei flussi di cassa prodotti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una obbligazione a tasso fisso al prezzo di acquisto del titolo stesso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L’applicazione di questo principio rivela che i prezzi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delle obbligazioni e i tassi di interesse sono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inversamente proporzionali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tasso di interesse </a:t>
            </a:r>
            <a:r>
              <a:rPr lang="it-IT" sz="2400" b="1" dirty="0">
                <a:solidFill>
                  <a:srgbClr val="0099CC"/>
                </a:solidFill>
              </a:rPr>
              <a:t>aumenta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>
                <a:solidFill>
                  <a:srgbClr val="0099CC"/>
                </a:solidFill>
              </a:rPr>
              <a:t>→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>
                <a:solidFill>
                  <a:srgbClr val="0099CC"/>
                </a:solidFill>
              </a:rPr>
              <a:t>→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prezzo dell’obbligazione </a:t>
            </a:r>
            <a:r>
              <a:rPr lang="it-IT" sz="2400" b="1" dirty="0">
                <a:solidFill>
                  <a:srgbClr val="0099CC"/>
                </a:solidFill>
              </a:rPr>
              <a:t>diminuisce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viceversa</a:t>
            </a:r>
            <a:endParaRPr lang="it-IT" sz="3000" b="1" dirty="0">
              <a:solidFill>
                <a:srgbClr val="0099CC"/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12.1 Come misurare i tassi di interesse</a:t>
            </a:r>
          </a:p>
        </p:txBody>
      </p:sp>
    </p:spTree>
    <p:extLst>
      <p:ext uri="{BB962C8B-B14F-4D97-AF65-F5344CB8AC3E}">
        <p14:creationId xmlns:p14="http://schemas.microsoft.com/office/powerpoint/2010/main" val="118352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7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410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b="1" dirty="0">
                <a:solidFill>
                  <a:srgbClr val="0099CC"/>
                </a:solidFill>
              </a:rPr>
              <a:t>TRES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 basa su due ipotesi importanti: </a:t>
            </a:r>
          </a:p>
          <a:p>
            <a:pPr marL="457200" indent="-279400">
              <a:buClr>
                <a:srgbClr val="0099CC"/>
              </a:buClr>
              <a:buFont typeface="+mj-lt"/>
              <a:buAutoNum type="arabicPeriod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i="1" dirty="0">
                <a:solidFill>
                  <a:srgbClr val="0099CC"/>
                </a:solidFill>
              </a:rPr>
              <a:t>mantenimento del titolo fino a scadenza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e, di conseguenza,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suo rimborso al valore nominale</a:t>
            </a:r>
          </a:p>
          <a:p>
            <a:pPr marL="457200" indent="-279400">
              <a:buClr>
                <a:srgbClr val="0099CC"/>
              </a:buClr>
              <a:buFont typeface="+mj-lt"/>
              <a:buAutoNum type="arabicPeriod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i="1" dirty="0">
                <a:solidFill>
                  <a:srgbClr val="0099CC"/>
                </a:solidFill>
              </a:rPr>
              <a:t>reinvestimento dei flussi intermedi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(le cedole) a un tasso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 è costante, pari al TRES e determinato al momento iniziale dell’investimento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quanto detto risulta chiaro come il TRES rappresenti una misura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 ante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può essere cioè calcolato al momento iniziale dell’investimento tenendo buone le ipotesi (1) e (2)</a:t>
            </a:r>
            <a:endParaRPr lang="it-IT" sz="3000" b="1" dirty="0">
              <a:solidFill>
                <a:srgbClr val="0099CC"/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12.1 Come misurare i tassi di interesse</a:t>
            </a:r>
          </a:p>
        </p:txBody>
      </p:sp>
    </p:spTree>
    <p:extLst>
      <p:ext uri="{BB962C8B-B14F-4D97-AF65-F5344CB8AC3E}">
        <p14:creationId xmlns:p14="http://schemas.microsoft.com/office/powerpoint/2010/main" val="419334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8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53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 relazione esiste tra il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il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prezzo di un’obbligazione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tal fine analizziamo la Tabella 12.1, che elenca i rendimenti effettivi a scadenza calcolati per i prezzi di alcune obbligazioni</a:t>
            </a:r>
            <a:endParaRPr lang="it-IT" sz="3000" b="1" dirty="0">
              <a:solidFill>
                <a:srgbClr val="0099CC"/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12.1 Come misurare i tassi di interesse</a:t>
            </a: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C73B70B-67ED-4A5C-8B81-6F21A0BB9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539649"/>
            <a:ext cx="8331200" cy="208573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71BED9-E27E-4D42-A15E-EEC84E80AE27}"/>
              </a:ext>
            </a:extLst>
          </p:cNvPr>
          <p:cNvSpPr txBox="1"/>
          <p:nvPr/>
        </p:nvSpPr>
        <p:spPr>
          <a:xfrm>
            <a:off x="533400" y="569383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99CC"/>
                </a:solidFill>
              </a:rPr>
              <a:t>Tabella 12.1 </a:t>
            </a:r>
            <a:r>
              <a:rPr lang="it-IT" sz="1600" dirty="0"/>
              <a:t>Rendimento effettivo a scadenza su un’obbligazione decennale con tasso cedolare (tasso nominale) annuo del 10%. Valore nominale = 1.000 euro</a:t>
            </a:r>
          </a:p>
        </p:txBody>
      </p:sp>
    </p:spTree>
    <p:extLst>
      <p:ext uri="{BB962C8B-B14F-4D97-AF65-F5344CB8AC3E}">
        <p14:creationId xmlns:p14="http://schemas.microsoft.com/office/powerpoint/2010/main" val="78296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©Pearson – Istituzioni e mercati finanziari, 9Ed – Mishkin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9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410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Dall’analisi di questi valori emergono tre considerazioni: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279400">
              <a:buClr>
                <a:srgbClr val="0099CC"/>
              </a:buClr>
              <a:buFont typeface="+mj-lt"/>
              <a:buAutoNum type="arabicPeriod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Quando il prezzo dell’obbligazione con cedola corrisponde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 suo valore nominale, il </a:t>
            </a:r>
            <a:r>
              <a:rPr lang="it-IT" sz="2400" b="1" dirty="0">
                <a:solidFill>
                  <a:srgbClr val="0099CC"/>
                </a:solidFill>
              </a:rPr>
              <a:t>TRES equivale al tasso cedolare</a:t>
            </a:r>
          </a:p>
          <a:p>
            <a:pPr marL="457200" indent="-279400">
              <a:buClr>
                <a:srgbClr val="0099CC"/>
              </a:buClr>
              <a:buFont typeface="+mj-lt"/>
              <a:buAutoNum type="arabicPeriod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prezzo di un’</a:t>
            </a:r>
            <a:r>
              <a:rPr lang="it-IT" sz="2400" b="1" dirty="0">
                <a:solidFill>
                  <a:srgbClr val="0099CC"/>
                </a:solidFill>
              </a:rPr>
              <a:t>obbligazione con cedola e il TRES sono negativamente correlati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se il rendimento a scadenza aumenta, il prezzo dell’obbligazione diminuisce e viceversa</a:t>
            </a:r>
          </a:p>
          <a:p>
            <a:pPr marL="457200" indent="-279400">
              <a:buClr>
                <a:srgbClr val="0099CC"/>
              </a:buClr>
              <a:buFont typeface="+mj-lt"/>
              <a:buAutoNum type="arabicPeriod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b="1" dirty="0">
                <a:solidFill>
                  <a:srgbClr val="0099CC"/>
                </a:solidFill>
              </a:rPr>
              <a:t>TRES è superiore al tasso cedolare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quando il prezzo dell’obbligazione è inferiore al suo valore</a:t>
            </a:r>
            <a:endParaRPr lang="it-IT" sz="3000" b="1" dirty="0">
              <a:solidFill>
                <a:srgbClr val="0099CC"/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12.1 Come misurare i tassi di interesse</a:t>
            </a:r>
          </a:p>
        </p:txBody>
      </p:sp>
    </p:spTree>
    <p:extLst>
      <p:ext uri="{BB962C8B-B14F-4D97-AF65-F5344CB8AC3E}">
        <p14:creationId xmlns:p14="http://schemas.microsoft.com/office/powerpoint/2010/main" val="2849571462"/>
      </p:ext>
    </p:extLst>
  </p:cSld>
  <p:clrMapOvr>
    <a:masterClrMapping/>
  </p:clrMapOvr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</TotalTime>
  <Words>950</Words>
  <Application>Microsoft Office PowerPoint</Application>
  <PresentationFormat>Presentazione su schermo (4:3)</PresentationFormat>
  <Paragraphs>140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Pearson</vt:lpstr>
      <vt:lpstr>Personalizza struttura</vt:lpstr>
      <vt:lpstr>Capitolo 12 I tassi di interesse  e il loro ruolo  nella valutazione</vt:lpstr>
      <vt:lpstr>Sommario del capitolo</vt:lpstr>
      <vt:lpstr>12.1 Come misurare i tassi di interesse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12.2 Differenza fra tassi di interesse reali  e nominali</vt:lpstr>
      <vt:lpstr>Presentazione standard di PowerPoint</vt:lpstr>
      <vt:lpstr>12.3 Differenza fra tassi di interesse e rendimenti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vittorio crepaldi</cp:lastModifiedBy>
  <cp:revision>278</cp:revision>
  <dcterms:created xsi:type="dcterms:W3CDTF">2015-06-15T13:50:26Z</dcterms:created>
  <dcterms:modified xsi:type="dcterms:W3CDTF">2019-07-21T10:10:49Z</dcterms:modified>
</cp:coreProperties>
</file>