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18"/>
  </p:notesMasterIdLst>
  <p:handoutMasterIdLst>
    <p:handoutMasterId r:id="rId19"/>
  </p:handoutMasterIdLst>
  <p:sldIdLst>
    <p:sldId id="345" r:id="rId3"/>
    <p:sldId id="348" r:id="rId4"/>
    <p:sldId id="347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51" r:id="rId15"/>
    <p:sldId id="361" r:id="rId16"/>
    <p:sldId id="34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445680"/>
    <a:srgbClr val="0E2C5C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3184" autoAdjust="0"/>
  </p:normalViewPr>
  <p:slideViewPr>
    <p:cSldViewPr snapToGrid="0" showGuides="1">
      <p:cViewPr varScale="1">
        <p:scale>
          <a:sx n="181" d="100"/>
          <a:sy n="181" d="100"/>
        </p:scale>
        <p:origin x="-248" y="-120"/>
      </p:cViewPr>
      <p:guideLst>
        <p:guide orient="horz"/>
        <p:guide orient="horz" pos="2568"/>
        <p:guide pos="57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15/04/19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©Pearson – Istituzioni e mercati finanziari, 9Ed – </a:t>
            </a:r>
            <a:r>
              <a:rPr lang="it-IT" dirty="0" err="1" smtClean="0"/>
              <a:t>Mishkin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dirty="0" smtClean="0"/>
              <a:t>Capitolo </a:t>
            </a:r>
            <a:r>
              <a:rPr lang="it-IT" sz="2800" cap="small" dirty="0" smtClean="0"/>
              <a:t>2</a:t>
            </a:r>
            <a:br>
              <a:rPr lang="it-IT" sz="2800" cap="small" dirty="0" smtClean="0"/>
            </a:br>
            <a:r>
              <a:rPr lang="it-IT" sz="2800" cap="small" dirty="0" smtClean="0"/>
              <a:t>Sistema finanziario:</a:t>
            </a:r>
            <a:br>
              <a:rPr lang="it-IT" sz="2800" cap="small" dirty="0" smtClean="0"/>
            </a:br>
            <a:r>
              <a:rPr lang="it-IT" sz="2800" cap="small" dirty="0" smtClean="0"/>
              <a:t>uno sguardo d</a:t>
            </a:r>
            <a:r>
              <a:rPr lang="en-US" sz="2800" cap="small" dirty="0" smtClean="0"/>
              <a:t>’</a:t>
            </a:r>
            <a:r>
              <a:rPr lang="en-US" sz="2800" cap="small" dirty="0" err="1" smtClean="0"/>
              <a:t>insieme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Presentation Title Arial Bold 7 </a:t>
            </a:r>
            <a:r>
              <a:rPr lang="en-GB" spc="0" dirty="0" err="1">
                <a:solidFill>
                  <a:schemeClr val="bg2"/>
                </a:solidFill>
              </a:rPr>
              <a:t>pt</a:t>
            </a:r>
            <a:endParaRPr lang="en-US" spc="0" dirty="0">
              <a:solidFill>
                <a:schemeClr val="bg2"/>
              </a:solidFill>
            </a:endParaRP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xmlns="" id="{3D941861-4766-F044-BA40-0ACFE0637A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5447"/>
          <a:stretch>
            <a:fillRect/>
          </a:stretch>
        </p:blipFill>
        <p:spPr>
          <a:xfrm>
            <a:off x="4591252" y="0"/>
            <a:ext cx="4562475" cy="6858000"/>
          </a:xfr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/>
              <a:t>2.6 Tipologie di intermediari finanziari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principali intermediari finanziari rientrano in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 categorie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457200" indent="-277813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+mj-lt"/>
              <a:buAutoNum type="alphaLcPeriod"/>
            </a:pPr>
            <a:r>
              <a:rPr lang="it-IT" sz="2400" b="1" dirty="0" smtClean="0">
                <a:solidFill>
                  <a:srgbClr val="0099CC"/>
                </a:solidFill>
              </a:rPr>
              <a:t>intermediari </a:t>
            </a:r>
            <a:r>
              <a:rPr lang="it-IT" sz="2400" b="1" dirty="0">
                <a:solidFill>
                  <a:srgbClr val="0099CC"/>
                </a:solidFill>
              </a:rPr>
              <a:t>creditizi: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e altri intermediari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creditizi</a:t>
            </a:r>
          </a:p>
          <a:p>
            <a:pPr marL="457200" indent="-277813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+mj-lt"/>
              <a:buAutoNum type="alphaLcPeriod"/>
            </a:pPr>
            <a:r>
              <a:rPr lang="it-IT" sz="2400" b="1" dirty="0" smtClean="0">
                <a:solidFill>
                  <a:srgbClr val="0099CC"/>
                </a:solidFill>
              </a:rPr>
              <a:t>intermediari assicurativi: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imprese di assicurazione vita, imprese di assicurazione danni e fondi pensione</a:t>
            </a:r>
          </a:p>
          <a:p>
            <a:pPr marL="457200" indent="-277813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+mj-lt"/>
              <a:buAutoNum type="alphaLcPeriod"/>
            </a:pPr>
            <a:r>
              <a:rPr lang="it-IT" sz="2400" b="1" dirty="0" smtClean="0">
                <a:solidFill>
                  <a:srgbClr val="0099CC"/>
                </a:solidFill>
              </a:rPr>
              <a:t>intermediari </a:t>
            </a:r>
            <a:r>
              <a:rPr lang="it-IT" sz="2400" b="1" dirty="0">
                <a:solidFill>
                  <a:srgbClr val="0099CC"/>
                </a:solidFill>
              </a:rPr>
              <a:t>mobiliari: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società di intermediazione mobiliare, banche di investimento, società di gestione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risparmio e hedge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11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2.6 Tipologie di intermediari finanziari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3400" y="1042052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2.1 </a:t>
            </a:r>
            <a:r>
              <a:rPr lang="it-IT" sz="1600" dirty="0"/>
              <a:t>Principali fonti di finanziamento e impieghi degli intermediari finanziari italiani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7" y="1427741"/>
            <a:ext cx="8062047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12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2.6 Tipologie di intermediari finanziari</a:t>
            </a:r>
            <a:endParaRPr lang="it-IT" sz="2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399" y="1042052"/>
            <a:ext cx="835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2.2 </a:t>
            </a:r>
            <a:r>
              <a:rPr lang="it-IT" sz="1600" dirty="0"/>
              <a:t>Attività finanziarie dei diversi intermediari nei principali paesi europei e negli Stati Uniti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446595"/>
            <a:ext cx="8484124" cy="49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2.7 Regolamentazione del sistema finanziario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mercati e gli intermediari finanziari sono soggetti a un </a:t>
            </a:r>
            <a:r>
              <a:rPr lang="it-IT" sz="2400" b="1" dirty="0">
                <a:solidFill>
                  <a:srgbClr val="0099CC"/>
                </a:solidFill>
              </a:rPr>
              <a:t>controllo pubblico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due motivi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principali: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aumentare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informazioni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disponibili agli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investitori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rafforzare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solidità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la stabilità del sistema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finanziario</a:t>
            </a:r>
          </a:p>
          <a:p>
            <a:pPr marL="179388">
              <a:buClr>
                <a:srgbClr val="0099CC"/>
              </a:buCl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099CC"/>
              </a:buClr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sono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Banca 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’Italia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CONSOB (Commissione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Nazionale per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Società e la Borsa)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IVASS (Istituto per 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Vigilanza sulle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Assicurazioni)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COVIP (Commissione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Vigilanza sui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Fondi Pensione)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AGCM (Autorità Garante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della Concorrenza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del Mercato)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14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2.7 Regolamentazione del sistema finanziario</a:t>
            </a:r>
            <a:endParaRPr lang="it-IT" sz="2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399" y="1042052"/>
            <a:ext cx="8356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2.3 </a:t>
            </a:r>
            <a:br>
              <a:rPr lang="it-IT" sz="1600" b="1" dirty="0" smtClean="0">
                <a:solidFill>
                  <a:srgbClr val="0099CC"/>
                </a:solidFill>
              </a:rPr>
            </a:br>
            <a:r>
              <a:rPr lang="it-IT" sz="1600" dirty="0" err="1" smtClean="0"/>
              <a:t>Autorita</a:t>
            </a:r>
            <a:r>
              <a:rPr lang="it-IT" sz="1600" dirty="0" smtClean="0"/>
              <a:t> </a:t>
            </a:r>
            <a:r>
              <a:rPr lang="it-IT" sz="1600" dirty="0"/>
              <a:t>di vigilanza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del </a:t>
            </a:r>
            <a:r>
              <a:rPr lang="it-IT" sz="1600" dirty="0"/>
              <a:t>sistema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finanziario italiano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03" y="1008669"/>
            <a:ext cx="6424411" cy="55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disciplina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prevede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obbligo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fornire adeguate informazioni al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pubblico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rispetto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requisiti minimi per la concessione dell’autorizzazione all’esercizio delle varie forme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intermediazione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finanziaria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contenimento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monitoraggio del rischio a cui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intermediari finanziari possono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esporsi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costituzione di un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di assicurazione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depositi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limiti alla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concorrenza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restrizioni sui tassi di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interesse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2.7 Regolamentazione del sistema finanziario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3215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 smtClean="0"/>
              <a:t>Sommario del capitolo</a:t>
            </a:r>
            <a:endParaRPr lang="it-IT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6100" y="2133600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2.1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Funzione dei sistemi finanziari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2.2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Funzione dei mercati finanziari: circuito diretto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2.3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Struttura dei mercati finanziari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2.4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Internazionalizzazione dei mercati finanziari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2.5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Funzione degli intermediari finanziari: circuito indiretto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2.6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Tipologie di intermediari finanziari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445680"/>
                </a:solidFill>
                <a:latin typeface="+mj-lt"/>
                <a:ea typeface="Verdana" pitchFamily="34" charset="0"/>
                <a:cs typeface="Open Sans Semibold" pitchFamily="34" charset="0"/>
              </a:rPr>
              <a:t>2.7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Regolamentazione del sistema finanziario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/>
              <a:t>2.1 Funzione dei sistemi </a:t>
            </a:r>
            <a:r>
              <a:rPr lang="it-IT" sz="3200" b="1" dirty="0" smtClean="0"/>
              <a:t>finanziari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funzione primaria dei </a:t>
            </a:r>
            <a:r>
              <a:rPr lang="it-IT" sz="2400" b="1" dirty="0">
                <a:solidFill>
                  <a:srgbClr val="0099CC"/>
                </a:solidFill>
              </a:rPr>
              <a:t>sistemi finanziari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quella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convogliare i fondi dai risparmiatori che ne hanno in eccesso alle unità in deficit che ne hanno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necessità attraverso:</a:t>
            </a:r>
          </a:p>
          <a:p>
            <a:pPr marL="342900" indent="-258763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circuito </a:t>
            </a:r>
            <a:r>
              <a:rPr lang="it-IT" sz="2400" b="1" dirty="0" smtClean="0">
                <a:solidFill>
                  <a:srgbClr val="0099CC"/>
                </a:solidFill>
              </a:rPr>
              <a:t>diretto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(le unità in deficit prendono a prestito 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fondi direttamente dai mercati finanziari mediante l’emissione di titoli)</a:t>
            </a:r>
          </a:p>
          <a:p>
            <a:pPr marL="342900" indent="-258763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99CC"/>
                </a:solidFill>
              </a:rPr>
              <a:t>circuito indiretto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 intermediario finanziario prende 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prestito i fondi dalle unità in surplus e poi li usa per concedere prestiti alle unità in deficit)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2.1 Funzione dei sistemi finanziari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</a:t>
            </a:r>
            <a:r>
              <a:rPr lang="it-IT" sz="1600" b="1" dirty="0" smtClean="0">
                <a:solidFill>
                  <a:srgbClr val="0099CC"/>
                </a:solidFill>
              </a:rPr>
              <a:t>2.1 </a:t>
            </a:r>
            <a:r>
              <a:rPr lang="it-IT" sz="1600" dirty="0"/>
              <a:t>Flussi di fondi nel sistema finanziario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4" y="1201779"/>
            <a:ext cx="8710367" cy="45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2.2 Funzione dei mercati finanziari: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circuito diretto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1" y="1754356"/>
            <a:ext cx="8326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mercati finanziari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svolgono 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funzione di trasferimento delle risorse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attraverso il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circuito diretto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 cui le unità in deficit prendono a prestito i fondi direttamente dai prestatori vendendo loro </a:t>
            </a:r>
            <a:r>
              <a:rPr lang="it-IT" sz="2400" b="1" dirty="0" smtClean="0">
                <a:solidFill>
                  <a:srgbClr val="0099CC"/>
                </a:solidFill>
              </a:rPr>
              <a:t>obbligazioni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canalizzazione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fondi: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migliora</a:t>
            </a:r>
            <a:r>
              <a:rPr lang="it-IT" sz="2400" dirty="0" smtClean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benessere economico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tutti nella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società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permette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le risorse finanziarie si spostino da chi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 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opportunità d’investimento produttivo a chi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possiede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contribuisce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all’aumento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dell’efficienza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avvantaggia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direttamente i consumatori permettendo loro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fare spese anche senza disponibilità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immediate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/>
              <a:t>2.3 Struttura dei mercati finanziari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mercati finanziari possono essere classificati come: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2913" indent="-263525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mercati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b="1" dirty="0">
                <a:solidFill>
                  <a:srgbClr val="0099CC"/>
                </a:solidFill>
              </a:rPr>
              <a:t>debito e </a:t>
            </a:r>
            <a:r>
              <a:rPr lang="it-IT" sz="2400" b="1" dirty="0" smtClean="0">
                <a:solidFill>
                  <a:srgbClr val="0099CC"/>
                </a:solidFill>
              </a:rPr>
              <a:t>azionari</a:t>
            </a:r>
          </a:p>
          <a:p>
            <a:pPr marL="442913" indent="-263525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mercati </a:t>
            </a:r>
            <a:r>
              <a:rPr lang="it-IT" sz="2400" b="1" dirty="0">
                <a:solidFill>
                  <a:srgbClr val="0099CC"/>
                </a:solidFill>
              </a:rPr>
              <a:t>primari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b="1" dirty="0" smtClean="0">
                <a:solidFill>
                  <a:srgbClr val="0099CC"/>
                </a:solidFill>
              </a:rPr>
              <a:t>secondari</a:t>
            </a:r>
          </a:p>
          <a:p>
            <a:pPr marL="442913" indent="-263525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mercati </a:t>
            </a:r>
            <a:r>
              <a:rPr lang="it-IT" sz="2400" b="1" dirty="0">
                <a:solidFill>
                  <a:srgbClr val="0099CC"/>
                </a:solidFill>
              </a:rPr>
              <a:t>regolamentati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b="1" dirty="0" smtClean="0">
                <a:solidFill>
                  <a:srgbClr val="0099CC"/>
                </a:solidFill>
              </a:rPr>
              <a:t>over-the-</a:t>
            </a:r>
            <a:r>
              <a:rPr lang="it-IT" sz="2400" b="1" dirty="0" err="1" smtClean="0">
                <a:solidFill>
                  <a:srgbClr val="0099CC"/>
                </a:solidFill>
              </a:rPr>
              <a:t>counter</a:t>
            </a:r>
            <a:endParaRPr lang="it-IT" sz="2400" b="1" dirty="0" smtClean="0">
              <a:solidFill>
                <a:srgbClr val="0099CC"/>
              </a:solidFill>
            </a:endParaRPr>
          </a:p>
          <a:p>
            <a:pPr marL="442913" indent="-263525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mercati </a:t>
            </a:r>
            <a:r>
              <a:rPr lang="it-IT" sz="2400" b="1" dirty="0">
                <a:solidFill>
                  <a:srgbClr val="0099CC"/>
                </a:solidFill>
              </a:rPr>
              <a:t>monetari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b="1" dirty="0">
                <a:solidFill>
                  <a:srgbClr val="0099CC"/>
                </a:solidFill>
              </a:rPr>
              <a:t>dei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b="1" dirty="0">
                <a:solidFill>
                  <a:srgbClr val="0099CC"/>
                </a:solidFill>
              </a:rPr>
              <a:t>capitali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2.4 Internazionalizzazione dei mercati finanziari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tendenza importante negli ultimi anni è la crescente </a:t>
            </a:r>
            <a:r>
              <a:rPr lang="it-IT" sz="2400" b="1" dirty="0">
                <a:solidFill>
                  <a:srgbClr val="0099CC"/>
                </a:solidFill>
              </a:rPr>
              <a:t>internazionalizzazione dei mercati </a:t>
            </a:r>
            <a:r>
              <a:rPr lang="it-IT" sz="2400" b="1" dirty="0" smtClean="0">
                <a:solidFill>
                  <a:srgbClr val="0099CC"/>
                </a:solidFill>
              </a:rPr>
              <a:t>finanziari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rgbClr val="0099CC"/>
                </a:solidFill>
              </a:rPr>
              <a:t>eurobbligazioni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denominate in una valuta diversa da quella del paese in cui vengono collocate, sono la forma prevalente nel mercato internazionale delle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obbligazioni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1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2.5 Funzione degli intermediari finanziari: circuito </a:t>
            </a:r>
            <a:r>
              <a:rPr lang="it-IT" sz="3200" b="1" dirty="0" smtClean="0"/>
              <a:t>indiretto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 </a:t>
            </a:r>
            <a:r>
              <a:rPr lang="it-IT" sz="2400" b="1" dirty="0">
                <a:solidFill>
                  <a:srgbClr val="0099CC"/>
                </a:solidFill>
              </a:rPr>
              <a:t>circuito indiretto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gli intermediari finanziari s’interpongono fra i datori e i prenditori di fondi, favorendo il trasferimento dagli uni agli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altri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intermediari finanziari sono istituzioni che </a:t>
            </a:r>
            <a:r>
              <a:rPr lang="it-IT" sz="2400" b="1" dirty="0">
                <a:solidFill>
                  <a:srgbClr val="0099CC"/>
                </a:solidFill>
              </a:rPr>
              <a:t>acquisiscono fondi emettendo passività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a loro volta utilizzano questi fondi per investimenti, acquistando obbligazioni o concedendo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prestiti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0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218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intermediari finanziari svolgono un ruolo molto importante nel sistema finanziario: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riducono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costi di transazione, permettono la ridistribuzione del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rischio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risolvono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problemi causati dalla selezione avversa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dall’azzardo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morale</a:t>
            </a:r>
          </a:p>
          <a:p>
            <a:pPr marL="442913" indent="-263525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fanno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sì che i piccoli risparmiatori e i prenditori di fondi possano trarre beneficio dall’esistenza dei mercati finanziari,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aumentando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fatto l’efficienza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dell’economia</a:t>
            </a:r>
          </a:p>
          <a:p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2.5 Funzione degli intermediari finanziari: circuito indiretto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86574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</TotalTime>
  <Words>695</Words>
  <Application>Microsoft Macintosh PowerPoint</Application>
  <PresentationFormat>Presentazione su schermo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Pearson</vt:lpstr>
      <vt:lpstr>Personalizza struttura</vt:lpstr>
      <vt:lpstr>Capitolo 2 Sistema finanziario: uno sguardo d’insieme</vt:lpstr>
      <vt:lpstr>Sommario del capitolo</vt:lpstr>
      <vt:lpstr>2.1 Funzione dei sistemi finanziari</vt:lpstr>
      <vt:lpstr>Presentazione di PowerPoint</vt:lpstr>
      <vt:lpstr>2.2 Funzione dei mercati finanziari:  circuito diretto</vt:lpstr>
      <vt:lpstr>2.3 Struttura dei mercati finanziari</vt:lpstr>
      <vt:lpstr>2.4 Internazionalizzazione dei mercati finanziari</vt:lpstr>
      <vt:lpstr>2.5 Funzione degli intermediari finanziari: circuito indiretto</vt:lpstr>
      <vt:lpstr>Presentazione di PowerPoint</vt:lpstr>
      <vt:lpstr>2.6 Tipologie di intermediari finanziari</vt:lpstr>
      <vt:lpstr>Presentazione di PowerPoint</vt:lpstr>
      <vt:lpstr>Presentazione di PowerPoint</vt:lpstr>
      <vt:lpstr>2.7 Regolamentazione del sistema finanziario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osx</cp:lastModifiedBy>
  <cp:revision>265</cp:revision>
  <dcterms:created xsi:type="dcterms:W3CDTF">2015-06-15T13:50:26Z</dcterms:created>
  <dcterms:modified xsi:type="dcterms:W3CDTF">2019-04-15T17:13:17Z</dcterms:modified>
</cp:coreProperties>
</file>