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36" r:id="rId2"/>
  </p:sldMasterIdLst>
  <p:notesMasterIdLst>
    <p:notesMasterId r:id="rId14"/>
  </p:notesMasterIdLst>
  <p:handoutMasterIdLst>
    <p:handoutMasterId r:id="rId15"/>
  </p:handoutMasterIdLst>
  <p:sldIdLst>
    <p:sldId id="345" r:id="rId3"/>
    <p:sldId id="348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47" r:id="rId12"/>
    <p:sldId id="34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445680"/>
    <a:srgbClr val="0E2C5C"/>
    <a:srgbClr val="FFFFFF"/>
    <a:srgbClr val="504D49"/>
    <a:srgbClr val="505759"/>
    <a:srgbClr val="03873A"/>
    <a:srgbClr val="005A70"/>
    <a:srgbClr val="BBBBB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0" autoAdjust="0"/>
    <p:restoredTop sz="93184" autoAdjust="0"/>
  </p:normalViewPr>
  <p:slideViewPr>
    <p:cSldViewPr snapToGrid="0" showGuides="1">
      <p:cViewPr varScale="1">
        <p:scale>
          <a:sx n="181" d="100"/>
          <a:sy n="181" d="100"/>
        </p:scale>
        <p:origin x="-248" y="-120"/>
      </p:cViewPr>
      <p:guideLst>
        <p:guide orient="horz"/>
        <p:guide orient="horz" pos="2568"/>
        <p:guide pos="575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15/04/19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957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71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446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66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19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837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023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252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153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634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708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‹n.›</a:t>
            </a:fld>
            <a:endParaRPr lang="it-IT"/>
          </a:p>
        </p:txBody>
      </p:sp>
      <p:sp>
        <p:nvSpPr>
          <p:cNvPr id="5" name="Segnaposto tes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51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2.xml"/><Relationship Id="rId14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‹n.›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43100" y="6419850"/>
            <a:ext cx="528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©Pearson – Istituzioni e mercati finanziari, 9Ed – </a:t>
            </a:r>
            <a:r>
              <a:rPr lang="it-IT" dirty="0" err="1" smtClean="0"/>
              <a:t>Mishkin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D388-3F80-473D-BC78-87F385B63D43}" type="slidenum">
              <a:rPr lang="it-IT" smtClean="0"/>
              <a:pPr/>
              <a:t>‹n.›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8" y="6431301"/>
            <a:ext cx="914324" cy="2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4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E2C5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45680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4" y="1680064"/>
            <a:ext cx="3870326" cy="2598022"/>
          </a:xfrm>
        </p:spPr>
        <p:txBody>
          <a:bodyPr/>
          <a:lstStyle/>
          <a:p>
            <a:r>
              <a:rPr lang="it-IT" sz="2800" cap="small" smtClean="0"/>
              <a:t>Capitolo </a:t>
            </a:r>
            <a:r>
              <a:rPr lang="it-IT" sz="2800" cap="small" dirty="0"/>
              <a:t>1</a:t>
            </a:r>
            <a:br>
              <a:rPr lang="it-IT" sz="2800" cap="small" dirty="0"/>
            </a:br>
            <a:r>
              <a:rPr lang="it-IT" sz="2800" cap="small" dirty="0"/>
              <a:t>Perché studiare </a:t>
            </a:r>
            <a:r>
              <a:rPr lang="it-IT" sz="2800" cap="small" dirty="0" smtClean="0"/>
              <a:t/>
            </a:r>
            <a:br>
              <a:rPr lang="it-IT" sz="2800" cap="small" dirty="0" smtClean="0"/>
            </a:br>
            <a:r>
              <a:rPr lang="it-IT" sz="2800" cap="small" dirty="0" smtClean="0"/>
              <a:t>le </a:t>
            </a:r>
            <a:r>
              <a:rPr lang="it-IT" sz="2800" cap="small" dirty="0"/>
              <a:t>istituzioni e </a:t>
            </a:r>
            <a:r>
              <a:rPr lang="it-IT" sz="2800" cap="small" dirty="0" smtClean="0"/>
              <a:t/>
            </a:r>
            <a:br>
              <a:rPr lang="it-IT" sz="2800" cap="small" dirty="0" smtClean="0"/>
            </a:br>
            <a:r>
              <a:rPr lang="it-IT" sz="2800" cap="small" dirty="0" smtClean="0"/>
              <a:t>i </a:t>
            </a:r>
            <a:r>
              <a:rPr lang="it-IT" sz="2800" cap="small" dirty="0"/>
              <a:t>mercati finanziari?</a:t>
            </a:r>
            <a:endParaRPr lang="en-US" sz="2800" cap="smal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© Pearson Italia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mtClean="0">
                <a:solidFill>
                  <a:schemeClr val="bg2"/>
                </a:solidFill>
              </a:rPr>
              <a:pPr/>
              <a:t>1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6293644" y="6494370"/>
            <a:ext cx="2135978" cy="116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00" b="1" i="0" kern="1200" spc="20" baseline="0">
                <a:solidFill>
                  <a:schemeClr val="tx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+mj-lt"/>
              <a:buNone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463" indent="-10477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Char char="̶"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0" dirty="0">
                <a:solidFill>
                  <a:schemeClr val="bg2"/>
                </a:solidFill>
              </a:rPr>
              <a:t>Presentation Title Arial Bold 7 </a:t>
            </a:r>
            <a:r>
              <a:rPr lang="en-GB" spc="0" dirty="0" err="1">
                <a:solidFill>
                  <a:schemeClr val="bg2"/>
                </a:solidFill>
              </a:rPr>
              <a:t>pt</a:t>
            </a:r>
            <a:endParaRPr lang="en-US" spc="0" dirty="0">
              <a:solidFill>
                <a:schemeClr val="bg2"/>
              </a:solidFill>
            </a:endParaRPr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xmlns="" id="{3D941861-4766-F044-BA40-0ACFE0637A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r="5447"/>
          <a:stretch>
            <a:fillRect/>
          </a:stretch>
        </p:blipFill>
        <p:spPr>
          <a:xfrm>
            <a:off x="4591252" y="0"/>
            <a:ext cx="4562475" cy="6858000"/>
          </a:xfrm>
        </p:spPr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1.4 Come esamineremo le istituzioni e i mercati finanziari </a:t>
            </a:r>
            <a:endParaRPr lang="it-IT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10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0700" y="1739900"/>
            <a:ext cx="833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È necessario comprendere come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b="1" dirty="0">
                <a:solidFill>
                  <a:srgbClr val="445680"/>
                </a:solidFill>
              </a:rPr>
              <a:t>politica monetaria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venga gestita dalle banche centrali, in Europa 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altrove, poiché essa ha effetto</a:t>
            </a:r>
          </a:p>
          <a:p>
            <a:pPr marL="533400" indent="-355600">
              <a:buClr>
                <a:srgbClr val="0E2C5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tassi di interesse</a:t>
            </a:r>
          </a:p>
          <a:p>
            <a:pPr marL="533400" indent="-355600">
              <a:buClr>
                <a:srgbClr val="0E2C5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sull’inflazione</a:t>
            </a:r>
          </a:p>
          <a:p>
            <a:pPr marL="533400" indent="-355600">
              <a:buClr>
                <a:srgbClr val="0E2C5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sui cicli economici, che a loro volta hanno un impatto significativo sui mercati e sulle istituzioni finanziarie</a:t>
            </a:r>
            <a:endParaRPr lang="it-IT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0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11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3400" y="17145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Questo manuale adotta un </a:t>
            </a:r>
            <a:r>
              <a:rPr lang="it-IT" sz="2400" b="1" dirty="0">
                <a:solidFill>
                  <a:srgbClr val="0099CC"/>
                </a:solidFill>
              </a:rPr>
              <a:t>approccio analitico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sviluppando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modello unificato per lo studio dei mercati e delle istituzioni finanziarie, basato su alcuni principi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essenziali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volume evidenzia l’interazione fra analisi teorica e dati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empirici</a:t>
            </a:r>
          </a:p>
        </p:txBody>
      </p:sp>
      <p:sp>
        <p:nvSpPr>
          <p:cNvPr id="9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1.4 Come esamineremo le istituzioni e i mercati finanziari </a:t>
            </a:r>
          </a:p>
        </p:txBody>
      </p:sp>
    </p:spTree>
    <p:extLst>
      <p:ext uri="{BB962C8B-B14F-4D97-AF65-F5344CB8AC3E}">
        <p14:creationId xmlns:p14="http://schemas.microsoft.com/office/powerpoint/2010/main" val="232153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1000" y="269670"/>
            <a:ext cx="8229600" cy="1143000"/>
          </a:xfrm>
        </p:spPr>
        <p:txBody>
          <a:bodyPr/>
          <a:lstStyle/>
          <a:p>
            <a:r>
              <a:rPr lang="it-IT" b="1" dirty="0" smtClean="0"/>
              <a:t>Sommario del capitolo</a:t>
            </a:r>
            <a:endParaRPr lang="it-IT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46100" y="2133600"/>
            <a:ext cx="8077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1.1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Perché studiare le istituzioni finanziarie?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1.2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Un’ottica manageriale applicata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1.3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Perché studiare i mercati finanziari?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1.4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Come </a:t>
            </a: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esamineremo le 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istituzioni e i mercati finanziari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600" b="1" dirty="0">
                <a:solidFill>
                  <a:srgbClr val="0099CC"/>
                </a:solidFill>
                <a:latin typeface="+mj-lt"/>
                <a:ea typeface="Verdana" pitchFamily="34" charset="0"/>
                <a:cs typeface="Open Sans Semibold" pitchFamily="34" charset="0"/>
              </a:rPr>
              <a:t>1.5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Open Sans Semibold" pitchFamily="34" charset="0"/>
              </a:rPr>
              <a:t> Note conclusive</a:t>
            </a:r>
            <a:endParaRPr lang="it-IT" sz="2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Verdana" pitchFamily="34" charset="0"/>
              <a:cs typeface="Open Sans Semibold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612571"/>
            <a:ext cx="1195387" cy="12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1.1 Perché studiare le istituzioni finanziarie?</a:t>
            </a:r>
            <a:endParaRPr lang="it-IT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3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0700" y="1727200"/>
            <a:ext cx="8077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2600" b="1" dirty="0">
                <a:solidFill>
                  <a:srgbClr val="0099CC"/>
                </a:solidFill>
              </a:rPr>
              <a:t>sistema finanziario</a:t>
            </a:r>
            <a:r>
              <a:rPr lang="it-IT" sz="2600" dirty="0">
                <a:solidFill>
                  <a:srgbClr val="0099CC"/>
                </a:solidFill>
              </a:rPr>
              <a:t> 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</a:t>
            </a: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l’insieme:</a:t>
            </a:r>
          </a:p>
          <a:p>
            <a:pPr marL="457200" indent="-279400">
              <a:buClr>
                <a:srgbClr val="445680"/>
              </a:buClr>
              <a:buFont typeface="Arial" pitchFamily="34" charset="0"/>
              <a:buChar char="•"/>
            </a:pP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delle 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istituzioni </a:t>
            </a: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finanziarie</a:t>
            </a:r>
          </a:p>
          <a:p>
            <a:pPr marL="457200" indent="-279400">
              <a:buClr>
                <a:srgbClr val="445680"/>
              </a:buClr>
              <a:buFont typeface="Arial" pitchFamily="34" charset="0"/>
              <a:buChar char="•"/>
            </a:pP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dei 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mercati </a:t>
            </a: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finanziari</a:t>
            </a:r>
          </a:p>
          <a:p>
            <a:pPr marL="457200" indent="-279400">
              <a:buClr>
                <a:srgbClr val="445680"/>
              </a:buClr>
              <a:buFont typeface="Arial" pitchFamily="34" charset="0"/>
              <a:buChar char="•"/>
            </a:pP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degli 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strumenti finanziari </a:t>
            </a:r>
            <a:endParaRPr lang="it-IT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 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presiedono alla soddisfazione delle esigenze degli operatori </a:t>
            </a:r>
            <a:r>
              <a:rPr lang="it-IT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economici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8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77800" y="-114300"/>
            <a:ext cx="8229600" cy="1143000"/>
          </a:xfrm>
        </p:spPr>
        <p:txBody>
          <a:bodyPr>
            <a:normAutofit/>
          </a:bodyPr>
          <a:lstStyle/>
          <a:p>
            <a:r>
              <a:rPr lang="it-IT" sz="2200" b="1" dirty="0" smtClean="0"/>
              <a:t>1.1 Perché studiare le istituzioni finanziarie?</a:t>
            </a:r>
            <a:endParaRPr lang="it-IT" sz="22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4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3400" y="14732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400" b="1" dirty="0">
                <a:solidFill>
                  <a:srgbClr val="0099CC"/>
                </a:solidFill>
              </a:rPr>
              <a:t>banche</a:t>
            </a:r>
            <a:r>
              <a:rPr lang="it-IT" sz="2400" dirty="0">
                <a:solidFill>
                  <a:srgbClr val="0099CC"/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altre </a:t>
            </a:r>
            <a:r>
              <a:rPr lang="it-IT" sz="2400" b="1" dirty="0">
                <a:solidFill>
                  <a:srgbClr val="0099CC"/>
                </a:solidFill>
              </a:rPr>
              <a:t>istituzioni </a:t>
            </a:r>
            <a:r>
              <a:rPr lang="it-IT" sz="2400" b="1" dirty="0" smtClean="0">
                <a:solidFill>
                  <a:srgbClr val="0099CC"/>
                </a:solidFill>
              </a:rPr>
              <a:t>finanziarie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533400" indent="-355600">
              <a:buClr>
                <a:srgbClr val="0E2C5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trasferiscono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fondi dagli operatori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surplus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quelli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deficit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che ne hanno bisogno per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investire</a:t>
            </a:r>
          </a:p>
          <a:p>
            <a:pPr marL="533400" indent="-355600">
              <a:buClr>
                <a:srgbClr val="0E2C5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svolgono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ruolo essenziale volto al miglioramento dell’efficienza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dell’economia</a:t>
            </a: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Quando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sistema finanziario “si inceppa” e produce una </a:t>
            </a:r>
            <a:r>
              <a:rPr lang="it-IT" sz="2400" b="1" dirty="0">
                <a:solidFill>
                  <a:srgbClr val="445680"/>
                </a:solidFill>
              </a:rPr>
              <a:t>crisi finanziaria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le società finanziarie falliscono e l’intera economia subisce un grave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danno</a:t>
            </a:r>
          </a:p>
        </p:txBody>
      </p:sp>
    </p:spTree>
    <p:extLst>
      <p:ext uri="{BB962C8B-B14F-4D97-AF65-F5344CB8AC3E}">
        <p14:creationId xmlns:p14="http://schemas.microsoft.com/office/powerpoint/2010/main" val="338740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1.3 Perché studiare i mercati finanziari?</a:t>
            </a:r>
            <a:endParaRPr lang="it-IT" sz="3200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5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20700" y="17272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it-IT" sz="2400" b="1" dirty="0">
                <a:solidFill>
                  <a:srgbClr val="0099CC"/>
                </a:solidFill>
              </a:rPr>
              <a:t>mercati finanziari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rappresentano un meccanismo alternativo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trasferimento delle risorse dagli operatori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surplus </a:t>
            </a:r>
            <a: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quelli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deficit</a:t>
            </a:r>
          </a:p>
          <a:p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attività dei mercati finanziari influiscono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direttamente: </a:t>
            </a:r>
          </a:p>
          <a:p>
            <a:pPr marL="533400" indent="-355600">
              <a:buClr>
                <a:srgbClr val="0E2C5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sul benessere dei singoli</a:t>
            </a:r>
          </a:p>
          <a:p>
            <a:pPr marL="533400" indent="-355600">
              <a:buClr>
                <a:srgbClr val="0E2C5C"/>
              </a:buCl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sul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comportamento delle aziende</a:t>
            </a:r>
          </a:p>
          <a:p>
            <a:pPr marL="533400" indent="-355600">
              <a:buClr>
                <a:srgbClr val="0E2C5C"/>
              </a:buClr>
              <a:buFont typeface="Arial" pitchFamily="34" charset="0"/>
              <a:buChar char="•"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sull’efficienza dell’economia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0" y="1244600"/>
            <a:ext cx="8851900" cy="0"/>
          </a:xfrm>
          <a:prstGeom prst="line">
            <a:avLst/>
          </a:prstGeom>
          <a:ln w="28575">
            <a:solidFill>
              <a:srgbClr val="0E2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84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6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3400" y="14732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Sono tre i mercati che richiedono particolare attenzione: </a:t>
            </a:r>
            <a:endParaRPr lang="it-IT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3400" indent="-269875">
              <a:buClr>
                <a:srgbClr val="0E2C5C"/>
              </a:buCl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99CC"/>
                </a:solidFill>
              </a:rPr>
              <a:t>mercato obbligazionario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(mercato del debito),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determina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tassi di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interesse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3400" indent="-269875">
              <a:buClr>
                <a:srgbClr val="0E2C5C"/>
              </a:buClr>
              <a:buFont typeface="Arial" pitchFamily="34" charset="0"/>
              <a:buChar char="•"/>
            </a:pPr>
            <a:r>
              <a:rPr lang="it-IT" sz="2400" b="1" dirty="0">
                <a:solidFill>
                  <a:srgbClr val="0099CC"/>
                </a:solidFill>
              </a:rPr>
              <a:t>mercato azionario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che ha un effetto decisivo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sulla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ricchezza delle persone e sulle decisioni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investimento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aziendale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3400" indent="-269875">
              <a:buClr>
                <a:srgbClr val="0E2C5C"/>
              </a:buClr>
              <a:buFont typeface="Arial" pitchFamily="34" charset="0"/>
              <a:buChar char="•"/>
            </a:pPr>
            <a:r>
              <a:rPr lang="it-IT" sz="2400" b="1" dirty="0">
                <a:solidFill>
                  <a:srgbClr val="0099CC"/>
                </a:solidFill>
              </a:rPr>
              <a:t>mercato dei cambi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perché le fluttuazioni nei tassi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cambio hanno conseguenze profonde per l’economia</a:t>
            </a:r>
          </a:p>
        </p:txBody>
      </p:sp>
      <p:sp>
        <p:nvSpPr>
          <p:cNvPr id="6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1.3 Perché studiare i mercati finanziari?</a:t>
            </a:r>
          </a:p>
        </p:txBody>
      </p:sp>
    </p:spTree>
    <p:extLst>
      <p:ext uri="{BB962C8B-B14F-4D97-AF65-F5344CB8AC3E}">
        <p14:creationId xmlns:p14="http://schemas.microsoft.com/office/powerpoint/2010/main" val="112866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7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3400" y="1473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99CC"/>
                </a:solidFill>
              </a:rPr>
              <a:t>Mercato del debito e tassi di interesse</a:t>
            </a:r>
            <a:endParaRPr lang="it-IT" sz="2400" dirty="0">
              <a:solidFill>
                <a:srgbClr val="0099CC"/>
              </a:solidFill>
            </a:endParaRPr>
          </a:p>
        </p:txBody>
      </p:sp>
      <p:sp>
        <p:nvSpPr>
          <p:cNvPr id="6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1.3 Perché studiare i mercati finanziari?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25844"/>
            <a:ext cx="8788400" cy="356662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3400" y="5981700"/>
            <a:ext cx="787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99CC"/>
                </a:solidFill>
              </a:rPr>
              <a:t>Figura 1.1 </a:t>
            </a:r>
            <a:r>
              <a:rPr lang="it-IT" sz="1600" dirty="0"/>
              <a:t>Tassi di interesse su differenti tipi di obbligazioni, 1950-2016 </a:t>
            </a:r>
          </a:p>
        </p:txBody>
      </p:sp>
    </p:spTree>
    <p:extLst>
      <p:ext uri="{BB962C8B-B14F-4D97-AF65-F5344CB8AC3E}">
        <p14:creationId xmlns:p14="http://schemas.microsoft.com/office/powerpoint/2010/main" val="305578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8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3400" y="1473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99CC"/>
                </a:solidFill>
              </a:rPr>
              <a:t>Mercato azionario</a:t>
            </a:r>
            <a:endParaRPr lang="it-IT" sz="2400" dirty="0">
              <a:solidFill>
                <a:srgbClr val="0099CC"/>
              </a:solidFill>
            </a:endParaRPr>
          </a:p>
        </p:txBody>
      </p:sp>
      <p:sp>
        <p:nvSpPr>
          <p:cNvPr id="6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1.3 Perché studiare i mercati finanziari?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33400" y="5842000"/>
            <a:ext cx="787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99CC"/>
                </a:solidFill>
              </a:rPr>
              <a:t>Figura </a:t>
            </a:r>
            <a:r>
              <a:rPr lang="it-IT" sz="1600" b="1" dirty="0" smtClean="0">
                <a:solidFill>
                  <a:srgbClr val="0099CC"/>
                </a:solidFill>
              </a:rPr>
              <a:t>1.2 </a:t>
            </a:r>
            <a:r>
              <a:rPr lang="it-IT" sz="1600" dirty="0"/>
              <a:t>Prezzi azionari misurati secondo gli indici Dow Jones Industrial </a:t>
            </a:r>
            <a:r>
              <a:rPr lang="it-IT" sz="1600" dirty="0" err="1"/>
              <a:t>Average</a:t>
            </a:r>
            <a:r>
              <a:rPr lang="it-IT" sz="1600" dirty="0"/>
              <a:t>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(</a:t>
            </a:r>
            <a:r>
              <a:rPr lang="it-IT" sz="1600" dirty="0"/>
              <a:t>1950-2018) e FTSE Mib (1998-2018)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035832"/>
            <a:ext cx="8458200" cy="37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©Pearson – Istituzioni e mercati finanziari, 9Ed – Mishkin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D388-3F80-473D-BC78-87F385B63D43}" type="slidenum">
              <a:rPr lang="it-IT" smtClean="0"/>
              <a:t>9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3400" y="1473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99CC"/>
                </a:solidFill>
              </a:rPr>
              <a:t>Mercato dei cambi</a:t>
            </a:r>
            <a:endParaRPr lang="it-IT" sz="2400" dirty="0">
              <a:solidFill>
                <a:srgbClr val="0099CC"/>
              </a:solidFill>
            </a:endParaRPr>
          </a:p>
        </p:txBody>
      </p:sp>
      <p:sp>
        <p:nvSpPr>
          <p:cNvPr id="6" name="Titolo 9"/>
          <p:cNvSpPr txBox="1">
            <a:spLocks/>
          </p:cNvSpPr>
          <p:nvPr/>
        </p:nvSpPr>
        <p:spPr>
          <a:xfrm>
            <a:off x="1778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E2C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/>
              <a:t>1.3 Perché studiare i mercati finanziari?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33400" y="5981700"/>
            <a:ext cx="787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99CC"/>
                </a:solidFill>
              </a:rPr>
              <a:t>Figura </a:t>
            </a:r>
            <a:r>
              <a:rPr lang="it-IT" sz="1600" b="1" dirty="0" smtClean="0">
                <a:solidFill>
                  <a:srgbClr val="0099CC"/>
                </a:solidFill>
              </a:rPr>
              <a:t>1.3 </a:t>
            </a:r>
            <a:r>
              <a:rPr lang="it-IT" sz="1600" dirty="0"/>
              <a:t>Tasso di cambio dell’euro nei confronti del dollaro (1999-giugno 2018)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426776"/>
            <a:ext cx="8407400" cy="30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0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3198</TotalTime>
  <Words>395</Words>
  <Application>Microsoft Macintosh PowerPoint</Application>
  <PresentationFormat>Presentazione su schermo 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Pearson</vt:lpstr>
      <vt:lpstr>Personalizza struttura</vt:lpstr>
      <vt:lpstr>Capitolo 1 Perché studiare  le istituzioni e  i mercati finanziari?</vt:lpstr>
      <vt:lpstr>Sommario del capitolo</vt:lpstr>
      <vt:lpstr>1.1 Perché studiare le istituzioni finanziarie?</vt:lpstr>
      <vt:lpstr>1.1 Perché studiare le istituzioni finanziarie?</vt:lpstr>
      <vt:lpstr>1.3 Perché studiare i mercati finanziari?</vt:lpstr>
      <vt:lpstr>Presentazione di PowerPoint</vt:lpstr>
      <vt:lpstr>Presentazione di PowerPoint</vt:lpstr>
      <vt:lpstr>Presentazione di PowerPoint</vt:lpstr>
      <vt:lpstr>Presentazione di PowerPoint</vt:lpstr>
      <vt:lpstr>1.4 Come esamineremo le istituzioni e i mercati finanziari </vt:lpstr>
      <vt:lpstr>Presentazione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osx</cp:lastModifiedBy>
  <cp:revision>262</cp:revision>
  <dcterms:created xsi:type="dcterms:W3CDTF">2015-06-15T13:50:26Z</dcterms:created>
  <dcterms:modified xsi:type="dcterms:W3CDTF">2019-04-15T17:12:59Z</dcterms:modified>
</cp:coreProperties>
</file>