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59" r:id="rId4"/>
    <p:sldId id="260" r:id="rId5"/>
    <p:sldId id="261" r:id="rId6"/>
    <p:sldId id="262" r:id="rId7"/>
    <p:sldId id="263" r:id="rId8"/>
    <p:sldId id="286" r:id="rId9"/>
    <p:sldId id="285" r:id="rId10"/>
    <p:sldId id="268" r:id="rId11"/>
    <p:sldId id="269" r:id="rId12"/>
    <p:sldId id="270" r:id="rId13"/>
    <p:sldId id="271" r:id="rId14"/>
    <p:sldId id="267" r:id="rId15"/>
    <p:sldId id="272" r:id="rId16"/>
    <p:sldId id="274" r:id="rId17"/>
    <p:sldId id="273" r:id="rId18"/>
    <p:sldId id="264" r:id="rId19"/>
    <p:sldId id="266" r:id="rId20"/>
    <p:sldId id="275" r:id="rId21"/>
    <p:sldId id="265" r:id="rId22"/>
    <p:sldId id="276" r:id="rId23"/>
    <p:sldId id="277" r:id="rId24"/>
    <p:sldId id="278" r:id="rId25"/>
    <p:sldId id="281" r:id="rId26"/>
    <p:sldId id="287" r:id="rId27"/>
    <p:sldId id="280" r:id="rId28"/>
    <p:sldId id="279" r:id="rId29"/>
    <p:sldId id="282" r:id="rId30"/>
    <p:sldId id="283" r:id="rId31"/>
    <p:sldId id="284" r:id="rId32"/>
    <p:sldId id="258"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74"/>
  </p:normalViewPr>
  <p:slideViewPr>
    <p:cSldViewPr snapToGrid="0" snapToObjects="1">
      <p:cViewPr varScale="1">
        <p:scale>
          <a:sx n="82" d="100"/>
          <a:sy n="82" d="100"/>
        </p:scale>
        <p:origin x="1138" y="7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CCCBEE3-00EC-E144-80BB-53EB9371AC7C}" type="datetimeFigureOut">
              <a:rPr lang="en-US" smtClean="0"/>
              <a:t>3/19/2023</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F4DA133-FFC3-D849-945B-DEEA996073AE}" type="datetimeFigureOut">
              <a:rPr lang="en-US" smtClean="0"/>
              <a:t>3/19/2023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0468713" cy="1323438"/>
          </a:xfrm>
        </p:spPr>
        <p:txBody>
          <a:bodyPr/>
          <a:lstStyle/>
          <a:p>
            <a:r>
              <a:rPr lang="it-IT" dirty="0"/>
              <a:t>TRADEMARK LAW</a:t>
            </a:r>
            <a:endParaRPr lang="it-GB" dirty="0"/>
          </a:p>
          <a:p>
            <a:r>
              <a:rPr lang="it-GB" dirty="0"/>
              <a:t>Master 202</a:t>
            </a:r>
            <a:r>
              <a:rPr lang="it-IT" dirty="0"/>
              <a:t>2</a:t>
            </a:r>
            <a:r>
              <a:rPr lang="it-GB" dirty="0"/>
              <a:t>-202</a:t>
            </a:r>
            <a:r>
              <a:rPr lang="it-IT" dirty="0"/>
              <a:t>3</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a:t>
            </a:r>
            <a:r>
              <a:rPr lang="it-IT" dirty="0"/>
              <a:t>2</a:t>
            </a:r>
            <a:r>
              <a:rPr lang="it-GB" dirty="0"/>
              <a:t>-202</a:t>
            </a:r>
            <a:r>
              <a:rPr lang="it-IT" dirty="0"/>
              <a:t>3</a:t>
            </a:r>
            <a:endParaRPr lang="it-GB" dirty="0"/>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dirty="0"/>
              <a:t>21/3/2023</a:t>
            </a:r>
            <a:endParaRPr lang="it-GB"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a:xfrm>
            <a:off x="557250" y="4295554"/>
            <a:ext cx="9139643" cy="1603306"/>
          </a:xfrm>
        </p:spPr>
        <p:txBody>
          <a:bodyPr/>
          <a:lstStyle/>
          <a:p>
            <a:pPr algn="just"/>
            <a:r>
              <a:rPr lang="it-IT" sz="2000" dirty="0">
                <a:latin typeface="Garamond" panose="02020404030301010803" pitchFamily="18" charset="0"/>
              </a:rPr>
              <a:t>Prof. Franco Trubiani</a:t>
            </a:r>
            <a:endParaRPr lang="it-GB" sz="2000" dirty="0">
              <a:latin typeface="Garamond" panose="02020404030301010803" pitchFamily="18" charset="0"/>
            </a:endParaRPr>
          </a:p>
          <a:p>
            <a:pPr algn="just"/>
            <a:r>
              <a:rPr lang="it-IT" sz="2000" dirty="0" err="1">
                <a:latin typeface="Garamond" panose="02020404030301010803" pitchFamily="18" charset="0"/>
              </a:rPr>
              <a:t>University</a:t>
            </a:r>
            <a:r>
              <a:rPr lang="it-IT" sz="2000" dirty="0">
                <a:latin typeface="Garamond" panose="02020404030301010803" pitchFamily="18" charset="0"/>
              </a:rPr>
              <a:t> of </a:t>
            </a:r>
            <a:r>
              <a:rPr lang="it-IT" sz="2000" dirty="0" err="1">
                <a:latin typeface="Garamond" panose="02020404030301010803" pitchFamily="18" charset="0"/>
              </a:rPr>
              <a:t>Naples</a:t>
            </a:r>
            <a:r>
              <a:rPr lang="it-IT" sz="2000" dirty="0">
                <a:latin typeface="Garamond" panose="02020404030301010803" pitchFamily="18" charset="0"/>
              </a:rPr>
              <a:t> «</a:t>
            </a:r>
            <a:r>
              <a:rPr lang="it-IT" sz="2000" dirty="0" err="1">
                <a:latin typeface="Garamond" panose="02020404030301010803" pitchFamily="18" charset="0"/>
              </a:rPr>
              <a:t>Parthenope</a:t>
            </a:r>
            <a:r>
              <a:rPr lang="it-IT" sz="2000" dirty="0">
                <a:latin typeface="Garamond" panose="02020404030301010803" pitchFamily="18" charset="0"/>
              </a:rPr>
              <a:t>»</a:t>
            </a:r>
          </a:p>
          <a:p>
            <a:pPr algn="just"/>
            <a:r>
              <a:rPr lang="it-IT" sz="2000" dirty="0">
                <a:latin typeface="Garamond" panose="02020404030301010803" pitchFamily="18" charset="0"/>
              </a:rPr>
              <a:t>franco.trubiani@uniparthenope.it</a:t>
            </a:r>
            <a:endParaRPr lang="it-GB" sz="2000" dirty="0">
              <a:latin typeface="Garamond" panose="02020404030301010803" pitchFamily="18" charset="0"/>
            </a:endParaRP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16958" y="829341"/>
            <a:ext cx="10462437" cy="595422"/>
          </a:xfrm>
        </p:spPr>
        <p:txBody>
          <a:bodyPr/>
          <a:lstStyle/>
          <a:p>
            <a:r>
              <a:rPr lang="it-IT" dirty="0"/>
              <a:t>Trademark </a:t>
            </a:r>
            <a:r>
              <a:rPr lang="it-IT" dirty="0" err="1"/>
              <a:t>distinctiveness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16958" y="1424764"/>
            <a:ext cx="11663916" cy="4667692"/>
          </a:xfrm>
        </p:spPr>
        <p:txBody>
          <a:bodyPr/>
          <a:lstStyle/>
          <a:p>
            <a:pPr algn="just"/>
            <a:r>
              <a:rPr lang="en-US" sz="2200" dirty="0">
                <a:latin typeface="Garamond" panose="02020404030301010803" pitchFamily="18" charset="0"/>
              </a:rPr>
              <a:t>A trademark may be eligible for registration, or registrable, if it performs the essential trademark function, and has </a:t>
            </a:r>
            <a:r>
              <a:rPr lang="en-US" sz="2200" b="1" u="sng" dirty="0">
                <a:latin typeface="Garamond" panose="02020404030301010803" pitchFamily="18" charset="0"/>
              </a:rPr>
              <a:t>distinctive character</a:t>
            </a:r>
            <a:r>
              <a:rPr lang="en-US" sz="2200" dirty="0">
                <a:latin typeface="Garamond" panose="02020404030301010803" pitchFamily="18" charset="0"/>
              </a:rPr>
              <a:t>. </a:t>
            </a:r>
            <a:r>
              <a:rPr lang="en-US" sz="2200" dirty="0" err="1">
                <a:latin typeface="Garamond" panose="02020404030301010803" pitchFamily="18" charset="0"/>
              </a:rPr>
              <a:t>Registrability</a:t>
            </a:r>
            <a:r>
              <a:rPr lang="en-US" sz="2200" dirty="0">
                <a:latin typeface="Garamond" panose="02020404030301010803" pitchFamily="18" charset="0"/>
              </a:rPr>
              <a:t> can be understood as a continuum, with ‘inherently distinctive’ marks at one end, ‘</a:t>
            </a:r>
            <a:r>
              <a:rPr lang="en-US" sz="2200" u="sng" dirty="0">
                <a:latin typeface="Garamond" panose="02020404030301010803" pitchFamily="18" charset="0"/>
              </a:rPr>
              <a:t>generic</a:t>
            </a:r>
            <a:r>
              <a:rPr lang="en-US" sz="2200" dirty="0">
                <a:latin typeface="Garamond" panose="02020404030301010803" pitchFamily="18" charset="0"/>
              </a:rPr>
              <a:t>’ and ‘</a:t>
            </a:r>
            <a:r>
              <a:rPr lang="en-US" sz="2200" u="sng" dirty="0">
                <a:latin typeface="Garamond" panose="02020404030301010803" pitchFamily="18" charset="0"/>
              </a:rPr>
              <a:t>descriptive</a:t>
            </a:r>
            <a:r>
              <a:rPr lang="en-US" sz="2200" dirty="0">
                <a:latin typeface="Garamond" panose="02020404030301010803" pitchFamily="18" charset="0"/>
              </a:rPr>
              <a:t>’ marks with no distinctive character at the other end, and ‘</a:t>
            </a:r>
            <a:r>
              <a:rPr lang="en-US" sz="2200" u="sng" dirty="0">
                <a:latin typeface="Garamond" panose="02020404030301010803" pitchFamily="18" charset="0"/>
              </a:rPr>
              <a:t>suggestive</a:t>
            </a:r>
            <a:r>
              <a:rPr lang="en-US" sz="2200" dirty="0">
                <a:latin typeface="Garamond" panose="02020404030301010803" pitchFamily="18" charset="0"/>
              </a:rPr>
              <a:t>’ and ‘</a:t>
            </a:r>
            <a:r>
              <a:rPr lang="en-US" sz="2200" u="sng" dirty="0">
                <a:latin typeface="Garamond" panose="02020404030301010803" pitchFamily="18" charset="0"/>
              </a:rPr>
              <a:t>arbitrary</a:t>
            </a:r>
            <a:r>
              <a:rPr lang="en-US" sz="2200" dirty="0">
                <a:latin typeface="Garamond" panose="02020404030301010803" pitchFamily="18" charset="0"/>
              </a:rPr>
              <a:t>’ marks lying between these two points.</a:t>
            </a:r>
          </a:p>
          <a:p>
            <a:pPr algn="just"/>
            <a:r>
              <a:rPr lang="en-US" sz="1800" dirty="0">
                <a:latin typeface="Garamond" panose="02020404030301010803" pitchFamily="18" charset="0"/>
              </a:rPr>
              <a:t>In some cases, moreover, the trademark acquires such a commercial accreditation as to become, in the mind of the consumer, synonymous with the product itself (e.g. ballpoint pens, nylon, cellophane, products that over time have in fact acquired the name of the company that produced them thanks to the selling power achieved), thus becoming a generic term for the entire category of goods. </a:t>
            </a:r>
          </a:p>
          <a:p>
            <a:pPr algn="just"/>
            <a:r>
              <a:rPr lang="en-US" sz="1800" dirty="0">
                <a:latin typeface="Garamond" panose="02020404030301010803" pitchFamily="18" charset="0"/>
              </a:rPr>
              <a:t>At the same time, the trademark fulfils a dual function: (</a:t>
            </a:r>
            <a:r>
              <a:rPr lang="en-US" sz="1800" i="1" dirty="0">
                <a:latin typeface="Garamond" panose="02020404030301010803" pitchFamily="18" charset="0"/>
              </a:rPr>
              <a:t>a</a:t>
            </a:r>
            <a:r>
              <a:rPr lang="en-US" sz="1800" dirty="0">
                <a:latin typeface="Garamond" panose="02020404030301010803" pitchFamily="18" charset="0"/>
              </a:rPr>
              <a:t>) a distinctive (legal) function, identifying the subclass within a broader category of goods or services; and (</a:t>
            </a:r>
            <a:r>
              <a:rPr lang="en-US" sz="1800" i="1" dirty="0">
                <a:latin typeface="Garamond" panose="02020404030301010803" pitchFamily="18" charset="0"/>
              </a:rPr>
              <a:t>b</a:t>
            </a:r>
            <a:r>
              <a:rPr lang="en-US" sz="1800" dirty="0">
                <a:latin typeface="Garamond" panose="02020404030301010803" pitchFamily="18" charset="0"/>
              </a:rPr>
              <a:t>) a qualitative (economic) guarantee function, which encourages the manufacturer to maintain a high quality standard in the manufacture of its products so as not to disappoint the expectations of the loyal consumer who, in the light of the selling power (accreditation) achieved by the sign, will be led to trust the qualities of the good previously consumed in a satisfactory manner.</a:t>
            </a:r>
          </a:p>
          <a:p>
            <a:pPr algn="just"/>
            <a:r>
              <a:rPr lang="en-US" sz="2400" dirty="0">
                <a:latin typeface="Garamond" panose="02020404030301010803" pitchFamily="18" charset="0"/>
              </a:rPr>
              <a:t>Trademarks rights must be maintained through actual lawful use of the trademark.</a:t>
            </a:r>
          </a:p>
          <a:p>
            <a:pPr algn="just"/>
            <a:endParaRPr lang="it-GB" sz="1800" dirty="0">
              <a:latin typeface="Garamond" panose="02020404030301010803" pitchFamily="18" charset="0"/>
            </a:endParaRPr>
          </a:p>
        </p:txBody>
      </p:sp>
    </p:spTree>
    <p:extLst>
      <p:ext uri="{BB962C8B-B14F-4D97-AF65-F5344CB8AC3E}">
        <p14:creationId xmlns:p14="http://schemas.microsoft.com/office/powerpoint/2010/main" val="393508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052623"/>
            <a:ext cx="8129550" cy="728892"/>
          </a:xfrm>
        </p:spPr>
        <p:txBody>
          <a:bodyPr/>
          <a:lstStyle/>
          <a:p>
            <a:r>
              <a:rPr lang="it-IT" dirty="0"/>
              <a:t>The </a:t>
            </a:r>
            <a:r>
              <a:rPr lang="it-IT" dirty="0" err="1"/>
              <a:t>spectrum</a:t>
            </a:r>
            <a:r>
              <a:rPr lang="it-IT" dirty="0"/>
              <a:t> of </a:t>
            </a:r>
            <a:r>
              <a:rPr lang="it-IT" dirty="0" err="1"/>
              <a:t>distinctiveness</a:t>
            </a:r>
            <a:r>
              <a:rPr lang="it-IT" dirty="0"/>
              <a:t> (1)</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74109" y="2041451"/>
            <a:ext cx="6058739" cy="3928217"/>
          </a:xfrm>
        </p:spPr>
        <p:txBody>
          <a:bodyPr/>
          <a:lstStyle/>
          <a:p>
            <a:pPr algn="just"/>
            <a:r>
              <a:rPr lang="it-IT" sz="1800" b="1" u="sng" dirty="0" err="1">
                <a:latin typeface="Garamond" panose="02020404030301010803" pitchFamily="18" charset="0"/>
              </a:rPr>
              <a:t>Generic</a:t>
            </a:r>
            <a:r>
              <a:rPr lang="it-IT" sz="1800" b="1" u="sng" dirty="0">
                <a:latin typeface="Garamond" panose="02020404030301010803" pitchFamily="18" charset="0"/>
              </a:rPr>
              <a:t> terms</a:t>
            </a:r>
            <a:r>
              <a:rPr lang="it-IT" sz="1800" b="1" dirty="0">
                <a:latin typeface="Garamond" panose="02020404030301010803" pitchFamily="18" charset="0"/>
              </a:rPr>
              <a:t>           </a:t>
            </a:r>
            <a:r>
              <a:rPr lang="en-US" sz="1800" dirty="0">
                <a:latin typeface="Garamond" panose="02020404030301010803" pitchFamily="18" charset="0"/>
              </a:rPr>
              <a:t>the common name for the products or services in connection with which it is used, such as ‘salt’ when used in connection with sodium chloride. </a:t>
            </a:r>
          </a:p>
          <a:p>
            <a:pPr algn="just"/>
            <a:r>
              <a:rPr lang="en-US" sz="1800" u="sng" dirty="0">
                <a:latin typeface="Garamond" panose="02020404030301010803" pitchFamily="18" charset="0"/>
              </a:rPr>
              <a:t>A generic term is not capable of serving the essential trademark function of distinguishing the products or services of a business from the products or services of other businesses</a:t>
            </a:r>
            <a:r>
              <a:rPr lang="en-US" sz="1800" dirty="0">
                <a:latin typeface="Garamond" panose="02020404030301010803" pitchFamily="18" charset="0"/>
              </a:rPr>
              <a:t>, and therefore cannot be afforded any legal protection.</a:t>
            </a:r>
          </a:p>
          <a:p>
            <a:pPr algn="just"/>
            <a:r>
              <a:rPr lang="en-US" sz="1800" dirty="0">
                <a:latin typeface="Garamond" panose="02020404030301010803" pitchFamily="18" charset="0"/>
              </a:rPr>
              <a:t>Aspirin tablet is a registered trademark by Bayer AG. Aspirin is a generic word in many countries for the pain reliever acetylsalicylic acid.</a:t>
            </a:r>
            <a:endParaRPr lang="it-GB" sz="1800" dirty="0">
              <a:latin typeface="Garamond" panose="02020404030301010803" pitchFamily="18" charset="0"/>
            </a:endParaRPr>
          </a:p>
        </p:txBody>
      </p:sp>
      <p:pic>
        <p:nvPicPr>
          <p:cNvPr id="3074" name="Picture 2" descr="THE GRANDMA'S LOGBOOK ---: 'ASPIRIN' IS REGISTERED AS A TRADEMARK BY B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848" y="2041450"/>
            <a:ext cx="5785043" cy="3551275"/>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destra 5"/>
          <p:cNvSpPr/>
          <p:nvPr/>
        </p:nvSpPr>
        <p:spPr>
          <a:xfrm>
            <a:off x="1744825" y="2041450"/>
            <a:ext cx="733648" cy="338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642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83487" y="1221220"/>
            <a:ext cx="8415963" cy="464602"/>
          </a:xfrm>
        </p:spPr>
        <p:txBody>
          <a:bodyPr/>
          <a:lstStyle/>
          <a:p>
            <a:r>
              <a:rPr lang="en-US" dirty="0"/>
              <a:t>The spectrum of distinctiveness (2)</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998922"/>
            <a:ext cx="5456865" cy="3267740"/>
          </a:xfrm>
        </p:spPr>
        <p:txBody>
          <a:bodyPr/>
          <a:lstStyle/>
          <a:p>
            <a:pPr algn="just"/>
            <a:r>
              <a:rPr lang="it-IT" sz="1800" b="1" u="sng" dirty="0" err="1">
                <a:latin typeface="Garamond" panose="02020404030301010803" pitchFamily="18" charset="0"/>
              </a:rPr>
              <a:t>Descriptive</a:t>
            </a:r>
            <a:r>
              <a:rPr lang="it-IT" sz="1800" b="1" u="sng" dirty="0">
                <a:latin typeface="Garamond" panose="02020404030301010803" pitchFamily="18" charset="0"/>
              </a:rPr>
              <a:t> marks</a:t>
            </a:r>
            <a:r>
              <a:rPr lang="it-IT" sz="1800" dirty="0">
                <a:latin typeface="Garamond" panose="02020404030301010803" pitchFamily="18" charset="0"/>
              </a:rPr>
              <a:t>           </a:t>
            </a:r>
            <a:r>
              <a:rPr lang="en-US" sz="1800" dirty="0">
                <a:latin typeface="Garamond" panose="02020404030301010803" pitchFamily="18" charset="0"/>
              </a:rPr>
              <a:t>a term with a dictionary meaning which is used in connection with products or services directly related to that meaning.</a:t>
            </a:r>
          </a:p>
          <a:p>
            <a:pPr algn="just"/>
            <a:r>
              <a:rPr lang="en-US" sz="1800" dirty="0">
                <a:latin typeface="Garamond" panose="02020404030301010803" pitchFamily="18" charset="0"/>
              </a:rPr>
              <a:t>Examples:</a:t>
            </a:r>
          </a:p>
          <a:p>
            <a:pPr algn="just"/>
            <a:r>
              <a:rPr lang="en-US" sz="1800" dirty="0">
                <a:latin typeface="Garamond" panose="02020404030301010803" pitchFamily="18" charset="0"/>
              </a:rPr>
              <a:t>Coca-Cola (made with ingredients from coca leaves).</a:t>
            </a:r>
          </a:p>
          <a:p>
            <a:pPr algn="just"/>
            <a:r>
              <a:rPr lang="en-US" sz="1800" dirty="0">
                <a:latin typeface="Garamond" panose="02020404030301010803" pitchFamily="18" charset="0"/>
              </a:rPr>
              <a:t>Western Digital (located in California and sells tech products).</a:t>
            </a:r>
          </a:p>
          <a:p>
            <a:pPr algn="just"/>
            <a:r>
              <a:rPr lang="en-US" sz="1800" dirty="0">
                <a:latin typeface="Garamond" panose="02020404030301010803" pitchFamily="18" charset="0"/>
              </a:rPr>
              <a:t>American Airlines (provides flight services in America).</a:t>
            </a:r>
            <a:endParaRPr lang="it-GB" sz="1800" dirty="0">
              <a:latin typeface="Garamond" panose="02020404030301010803" pitchFamily="18" charset="0"/>
            </a:endParaRPr>
          </a:p>
        </p:txBody>
      </p:sp>
      <p:pic>
        <p:nvPicPr>
          <p:cNvPr id="4098" name="Picture 2" descr="Coca Cola Logo, 1886 ( Frank Mason Robinson) | by Emmy Rosam | FGD1 The  Archive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115" y="2083981"/>
            <a:ext cx="5715000" cy="3182680"/>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destra 5"/>
          <p:cNvSpPr/>
          <p:nvPr/>
        </p:nvSpPr>
        <p:spPr>
          <a:xfrm>
            <a:off x="2732791" y="1998921"/>
            <a:ext cx="659218" cy="327378"/>
          </a:xfrm>
          <a:prstGeom prst="rightArrow">
            <a:avLst>
              <a:gd name="adj1" fmla="val 50000"/>
              <a:gd name="adj2" fmla="val 54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2663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87080" y="1316913"/>
            <a:ext cx="8197701" cy="464602"/>
          </a:xfrm>
        </p:spPr>
        <p:txBody>
          <a:bodyPr/>
          <a:lstStyle/>
          <a:p>
            <a:r>
              <a:rPr lang="en-US" dirty="0"/>
              <a:t>The spectrum of distinctiveness (3)</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87080" y="2052084"/>
            <a:ext cx="5178719" cy="3917584"/>
          </a:xfrm>
        </p:spPr>
        <p:txBody>
          <a:bodyPr/>
          <a:lstStyle/>
          <a:p>
            <a:pPr algn="just"/>
            <a:r>
              <a:rPr lang="it-IT" sz="1800" b="1" u="sng" dirty="0">
                <a:latin typeface="Garamond" panose="02020404030301010803" pitchFamily="18" charset="0"/>
              </a:rPr>
              <a:t>Suggestive marks</a:t>
            </a:r>
            <a:endParaRPr lang="it-GB" sz="1800" b="1" u="sng" dirty="0">
              <a:latin typeface="Garamond" panose="02020404030301010803" pitchFamily="18" charset="0"/>
            </a:endParaRPr>
          </a:p>
        </p:txBody>
      </p:sp>
      <p:sp>
        <p:nvSpPr>
          <p:cNvPr id="8" name="Rettangolo 7"/>
          <p:cNvSpPr/>
          <p:nvPr/>
        </p:nvSpPr>
        <p:spPr>
          <a:xfrm>
            <a:off x="287080" y="2274838"/>
            <a:ext cx="6762306" cy="3262432"/>
          </a:xfrm>
          <a:prstGeom prst="rect">
            <a:avLst/>
          </a:prstGeom>
        </p:spPr>
        <p:txBody>
          <a:bodyPr wrap="square">
            <a:spAutoFit/>
          </a:bodyPr>
          <a:lstStyle/>
          <a:p>
            <a:pPr algn="just"/>
            <a:endParaRPr lang="en-US" dirty="0">
              <a:latin typeface="Garamond" panose="02020404030301010803" pitchFamily="18" charset="0"/>
            </a:endParaRPr>
          </a:p>
          <a:p>
            <a:pPr algn="just"/>
            <a:r>
              <a:rPr lang="en-US" dirty="0">
                <a:latin typeface="Garamond" panose="02020404030301010803" pitchFamily="18" charset="0"/>
              </a:rPr>
              <a:t>A suggestive trademark is named after a characteristic of the product or service. There has to be an imaginative element to the trademark so that the consumers can make a connection with the goods or service. </a:t>
            </a:r>
          </a:p>
          <a:p>
            <a:pPr algn="just"/>
            <a:r>
              <a:rPr lang="en-US" dirty="0">
                <a:latin typeface="Garamond" panose="02020404030301010803" pitchFamily="18" charset="0"/>
              </a:rPr>
              <a:t>Good examples of suggestive trademarks include Netflix and Microsoft. </a:t>
            </a:r>
            <a:r>
              <a:rPr lang="en-US" sz="2200" u="sng" dirty="0">
                <a:latin typeface="Garamond" panose="02020404030301010803" pitchFamily="18" charset="0"/>
              </a:rPr>
              <a:t>Netflix suggests online films in a suggestive and unique manner</a:t>
            </a:r>
            <a:r>
              <a:rPr lang="en-US" dirty="0">
                <a:latin typeface="Garamond" panose="02020404030301010803" pitchFamily="18" charset="0"/>
              </a:rPr>
              <a:t>. </a:t>
            </a:r>
          </a:p>
          <a:p>
            <a:pPr algn="just"/>
            <a:r>
              <a:rPr lang="en-US" u="sng" dirty="0">
                <a:latin typeface="Garamond" panose="02020404030301010803" pitchFamily="18" charset="0"/>
              </a:rPr>
              <a:t>A potential problem with suggestive trademarks is that some of them can be seen as descriptive by others.</a:t>
            </a:r>
          </a:p>
          <a:p>
            <a:pPr algn="just"/>
            <a:r>
              <a:rPr lang="en-US" dirty="0">
                <a:latin typeface="Garamond" panose="02020404030301010803" pitchFamily="18" charset="0"/>
              </a:rPr>
              <a:t>Putting this distinction into practice clearly is one of the most difficult and disputed areas of trademark law.</a:t>
            </a:r>
            <a:endParaRPr lang="it-IT" dirty="0">
              <a:latin typeface="Garamond" panose="02020404030301010803" pitchFamily="18" charset="0"/>
            </a:endParaRPr>
          </a:p>
        </p:txBody>
      </p:sp>
      <p:pic>
        <p:nvPicPr>
          <p:cNvPr id="5122" name="Picture 2" descr="Netflix Trademarks - Gerben Law Fi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772" y="2274838"/>
            <a:ext cx="4082902"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9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316913"/>
            <a:ext cx="8097651" cy="464602"/>
          </a:xfrm>
        </p:spPr>
        <p:txBody>
          <a:bodyPr/>
          <a:lstStyle/>
          <a:p>
            <a:r>
              <a:rPr lang="en-US" dirty="0"/>
              <a:t>The spectrum of distinctiveness (4)</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49" y="2052084"/>
            <a:ext cx="7140505" cy="3917584"/>
          </a:xfrm>
        </p:spPr>
        <p:txBody>
          <a:bodyPr/>
          <a:lstStyle/>
          <a:p>
            <a:pPr algn="just"/>
            <a:r>
              <a:rPr lang="it-IT" sz="2200" b="1" dirty="0" err="1">
                <a:latin typeface="Garamond" panose="02020404030301010803" pitchFamily="18" charset="0"/>
              </a:rPr>
              <a:t>Arbitrary</a:t>
            </a:r>
            <a:r>
              <a:rPr lang="it-IT" sz="2200" b="1" dirty="0">
                <a:latin typeface="Garamond" panose="02020404030301010803" pitchFamily="18" charset="0"/>
              </a:rPr>
              <a:t> Marks</a:t>
            </a:r>
          </a:p>
          <a:p>
            <a:pPr algn="just"/>
            <a:r>
              <a:rPr lang="en-US" sz="1800" u="sng" dirty="0">
                <a:latin typeface="Garamond" panose="02020404030301010803" pitchFamily="18" charset="0"/>
              </a:rPr>
              <a:t>An arbitrary trademark is usually a common word which is used in a meaningless context </a:t>
            </a:r>
            <a:r>
              <a:rPr lang="en-US" sz="1800" dirty="0">
                <a:latin typeface="Garamond" panose="02020404030301010803" pitchFamily="18" charset="0"/>
              </a:rPr>
              <a:t>(e.g. ‘Apple’ for computers). </a:t>
            </a:r>
          </a:p>
          <a:p>
            <a:pPr algn="just"/>
            <a:r>
              <a:rPr lang="en-US" sz="1800" dirty="0">
                <a:latin typeface="Garamond" panose="02020404030301010803" pitchFamily="18" charset="0"/>
              </a:rPr>
              <a:t>Such marks consist of words or images which have some dictionary meaning before being adopted as trademarks, but which are used in connection with products or services unrelated to that dictionary meaning. </a:t>
            </a:r>
          </a:p>
          <a:p>
            <a:pPr algn="just"/>
            <a:r>
              <a:rPr lang="en-US" sz="2200" u="sng" dirty="0">
                <a:latin typeface="Garamond" panose="02020404030301010803" pitchFamily="18" charset="0"/>
              </a:rPr>
              <a:t>Apple is a fruit, but it doesn’t have any relation to computer hardware produced by Apple</a:t>
            </a:r>
            <a:r>
              <a:rPr lang="en-US" sz="2200" dirty="0">
                <a:latin typeface="Garamond" panose="02020404030301010803" pitchFamily="18" charset="0"/>
              </a:rPr>
              <a:t>.</a:t>
            </a:r>
          </a:p>
          <a:p>
            <a:pPr algn="just"/>
            <a:r>
              <a:rPr lang="en-US" sz="1800" dirty="0">
                <a:latin typeface="Garamond" panose="02020404030301010803" pitchFamily="18" charset="0"/>
              </a:rPr>
              <a:t>Arbitrary marks are also immediately eligible for registration.</a:t>
            </a:r>
          </a:p>
          <a:p>
            <a:pPr algn="just"/>
            <a:endParaRPr lang="it-GB" sz="1800" dirty="0">
              <a:latin typeface="Garamond" panose="02020404030301010803" pitchFamily="18" charset="0"/>
            </a:endParaRPr>
          </a:p>
        </p:txBody>
      </p:sp>
      <p:pic>
        <p:nvPicPr>
          <p:cNvPr id="6146" name="Picture 2" descr="Legale - Copyright and Trademark Guidelines - 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721" y="2232837"/>
            <a:ext cx="3769133"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9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925033"/>
            <a:ext cx="10171000" cy="510362"/>
          </a:xfrm>
        </p:spPr>
        <p:txBody>
          <a:bodyPr/>
          <a:lstStyle/>
          <a:p>
            <a:r>
              <a:rPr lang="it-IT" dirty="0" err="1"/>
              <a:t>Fanciful</a:t>
            </a:r>
            <a:r>
              <a:rPr lang="it-IT" dirty="0"/>
              <a:t> Trademark</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435395"/>
            <a:ext cx="7140722" cy="4827182"/>
          </a:xfrm>
        </p:spPr>
        <p:txBody>
          <a:bodyPr/>
          <a:lstStyle/>
          <a:p>
            <a:pPr algn="just"/>
            <a:r>
              <a:rPr lang="en-US" sz="1600" dirty="0">
                <a:latin typeface="Garamond" panose="02020404030301010803" pitchFamily="18" charset="0"/>
              </a:rPr>
              <a:t>Fanciful trademarks are something truly unique. </a:t>
            </a:r>
          </a:p>
          <a:p>
            <a:pPr algn="just"/>
            <a:r>
              <a:rPr lang="en-US" sz="1600" u="sng" dirty="0">
                <a:latin typeface="Garamond" panose="02020404030301010803" pitchFamily="18" charset="0"/>
              </a:rPr>
              <a:t>The word or words were created solely for use by the brand</a:t>
            </a:r>
            <a:r>
              <a:rPr lang="en-US" sz="1600" dirty="0">
                <a:latin typeface="Garamond" panose="02020404030301010803" pitchFamily="18" charset="0"/>
              </a:rPr>
              <a:t>. The word ‘Exxon,’ for instance, was listed in no dictionary or industry publication prior to its registration. The name exists only to identify a specific oil and gas corporation. This essentially makes it impossible for any competitor to claim prior use over the trademark.</a:t>
            </a:r>
          </a:p>
          <a:p>
            <a:pPr algn="just"/>
            <a:r>
              <a:rPr lang="en-US" sz="1600" dirty="0">
                <a:latin typeface="Garamond" panose="02020404030301010803" pitchFamily="18" charset="0"/>
              </a:rPr>
              <a:t>In addition to this, there are a variety of other benefits of fanciful trademarks:</a:t>
            </a:r>
          </a:p>
          <a:p>
            <a:pPr algn="just"/>
            <a:r>
              <a:rPr lang="en-US" sz="1600" b="1" u="sng" dirty="0">
                <a:latin typeface="Garamond" panose="02020404030301010803" pitchFamily="18" charset="0"/>
              </a:rPr>
              <a:t>True exclusive rights</a:t>
            </a:r>
            <a:r>
              <a:rPr lang="en-US" sz="1600" dirty="0">
                <a:latin typeface="Garamond" panose="02020404030301010803" pitchFamily="18" charset="0"/>
              </a:rPr>
              <a:t>: Exclusive rights over a trademark typically only apply within an industry. Thanks to rules regarding dilution, protections for fanciful identifiers may be more extensive.</a:t>
            </a:r>
          </a:p>
          <a:p>
            <a:pPr algn="just"/>
            <a:r>
              <a:rPr lang="en-US" sz="1600" b="1" u="sng" dirty="0">
                <a:latin typeface="Garamond" panose="02020404030301010803" pitchFamily="18" charset="0"/>
              </a:rPr>
              <a:t>The best you can get</a:t>
            </a:r>
            <a:r>
              <a:rPr lang="en-US" sz="1600" dirty="0">
                <a:latin typeface="Garamond" panose="02020404030301010803" pitchFamily="18" charset="0"/>
              </a:rPr>
              <a:t>: While other types of trademarks can become strong over time, fanciful properties start out with prima facie</a:t>
            </a:r>
          </a:p>
          <a:p>
            <a:pPr algn="just"/>
            <a:r>
              <a:rPr lang="en-US" sz="1600" b="1" u="sng" dirty="0">
                <a:latin typeface="Garamond" panose="02020404030301010803" pitchFamily="18" charset="0"/>
              </a:rPr>
              <a:t>Avoid cybersquatting</a:t>
            </a:r>
            <a:r>
              <a:rPr lang="en-US" sz="1600" dirty="0">
                <a:latin typeface="Garamond" panose="02020404030301010803" pitchFamily="18" charset="0"/>
              </a:rPr>
              <a:t>: Domain squatters have purchased countless internet URLs in hopes of selling them to a company who owns rights over a trademark. Creating a fanciful trademark lets you purchase these domains before your brand identifier becomes public knowledge.</a:t>
            </a:r>
          </a:p>
          <a:p>
            <a:pPr algn="just"/>
            <a:r>
              <a:rPr lang="en-US" sz="1600" b="1" u="sng" dirty="0">
                <a:latin typeface="Garamond" panose="02020404030301010803" pitchFamily="18" charset="0"/>
              </a:rPr>
              <a:t>Injunctions likely</a:t>
            </a:r>
            <a:r>
              <a:rPr lang="en-US" sz="1600" dirty="0">
                <a:latin typeface="Garamond" panose="02020404030301010803" pitchFamily="18" charset="0"/>
              </a:rPr>
              <a:t>: Courts are more likely to issue an injunction if a fanciful trademark is infringed.</a:t>
            </a:r>
            <a:endParaRPr lang="it-GB" sz="1600" dirty="0">
              <a:latin typeface="Garamond" panose="02020404030301010803" pitchFamily="18" charset="0"/>
            </a:endParaRPr>
          </a:p>
        </p:txBody>
      </p:sp>
      <p:pic>
        <p:nvPicPr>
          <p:cNvPr id="7170" name="Picture 2" descr="Exxon Mobil Trademarks :: Justia Trade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017" y="1435395"/>
            <a:ext cx="3661513" cy="362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3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44550" y="988828"/>
            <a:ext cx="11568222" cy="595423"/>
          </a:xfrm>
        </p:spPr>
        <p:txBody>
          <a:bodyPr/>
          <a:lstStyle/>
          <a:p>
            <a:r>
              <a:rPr lang="it-IT" sz="3400" dirty="0">
                <a:latin typeface="Garamond" panose="02020404030301010803" pitchFamily="18" charset="0"/>
              </a:rPr>
              <a:t>Trademark as a Communication </a:t>
            </a:r>
            <a:r>
              <a:rPr lang="it-IT" sz="3400" dirty="0" err="1">
                <a:latin typeface="Garamond" panose="02020404030301010803" pitchFamily="18" charset="0"/>
              </a:rPr>
              <a:t>Tool</a:t>
            </a:r>
            <a:r>
              <a:rPr lang="it-IT" sz="3400" dirty="0">
                <a:latin typeface="Garamond" panose="02020404030301010803" pitchFamily="18" charset="0"/>
              </a:rPr>
              <a:t> – Case Gucci vs. </a:t>
            </a:r>
            <a:r>
              <a:rPr lang="it-IT" sz="3400" dirty="0" err="1">
                <a:latin typeface="Garamond" panose="02020404030301010803" pitchFamily="18" charset="0"/>
              </a:rPr>
              <a:t>Guess</a:t>
            </a:r>
            <a:r>
              <a:rPr lang="it-IT" sz="3400" dirty="0">
                <a:latin typeface="Garamond" panose="02020404030301010803" pitchFamily="18" charset="0"/>
              </a:rPr>
              <a:t> </a:t>
            </a:r>
            <a:endParaRPr lang="it-GB" sz="3400" dirty="0">
              <a:latin typeface="Garamond" panose="02020404030301010803" pitchFamily="18" charset="0"/>
            </a:endParaRP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44549" y="1584251"/>
            <a:ext cx="6287385" cy="4385418"/>
          </a:xfrm>
        </p:spPr>
        <p:txBody>
          <a:bodyPr/>
          <a:lstStyle/>
          <a:p>
            <a:pPr algn="just"/>
            <a:r>
              <a:rPr lang="it-IT" sz="1600" b="1" dirty="0">
                <a:latin typeface="Garamond" panose="02020404030301010803" pitchFamily="18" charset="0"/>
              </a:rPr>
              <a:t>Court of Milan, 2nd of may 2013</a:t>
            </a:r>
          </a:p>
          <a:p>
            <a:pPr algn="just"/>
            <a:r>
              <a:rPr lang="en-US" sz="1800" dirty="0">
                <a:latin typeface="Garamond" panose="02020404030301010803" pitchFamily="18" charset="0"/>
              </a:rPr>
              <a:t>The judge declared that not only was Guess not infringing Gucci’s trademarks, a number of Gucci’s trademarks, including its diamond-patterned G logo and Flora pattern trademarks, previously registered by Gucci in Italy and the European Union, were not valid.</a:t>
            </a:r>
          </a:p>
          <a:p>
            <a:pPr algn="just"/>
            <a:r>
              <a:rPr lang="en-US" sz="2200" b="1" u="sng" dirty="0">
                <a:latin typeface="Garamond" panose="02020404030301010803" pitchFamily="18" charset="0"/>
              </a:rPr>
              <a:t>There is no risk of “</a:t>
            </a:r>
            <a:r>
              <a:rPr lang="en-US" sz="2200" b="1" u="sng" dirty="0" err="1">
                <a:latin typeface="Garamond" panose="02020404030301010803" pitchFamily="18" charset="0"/>
              </a:rPr>
              <a:t>guccisation</a:t>
            </a:r>
            <a:r>
              <a:rPr lang="en-US" sz="2200" b="1" u="sng" dirty="0">
                <a:latin typeface="Garamond" panose="02020404030301010803" pitchFamily="18" charset="0"/>
              </a:rPr>
              <a:t>” of the brand!</a:t>
            </a:r>
            <a:endParaRPr lang="en-US" sz="2200" dirty="0">
              <a:latin typeface="Garamond" panose="02020404030301010803" pitchFamily="18" charset="0"/>
            </a:endParaRPr>
          </a:p>
          <a:p>
            <a:pPr algn="just"/>
            <a:r>
              <a:rPr lang="en-US" sz="1600" dirty="0">
                <a:latin typeface="Garamond" panose="02020404030301010803" pitchFamily="18" charset="0"/>
              </a:rPr>
              <a:t>The trademark ‘Guess’ cannot be confused, not even from the point of view of the risk of association, with the earlier trademark and patronymic “Gucci”, given that they are both well-known signs, profoundly different both in terms of their names and in terms of the characters and emphases used, and given the high level of attention of consumers in the relevant sector, that of high-end and high-priced clothing and accessories, the former referring to flashy products intended for a young public, the latter to elegant and “classy”.</a:t>
            </a:r>
            <a:endParaRPr lang="it-GB" sz="1600" dirty="0">
              <a:latin typeface="Garamond" panose="02020404030301010803" pitchFamily="18" charset="0"/>
            </a:endParaRPr>
          </a:p>
        </p:txBody>
      </p:sp>
      <p:pic>
        <p:nvPicPr>
          <p:cNvPr id="8196" name="Picture 4" descr=" Gucci's logos (left and center) &amp; Guess' logo (righ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57" y="1509824"/>
            <a:ext cx="4945152" cy="19351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Gucci wins legal battle against Guess to the tune of $4.7 million - FASHIO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3"/>
          <a:stretch>
            <a:fillRect/>
          </a:stretch>
        </p:blipFill>
        <p:spPr>
          <a:xfrm>
            <a:off x="6741042" y="3189767"/>
            <a:ext cx="4657060" cy="2587589"/>
          </a:xfrm>
          <a:prstGeom prst="rect">
            <a:avLst/>
          </a:prstGeom>
        </p:spPr>
      </p:pic>
    </p:spTree>
    <p:extLst>
      <p:ext uri="{BB962C8B-B14F-4D97-AF65-F5344CB8AC3E}">
        <p14:creationId xmlns:p14="http://schemas.microsoft.com/office/powerpoint/2010/main" val="128482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18708"/>
            <a:ext cx="10866473" cy="457200"/>
          </a:xfrm>
        </p:spPr>
        <p:txBody>
          <a:bodyPr/>
          <a:lstStyle/>
          <a:p>
            <a:r>
              <a:rPr lang="it-IT" dirty="0"/>
              <a:t>Case Gucci vs. </a:t>
            </a:r>
            <a:r>
              <a:rPr lang="it-IT" dirty="0" err="1"/>
              <a:t>Guess</a:t>
            </a:r>
            <a:r>
              <a:rPr lang="it-IT" dirty="0"/>
              <a:t> </a:t>
            </a:r>
            <a:r>
              <a:rPr lang="it-IT" dirty="0" err="1"/>
              <a:t>all</a:t>
            </a:r>
            <a:r>
              <a:rPr lang="it-IT" dirty="0"/>
              <a:t> over the World</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424763"/>
            <a:ext cx="11323674" cy="4837814"/>
          </a:xfrm>
        </p:spPr>
        <p:txBody>
          <a:bodyPr/>
          <a:lstStyle/>
          <a:p>
            <a:pPr algn="just"/>
            <a:r>
              <a:rPr lang="en-US" sz="1600" b="1" u="sng" dirty="0">
                <a:latin typeface="Garamond" panose="02020404030301010803" pitchFamily="18" charset="0"/>
              </a:rPr>
              <a:t>U.S. District Court - Southern District Of New York 21 may 2012 (Judge </a:t>
            </a:r>
            <a:r>
              <a:rPr lang="en-US" sz="1600" b="1" u="sng" dirty="0" err="1">
                <a:latin typeface="Garamond" panose="02020404030301010803" pitchFamily="18" charset="0"/>
              </a:rPr>
              <a:t>Scheindlin</a:t>
            </a:r>
            <a:r>
              <a:rPr lang="en-US" sz="1600" b="1" u="sng" dirty="0">
                <a:latin typeface="Garamond" panose="02020404030301010803" pitchFamily="18" charset="0"/>
              </a:rPr>
              <a:t>)</a:t>
            </a:r>
          </a:p>
          <a:p>
            <a:pPr algn="just"/>
            <a:r>
              <a:rPr lang="en-US" sz="1600" dirty="0">
                <a:latin typeface="Garamond" panose="02020404030301010803" pitchFamily="18" charset="0"/>
              </a:rPr>
              <a:t>On the damages side, the judge held that Gucci failed to bring evidence of actual damages in the form of lost sales or harm to brand value and that the analysis for a reasonable royalty was highly speculative.</a:t>
            </a:r>
          </a:p>
          <a:p>
            <a:pPr algn="just"/>
            <a:r>
              <a:rPr lang="en-US" sz="1600" dirty="0">
                <a:latin typeface="Garamond" panose="02020404030301010803" pitchFamily="18" charset="0"/>
              </a:rPr>
              <a:t>The Court established that Gucci was entitled to an accounting of profits but limited only to those profits gained in sales of products with the Quattro G pattern in brown/beige colorways and the GRG stripe, which were intentionally copied. Thus, out of a $120 million claim, the judge granted Gucci only $4,6 million in damages.</a:t>
            </a:r>
            <a:endParaRPr lang="fr-FR" sz="1600" dirty="0">
              <a:latin typeface="Garamond" panose="02020404030301010803" pitchFamily="18" charset="0"/>
            </a:endParaRPr>
          </a:p>
          <a:p>
            <a:pPr algn="just"/>
            <a:r>
              <a:rPr lang="fr-FR" sz="1600" b="1" u="sng" dirty="0">
                <a:latin typeface="Garamond" panose="02020404030301010803" pitchFamily="18" charset="0"/>
              </a:rPr>
              <a:t>Tribunal de Grande Instance de Paris, 30 Janvier 2015</a:t>
            </a:r>
          </a:p>
          <a:p>
            <a:pPr algn="just"/>
            <a:r>
              <a:rPr lang="en-US" sz="1600" dirty="0">
                <a:latin typeface="Garamond" panose="02020404030301010803" pitchFamily="18" charset="0"/>
              </a:rPr>
              <a:t>the Court of Paris ruled in Guess’ favor on all claims, rejecting each of Gucci’s claims of trademark infringement, counterfeiting and unfair competition</a:t>
            </a:r>
          </a:p>
          <a:p>
            <a:pPr algn="just"/>
            <a:r>
              <a:rPr lang="en-US" sz="1600" b="1" u="sng" dirty="0">
                <a:latin typeface="Garamond" panose="02020404030301010803" pitchFamily="18" charset="0"/>
              </a:rPr>
              <a:t>Nanjing Intermediate People's Court April 26 2013</a:t>
            </a:r>
          </a:p>
          <a:p>
            <a:pPr algn="just"/>
            <a:r>
              <a:rPr lang="en-US" sz="1600" dirty="0">
                <a:latin typeface="Garamond" panose="02020404030301010803" pitchFamily="18" charset="0"/>
              </a:rPr>
              <a:t>It is worth noting how the Chinese court adopted a different standard of trademark </a:t>
            </a:r>
            <a:r>
              <a:rPr lang="en-US" sz="1600" dirty="0" err="1">
                <a:latin typeface="Garamond" panose="02020404030301010803" pitchFamily="18" charset="0"/>
              </a:rPr>
              <a:t>inftingement</a:t>
            </a:r>
            <a:r>
              <a:rPr lang="en-US" sz="1600" dirty="0">
                <a:latin typeface="Garamond" panose="02020404030301010803" pitchFamily="18" charset="0"/>
              </a:rPr>
              <a:t>, not looking at actual evidence of consumers’ confusion, but whether the marks looked subjectively similar, arguing that Chinese consumers are not as sophisticated as their American or European counterparts when distinguishing between the logos of foreign.</a:t>
            </a:r>
          </a:p>
          <a:p>
            <a:pPr algn="just"/>
            <a:r>
              <a:rPr lang="en-US" sz="1600" b="1" u="sng" dirty="0">
                <a:latin typeface="Garamond" panose="02020404030301010803" pitchFamily="18" charset="0"/>
              </a:rPr>
              <a:t>Jiangsu High People’s Court, August 31 2016</a:t>
            </a:r>
          </a:p>
          <a:p>
            <a:pPr algn="just"/>
            <a:r>
              <a:rPr lang="en-US" sz="1600" dirty="0">
                <a:latin typeface="Garamond" panose="02020404030301010803" pitchFamily="18" charset="0"/>
              </a:rPr>
              <a:t>in 2016 the Jiangsu High People’s Court overturned the decision, finding for Guess.</a:t>
            </a:r>
            <a:endParaRPr lang="it-GB" sz="1600" dirty="0">
              <a:latin typeface="Garamond" panose="02020404030301010803" pitchFamily="18" charset="0"/>
            </a:endParaRPr>
          </a:p>
        </p:txBody>
      </p:sp>
    </p:spTree>
    <p:extLst>
      <p:ext uri="{BB962C8B-B14F-4D97-AF65-F5344CB8AC3E}">
        <p14:creationId xmlns:p14="http://schemas.microsoft.com/office/powerpoint/2010/main" val="329567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78195"/>
            <a:ext cx="11385934" cy="584791"/>
          </a:xfrm>
        </p:spPr>
        <p:txBody>
          <a:bodyPr/>
          <a:lstStyle/>
          <a:p>
            <a:r>
              <a:rPr lang="fr-FR" sz="3400" dirty="0"/>
              <a:t>Case </a:t>
            </a:r>
            <a:r>
              <a:rPr lang="fr-FR" sz="3400" dirty="0" err="1"/>
              <a:t>Louboutin</a:t>
            </a:r>
            <a:r>
              <a:rPr lang="fr-FR" sz="3400" dirty="0"/>
              <a:t> vs. Yves Saint Laurent / vs. Zara France</a:t>
            </a:r>
            <a:endParaRPr lang="it-GB" sz="34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49" y="1733107"/>
            <a:ext cx="7151355" cy="4236561"/>
          </a:xfrm>
        </p:spPr>
        <p:txBody>
          <a:bodyPr/>
          <a:lstStyle/>
          <a:p>
            <a:pPr algn="just"/>
            <a:r>
              <a:rPr lang="fr-FR" sz="1800" b="1" dirty="0">
                <a:latin typeface="Garamond" panose="02020404030301010803" pitchFamily="18" charset="0"/>
              </a:rPr>
              <a:t>Cour de cassation, civile, Chambre commercial, 30 mai 2012, 11-20.724</a:t>
            </a:r>
            <a:endParaRPr lang="en-US" sz="1800" b="1" dirty="0">
              <a:latin typeface="Garamond" panose="02020404030301010803" pitchFamily="18" charset="0"/>
            </a:endParaRPr>
          </a:p>
          <a:p>
            <a:pPr algn="just"/>
            <a:r>
              <a:rPr lang="en-US" sz="1800" dirty="0">
                <a:latin typeface="Garamond" panose="02020404030301010803" pitchFamily="18" charset="0"/>
              </a:rPr>
              <a:t>The Court did not </a:t>
            </a:r>
            <a:r>
              <a:rPr lang="en-US" sz="1800" dirty="0" err="1">
                <a:latin typeface="Garamond" panose="02020404030301010803" pitchFamily="18" charset="0"/>
              </a:rPr>
              <a:t>recognise</a:t>
            </a:r>
            <a:r>
              <a:rPr lang="en-US" sz="1800" dirty="0">
                <a:latin typeface="Garamond" panose="02020404030301010803" pitchFamily="18" charset="0"/>
              </a:rPr>
              <a:t> the distinctiveness of the trademark.</a:t>
            </a:r>
          </a:p>
          <a:p>
            <a:pPr algn="just"/>
            <a:r>
              <a:rPr lang="en-US" sz="1800" dirty="0">
                <a:latin typeface="Garamond" panose="02020404030301010803" pitchFamily="18" charset="0"/>
              </a:rPr>
              <a:t>The registered sign appears two-dimensional, but with features and curvatures that had to be reproduced three-dimensionally and that make it impossible to understand whether the </a:t>
            </a:r>
            <a:r>
              <a:rPr lang="en-US" sz="1800" dirty="0" err="1">
                <a:latin typeface="Garamond" panose="02020404030301010803" pitchFamily="18" charset="0"/>
              </a:rPr>
              <a:t>colour</a:t>
            </a:r>
            <a:r>
              <a:rPr lang="en-US" sz="1800" dirty="0">
                <a:latin typeface="Garamond" panose="02020404030301010803" pitchFamily="18" charset="0"/>
              </a:rPr>
              <a:t> mark was applied on the inner or outer side of the sole.</a:t>
            </a:r>
          </a:p>
          <a:p>
            <a:pPr algn="just"/>
            <a:r>
              <a:rPr lang="en-US" sz="1800" b="1" dirty="0">
                <a:latin typeface="Garamond" panose="02020404030301010803" pitchFamily="18" charset="0"/>
              </a:rPr>
              <a:t>U.S. Court of Appeals for the Second Circuit, Christian </a:t>
            </a:r>
            <a:r>
              <a:rPr lang="en-US" sz="1800" b="1" dirty="0" err="1">
                <a:latin typeface="Garamond" panose="02020404030301010803" pitchFamily="18" charset="0"/>
              </a:rPr>
              <a:t>Louboutin</a:t>
            </a:r>
            <a:r>
              <a:rPr lang="en-US" sz="1800" b="1" dirty="0">
                <a:latin typeface="Garamond" panose="02020404030301010803" pitchFamily="18" charset="0"/>
              </a:rPr>
              <a:t> S.A. v. Yves Saint Laurent Holding, Inc. 5 September 2012</a:t>
            </a:r>
            <a:r>
              <a:rPr lang="en-US" sz="1800" dirty="0">
                <a:latin typeface="Garamond" panose="02020404030301010803" pitchFamily="18" charset="0"/>
              </a:rPr>
              <a:t>.</a:t>
            </a:r>
          </a:p>
          <a:p>
            <a:pPr algn="just"/>
            <a:r>
              <a:rPr lang="en-US" sz="1800" dirty="0">
                <a:latin typeface="Garamond" panose="02020404030301010803" pitchFamily="18" charset="0"/>
              </a:rPr>
              <a:t> The Court </a:t>
            </a:r>
            <a:r>
              <a:rPr lang="en-US" sz="1800" dirty="0" err="1">
                <a:latin typeface="Garamond" panose="02020404030301010803" pitchFamily="18" charset="0"/>
              </a:rPr>
              <a:t>recognised</a:t>
            </a:r>
            <a:r>
              <a:rPr lang="en-US" sz="1800" dirty="0">
                <a:latin typeface="Garamond" panose="02020404030301010803" pitchFamily="18" charset="0"/>
              </a:rPr>
              <a:t> the distinctiveness of the trademark. However, this exclusivity can only be claimed if the red </a:t>
            </a:r>
            <a:r>
              <a:rPr lang="en-US" sz="1800" dirty="0" err="1">
                <a:latin typeface="Garamond" panose="02020404030301010803" pitchFamily="18" charset="0"/>
              </a:rPr>
              <a:t>colour</a:t>
            </a:r>
            <a:r>
              <a:rPr lang="en-US" sz="1800" dirty="0">
                <a:latin typeface="Garamond" panose="02020404030301010803" pitchFamily="18" charset="0"/>
              </a:rPr>
              <a:t> of the sole contrasts with another </a:t>
            </a:r>
            <a:r>
              <a:rPr lang="en-US" sz="1800" dirty="0" err="1">
                <a:latin typeface="Garamond" panose="02020404030301010803" pitchFamily="18" charset="0"/>
              </a:rPr>
              <a:t>colour</a:t>
            </a:r>
            <a:r>
              <a:rPr lang="en-US" sz="1800" dirty="0">
                <a:latin typeface="Garamond" panose="02020404030301010803" pitchFamily="18" charset="0"/>
              </a:rPr>
              <a:t> of the upper. In other words, if the entire shoe is red, like Yves Saint Laurent’s, the use of a sole of the same </a:t>
            </a:r>
            <a:r>
              <a:rPr lang="en-US" sz="1800" dirty="0" err="1">
                <a:latin typeface="Garamond" panose="02020404030301010803" pitchFamily="18" charset="0"/>
              </a:rPr>
              <a:t>colour</a:t>
            </a:r>
            <a:r>
              <a:rPr lang="en-US" sz="1800" dirty="0">
                <a:latin typeface="Garamond" panose="02020404030301010803" pitchFamily="18" charset="0"/>
              </a:rPr>
              <a:t> is permitted.</a:t>
            </a:r>
          </a:p>
          <a:p>
            <a:pPr algn="just"/>
            <a:endParaRPr lang="it-IT" sz="1800" dirty="0">
              <a:latin typeface="Garamond" panose="02020404030301010803" pitchFamily="18" charset="0"/>
            </a:endParaRPr>
          </a:p>
          <a:p>
            <a:pPr algn="just"/>
            <a:endParaRPr lang="it-GB" sz="1800" dirty="0">
              <a:latin typeface="Garamond" panose="02020404030301010803" pitchFamily="18" charset="0"/>
            </a:endParaRPr>
          </a:p>
        </p:txBody>
      </p:sp>
      <p:pic>
        <p:nvPicPr>
          <p:cNvPr id="6" name="Immagine 5" descr="http://2.bp.blogspot.com/-0uIHu2TXYug/Tp5_5rp_TII/AAAAAAAAARE/W1TPcSmksQE/s400/VS-RED-650x392.jpg"/>
          <p:cNvPicPr/>
          <p:nvPr/>
        </p:nvPicPr>
        <p:blipFill>
          <a:blip r:embed="rId2">
            <a:extLst>
              <a:ext uri="{28A0092B-C50C-407E-A947-70E740481C1C}">
                <a14:useLocalDpi xmlns:a14="http://schemas.microsoft.com/office/drawing/2010/main" val="0"/>
              </a:ext>
            </a:extLst>
          </a:blip>
          <a:srcRect/>
          <a:stretch>
            <a:fillRect/>
          </a:stretch>
        </p:blipFill>
        <p:spPr bwMode="auto">
          <a:xfrm>
            <a:off x="7825563" y="3774558"/>
            <a:ext cx="4019107" cy="2083984"/>
          </a:xfrm>
          <a:prstGeom prst="rect">
            <a:avLst/>
          </a:prstGeom>
          <a:noFill/>
          <a:ln>
            <a:noFill/>
          </a:ln>
        </p:spPr>
      </p:pic>
      <p:pic>
        <p:nvPicPr>
          <p:cNvPr id="9218" name="Picture 2" descr="Zara wins red sole shoe case against Christian Louboutin | H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152" y="2243468"/>
            <a:ext cx="3891517" cy="153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7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72140" y="1010093"/>
            <a:ext cx="11657953" cy="574158"/>
          </a:xfrm>
        </p:spPr>
        <p:txBody>
          <a:bodyPr/>
          <a:lstStyle/>
          <a:p>
            <a:r>
              <a:rPr lang="it-IT" sz="3400" dirty="0"/>
              <a:t>Puma vs. </a:t>
            </a:r>
            <a:r>
              <a:rPr lang="it-IT" sz="3400" dirty="0" err="1"/>
              <a:t>Sabel</a:t>
            </a:r>
            <a:r>
              <a:rPr lang="it-IT" sz="3400" dirty="0"/>
              <a:t> – Court of </a:t>
            </a:r>
            <a:r>
              <a:rPr lang="it-IT" sz="3400" dirty="0" err="1"/>
              <a:t>Justice</a:t>
            </a:r>
            <a:r>
              <a:rPr lang="it-IT" sz="3400" dirty="0"/>
              <a:t> EU, 11 </a:t>
            </a:r>
            <a:r>
              <a:rPr lang="it-IT" sz="3400" dirty="0" err="1"/>
              <a:t>november</a:t>
            </a:r>
            <a:r>
              <a:rPr lang="it-IT" sz="3400" dirty="0"/>
              <a:t> 1997, C-251/95</a:t>
            </a:r>
            <a:endParaRPr lang="it-GB" sz="34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850065"/>
            <a:ext cx="7566024" cy="4119603"/>
          </a:xfrm>
        </p:spPr>
        <p:txBody>
          <a:bodyPr/>
          <a:lstStyle/>
          <a:p>
            <a:pPr algn="just"/>
            <a:r>
              <a:rPr lang="en-US" sz="1900" dirty="0">
                <a:latin typeface="Garamond" panose="02020404030301010803" pitchFamily="18" charset="0"/>
              </a:rPr>
              <a:t>The </a:t>
            </a:r>
            <a:r>
              <a:rPr lang="en-US" sz="1900" dirty="0" err="1">
                <a:latin typeface="Garamond" panose="02020404030301010803" pitchFamily="18" charset="0"/>
              </a:rPr>
              <a:t>stylised</a:t>
            </a:r>
            <a:r>
              <a:rPr lang="en-US" sz="1900" dirty="0">
                <a:latin typeface="Garamond" panose="02020404030301010803" pitchFamily="18" charset="0"/>
              </a:rPr>
              <a:t> representations of the two signs were obviously a little different from each other but certainly similar in general perception (they were still fairly slim felines). However, the German Patent Office found no similarity and rejected the opposition filed by Puma, which was forced to appeal to the </a:t>
            </a:r>
            <a:r>
              <a:rPr lang="en-US" sz="1900" dirty="0" err="1">
                <a:latin typeface="Garamond" panose="02020404030301010803" pitchFamily="18" charset="0"/>
              </a:rPr>
              <a:t>Bundespatentgericht</a:t>
            </a:r>
            <a:r>
              <a:rPr lang="en-US" sz="1900" dirty="0">
                <a:latin typeface="Garamond" panose="02020404030301010803" pitchFamily="18" charset="0"/>
              </a:rPr>
              <a:t> (Federal Patent Court). The appeal was partially upheld for the ‘running puma’ mark.</a:t>
            </a:r>
          </a:p>
          <a:p>
            <a:pPr algn="just"/>
            <a:r>
              <a:rPr lang="en-US" sz="1900" dirty="0">
                <a:latin typeface="Garamond" panose="02020404030301010803" pitchFamily="18" charset="0"/>
              </a:rPr>
              <a:t>The EU Court has ruled that there may be a likelihood of confusion on the part of the public, where the goods or services are identical, where the sign at issue consists of the juxtaposition of the name of the third party’s undertaking on the one hand and the registered trademark, which has normal distinctive character, on the other, and where the latter, without determining on its own the overall impression of the composite sign, </a:t>
            </a:r>
            <a:r>
              <a:rPr lang="en-US" sz="1900" u="sng" dirty="0">
                <a:latin typeface="Garamond" panose="02020404030301010803" pitchFamily="18" charset="0"/>
              </a:rPr>
              <a:t>retains an independent distinctive position within it</a:t>
            </a:r>
            <a:r>
              <a:rPr lang="en-US" sz="1900" dirty="0">
                <a:latin typeface="Garamond" panose="02020404030301010803" pitchFamily="18" charset="0"/>
              </a:rPr>
              <a:t>.</a:t>
            </a:r>
            <a:endParaRPr lang="it-GB" sz="1900" dirty="0">
              <a:latin typeface="Garamond" panose="02020404030301010803" pitchFamily="18" charset="0"/>
            </a:endParaRPr>
          </a:p>
        </p:txBody>
      </p:sp>
      <p:pic>
        <p:nvPicPr>
          <p:cNvPr id="6" name="Immagine 5" descr="Il rischio di confusione e il rischio di associazione nel diritto dei marchi"/>
          <p:cNvPicPr/>
          <p:nvPr/>
        </p:nvPicPr>
        <p:blipFill>
          <a:blip r:embed="rId2">
            <a:extLst>
              <a:ext uri="{28A0092B-C50C-407E-A947-70E740481C1C}">
                <a14:useLocalDpi xmlns:a14="http://schemas.microsoft.com/office/drawing/2010/main" val="0"/>
              </a:ext>
            </a:extLst>
          </a:blip>
          <a:srcRect/>
          <a:stretch>
            <a:fillRect/>
          </a:stretch>
        </p:blipFill>
        <p:spPr bwMode="auto">
          <a:xfrm>
            <a:off x="8026429" y="2001314"/>
            <a:ext cx="3573692" cy="3750900"/>
          </a:xfrm>
          <a:prstGeom prst="rect">
            <a:avLst/>
          </a:prstGeom>
          <a:noFill/>
          <a:ln>
            <a:noFill/>
          </a:ln>
        </p:spPr>
      </p:pic>
    </p:spTree>
    <p:extLst>
      <p:ext uri="{BB962C8B-B14F-4D97-AF65-F5344CB8AC3E}">
        <p14:creationId xmlns:p14="http://schemas.microsoft.com/office/powerpoint/2010/main" val="273646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18976" y="903767"/>
            <a:ext cx="8554435" cy="616689"/>
          </a:xfrm>
        </p:spPr>
        <p:txBody>
          <a:bodyPr/>
          <a:lstStyle/>
          <a:p>
            <a:r>
              <a:rPr lang="en-US" dirty="0"/>
              <a:t>What is intellectual property law?</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18977" y="1520456"/>
            <a:ext cx="7049385" cy="4678325"/>
          </a:xfrm>
        </p:spPr>
        <p:txBody>
          <a:bodyPr/>
          <a:lstStyle/>
          <a:p>
            <a:pPr algn="just"/>
            <a:r>
              <a:rPr lang="en-US" sz="1800" dirty="0">
                <a:latin typeface="Garamond" panose="02020404030301010803" pitchFamily="18" charset="0"/>
              </a:rPr>
              <a:t>Intellectual Property (IP) law relates to the </a:t>
            </a:r>
            <a:r>
              <a:rPr lang="en-US" sz="1800" b="1" u="sng" dirty="0">
                <a:latin typeface="Garamond" panose="02020404030301010803" pitchFamily="18" charset="0"/>
              </a:rPr>
              <a:t>establishment and protection of intellectual creations</a:t>
            </a:r>
            <a:r>
              <a:rPr lang="en-US" sz="1800" dirty="0">
                <a:latin typeface="Garamond" panose="02020404030301010803" pitchFamily="18" charset="0"/>
              </a:rPr>
              <a:t> such as inventions, designs, brands, artwork and music.</a:t>
            </a:r>
          </a:p>
          <a:p>
            <a:pPr algn="just"/>
            <a:r>
              <a:rPr lang="en-US" sz="1800" dirty="0">
                <a:latin typeface="Garamond" panose="02020404030301010803" pitchFamily="18" charset="0"/>
              </a:rPr>
              <a:t>These rights are established, protected, enforced and promoted through means such as patents (usually for such things as technical inventions), trademarks (for goods and services), copyright (music, art and literature) and designs (products and logos).</a:t>
            </a:r>
          </a:p>
          <a:p>
            <a:pPr algn="just"/>
            <a:r>
              <a:rPr lang="en-US" sz="1800" dirty="0">
                <a:latin typeface="Garamond" panose="02020404030301010803" pitchFamily="18" charset="0"/>
              </a:rPr>
              <a:t>The most noticeable difference between intellectual property and other forms of property, however, is that </a:t>
            </a:r>
            <a:r>
              <a:rPr lang="en-US" sz="1800" b="1" u="sng" dirty="0">
                <a:latin typeface="Garamond" panose="02020404030301010803" pitchFamily="18" charset="0"/>
              </a:rPr>
              <a:t>intellectual property is intangible</a:t>
            </a:r>
            <a:r>
              <a:rPr lang="en-US" sz="1800" dirty="0">
                <a:latin typeface="Garamond" panose="02020404030301010803" pitchFamily="18" charset="0"/>
              </a:rPr>
              <a:t>, that is, it cannot be defined or identified by its own physical parameters. It must be expressed in some discernible way to be protectable. </a:t>
            </a:r>
          </a:p>
          <a:p>
            <a:pPr algn="just"/>
            <a:r>
              <a:rPr lang="en-US" sz="1800" dirty="0">
                <a:latin typeface="Garamond" panose="02020404030301010803" pitchFamily="18" charset="0"/>
              </a:rPr>
              <a:t>Generally, it encompasses four separate and distinct types of intangible property namely — </a:t>
            </a:r>
            <a:r>
              <a:rPr lang="en-US" sz="1800" b="1" u="sng" dirty="0">
                <a:latin typeface="Garamond" panose="02020404030301010803" pitchFamily="18" charset="0"/>
              </a:rPr>
              <a:t>patents, trademarks, copyrights, and trade secrets</a:t>
            </a:r>
            <a:r>
              <a:rPr lang="en-US" sz="1800" dirty="0">
                <a:latin typeface="Garamond" panose="02020404030301010803" pitchFamily="18" charset="0"/>
              </a:rPr>
              <a:t>, which collectively are referred to as “intellectual property”.</a:t>
            </a:r>
          </a:p>
          <a:p>
            <a:pPr algn="just"/>
            <a:endParaRPr lang="it-GB" sz="1800" dirty="0">
              <a:latin typeface="Garamond" panose="02020404030301010803" pitchFamily="18" charset="0"/>
            </a:endParaRPr>
          </a:p>
        </p:txBody>
      </p:sp>
      <p:pic>
        <p:nvPicPr>
          <p:cNvPr id="1026" name="Picture 2" descr="Call for Application - MEIM | Master in Entrepreneurship and Innovation  Management">
            <a:extLst>
              <a:ext uri="{FF2B5EF4-FFF2-40B4-BE49-F238E27FC236}">
                <a16:creationId xmlns:a16="http://schemas.microsoft.com/office/drawing/2014/main" id="{C18CFEE7-A018-DB40-8C5C-41E8B437C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279" y="1626781"/>
            <a:ext cx="4427814" cy="421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8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882502"/>
            <a:ext cx="10468713" cy="478465"/>
          </a:xfrm>
        </p:spPr>
        <p:txBody>
          <a:bodyPr/>
          <a:lstStyle/>
          <a:p>
            <a:r>
              <a:rPr lang="en-US" dirty="0"/>
              <a:t>Colors: Can they be Trademarked?</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499191"/>
            <a:ext cx="8012592" cy="4699590"/>
          </a:xfrm>
        </p:spPr>
        <p:txBody>
          <a:bodyPr/>
          <a:lstStyle/>
          <a:p>
            <a:pPr algn="just"/>
            <a:r>
              <a:rPr lang="en-US" sz="1800" dirty="0">
                <a:latin typeface="Garamond" panose="02020404030301010803" pitchFamily="18" charset="0"/>
              </a:rPr>
              <a:t>Colors hold more power than we often may assign to them.</a:t>
            </a:r>
            <a:endParaRPr lang="it-IT" sz="1800" dirty="0">
              <a:latin typeface="Garamond" panose="02020404030301010803" pitchFamily="18" charset="0"/>
            </a:endParaRPr>
          </a:p>
          <a:p>
            <a:pPr algn="just"/>
            <a:r>
              <a:rPr lang="en-US" sz="1800" dirty="0">
                <a:latin typeface="Garamond" panose="02020404030301010803" pitchFamily="18" charset="0"/>
              </a:rPr>
              <a:t>In order for a color to be marked, it requires that there be proof of a “</a:t>
            </a:r>
            <a:r>
              <a:rPr lang="en-US" sz="1800" b="1" u="sng" dirty="0">
                <a:latin typeface="Garamond" panose="02020404030301010803" pitchFamily="18" charset="0"/>
              </a:rPr>
              <a:t>secondary meaning</a:t>
            </a:r>
            <a:r>
              <a:rPr lang="en-US" sz="1800" dirty="0">
                <a:latin typeface="Garamond" panose="02020404030301010803" pitchFamily="18" charset="0"/>
              </a:rPr>
              <a:t>”. This means that a color can only be trademarked in connection with a good or service if, through the use of the color over time, the public has come to associate that color with a particular brand.</a:t>
            </a:r>
          </a:p>
          <a:p>
            <a:pPr algn="just"/>
            <a:r>
              <a:rPr lang="en-US" sz="1800" u="sng" dirty="0">
                <a:latin typeface="Garamond" panose="02020404030301010803" pitchFamily="18" charset="0"/>
              </a:rPr>
              <a:t>Secondary meaning can be extremely difficult to prove</a:t>
            </a:r>
            <a:r>
              <a:rPr lang="en-US" sz="1800" dirty="0">
                <a:latin typeface="Garamond" panose="02020404030301010803" pitchFamily="18" charset="0"/>
              </a:rPr>
              <a:t>, unless the color or color combination is not widely used for other goods and services, is unusual, or is elaborate. One of the best ways to demonstrate this is by providing a high volume of advertising in which the color mark has been used.</a:t>
            </a:r>
          </a:p>
          <a:p>
            <a:pPr marL="285750" indent="-285750" algn="just">
              <a:buFontTx/>
              <a:buChar char="-"/>
            </a:pPr>
            <a:r>
              <a:rPr lang="it-IT" sz="1800" b="1" dirty="0">
                <a:latin typeface="Garamond" panose="02020404030301010803" pitchFamily="18" charset="0"/>
              </a:rPr>
              <a:t>Gucci </a:t>
            </a:r>
            <a:r>
              <a:rPr lang="it-IT" sz="1800" b="1" dirty="0" err="1">
                <a:latin typeface="Garamond" panose="02020404030301010803" pitchFamily="18" charset="0"/>
              </a:rPr>
              <a:t>stripes</a:t>
            </a:r>
            <a:r>
              <a:rPr lang="it-IT" sz="1800" b="1" dirty="0">
                <a:latin typeface="Garamond" panose="02020404030301010803" pitchFamily="18" charset="0"/>
              </a:rPr>
              <a:t> </a:t>
            </a:r>
            <a:r>
              <a:rPr lang="it-IT" sz="1800" dirty="0">
                <a:latin typeface="Garamond" panose="02020404030301010803" pitchFamily="18" charset="0"/>
              </a:rPr>
              <a:t>(green – </a:t>
            </a:r>
            <a:r>
              <a:rPr lang="it-IT" sz="1800" dirty="0" err="1">
                <a:latin typeface="Garamond" panose="02020404030301010803" pitchFamily="18" charset="0"/>
              </a:rPr>
              <a:t>red</a:t>
            </a:r>
            <a:r>
              <a:rPr lang="it-IT" sz="1800" dirty="0">
                <a:latin typeface="Garamond" panose="02020404030301010803" pitchFamily="18" charset="0"/>
              </a:rPr>
              <a:t> – green) </a:t>
            </a:r>
            <a:r>
              <a:rPr lang="it-IT" sz="1800" b="1" dirty="0">
                <a:latin typeface="Garamond" panose="02020404030301010803" pitchFamily="18" charset="0"/>
              </a:rPr>
              <a:t>Court of Milan, 10 </a:t>
            </a:r>
            <a:r>
              <a:rPr lang="it-IT" sz="1800" b="1" dirty="0" err="1">
                <a:latin typeface="Garamond" panose="02020404030301010803" pitchFamily="18" charset="0"/>
              </a:rPr>
              <a:t>january</a:t>
            </a:r>
            <a:r>
              <a:rPr lang="it-IT" sz="1800" b="1" dirty="0">
                <a:latin typeface="Garamond" panose="02020404030301010803" pitchFamily="18" charset="0"/>
              </a:rPr>
              <a:t> 2013</a:t>
            </a:r>
          </a:p>
          <a:p>
            <a:pPr marL="0" indent="0" algn="just"/>
            <a:r>
              <a:rPr lang="en-US" sz="1800" dirty="0">
                <a:latin typeface="Garamond" panose="02020404030301010803" pitchFamily="18" charset="0"/>
              </a:rPr>
              <a:t>The Court held that </a:t>
            </a:r>
            <a:r>
              <a:rPr lang="en-US" sz="1800" b="1" u="sng" dirty="0">
                <a:latin typeface="Garamond" panose="02020404030301010803" pitchFamily="18" charset="0"/>
              </a:rPr>
              <a:t>the Gucci trademark depicting the 'green-red-green' ribbon was valid</a:t>
            </a:r>
            <a:r>
              <a:rPr lang="en-US" sz="1800" dirty="0">
                <a:latin typeface="Garamond" panose="02020404030301010803" pitchFamily="18" charset="0"/>
              </a:rPr>
              <a:t>, as it can be attributed undoubtedly distinctive force and its suitability to identify exactly the origin of the goods concerned from a particular undertaking'. green-red-green' ribbon, since 'it can be attributed undoubtedly distinctive force and its suitability for identifying exactly the provenance of the goods concerned from a particular undertaking'.</a:t>
            </a:r>
            <a:endParaRPr lang="it-GB" sz="1800" dirty="0">
              <a:latin typeface="Garamond" panose="02020404030301010803" pitchFamily="18" charset="0"/>
            </a:endParaRPr>
          </a:p>
        </p:txBody>
      </p:sp>
      <p:pic>
        <p:nvPicPr>
          <p:cNvPr id="10242" name="Picture 2" descr="Gucci Loses Trademark Infringement Case Against Guess in France -  Fashion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868" y="1913860"/>
            <a:ext cx="3078127" cy="356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7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76448" y="1041991"/>
            <a:ext cx="10632558" cy="649804"/>
          </a:xfrm>
        </p:spPr>
        <p:txBody>
          <a:bodyPr/>
          <a:lstStyle/>
          <a:p>
            <a:pPr algn="just"/>
            <a:r>
              <a:rPr lang="it-IT" sz="3600" dirty="0" err="1"/>
              <a:t>Reputation</a:t>
            </a:r>
            <a:r>
              <a:rPr lang="it-IT" sz="3600" dirty="0"/>
              <a:t> Capital – Brand </a:t>
            </a:r>
            <a:r>
              <a:rPr lang="it-IT" sz="3600" dirty="0" err="1"/>
              <a:t>Equity</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0" y="1520457"/>
            <a:ext cx="11929731" cy="4688958"/>
          </a:xfrm>
        </p:spPr>
        <p:txBody>
          <a:bodyPr/>
          <a:lstStyle/>
          <a:p>
            <a:pPr algn="just"/>
            <a:r>
              <a:rPr lang="en-US" sz="1800" dirty="0">
                <a:latin typeface="Garamond" panose="02020404030301010803" pitchFamily="18" charset="0"/>
              </a:rPr>
              <a:t>When we talk about a trademark, we refer first of all to a sign, that is, an element of language capable of communicating a message. </a:t>
            </a:r>
          </a:p>
          <a:p>
            <a:pPr algn="just"/>
            <a:r>
              <a:rPr lang="en-US" sz="1800" dirty="0">
                <a:latin typeface="Garamond" panose="02020404030301010803" pitchFamily="18" charset="0"/>
              </a:rPr>
              <a:t>However, </a:t>
            </a:r>
            <a:r>
              <a:rPr lang="en-US" sz="1800" u="sng" dirty="0">
                <a:latin typeface="Garamond" panose="02020404030301010803" pitchFamily="18" charset="0"/>
              </a:rPr>
              <a:t>the trademark has something more than just a sign</a:t>
            </a:r>
            <a:r>
              <a:rPr lang="en-US" sz="1800" dirty="0">
                <a:latin typeface="Garamond" panose="02020404030301010803" pitchFamily="18" charset="0"/>
              </a:rPr>
              <a:t>: this </a:t>
            </a:r>
            <a:r>
              <a:rPr lang="en-US" sz="1800" i="1" dirty="0">
                <a:latin typeface="Garamond" panose="02020404030301010803" pitchFamily="18" charset="0"/>
              </a:rPr>
              <a:t>quid pluris </a:t>
            </a:r>
            <a:r>
              <a:rPr lang="en-US" sz="1800" dirty="0">
                <a:latin typeface="Garamond" panose="02020404030301010803" pitchFamily="18" charset="0"/>
              </a:rPr>
              <a:t>consists in the capacity of the sign to be an instrument of communication of a message, but of a specific and not generic message (which is what makes the sign ‘distinctive’).</a:t>
            </a:r>
          </a:p>
          <a:p>
            <a:pPr algn="just"/>
            <a:r>
              <a:rPr lang="en-US" sz="1800" dirty="0">
                <a:latin typeface="Garamond" panose="02020404030301010803" pitchFamily="18" charset="0"/>
              </a:rPr>
              <a:t>The attractive value of the brand, its suggestive charge, able to evoke further sensations, suggestions, through which the purchase of a given product does not end with it but at the same time involves an investment, as mentioned above, in reputation capital.</a:t>
            </a:r>
          </a:p>
          <a:p>
            <a:pPr algn="just"/>
            <a:r>
              <a:rPr lang="en-US" sz="1800" dirty="0">
                <a:latin typeface="Garamond" panose="02020404030301010803" pitchFamily="18" charset="0"/>
              </a:rPr>
              <a:t>SWANN-DAVIS, </a:t>
            </a:r>
            <a:r>
              <a:rPr lang="en-US" sz="1800" i="1" dirty="0">
                <a:latin typeface="Garamond" panose="02020404030301010803" pitchFamily="18" charset="0"/>
              </a:rPr>
              <a:t>Dilution, an Idea Whose Time Has Gone; Brand Equity as </a:t>
            </a:r>
            <a:r>
              <a:rPr lang="en-US" sz="1800" i="1" dirty="0" err="1">
                <a:latin typeface="Garamond" panose="02020404030301010803" pitchFamily="18" charset="0"/>
              </a:rPr>
              <a:t>Protectible</a:t>
            </a:r>
            <a:r>
              <a:rPr lang="en-US" sz="1800" i="1" dirty="0">
                <a:latin typeface="Garamond" panose="02020404030301010803" pitchFamily="18" charset="0"/>
              </a:rPr>
              <a:t> Property, the New/Old Paradigm</a:t>
            </a:r>
            <a:r>
              <a:rPr lang="en-US" sz="1800" dirty="0">
                <a:latin typeface="Garamond" panose="02020404030301010803" pitchFamily="18" charset="0"/>
              </a:rPr>
              <a:t>, in </a:t>
            </a:r>
            <a:r>
              <a:rPr lang="en-US" sz="1800" i="1" dirty="0">
                <a:latin typeface="Garamond" panose="02020404030301010803" pitchFamily="18" charset="0"/>
              </a:rPr>
              <a:t>The Trademark Reporter</a:t>
            </a:r>
            <a:r>
              <a:rPr lang="en-US" sz="1800" dirty="0">
                <a:latin typeface="Garamond" panose="02020404030301010803" pitchFamily="18" charset="0"/>
              </a:rPr>
              <a:t>, 1994 (84), p. 282, «The basic fact is that many trademarks are no longer mere words indicating source but are symbols with independent value and are entitled to be protected like any other corporate asset» … </a:t>
            </a:r>
          </a:p>
          <a:p>
            <a:pPr algn="just"/>
            <a:r>
              <a:rPr lang="en-US" sz="1800" dirty="0">
                <a:latin typeface="Garamond" panose="02020404030301010803" pitchFamily="18" charset="0"/>
              </a:rPr>
              <a:t>p. 299 «A brand, quite simply, stakes out an image, defined by associational markers in the consumer’s mind, and to the extent that another ‘poaches’ on the metes and bounds of the image, the brand owner is entitled to seek protection».</a:t>
            </a:r>
          </a:p>
          <a:p>
            <a:pPr algn="just"/>
            <a:r>
              <a:rPr lang="en-US" sz="1800" dirty="0">
                <a:latin typeface="Garamond" panose="02020404030301010803" pitchFamily="18" charset="0"/>
              </a:rPr>
              <a:t>Brand equity from the consumer perspective is based on </a:t>
            </a:r>
            <a:r>
              <a:rPr lang="en-US" sz="1800" b="1" u="sng" dirty="0">
                <a:latin typeface="Garamond" panose="02020404030301010803" pitchFamily="18" charset="0"/>
              </a:rPr>
              <a:t>brand loyalty</a:t>
            </a:r>
            <a:r>
              <a:rPr lang="en-US" sz="1800" dirty="0">
                <a:latin typeface="Garamond" panose="02020404030301010803" pitchFamily="18" charset="0"/>
              </a:rPr>
              <a:t>, which is a measure of the propensity of customers to repurchase a brand and brand awareness, which identifies the degree to which the target audience is aware of the brand.</a:t>
            </a:r>
          </a:p>
          <a:p>
            <a:pPr algn="just"/>
            <a:r>
              <a:rPr lang="en-US" sz="1800" b="1" u="sng" dirty="0">
                <a:latin typeface="Garamond" panose="02020404030301010803" pitchFamily="18" charset="0"/>
              </a:rPr>
              <a:t>The </a:t>
            </a:r>
            <a:r>
              <a:rPr lang="en-US" sz="1800" b="1" u="sng" dirty="0" err="1">
                <a:latin typeface="Garamond" panose="02020404030301010803" pitchFamily="18" charset="0"/>
              </a:rPr>
              <a:t>recognisability</a:t>
            </a:r>
            <a:r>
              <a:rPr lang="en-US" sz="1800" b="1" u="sng" dirty="0">
                <a:latin typeface="Garamond" panose="02020404030301010803" pitchFamily="18" charset="0"/>
              </a:rPr>
              <a:t> of the trademark underlines the boundaries of ownership!</a:t>
            </a:r>
            <a:endParaRPr lang="it-GB" sz="1800" b="1" u="sng" dirty="0">
              <a:latin typeface="Garamond" panose="02020404030301010803" pitchFamily="18" charset="0"/>
            </a:endParaRPr>
          </a:p>
        </p:txBody>
      </p:sp>
    </p:spTree>
    <p:extLst>
      <p:ext uri="{BB962C8B-B14F-4D97-AF65-F5344CB8AC3E}">
        <p14:creationId xmlns:p14="http://schemas.microsoft.com/office/powerpoint/2010/main" val="79998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925033"/>
            <a:ext cx="10808954" cy="329609"/>
          </a:xfrm>
        </p:spPr>
        <p:txBody>
          <a:bodyPr/>
          <a:lstStyle/>
          <a:p>
            <a:r>
              <a:rPr lang="it-IT" sz="3600" dirty="0"/>
              <a:t>Alviero Martini Geo Case (1)</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60375" y="1594884"/>
            <a:ext cx="7278945" cy="4374784"/>
          </a:xfrm>
        </p:spPr>
        <p:txBody>
          <a:bodyPr/>
          <a:lstStyle/>
          <a:p>
            <a:pPr algn="just"/>
            <a:r>
              <a:rPr lang="en-US" sz="1800" dirty="0">
                <a:latin typeface="Garamond" panose="02020404030301010803" pitchFamily="18" charset="0"/>
              </a:rPr>
              <a:t>The designer, founder of </a:t>
            </a:r>
            <a:r>
              <a:rPr lang="en-US" sz="1800" dirty="0" err="1">
                <a:latin typeface="Garamond" panose="02020404030301010803" pitchFamily="18" charset="0"/>
              </a:rPr>
              <a:t>Alviero</a:t>
            </a:r>
            <a:r>
              <a:rPr lang="en-US" sz="1800" dirty="0">
                <a:latin typeface="Garamond" panose="02020404030301010803" pitchFamily="18" charset="0"/>
              </a:rPr>
              <a:t> Martini </a:t>
            </a:r>
            <a:r>
              <a:rPr lang="en-US" sz="1800" dirty="0" err="1">
                <a:latin typeface="Garamond" panose="02020404030301010803" pitchFamily="18" charset="0"/>
              </a:rPr>
              <a:t>S.p.a</a:t>
            </a:r>
            <a:r>
              <a:rPr lang="en-US" sz="1800" dirty="0">
                <a:latin typeface="Garamond" panose="02020404030301010803" pitchFamily="18" charset="0"/>
              </a:rPr>
              <a:t>., was the owner of a number of trademarks, some of which were substantial and included his own patronymic name ‘</a:t>
            </a:r>
            <a:r>
              <a:rPr lang="en-US" sz="1800" dirty="0" err="1">
                <a:latin typeface="Garamond" panose="02020404030301010803" pitchFamily="18" charset="0"/>
              </a:rPr>
              <a:t>Alviero</a:t>
            </a:r>
            <a:r>
              <a:rPr lang="en-US" sz="1800" dirty="0">
                <a:latin typeface="Garamond" panose="02020404030301010803" pitchFamily="18" charset="0"/>
              </a:rPr>
              <a:t> Martini’ (including ‘</a:t>
            </a:r>
            <a:r>
              <a:rPr lang="en-US" sz="1800" dirty="0" err="1">
                <a:latin typeface="Garamond" panose="02020404030301010803" pitchFamily="18" charset="0"/>
              </a:rPr>
              <a:t>Alviero</a:t>
            </a:r>
            <a:r>
              <a:rPr lang="en-US" sz="1800" dirty="0">
                <a:latin typeface="Garamond" panose="02020404030301010803" pitchFamily="18" charset="0"/>
              </a:rPr>
              <a:t> Martini Prima </a:t>
            </a:r>
            <a:r>
              <a:rPr lang="en-US" sz="1800" dirty="0" err="1">
                <a:latin typeface="Garamond" panose="02020404030301010803" pitchFamily="18" charset="0"/>
              </a:rPr>
              <a:t>Classe</a:t>
            </a:r>
            <a:r>
              <a:rPr lang="en-US" sz="1800" dirty="0">
                <a:latin typeface="Garamond" panose="02020404030301010803" pitchFamily="18" charset="0"/>
              </a:rPr>
              <a:t>’), which, following the exit of the designer from the company, due to the now compromised relationship with the majority shareholders, were sold by ‘Maestro’ Martini, in the context of a broader settlement agreement, together with his shareholding, to </a:t>
            </a:r>
            <a:r>
              <a:rPr lang="en-US" sz="1800" dirty="0" err="1">
                <a:latin typeface="Garamond" panose="02020404030301010803" pitchFamily="18" charset="0"/>
              </a:rPr>
              <a:t>Alviero</a:t>
            </a:r>
            <a:r>
              <a:rPr lang="en-US" sz="1800" dirty="0">
                <a:latin typeface="Garamond" panose="02020404030301010803" pitchFamily="18" charset="0"/>
              </a:rPr>
              <a:t> Martini </a:t>
            </a:r>
            <a:r>
              <a:rPr lang="en-US" sz="1800" dirty="0" err="1">
                <a:latin typeface="Garamond" panose="02020404030301010803" pitchFamily="18" charset="0"/>
              </a:rPr>
              <a:t>S.p.a</a:t>
            </a:r>
            <a:r>
              <a:rPr lang="en-US" sz="1800" dirty="0">
                <a:latin typeface="Garamond" panose="02020404030301010803" pitchFamily="18" charset="0"/>
              </a:rPr>
              <a:t>.</a:t>
            </a:r>
          </a:p>
          <a:p>
            <a:pPr algn="just"/>
            <a:r>
              <a:rPr lang="en-US" sz="1800" dirty="0">
                <a:latin typeface="Garamond" panose="02020404030301010803" pitchFamily="18" charset="0"/>
              </a:rPr>
              <a:t>The stylist’s claim of his right provided for by art. 8, par. 3, </a:t>
            </a:r>
            <a:r>
              <a:rPr lang="en-US" sz="1800" dirty="0" err="1">
                <a:latin typeface="Garamond" panose="02020404030301010803" pitchFamily="18" charset="0"/>
              </a:rPr>
              <a:t>C.p.i</a:t>
            </a:r>
            <a:r>
              <a:rPr lang="en-US" sz="1800" dirty="0">
                <a:latin typeface="Garamond" panose="02020404030301010803" pitchFamily="18" charset="0"/>
              </a:rPr>
              <a:t>., both on the name </a:t>
            </a:r>
            <a:r>
              <a:rPr lang="en-US" sz="1800" dirty="0" err="1">
                <a:latin typeface="Garamond" panose="02020404030301010803" pitchFamily="18" charset="0"/>
              </a:rPr>
              <a:t>Alviero</a:t>
            </a:r>
            <a:r>
              <a:rPr lang="en-US" sz="1800" dirty="0">
                <a:latin typeface="Garamond" panose="02020404030301010803" pitchFamily="18" charset="0"/>
              </a:rPr>
              <a:t> Martini, his patronymic, and on the “Geo”, to be considered notorious signs and as such, reserved for the author of them.</a:t>
            </a:r>
          </a:p>
          <a:p>
            <a:pPr algn="just"/>
            <a:r>
              <a:rPr lang="it-IT" sz="1800" b="1" dirty="0">
                <a:latin typeface="Garamond" panose="02020404030301010803" pitchFamily="18" charset="0"/>
              </a:rPr>
              <a:t>Court of Milan, 8 </a:t>
            </a:r>
            <a:r>
              <a:rPr lang="it-IT" sz="1800" b="1" dirty="0" err="1">
                <a:latin typeface="Garamond" panose="02020404030301010803" pitchFamily="18" charset="0"/>
              </a:rPr>
              <a:t>april</a:t>
            </a:r>
            <a:r>
              <a:rPr lang="it-IT" sz="1800" b="1" dirty="0">
                <a:latin typeface="Garamond" panose="02020404030301010803" pitchFamily="18" charset="0"/>
              </a:rPr>
              <a:t> 2014</a:t>
            </a:r>
            <a:endParaRPr lang="en-US" sz="1800" b="1" dirty="0">
              <a:latin typeface="Garamond" panose="02020404030301010803" pitchFamily="18" charset="0"/>
            </a:endParaRPr>
          </a:p>
          <a:p>
            <a:pPr algn="just"/>
            <a:r>
              <a:rPr lang="en-US" sz="1800" dirty="0">
                <a:latin typeface="Garamond" panose="02020404030301010803" pitchFamily="18" charset="0"/>
              </a:rPr>
              <a:t>The Court has therefore affirmed, also in case-law, </a:t>
            </a:r>
            <a:r>
              <a:rPr lang="en-US" sz="1800" u="sng" dirty="0">
                <a:latin typeface="Garamond" panose="02020404030301010803" pitchFamily="18" charset="0"/>
              </a:rPr>
              <a:t>that well-known signs, first and foremost the patronymic of a famous person, are protected against any parasitic exploitation aimed at exploiting the market value of these signs as a means of communication</a:t>
            </a:r>
            <a:r>
              <a:rPr lang="en-US" sz="1800" dirty="0">
                <a:latin typeface="Garamond" panose="02020404030301010803" pitchFamily="18" charset="0"/>
              </a:rPr>
              <a:t>.</a:t>
            </a:r>
          </a:p>
          <a:p>
            <a:pPr algn="just"/>
            <a:endParaRPr lang="en-US" sz="1600" dirty="0">
              <a:latin typeface="Garamond" panose="02020404030301010803" pitchFamily="18" charset="0"/>
            </a:endParaRPr>
          </a:p>
          <a:p>
            <a:pPr algn="just"/>
            <a:endParaRPr lang="en-US" sz="1600" dirty="0">
              <a:latin typeface="Garamond" panose="02020404030301010803" pitchFamily="18" charset="0"/>
            </a:endParaRPr>
          </a:p>
          <a:p>
            <a:pPr algn="just"/>
            <a:endParaRPr lang="it-GB" sz="1800" dirty="0">
              <a:latin typeface="Garamond" panose="02020404030301010803" pitchFamily="18" charset="0"/>
            </a:endParaRPr>
          </a:p>
        </p:txBody>
      </p:sp>
      <p:sp>
        <p:nvSpPr>
          <p:cNvPr id="5" name="AutoShape 2" descr="Alviero Martini 1ª Classe Geo Classic M039 natu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Alviero Martini 1ª Classe Geo Classic M039 natural"/>
          <p:cNvSpPr>
            <a:spLocks noChangeAspect="1" noChangeArrowheads="1"/>
          </p:cNvSpPr>
          <p:nvPr/>
        </p:nvSpPr>
        <p:spPr bwMode="auto">
          <a:xfrm>
            <a:off x="307975" y="7937"/>
            <a:ext cx="306254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2"/>
          <a:stretch>
            <a:fillRect/>
          </a:stretch>
        </p:blipFill>
        <p:spPr>
          <a:xfrm>
            <a:off x="7963786" y="1509824"/>
            <a:ext cx="3721396" cy="4306186"/>
          </a:xfrm>
          <a:prstGeom prst="rect">
            <a:avLst/>
          </a:prstGeom>
        </p:spPr>
      </p:pic>
    </p:spTree>
    <p:extLst>
      <p:ext uri="{BB962C8B-B14F-4D97-AF65-F5344CB8AC3E}">
        <p14:creationId xmlns:p14="http://schemas.microsoft.com/office/powerpoint/2010/main" val="248640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46299"/>
            <a:ext cx="9469251" cy="563526"/>
          </a:xfrm>
        </p:spPr>
        <p:txBody>
          <a:bodyPr/>
          <a:lstStyle/>
          <a:p>
            <a:pPr algn="just"/>
            <a:r>
              <a:rPr lang="it-IT" sz="3600" dirty="0"/>
              <a:t>Alviero Martini Geo Case (2)</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49" y="1509825"/>
            <a:ext cx="7087559" cy="4459286"/>
          </a:xfrm>
        </p:spPr>
        <p:txBody>
          <a:bodyPr/>
          <a:lstStyle/>
          <a:p>
            <a:pPr algn="just"/>
            <a:r>
              <a:rPr lang="en-US" sz="1600" dirty="0">
                <a:latin typeface="Garamond" panose="02020404030301010803" pitchFamily="18" charset="0"/>
              </a:rPr>
              <a:t>The Court held that the use ‘of the sole patronymic of the designer as a (de facto) trademark by </a:t>
            </a:r>
            <a:r>
              <a:rPr lang="en-US" sz="1600" dirty="0" err="1">
                <a:latin typeface="Garamond" panose="02020404030301010803" pitchFamily="18" charset="0"/>
              </a:rPr>
              <a:t>Alviero</a:t>
            </a:r>
            <a:r>
              <a:rPr lang="en-US" sz="1600" dirty="0">
                <a:latin typeface="Garamond" panose="02020404030301010803" pitchFamily="18" charset="0"/>
              </a:rPr>
              <a:t> Martini </a:t>
            </a:r>
            <a:r>
              <a:rPr lang="en-US" sz="1600" dirty="0" err="1">
                <a:latin typeface="Garamond" panose="02020404030301010803" pitchFamily="18" charset="0"/>
              </a:rPr>
              <a:t>s.p.a</a:t>
            </a:r>
            <a:r>
              <a:rPr lang="en-US" sz="1600" dirty="0">
                <a:latin typeface="Garamond" panose="02020404030301010803" pitchFamily="18" charset="0"/>
              </a:rPr>
              <a:t>. - certainly a well-known person not only in the fashion industry ... - was expressly without the consent of </a:t>
            </a:r>
            <a:r>
              <a:rPr lang="en-US" sz="1600" dirty="0" err="1">
                <a:latin typeface="Garamond" panose="02020404030301010803" pitchFamily="18" charset="0"/>
              </a:rPr>
              <a:t>Alviero</a:t>
            </a:r>
            <a:r>
              <a:rPr lang="en-US" sz="1600" dirty="0">
                <a:latin typeface="Garamond" panose="02020404030301010803" pitchFamily="18" charset="0"/>
              </a:rPr>
              <a:t> Martini on the basis of the content of the transaction itself, and therefore in violation of the sui generis right granted to the stylist, it being instead excluded, in the opinion of the court, that such a prohibition affected ‘the rights of the registered signs 1st Class </a:t>
            </a:r>
            <a:r>
              <a:rPr lang="en-US" sz="1600" dirty="0" err="1">
                <a:latin typeface="Garamond" panose="02020404030301010803" pitchFamily="18" charset="0"/>
              </a:rPr>
              <a:t>Alviero</a:t>
            </a:r>
            <a:r>
              <a:rPr lang="en-US" sz="1600" dirty="0">
                <a:latin typeface="Garamond" panose="02020404030301010803" pitchFamily="18" charset="0"/>
              </a:rPr>
              <a:t> Martini owned by the defendant company’. The court, in fact, stated that only in the first case ‘such use integrates a distinctive purpose unduly detached from the union with the name 1a Class, thus making concrete and indisputable - also because of the particular evidence that the designer’s name presents in the overall appearance of the garment - the conduct contrary both to the contractual agreements and to the provisions of art. 8, paragraph 3 </a:t>
            </a:r>
            <a:r>
              <a:rPr lang="en-US" sz="1600" dirty="0" err="1">
                <a:latin typeface="Garamond" panose="02020404030301010803" pitchFamily="18" charset="0"/>
              </a:rPr>
              <a:t>c.p.i</a:t>
            </a:r>
            <a:r>
              <a:rPr lang="en-US" sz="1600" dirty="0">
                <a:latin typeface="Garamond" panose="02020404030301010803" pitchFamily="18" charset="0"/>
              </a:rPr>
              <a:t>.’.</a:t>
            </a:r>
          </a:p>
          <a:p>
            <a:pPr algn="just"/>
            <a:r>
              <a:rPr lang="en-US" sz="1600" dirty="0">
                <a:latin typeface="Garamond" panose="02020404030301010803" pitchFamily="18" charset="0"/>
              </a:rPr>
              <a:t>The Court states that </a:t>
            </a:r>
            <a:r>
              <a:rPr lang="en-US" sz="1600" b="1" u="sng" dirty="0">
                <a:latin typeface="Garamond" panose="02020404030301010803" pitchFamily="18" charset="0"/>
              </a:rPr>
              <a:t>there is no obligation on the transferee to ‘repudiate its past’ but on the contrary it is possible to bind itself to it and to enhance it</a:t>
            </a:r>
            <a:r>
              <a:rPr lang="en-US" sz="1600" dirty="0">
                <a:latin typeface="Garamond" panose="02020404030301010803" pitchFamily="18" charset="0"/>
              </a:rPr>
              <a:t>. </a:t>
            </a:r>
          </a:p>
          <a:p>
            <a:pPr algn="just"/>
            <a:r>
              <a:rPr lang="en-US" sz="1600" dirty="0">
                <a:latin typeface="Garamond" panose="02020404030301010803" pitchFamily="18" charset="0"/>
              </a:rPr>
              <a:t>We could only add that even such use must in any event be in conformity with the principles of professional correctness, this provision being a general canon of conduct on the market.</a:t>
            </a:r>
            <a:endParaRPr lang="it-GB" sz="1600" dirty="0">
              <a:latin typeface="Garamond" panose="02020404030301010803" pitchFamily="18" charset="0"/>
            </a:endParaRPr>
          </a:p>
        </p:txBody>
      </p:sp>
      <p:pic>
        <p:nvPicPr>
          <p:cNvPr id="7" name="Immagine 6"/>
          <p:cNvPicPr>
            <a:picLocks noChangeAspect="1"/>
          </p:cNvPicPr>
          <p:nvPr/>
        </p:nvPicPr>
        <p:blipFill>
          <a:blip r:embed="rId2"/>
          <a:stretch>
            <a:fillRect/>
          </a:stretch>
        </p:blipFill>
        <p:spPr>
          <a:xfrm>
            <a:off x="7963786" y="1509824"/>
            <a:ext cx="3721396" cy="4306186"/>
          </a:xfrm>
          <a:prstGeom prst="rect">
            <a:avLst/>
          </a:prstGeom>
        </p:spPr>
      </p:pic>
    </p:spTree>
    <p:extLst>
      <p:ext uri="{BB962C8B-B14F-4D97-AF65-F5344CB8AC3E}">
        <p14:creationId xmlns:p14="http://schemas.microsoft.com/office/powerpoint/2010/main" val="2688889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33916" y="829340"/>
            <a:ext cx="9771321" cy="552893"/>
          </a:xfrm>
        </p:spPr>
        <p:txBody>
          <a:bodyPr/>
          <a:lstStyle/>
          <a:p>
            <a:r>
              <a:rPr lang="it-IT" sz="3600" dirty="0"/>
              <a:t>Trademark </a:t>
            </a:r>
            <a:r>
              <a:rPr lang="it-IT" sz="3600" dirty="0" err="1"/>
              <a:t>infringement</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06327" y="1382233"/>
            <a:ext cx="10696352" cy="4944139"/>
          </a:xfrm>
        </p:spPr>
        <p:txBody>
          <a:bodyPr/>
          <a:lstStyle/>
          <a:p>
            <a:pPr algn="just"/>
            <a:r>
              <a:rPr lang="en-US" sz="1800" dirty="0">
                <a:latin typeface="Garamond" panose="02020404030301010803" pitchFamily="18" charset="0"/>
              </a:rPr>
              <a:t>‘</a:t>
            </a:r>
            <a:r>
              <a:rPr lang="en-US" sz="1800" b="1" u="sng" dirty="0">
                <a:latin typeface="Garamond" panose="02020404030301010803" pitchFamily="18" charset="0"/>
              </a:rPr>
              <a:t>Likelihood of confusion</a:t>
            </a:r>
            <a:r>
              <a:rPr lang="en-US" sz="1800" dirty="0">
                <a:latin typeface="Garamond" panose="02020404030301010803" pitchFamily="18" charset="0"/>
              </a:rPr>
              <a:t>’ is the central focus of any trademark infringement claim.  </a:t>
            </a:r>
          </a:p>
          <a:p>
            <a:pPr algn="just"/>
            <a:r>
              <a:rPr lang="en-US" sz="1800" dirty="0">
                <a:latin typeface="Garamond" panose="02020404030301010803" pitchFamily="18" charset="0"/>
              </a:rPr>
              <a:t>A likelihood of confusion exists when consumers viewing the allegedly infringing trademark would probably assume that the product or service it represents is associated with the source of a different product or service identified with a similar mark. </a:t>
            </a:r>
            <a:r>
              <a:rPr lang="en-US" sz="1800" b="1" u="sng" dirty="0">
                <a:latin typeface="Garamond" panose="02020404030301010803" pitchFamily="18" charset="0"/>
              </a:rPr>
              <a:t>Courts conducting a likelihood of confusion analysis will apply 2 different standards</a:t>
            </a:r>
            <a:r>
              <a:rPr lang="en-US" sz="1800" dirty="0">
                <a:latin typeface="Garamond" panose="02020404030301010803" pitchFamily="18" charset="0"/>
              </a:rPr>
              <a:t>, depending on whether the accused item directly competes or does not directly compete with the trademarked item.</a:t>
            </a:r>
          </a:p>
          <a:p>
            <a:pPr algn="just"/>
            <a:r>
              <a:rPr lang="en-US" sz="1800" b="1" u="sng" dirty="0">
                <a:latin typeface="Garamond" panose="02020404030301010803" pitchFamily="18" charset="0"/>
              </a:rPr>
              <a:t>U.S. Court of Appeals for the Third Circuit - 237 F.3d 198 (3d Cir. 2000)</a:t>
            </a:r>
          </a:p>
          <a:p>
            <a:pPr algn="just"/>
            <a:r>
              <a:rPr lang="en-US" sz="1800" b="1" dirty="0" err="1">
                <a:latin typeface="Garamond" panose="02020404030301010803" pitchFamily="18" charset="0"/>
              </a:rPr>
              <a:t>Miraclesuit</a:t>
            </a:r>
            <a:r>
              <a:rPr lang="en-US" sz="1800" b="1" dirty="0">
                <a:latin typeface="Garamond" panose="02020404030301010803" pitchFamily="18" charset="0"/>
              </a:rPr>
              <a:t> swimwear vs. “The Miracle Bra” swimwear Victoria’s Secret Catalogue</a:t>
            </a:r>
          </a:p>
          <a:p>
            <a:pPr algn="just"/>
            <a:r>
              <a:rPr lang="en-US" sz="1800" dirty="0">
                <a:latin typeface="Garamond" panose="02020404030301010803" pitchFamily="18" charset="0"/>
              </a:rPr>
              <a:t>1.	When the accused item directly competes with the trademarked item in the goods and services provided:</a:t>
            </a:r>
          </a:p>
          <a:p>
            <a:pPr algn="just"/>
            <a:r>
              <a:rPr lang="en-US" sz="1800" dirty="0">
                <a:latin typeface="Garamond" panose="02020404030301010803" pitchFamily="18" charset="0"/>
              </a:rPr>
              <a:t>the trial court will rarely look beyond the trademark itself; infringement will usually be found if the two trademarks at issue are so sufficiently similar that consumer confusion can be expected. </a:t>
            </a:r>
          </a:p>
          <a:p>
            <a:pPr algn="just"/>
            <a:r>
              <a:rPr lang="en-US" sz="1800" dirty="0">
                <a:latin typeface="Garamond" panose="02020404030301010803" pitchFamily="18" charset="0"/>
              </a:rPr>
              <a:t>2.	If the goods in question are completely unrelated in the goods and services which provided:</a:t>
            </a:r>
          </a:p>
          <a:p>
            <a:pPr algn="just"/>
            <a:r>
              <a:rPr lang="en-US" sz="1800" dirty="0">
                <a:latin typeface="Garamond" panose="02020404030301010803" pitchFamily="18" charset="0"/>
              </a:rPr>
              <a:t>the court will typically find that confusion is unlikely, and therefore there is no infringement  .</a:t>
            </a:r>
          </a:p>
          <a:p>
            <a:pPr algn="just"/>
            <a:r>
              <a:rPr lang="en-US" sz="1800" dirty="0">
                <a:latin typeface="Garamond" panose="02020404030301010803" pitchFamily="18" charset="0"/>
              </a:rPr>
              <a:t>If the goods in question are related but do not directly compete for sales, the likelihood of confusion analysis becomes more complex. </a:t>
            </a:r>
          </a:p>
          <a:p>
            <a:pPr algn="just"/>
            <a:endParaRPr lang="it-GB" dirty="0"/>
          </a:p>
        </p:txBody>
      </p:sp>
    </p:spTree>
    <p:extLst>
      <p:ext uri="{BB962C8B-B14F-4D97-AF65-F5344CB8AC3E}">
        <p14:creationId xmlns:p14="http://schemas.microsoft.com/office/powerpoint/2010/main" val="367916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29609" y="893135"/>
            <a:ext cx="9675628" cy="435935"/>
          </a:xfrm>
        </p:spPr>
        <p:txBody>
          <a:bodyPr/>
          <a:lstStyle/>
          <a:p>
            <a:pPr algn="just"/>
            <a:r>
              <a:rPr lang="it-IT" sz="3800" dirty="0" err="1"/>
              <a:t>Lapp</a:t>
            </a:r>
            <a:r>
              <a:rPr lang="it-IT" sz="3800" dirty="0"/>
              <a:t> Test</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23284" y="1446028"/>
            <a:ext cx="11621386" cy="4523641"/>
          </a:xfrm>
        </p:spPr>
        <p:txBody>
          <a:bodyPr/>
          <a:lstStyle/>
          <a:p>
            <a:pPr algn="just"/>
            <a:r>
              <a:rPr lang="en-US" sz="1800" dirty="0">
                <a:latin typeface="Garamond" panose="02020404030301010803" pitchFamily="18" charset="0"/>
              </a:rPr>
              <a:t>The Lapp Test is the </a:t>
            </a:r>
            <a:r>
              <a:rPr lang="en-US" sz="1800" u="sng" dirty="0">
                <a:latin typeface="Garamond" panose="02020404030301010803" pitchFamily="18" charset="0"/>
              </a:rPr>
              <a:t>standard used to determine whether a likelihood of confusion exists between two trademarks</a:t>
            </a:r>
            <a:r>
              <a:rPr lang="en-US" sz="1800" dirty="0">
                <a:latin typeface="Garamond" panose="02020404030301010803" pitchFamily="18" charset="0"/>
              </a:rPr>
              <a:t>. Under the Lanham Act, liability for trademark infringement is essentially based on a finding that the use of one trademark causes a likelihood of confusion with another previously established trademark.  A likelihood of confusion exists when an allegedly infringing trademark is likely to cause an appreciable number of reasonably prudent purchasers to be confused as to the source or origin of the products or services it is used to identify.</a:t>
            </a:r>
          </a:p>
          <a:p>
            <a:pPr algn="just"/>
            <a:r>
              <a:rPr lang="en-US" sz="1800" b="1" u="sng" dirty="0">
                <a:latin typeface="Garamond" panose="02020404030301010803" pitchFamily="18" charset="0"/>
              </a:rPr>
              <a:t>The Lapp test is a multi-factored test used to establish the existence of a likelihood of confusion</a:t>
            </a:r>
            <a:r>
              <a:rPr lang="en-US" sz="1800" dirty="0">
                <a:latin typeface="Garamond" panose="02020404030301010803" pitchFamily="18" charset="0"/>
              </a:rPr>
              <a:t>.  </a:t>
            </a:r>
          </a:p>
          <a:p>
            <a:pPr algn="just"/>
            <a:r>
              <a:rPr lang="en-US" sz="1600" dirty="0">
                <a:latin typeface="Garamond" panose="02020404030301010803" pitchFamily="18" charset="0"/>
              </a:rPr>
              <a:t>The Lapp factors include: (1) similarity of the marks; (2) strength of plaintiff’s mark; (3) sophistication of consumers when making a purchase; (4) intent of defendant in adopting the mark; (5) evidence of actual confusion (or lack thereof); (6) similarity of marketing and advertising channels; (7) extent to which the targets of the parties’ sales efforts are the same; (8) product similarity; identity/function/use; and (9) other factors suggesting that consumers might expect the prior owner to manufacture both products, or expect the prior owner to manufacture a product in defendants market , or expect the prior owner is likely to expand into defendant’s market.</a:t>
            </a:r>
          </a:p>
          <a:p>
            <a:pPr algn="just"/>
            <a:r>
              <a:rPr lang="en-US" sz="1600" dirty="0">
                <a:latin typeface="Garamond" panose="02020404030301010803" pitchFamily="18" charset="0"/>
              </a:rPr>
              <a:t>The Lapp test is a non-exhaustive list of factors relevant to assessing the likelihood of confusion.  Not all factors will be relevant in all cases, and the different factors may properly be accorded different weights depending on the circumstances of each particular case.</a:t>
            </a:r>
          </a:p>
          <a:p>
            <a:pPr algn="just"/>
            <a:r>
              <a:rPr lang="en-US" sz="1800" dirty="0">
                <a:latin typeface="Garamond" panose="02020404030301010803" pitchFamily="18" charset="0"/>
              </a:rPr>
              <a:t>No single factor is dispositive and a finding of a likelihood of confusion does not require a positive finding on a majority of the factors listed.  </a:t>
            </a:r>
            <a:r>
              <a:rPr lang="en-US" sz="1800" u="sng" dirty="0">
                <a:latin typeface="Garamond" panose="02020404030301010803" pitchFamily="18" charset="0"/>
              </a:rPr>
              <a:t>The Lapp factors are intended as a guide</a:t>
            </a:r>
            <a:r>
              <a:rPr lang="en-US" sz="1800" dirty="0">
                <a:latin typeface="Garamond" panose="02020404030301010803" pitchFamily="18" charset="0"/>
              </a:rPr>
              <a:t>; a court is free to consider any other relevant factors in determining whether a likelihood of confusion exists.</a:t>
            </a:r>
            <a:endParaRPr lang="it-GB" sz="1800" dirty="0">
              <a:latin typeface="Garamond" panose="02020404030301010803" pitchFamily="18" charset="0"/>
            </a:endParaRPr>
          </a:p>
        </p:txBody>
      </p:sp>
    </p:spTree>
    <p:extLst>
      <p:ext uri="{BB962C8B-B14F-4D97-AF65-F5344CB8AC3E}">
        <p14:creationId xmlns:p14="http://schemas.microsoft.com/office/powerpoint/2010/main" val="2269726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61507" y="829340"/>
            <a:ext cx="9643730" cy="552893"/>
          </a:xfrm>
        </p:spPr>
        <p:txBody>
          <a:bodyPr/>
          <a:lstStyle/>
          <a:p>
            <a:r>
              <a:rPr lang="en-US" dirty="0"/>
              <a:t>Citroën vs. Polestar case (1)</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61507" y="1467293"/>
            <a:ext cx="6964327" cy="4859079"/>
          </a:xfrm>
        </p:spPr>
        <p:txBody>
          <a:bodyPr/>
          <a:lstStyle/>
          <a:p>
            <a:pPr algn="just"/>
            <a:r>
              <a:rPr lang="fr-FR" sz="1800" b="1" dirty="0">
                <a:latin typeface="Garamond" panose="02020404030301010803" pitchFamily="18" charset="0"/>
              </a:rPr>
              <a:t>Cour d’appel de Paris, Pôle 5 – chambre 1, nr 20/12598 (Citroën vs. </a:t>
            </a:r>
            <a:r>
              <a:rPr lang="fr-FR" sz="1800" b="1" dirty="0" err="1">
                <a:latin typeface="Garamond" panose="02020404030301010803" pitchFamily="18" charset="0"/>
              </a:rPr>
              <a:t>Polestar</a:t>
            </a:r>
            <a:r>
              <a:rPr lang="fr-FR" sz="1800" b="1" dirty="0">
                <a:latin typeface="Garamond" panose="02020404030301010803" pitchFamily="18" charset="0"/>
              </a:rPr>
              <a:t>) [14 </a:t>
            </a:r>
            <a:r>
              <a:rPr lang="fr-FR" sz="1800" b="1" dirty="0" err="1">
                <a:latin typeface="Garamond" panose="02020404030301010803" pitchFamily="18" charset="0"/>
              </a:rPr>
              <a:t>December</a:t>
            </a:r>
            <a:r>
              <a:rPr lang="fr-FR" sz="1800" b="1" dirty="0">
                <a:latin typeface="Garamond" panose="02020404030301010803" pitchFamily="18" charset="0"/>
              </a:rPr>
              <a:t> 2021]</a:t>
            </a:r>
          </a:p>
          <a:p>
            <a:pPr algn="just"/>
            <a:r>
              <a:rPr lang="en-US" sz="1800" dirty="0">
                <a:latin typeface="Garamond" panose="02020404030301010803" pitchFamily="18" charset="0"/>
              </a:rPr>
              <a:t>In this logo dispute, the Paris Court of Appeal upheld the judgment of the court of first instance, holding that the use of the Polestar logo infringes the exceptional reputation of Citroën’s two French trademarks (Article L. 713-3 du Code de la </a:t>
            </a:r>
            <a:r>
              <a:rPr lang="en-US" sz="1800" dirty="0" err="1">
                <a:latin typeface="Garamond" panose="02020404030301010803" pitchFamily="18" charset="0"/>
              </a:rPr>
              <a:t>Propriété</a:t>
            </a:r>
            <a:r>
              <a:rPr lang="en-US" sz="1800" dirty="0">
                <a:latin typeface="Garamond" panose="02020404030301010803" pitchFamily="18" charset="0"/>
              </a:rPr>
              <a:t> </a:t>
            </a:r>
            <a:r>
              <a:rPr lang="en-US" sz="1800" dirty="0" err="1">
                <a:latin typeface="Garamond" panose="02020404030301010803" pitchFamily="18" charset="0"/>
              </a:rPr>
              <a:t>intellectuelle</a:t>
            </a:r>
            <a:r>
              <a:rPr lang="en-US" sz="1800" dirty="0">
                <a:latin typeface="Garamond" panose="02020404030301010803" pitchFamily="18" charset="0"/>
              </a:rPr>
              <a:t>, Article 10(2)(c) D(EU) 2015/2436). Building on a rich set of EU Court of justice’s case-law, the French Court applied all the conditions specific to the protection of a registered trademark with reputation, while bearing in mind the peculiarities of the automotive industry.</a:t>
            </a:r>
          </a:p>
          <a:p>
            <a:pPr algn="just"/>
            <a:r>
              <a:rPr lang="en-US" sz="1600" dirty="0">
                <a:latin typeface="Garamond" panose="02020404030301010803" pitchFamily="18" charset="0"/>
              </a:rPr>
              <a:t>During the proceedings, Citroën argued that by registering two European trademarks, Polestar had made use of them in the course of trade in France. But the Court confirmed that the mere application for registration of a sign as a trademark does not constitute an act of infringement, and therefore cannot be </a:t>
            </a:r>
            <a:r>
              <a:rPr lang="en-US" sz="1600" dirty="0" err="1">
                <a:latin typeface="Garamond" panose="02020404030301010803" pitchFamily="18" charset="0"/>
              </a:rPr>
              <a:t>characterised</a:t>
            </a:r>
            <a:r>
              <a:rPr lang="en-US" sz="1600" dirty="0">
                <a:latin typeface="Garamond" panose="02020404030301010803" pitchFamily="18" charset="0"/>
              </a:rPr>
              <a:t> as an infringement of a reputed trademark either. However, the Court also ruled that there were elements leading to a conclusion that Polestar had made use of the contested signs in the course of trade that were likely to constitute a serious risk of the alleged infringement of Citroën’s reputed trademarks.</a:t>
            </a:r>
          </a:p>
          <a:p>
            <a:pPr algn="just"/>
            <a:endParaRPr lang="en-US" sz="1600" dirty="0">
              <a:latin typeface="Garamond" panose="02020404030301010803" pitchFamily="18" charset="0"/>
            </a:endParaRPr>
          </a:p>
          <a:p>
            <a:endParaRPr lang="it-GB" dirty="0"/>
          </a:p>
        </p:txBody>
      </p:sp>
      <p:pic>
        <p:nvPicPr>
          <p:cNvPr id="12290" name="Picture 2" descr="Citroën bloque les Polestar pour la France - Leblogaut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835" y="1424764"/>
            <a:ext cx="4508202" cy="419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14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59488" y="839972"/>
            <a:ext cx="9845749" cy="637954"/>
          </a:xfrm>
        </p:spPr>
        <p:txBody>
          <a:bodyPr/>
          <a:lstStyle/>
          <a:p>
            <a:r>
              <a:rPr lang="it-IT" dirty="0"/>
              <a:t>Citroën vs. </a:t>
            </a:r>
            <a:r>
              <a:rPr lang="it-IT" dirty="0" err="1"/>
              <a:t>Polestar</a:t>
            </a:r>
            <a:r>
              <a:rPr lang="it-IT" dirty="0"/>
              <a:t> case (2)</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59488" y="1477926"/>
            <a:ext cx="8654904" cy="4491742"/>
          </a:xfrm>
        </p:spPr>
        <p:txBody>
          <a:bodyPr/>
          <a:lstStyle/>
          <a:p>
            <a:pPr algn="just"/>
            <a:r>
              <a:rPr lang="en-US" sz="1800" dirty="0">
                <a:latin typeface="Garamond" panose="02020404030301010803" pitchFamily="18" charset="0"/>
              </a:rPr>
              <a:t>Polestar then claimed that there was no link between the contested signs and the alleged reputed trademarks. They argued that the degree of similarity between the signs was not sufficient – the signs being visually and conceptually different – for the public to establish such a link between the signs. To support the lack of a link in this case, they also relied on the relevant public’s high level of attention arising from the high price of the products, the infrequency of the purchases, the particular interest of buyers, and the distribution channels (exclusive dealerships).</a:t>
            </a:r>
          </a:p>
          <a:p>
            <a:pPr algn="just"/>
            <a:r>
              <a:rPr lang="en-US" sz="1800" dirty="0">
                <a:latin typeface="Garamond" panose="02020404030301010803" pitchFamily="18" charset="0"/>
              </a:rPr>
              <a:t>However, the Paris Court of Appeal sided with the first instance’s judge and held that </a:t>
            </a:r>
            <a:r>
              <a:rPr lang="en-US" sz="1800" u="sng" dirty="0">
                <a:latin typeface="Garamond" panose="02020404030301010803" pitchFamily="18" charset="0"/>
              </a:rPr>
              <a:t>the reputation of Citroën trademark was infringed despite a weak degree of similarity, on the ground of the exceptional reputation of the ‘chevron’ trademarks among the French public and its strong degree of distinctiveness acquired through use</a:t>
            </a:r>
            <a:r>
              <a:rPr lang="en-US" sz="1800" dirty="0">
                <a:latin typeface="Garamond" panose="02020404030301010803" pitchFamily="18" charset="0"/>
              </a:rPr>
              <a:t>. The Court ordered Polestar to pay Citroën EUR 150.000 in damages. The Court also prohibited Polestar from using the litigious signs in France during 6 months, under penalty of a fine of EUR 1.000 per day.</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8814392" y="1010093"/>
            <a:ext cx="3062175" cy="4959575"/>
          </a:xfrm>
          <a:prstGeom prst="rect">
            <a:avLst/>
          </a:prstGeom>
        </p:spPr>
      </p:pic>
    </p:spTree>
    <p:extLst>
      <p:ext uri="{BB962C8B-B14F-4D97-AF65-F5344CB8AC3E}">
        <p14:creationId xmlns:p14="http://schemas.microsoft.com/office/powerpoint/2010/main" val="2768252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010093"/>
            <a:ext cx="10713262" cy="681702"/>
          </a:xfrm>
        </p:spPr>
        <p:txBody>
          <a:bodyPr/>
          <a:lstStyle/>
          <a:p>
            <a:r>
              <a:rPr lang="it-IT" dirty="0"/>
              <a:t>Remedies for </a:t>
            </a:r>
            <a:r>
              <a:rPr lang="it-IT" dirty="0" err="1"/>
              <a:t>infringement</a:t>
            </a:r>
            <a:r>
              <a:rPr lang="it-IT" dirty="0"/>
              <a:t> in EU, in U.S.A…</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818167"/>
            <a:ext cx="11149197" cy="4151501"/>
          </a:xfrm>
        </p:spPr>
        <p:txBody>
          <a:bodyPr/>
          <a:lstStyle/>
          <a:p>
            <a:pPr algn="just"/>
            <a:r>
              <a:rPr lang="en-US" sz="1600" dirty="0">
                <a:latin typeface="Garamond" panose="02020404030301010803" pitchFamily="18" charset="0"/>
              </a:rPr>
              <a:t>Where an EU trademark court finds infringement, the primary remedy is </a:t>
            </a:r>
            <a:r>
              <a:rPr lang="en-US" sz="1600" b="1" u="sng" dirty="0">
                <a:latin typeface="Garamond" panose="02020404030301010803" pitchFamily="18" charset="0"/>
              </a:rPr>
              <a:t>an order prohibiting further infringement or threatened infringement, accompanied by measures aimed at ensuring that the prohibition is complied with</a:t>
            </a:r>
            <a:r>
              <a:rPr lang="en-US" sz="1600" dirty="0">
                <a:latin typeface="Garamond" panose="02020404030301010803" pitchFamily="18" charset="0"/>
              </a:rPr>
              <a:t> (</a:t>
            </a:r>
            <a:r>
              <a:rPr lang="en-US" sz="1600" dirty="0" err="1">
                <a:latin typeface="Garamond" panose="02020404030301010803" pitchFamily="18" charset="0"/>
              </a:rPr>
              <a:t>eg</a:t>
            </a:r>
            <a:r>
              <a:rPr lang="en-US" sz="1600" dirty="0">
                <a:latin typeface="Garamond" panose="02020404030301010803" pitchFamily="18" charset="0"/>
              </a:rPr>
              <a:t>, a penalty payment).</a:t>
            </a:r>
          </a:p>
          <a:p>
            <a:pPr algn="just"/>
            <a:r>
              <a:rPr lang="en-US" sz="1600" dirty="0">
                <a:latin typeface="Garamond" panose="02020404030301010803" pitchFamily="18" charset="0"/>
              </a:rPr>
              <a:t>Damages and other remedies are governed by national law and may vary. In general, there are usually </a:t>
            </a:r>
            <a:r>
              <a:rPr lang="en-US" sz="1600" b="1" u="sng" dirty="0">
                <a:latin typeface="Garamond" panose="02020404030301010803" pitchFamily="18" charset="0"/>
              </a:rPr>
              <a:t>quantified damages in the form of compensation of the claimant’s loss</a:t>
            </a:r>
            <a:r>
              <a:rPr lang="en-US" sz="1600" dirty="0">
                <a:latin typeface="Garamond" panose="02020404030301010803" pitchFamily="18" charset="0"/>
              </a:rPr>
              <a:t>, disbursement of the profits made by the defendant or payment of hypothetical royalties. Under civil law, punitive damages are not usually awarded, but they are possible and are increasingly sought.</a:t>
            </a:r>
          </a:p>
          <a:p>
            <a:pPr algn="just"/>
            <a:r>
              <a:rPr lang="en-US" sz="1600" dirty="0">
                <a:latin typeface="Garamond" panose="02020404030301010803" pitchFamily="18" charset="0"/>
              </a:rPr>
              <a:t>Other remedies include claims for </a:t>
            </a:r>
            <a:r>
              <a:rPr lang="en-US" sz="1600" b="1" u="sng" dirty="0">
                <a:latin typeface="Garamond" panose="02020404030301010803" pitchFamily="18" charset="0"/>
              </a:rPr>
              <a:t>seizure and destruction of the infringing products, disclosure of information, rendering of accounts and publication of the judgment</a:t>
            </a:r>
            <a:r>
              <a:rPr lang="en-US" sz="1600" dirty="0">
                <a:latin typeface="Garamond" panose="02020404030301010803" pitchFamily="18" charset="0"/>
              </a:rPr>
              <a:t>.</a:t>
            </a:r>
          </a:p>
          <a:p>
            <a:pPr algn="just"/>
            <a:r>
              <a:rPr lang="en-US" sz="1600" dirty="0">
                <a:latin typeface="Garamond" panose="02020404030301010803" pitchFamily="18" charset="0"/>
              </a:rPr>
              <a:t>As a rule, infringement of an EU trademark entitles the owner to remedies across the whole European Union if the relevant EU trademark court has the jurisdiction to grant pan-EU relief. However, pan-EU remedies are limited where, for linguistic or other reasons, there is no infringement in a certain part of the European Union.</a:t>
            </a:r>
          </a:p>
          <a:p>
            <a:pPr algn="just"/>
            <a:r>
              <a:rPr lang="en-US" sz="1600" dirty="0">
                <a:latin typeface="Garamond" panose="02020404030301010803" pitchFamily="18" charset="0"/>
              </a:rPr>
              <a:t>The remedies for infringement under the Lanham Act are statutory and consist of: injunctive relief; an accounting for profits; damages, including the possibility of treble damages when appropriate; attorney’s fees in "exceptional cases;" and costs.</a:t>
            </a:r>
            <a:endParaRPr lang="it-GB" sz="1600" dirty="0">
              <a:latin typeface="Garamond" panose="02020404030301010803" pitchFamily="18" charset="0"/>
            </a:endParaRPr>
          </a:p>
        </p:txBody>
      </p:sp>
    </p:spTree>
    <p:extLst>
      <p:ext uri="{BB962C8B-B14F-4D97-AF65-F5344CB8AC3E}">
        <p14:creationId xmlns:p14="http://schemas.microsoft.com/office/powerpoint/2010/main" val="203283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55182" y="818707"/>
            <a:ext cx="9005775" cy="563526"/>
          </a:xfrm>
        </p:spPr>
        <p:txBody>
          <a:bodyPr/>
          <a:lstStyle/>
          <a:p>
            <a:r>
              <a:rPr lang="it-IT" dirty="0"/>
              <a:t>…and in Italy</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55182" y="1382233"/>
            <a:ext cx="11440632" cy="4986669"/>
          </a:xfrm>
        </p:spPr>
        <p:txBody>
          <a:bodyPr/>
          <a:lstStyle/>
          <a:p>
            <a:pPr algn="just"/>
            <a:r>
              <a:rPr lang="en-US" sz="1600" dirty="0">
                <a:latin typeface="Garamond" panose="02020404030301010803" pitchFamily="18" charset="0"/>
              </a:rPr>
              <a:t>In order to identify the sum to be compensated, the loss of profit was calculated by referring to 1) </a:t>
            </a:r>
            <a:r>
              <a:rPr lang="en-US" sz="1600" b="1" u="sng" dirty="0">
                <a:latin typeface="Garamond" panose="02020404030301010803" pitchFamily="18" charset="0"/>
              </a:rPr>
              <a:t>the turnover of the infringer</a:t>
            </a:r>
            <a:r>
              <a:rPr lang="en-US" sz="1600" dirty="0">
                <a:latin typeface="Garamond" panose="02020404030301010803" pitchFamily="18" charset="0"/>
              </a:rPr>
              <a:t>, according to an approach </a:t>
            </a:r>
            <a:r>
              <a:rPr lang="en-US" sz="1600" dirty="0" err="1">
                <a:latin typeface="Garamond" panose="02020404030301010803" pitchFamily="18" charset="0"/>
              </a:rPr>
              <a:t>criticised</a:t>
            </a:r>
            <a:r>
              <a:rPr lang="en-US" sz="1600" dirty="0">
                <a:latin typeface="Garamond" panose="02020404030301010803" pitchFamily="18" charset="0"/>
              </a:rPr>
              <a:t> because it identified an equivalence between the loss of one and the gain of the other, which is not necessarily the exclusive result of infringing conduct, thus breaking the etiological link according to which only the necessary and direct consequence of the offence is compensated (and further criticism can be made in relation to the fact that counterfeiting leads to a minimal diversion of customers, since the purchasers of the counterfeit product would not have bought the original product anyway); or 2) </a:t>
            </a:r>
            <a:r>
              <a:rPr lang="en-US" sz="1600" b="1" u="sng" dirty="0">
                <a:latin typeface="Garamond" panose="02020404030301010803" pitchFamily="18" charset="0"/>
              </a:rPr>
              <a:t>to the contraction of the entrepreneur’s turnover following the infringement</a:t>
            </a:r>
            <a:r>
              <a:rPr lang="en-US" sz="1600" dirty="0">
                <a:latin typeface="Garamond" panose="02020404030301010803" pitchFamily="18" charset="0"/>
              </a:rPr>
              <a:t>, according to a criterion which is also considered unsatisfactory in that even those decreases in the infringer's turnover deriving from factors other than the infringement would be automatically attributed to the infringer, thus ending up configuring a hypothesis of strict liability on the part of the infringer.</a:t>
            </a:r>
          </a:p>
          <a:p>
            <a:pPr algn="just"/>
            <a:r>
              <a:rPr lang="en-US" sz="1600" dirty="0">
                <a:latin typeface="Garamond" panose="02020404030301010803" pitchFamily="18" charset="0"/>
              </a:rPr>
              <a:t>In order to remedy these problems, article 125 </a:t>
            </a:r>
            <a:r>
              <a:rPr lang="en-US" sz="1600" dirty="0" err="1">
                <a:latin typeface="Garamond" panose="02020404030301010803" pitchFamily="18" charset="0"/>
              </a:rPr>
              <a:t>c.p.i</a:t>
            </a:r>
            <a:r>
              <a:rPr lang="en-US" sz="1600" dirty="0">
                <a:latin typeface="Garamond" panose="02020404030301010803" pitchFamily="18" charset="0"/>
              </a:rPr>
              <a:t>. identified the </a:t>
            </a:r>
            <a:r>
              <a:rPr lang="en-US" sz="1600" b="1" u="sng" dirty="0">
                <a:latin typeface="Garamond" panose="02020404030301010803" pitchFamily="18" charset="0"/>
              </a:rPr>
              <a:t>criteria for compensation</a:t>
            </a:r>
            <a:r>
              <a:rPr lang="en-US" sz="1600" dirty="0">
                <a:latin typeface="Garamond" panose="02020404030301010803" pitchFamily="18" charset="0"/>
              </a:rPr>
              <a:t>, going beyond the jurisprudential practice of determining compensation on an equitable basis by identifying a lump sum to be paid by the damaging party: however, the rule does not appear easy to interpret as the legislator has for the first time </a:t>
            </a:r>
            <a:r>
              <a:rPr lang="en-US" sz="1600" dirty="0" err="1">
                <a:latin typeface="Garamond" panose="02020404030301010803" pitchFamily="18" charset="0"/>
              </a:rPr>
              <a:t>positivised</a:t>
            </a:r>
            <a:r>
              <a:rPr lang="en-US" sz="1600" dirty="0">
                <a:latin typeface="Garamond" panose="02020404030301010803" pitchFamily="18" charset="0"/>
              </a:rPr>
              <a:t> innovative aspects with respect to our legal tradition.</a:t>
            </a:r>
          </a:p>
          <a:p>
            <a:pPr algn="just"/>
            <a:r>
              <a:rPr lang="en-US" sz="1600" dirty="0">
                <a:latin typeface="Garamond" panose="02020404030301010803" pitchFamily="18" charset="0"/>
              </a:rPr>
              <a:t>The liquidation of the lost profit, is carried out in the form of:</a:t>
            </a:r>
          </a:p>
          <a:p>
            <a:pPr algn="just"/>
            <a:r>
              <a:rPr lang="en-US" sz="1600" dirty="0">
                <a:latin typeface="Garamond" panose="02020404030301010803" pitchFamily="18" charset="0"/>
              </a:rPr>
              <a:t>- 1) </a:t>
            </a:r>
            <a:r>
              <a:rPr lang="en-US" sz="1600" b="1" u="sng" dirty="0">
                <a:latin typeface="Garamond" panose="02020404030301010803" pitchFamily="18" charset="0"/>
              </a:rPr>
              <a:t>Virtual royalty</a:t>
            </a:r>
            <a:r>
              <a:rPr lang="en-US" sz="1600" dirty="0">
                <a:latin typeface="Garamond" panose="02020404030301010803" pitchFamily="18" charset="0"/>
              </a:rPr>
              <a:t>, whereby the infringer shall be required to pay to the infringing entrepreneur the royalties that he would have had to pay him for the exploitation of the trade mark if he had concluded a regular </a:t>
            </a:r>
            <a:r>
              <a:rPr lang="en-US" sz="1600" dirty="0" err="1">
                <a:latin typeface="Garamond" panose="02020404030301010803" pitchFamily="18" charset="0"/>
              </a:rPr>
              <a:t>licence</a:t>
            </a:r>
            <a:r>
              <a:rPr lang="en-US" sz="1600" dirty="0">
                <a:latin typeface="Garamond" panose="02020404030301010803" pitchFamily="18" charset="0"/>
              </a:rPr>
              <a:t> agreement, with a quantification of the same carried out by means of a market survey.</a:t>
            </a:r>
          </a:p>
          <a:p>
            <a:pPr algn="just"/>
            <a:r>
              <a:rPr lang="en-US" sz="1600" dirty="0">
                <a:latin typeface="Garamond" panose="02020404030301010803" pitchFamily="18" charset="0"/>
              </a:rPr>
              <a:t>- 2) </a:t>
            </a:r>
            <a:r>
              <a:rPr lang="en-US" sz="1600" b="1" u="sng" dirty="0">
                <a:latin typeface="Garamond" panose="02020404030301010803" pitchFamily="18" charset="0"/>
              </a:rPr>
              <a:t>Reversal of profits</a:t>
            </a:r>
            <a:r>
              <a:rPr lang="en-US" sz="1600" dirty="0">
                <a:latin typeface="Garamond" panose="02020404030301010803" pitchFamily="18" charset="0"/>
              </a:rPr>
              <a:t>, whereby the damage is quantified in the sum of the profits received by the infringer during the time of the commission of the offence and which he must pay.</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6479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93405" y="1052623"/>
            <a:ext cx="9686260" cy="542261"/>
          </a:xfrm>
        </p:spPr>
        <p:txBody>
          <a:bodyPr/>
          <a:lstStyle/>
          <a:p>
            <a:r>
              <a:rPr lang="en-US" dirty="0"/>
              <a:t>History of Intellectual Property</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80754" y="1850065"/>
            <a:ext cx="7006856" cy="4119603"/>
          </a:xfrm>
        </p:spPr>
        <p:txBody>
          <a:bodyPr/>
          <a:lstStyle/>
          <a:p>
            <a:pPr marL="342900" indent="-342900" algn="just">
              <a:buFontTx/>
              <a:buChar char="-"/>
            </a:pPr>
            <a:r>
              <a:rPr lang="en-US" sz="2000" dirty="0">
                <a:latin typeface="Garamond" panose="02020404030301010803" pitchFamily="18" charset="0"/>
              </a:rPr>
              <a:t>Venetian Patent Statute made the first systematic attempt to protect inventions by a form of patent</a:t>
            </a:r>
          </a:p>
          <a:p>
            <a:pPr marL="342900" indent="-342900" algn="just">
              <a:buFontTx/>
              <a:buChar char="-"/>
            </a:pPr>
            <a:r>
              <a:rPr lang="en-US" sz="2000" dirty="0">
                <a:latin typeface="Garamond" panose="02020404030301010803" pitchFamily="18" charset="0"/>
              </a:rPr>
              <a:t>Between 1474 and 1788, the Venetian Senate granted about 2000 patents.</a:t>
            </a:r>
          </a:p>
          <a:p>
            <a:pPr marL="342900" indent="-342900" algn="just">
              <a:buFontTx/>
              <a:buChar char="-"/>
            </a:pPr>
            <a:r>
              <a:rPr lang="en-US" sz="2000" dirty="0">
                <a:latin typeface="Garamond" panose="02020404030301010803" pitchFamily="18" charset="0"/>
              </a:rPr>
              <a:t>In the same century, the invention of movable type and the printing press by Johannes Gutenberg around 1450, contributed to the origin of the first copyright system in the world.</a:t>
            </a:r>
          </a:p>
          <a:p>
            <a:pPr marL="342900" indent="-342900" algn="just">
              <a:buFontTx/>
              <a:buChar char="-"/>
            </a:pPr>
            <a:r>
              <a:rPr lang="en-US" sz="2000" dirty="0">
                <a:latin typeface="Garamond" panose="02020404030301010803" pitchFamily="18" charset="0"/>
              </a:rPr>
              <a:t>New ideals of industrialism, the emergence of stronger centralized governments, and nationalism led many countries to establish their modern Intellectual Property laws.</a:t>
            </a:r>
            <a:endParaRPr lang="it-GB" sz="2000" dirty="0">
              <a:latin typeface="Garamond" panose="02020404030301010803" pitchFamily="18" charset="0"/>
            </a:endParaRPr>
          </a:p>
        </p:txBody>
      </p:sp>
      <p:pic>
        <p:nvPicPr>
          <p:cNvPr id="6" name="Picture 2" descr="Venetian Patent Statut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465" y="1850065"/>
            <a:ext cx="4667324" cy="391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11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14401"/>
            <a:ext cx="8703707" cy="499730"/>
          </a:xfrm>
        </p:spPr>
        <p:txBody>
          <a:bodyPr/>
          <a:lstStyle/>
          <a:p>
            <a:r>
              <a:rPr lang="it-IT" sz="3600" dirty="0"/>
              <a:t>Final </a:t>
            </a:r>
            <a:r>
              <a:rPr lang="it-IT" sz="3600" dirty="0" err="1"/>
              <a:t>remedies</a:t>
            </a:r>
            <a:r>
              <a:rPr lang="it-IT" sz="3600" dirty="0"/>
              <a:t> in the Italian Legal System (1)</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49" y="1573619"/>
            <a:ext cx="11149197" cy="4396049"/>
          </a:xfrm>
        </p:spPr>
        <p:txBody>
          <a:bodyPr/>
          <a:lstStyle/>
          <a:p>
            <a:pPr algn="just"/>
            <a:r>
              <a:rPr lang="en-US" sz="1600" dirty="0">
                <a:latin typeface="Garamond" panose="02020404030301010803" pitchFamily="18" charset="0"/>
              </a:rPr>
              <a:t>The remedies available against a trademark infringer are a </a:t>
            </a:r>
            <a:r>
              <a:rPr lang="en-US" sz="1800" b="1" u="sng" dirty="0">
                <a:latin typeface="Garamond" panose="02020404030301010803" pitchFamily="18" charset="0"/>
              </a:rPr>
              <a:t>final injunction with a penalty, cancellation of the infringer’s trademark if registered</a:t>
            </a:r>
            <a:r>
              <a:rPr lang="en-US" sz="1600" dirty="0">
                <a:latin typeface="Garamond" panose="02020404030301010803" pitchFamily="18" charset="0"/>
              </a:rPr>
              <a:t>, withdrawal of the infringing goods from the market, destruction or assignment to the trademark holder of the infringing goods, publication of the decision and damages.</a:t>
            </a:r>
          </a:p>
          <a:p>
            <a:pPr algn="just"/>
            <a:r>
              <a:rPr lang="en-US" sz="1800" b="1" dirty="0">
                <a:latin typeface="Garamond" panose="02020404030301010803" pitchFamily="18" charset="0"/>
              </a:rPr>
              <a:t>Permanent injunction</a:t>
            </a:r>
            <a:r>
              <a:rPr lang="en-US" sz="1600" dirty="0">
                <a:latin typeface="Garamond" panose="02020404030301010803" pitchFamily="18" charset="0"/>
              </a:rPr>
              <a:t>: There must generally be a risk of future infringements to justify a permanent injunction. However, it is disputed whether such a risk still exists where the infringer has voluntarily ceased the infringing activities, or whether at least a formal undertaking by the infringer is required in order to exclude the risk or repetition.</a:t>
            </a:r>
          </a:p>
          <a:p>
            <a:pPr algn="just"/>
            <a:r>
              <a:rPr lang="en-US" sz="1600" dirty="0">
                <a:latin typeface="Garamond" panose="02020404030301010803" pitchFamily="18" charset="0"/>
              </a:rPr>
              <a:t>A permanent injunction, like a preliminary injunction, is usually coupled with </a:t>
            </a:r>
            <a:r>
              <a:rPr lang="en-US" sz="1600" b="1" u="sng" dirty="0">
                <a:latin typeface="Garamond" panose="02020404030301010803" pitchFamily="18" charset="0"/>
              </a:rPr>
              <a:t>a monetary penalty payable by the defendant in the case of non-compliance or delay in compliance.</a:t>
            </a:r>
            <a:r>
              <a:rPr lang="en-US" sz="1600" dirty="0">
                <a:latin typeface="Garamond" panose="02020404030301010803" pitchFamily="18" charset="0"/>
              </a:rPr>
              <a:t> The injunction, as well as the removal from the market, whether final or provisional, can be ordered against the infringer or any intermediary who is party to the proceedings and whose services have been used to commit the infringement. Therefore, only suppliers and customers that were parties to the proceedings will be bound by the injunction.</a:t>
            </a:r>
          </a:p>
          <a:p>
            <a:pPr algn="just"/>
            <a:r>
              <a:rPr lang="en-US" sz="1600" dirty="0">
                <a:latin typeface="Garamond" panose="02020404030301010803" pitchFamily="18" charset="0"/>
              </a:rPr>
              <a:t>In addition to the above, violating an injunction can also constitute a crime under the Italian Criminal Code (Article 650).</a:t>
            </a:r>
          </a:p>
          <a:p>
            <a:pPr algn="just"/>
            <a:r>
              <a:rPr lang="en-US" sz="1800" b="1" dirty="0">
                <a:latin typeface="Garamond" panose="02020404030301010803" pitchFamily="18" charset="0"/>
              </a:rPr>
              <a:t>Cancellation of the infringer’s trademark</a:t>
            </a:r>
          </a:p>
          <a:p>
            <a:pPr algn="just"/>
            <a:r>
              <a:rPr lang="en-US" sz="1600" dirty="0">
                <a:latin typeface="Garamond" panose="02020404030301010803" pitchFamily="18" charset="0"/>
              </a:rPr>
              <a:t>If the infringer's trademark was registered, the court will declare its invalidity and order that a copy of the decision is transmitted to the IPTO to be recorded in the trademark register.</a:t>
            </a:r>
            <a:endParaRPr lang="it-GB" sz="1600" dirty="0">
              <a:latin typeface="Garamond" panose="02020404030301010803" pitchFamily="18" charset="0"/>
            </a:endParaRPr>
          </a:p>
        </p:txBody>
      </p:sp>
    </p:spTree>
    <p:extLst>
      <p:ext uri="{BB962C8B-B14F-4D97-AF65-F5344CB8AC3E}">
        <p14:creationId xmlns:p14="http://schemas.microsoft.com/office/powerpoint/2010/main" val="2883156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127051"/>
            <a:ext cx="9373559" cy="654464"/>
          </a:xfrm>
        </p:spPr>
        <p:txBody>
          <a:bodyPr/>
          <a:lstStyle/>
          <a:p>
            <a:r>
              <a:rPr lang="en-US" sz="3600" dirty="0"/>
              <a:t>Final remedies in the Italian Legal System (2)</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781515"/>
            <a:ext cx="10649466" cy="4188153"/>
          </a:xfrm>
        </p:spPr>
        <p:txBody>
          <a:bodyPr/>
          <a:lstStyle/>
          <a:p>
            <a:pPr algn="just"/>
            <a:r>
              <a:rPr lang="en-US" sz="1800" b="1" dirty="0">
                <a:latin typeface="Garamond" panose="02020404030301010803" pitchFamily="18" charset="0"/>
              </a:rPr>
              <a:t>Delivery up or destruction of infringing goods</a:t>
            </a:r>
          </a:p>
          <a:p>
            <a:pPr algn="just"/>
            <a:r>
              <a:rPr lang="en-US" sz="1600" dirty="0">
                <a:latin typeface="Garamond" panose="02020404030301010803" pitchFamily="18" charset="0"/>
              </a:rPr>
              <a:t>The destruction of the infringing goods cannot be ordered if it is prejudicial to the national economy, in which case the trade mark holder is only entitled to damages (Article 124(3), CIP). If the infringing goods can be lawfully used subject to their modification, the court can order their provisional recall with the possibility of putting them back on the market when modified, instead of their destruction.</a:t>
            </a:r>
          </a:p>
          <a:p>
            <a:pPr algn="just"/>
            <a:r>
              <a:rPr lang="en-US" sz="1800" b="1" dirty="0">
                <a:latin typeface="Garamond" panose="02020404030301010803" pitchFamily="18" charset="0"/>
              </a:rPr>
              <a:t>Publication of the decision</a:t>
            </a:r>
          </a:p>
          <a:p>
            <a:pPr algn="just"/>
            <a:r>
              <a:rPr lang="en-US" sz="1600" dirty="0">
                <a:latin typeface="Garamond" panose="02020404030301010803" pitchFamily="18" charset="0"/>
              </a:rPr>
              <a:t>The court on request by the winning party can order the publication of the decision or of part of it on one or more newspapers or internet websites, with costs to be borne by the losing party.</a:t>
            </a:r>
          </a:p>
          <a:p>
            <a:pPr algn="just"/>
            <a:r>
              <a:rPr lang="en-US" sz="1800" b="1" dirty="0">
                <a:latin typeface="Garamond" panose="02020404030301010803" pitchFamily="18" charset="0"/>
              </a:rPr>
              <a:t>Recall order</a:t>
            </a:r>
          </a:p>
          <a:p>
            <a:pPr algn="just"/>
            <a:r>
              <a:rPr lang="en-US" sz="1600" dirty="0">
                <a:latin typeface="Garamond" panose="02020404030301010803" pitchFamily="18" charset="0"/>
              </a:rPr>
              <a:t>Together with the declaration of infringement, the court can also order permanent recall from the market of the infringing goods.</a:t>
            </a:r>
          </a:p>
          <a:p>
            <a:pPr algn="just"/>
            <a:r>
              <a:rPr lang="en-US" sz="1600" dirty="0">
                <a:latin typeface="Garamond" panose="02020404030301010803" pitchFamily="18" charset="0"/>
              </a:rPr>
              <a:t>If the infringing goods can be lawfully used after being modified, the court can alternatively order their provisional recall with the further possibility to reintroduce them on the market once modified.</a:t>
            </a:r>
            <a:endParaRPr lang="it-GB" sz="1600" dirty="0">
              <a:latin typeface="Garamond" panose="02020404030301010803" pitchFamily="18" charset="0"/>
            </a:endParaRPr>
          </a:p>
        </p:txBody>
      </p:sp>
    </p:spTree>
    <p:extLst>
      <p:ext uri="{BB962C8B-B14F-4D97-AF65-F5344CB8AC3E}">
        <p14:creationId xmlns:p14="http://schemas.microsoft.com/office/powerpoint/2010/main" val="4147879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a:xfrm>
            <a:off x="557250" y="2931239"/>
            <a:ext cx="10298592" cy="1323438"/>
          </a:xfrm>
        </p:spPr>
        <p:txBody>
          <a:bodyPr/>
          <a:lstStyle/>
          <a:p>
            <a:r>
              <a:rPr lang="it-IT" dirty="0"/>
              <a:t>THANKS FOR ATTENTION!</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a:t>
            </a:r>
            <a:r>
              <a:rPr lang="it-IT" dirty="0"/>
              <a:t>2</a:t>
            </a:r>
            <a:r>
              <a:rPr lang="it-GB" dirty="0"/>
              <a:t>-202</a:t>
            </a:r>
            <a:r>
              <a:rPr lang="it-IT"/>
              <a:t>3</a:t>
            </a:r>
            <a:endParaRPr lang="it-GB" dirty="0"/>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91886" y="999460"/>
            <a:ext cx="5821885" cy="782055"/>
          </a:xfrm>
        </p:spPr>
        <p:txBody>
          <a:bodyPr/>
          <a:lstStyle/>
          <a:p>
            <a:r>
              <a:rPr lang="it-IT" dirty="0"/>
              <a:t>The </a:t>
            </a:r>
            <a:r>
              <a:rPr lang="it-IT" dirty="0" err="1"/>
              <a:t>modern</a:t>
            </a:r>
            <a:r>
              <a:rPr lang="it-IT" dirty="0"/>
              <a:t> </a:t>
            </a:r>
            <a:r>
              <a:rPr lang="it-IT" dirty="0" err="1"/>
              <a:t>age</a:t>
            </a:r>
            <a:r>
              <a:rPr lang="it-IT" dirty="0"/>
              <a:t> of IP Law</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91886" y="1658679"/>
            <a:ext cx="6111551" cy="4508205"/>
          </a:xfrm>
        </p:spPr>
        <p:txBody>
          <a:bodyPr/>
          <a:lstStyle/>
          <a:p>
            <a:pPr algn="just"/>
            <a:r>
              <a:rPr lang="en-US" sz="1800" b="1" dirty="0">
                <a:latin typeface="Garamond" panose="02020404030301010803" pitchFamily="18" charset="0"/>
              </a:rPr>
              <a:t>Paris Convention for the Protection of Industrial Property </a:t>
            </a:r>
            <a:r>
              <a:rPr lang="en-US" sz="1800" dirty="0">
                <a:latin typeface="Garamond" panose="02020404030301010803" pitchFamily="18" charset="0"/>
              </a:rPr>
              <a:t>in 1883.</a:t>
            </a:r>
          </a:p>
          <a:p>
            <a:pPr algn="just"/>
            <a:r>
              <a:rPr lang="en-US" sz="1800" b="1" dirty="0">
                <a:latin typeface="Garamond" panose="02020404030301010803" pitchFamily="18" charset="0"/>
              </a:rPr>
              <a:t>Berne Convention for the Protection of Literary and Artistic Works </a:t>
            </a:r>
            <a:r>
              <a:rPr lang="en-US" sz="1800" dirty="0">
                <a:latin typeface="Garamond" panose="02020404030301010803" pitchFamily="18" charset="0"/>
              </a:rPr>
              <a:t>in 1886.</a:t>
            </a:r>
          </a:p>
          <a:p>
            <a:pPr algn="just"/>
            <a:r>
              <a:rPr lang="en-US" sz="1800" dirty="0">
                <a:latin typeface="Garamond" panose="02020404030301010803" pitchFamily="18" charset="0"/>
              </a:rPr>
              <a:t>The Paris Convention is currently still in force.</a:t>
            </a:r>
          </a:p>
          <a:p>
            <a:pPr algn="just"/>
            <a:r>
              <a:rPr lang="en-US" sz="1800" dirty="0">
                <a:latin typeface="Garamond" panose="02020404030301010803" pitchFamily="18" charset="0"/>
              </a:rPr>
              <a:t>The </a:t>
            </a:r>
            <a:r>
              <a:rPr lang="en-US" sz="1800" b="1" dirty="0">
                <a:latin typeface="Garamond" panose="02020404030301010803" pitchFamily="18" charset="0"/>
              </a:rPr>
              <a:t>Convention establishing the World Intellectual Property Organization </a:t>
            </a:r>
            <a:r>
              <a:rPr lang="en-US" sz="1800" dirty="0">
                <a:latin typeface="Garamond" panose="02020404030301010803" pitchFamily="18" charset="0"/>
              </a:rPr>
              <a:t>(1967) gives the following list of the subject matter protected by intellectual property rights: literary, artistic and scientific works; performances of performing artists, phonograms, and broadcasts; inventions in all fields of human endeavor; scientific discoveries; industrial designs; trademarks, service marks, and commercial names and designations; protection against unfair competition; and “all other rights resulting from intellectual activity in the industrial, scientific, literary or artistic fields”.</a:t>
            </a:r>
          </a:p>
        </p:txBody>
      </p:sp>
      <p:pic>
        <p:nvPicPr>
          <p:cNvPr id="6" name="Immagine 5"/>
          <p:cNvPicPr>
            <a:picLocks noChangeAspect="1"/>
          </p:cNvPicPr>
          <p:nvPr/>
        </p:nvPicPr>
        <p:blipFill>
          <a:blip r:embed="rId2"/>
          <a:stretch>
            <a:fillRect/>
          </a:stretch>
        </p:blipFill>
        <p:spPr>
          <a:xfrm>
            <a:off x="6503437" y="1658679"/>
            <a:ext cx="5366855" cy="4191000"/>
          </a:xfrm>
          <a:prstGeom prst="rect">
            <a:avLst/>
          </a:prstGeom>
        </p:spPr>
      </p:pic>
    </p:spTree>
    <p:extLst>
      <p:ext uri="{BB962C8B-B14F-4D97-AF65-F5344CB8AC3E}">
        <p14:creationId xmlns:p14="http://schemas.microsoft.com/office/powerpoint/2010/main" val="102728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02019" y="1063256"/>
            <a:ext cx="11461897" cy="935665"/>
          </a:xfrm>
        </p:spPr>
        <p:txBody>
          <a:bodyPr/>
          <a:lstStyle/>
          <a:p>
            <a:pPr algn="just"/>
            <a:r>
              <a:rPr lang="en-US" sz="3200" dirty="0"/>
              <a:t>Agreement on Trade-Related Aspects of Intellectual Property Rights (TRIPS) (1994)</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02020" y="2264735"/>
            <a:ext cx="11461896" cy="3976577"/>
          </a:xfrm>
        </p:spPr>
        <p:txBody>
          <a:bodyPr/>
          <a:lstStyle/>
          <a:p>
            <a:pPr algn="just"/>
            <a:r>
              <a:rPr lang="en-US" sz="2000" dirty="0">
                <a:latin typeface="Garamond" panose="02020404030301010803" pitchFamily="18" charset="0"/>
              </a:rPr>
              <a:t>International legal agreement between all the member nations of the World Trade Organization (WTO). </a:t>
            </a:r>
          </a:p>
          <a:p>
            <a:pPr algn="just"/>
            <a:r>
              <a:rPr lang="en-US" sz="2000" dirty="0">
                <a:latin typeface="Garamond" panose="02020404030301010803" pitchFamily="18" charset="0"/>
              </a:rPr>
              <a:t>The areas of intellectual property that it covers are: </a:t>
            </a:r>
          </a:p>
          <a:p>
            <a:pPr algn="just"/>
            <a:r>
              <a:rPr lang="en-US" sz="2000" dirty="0">
                <a:latin typeface="Garamond" panose="02020404030301010803" pitchFamily="18" charset="0"/>
              </a:rPr>
              <a:t>(</a:t>
            </a:r>
            <a:r>
              <a:rPr lang="en-US" sz="2000" dirty="0" err="1">
                <a:latin typeface="Garamond" panose="02020404030301010803" pitchFamily="18" charset="0"/>
              </a:rPr>
              <a:t>i</a:t>
            </a:r>
            <a:r>
              <a:rPr lang="en-US" sz="2000" dirty="0">
                <a:latin typeface="Garamond" panose="02020404030301010803" pitchFamily="18" charset="0"/>
              </a:rPr>
              <a:t>) Copyright and related rights (i.e. the rights of performers, producers of sound recordings and broadcasting </a:t>
            </a:r>
            <a:r>
              <a:rPr lang="en-US" sz="2000" dirty="0" err="1">
                <a:latin typeface="Garamond" panose="02020404030301010803" pitchFamily="18" charset="0"/>
              </a:rPr>
              <a:t>organisations</a:t>
            </a:r>
            <a:r>
              <a:rPr lang="en-US" sz="2000" dirty="0">
                <a:latin typeface="Garamond" panose="02020404030301010803" pitchFamily="18" charset="0"/>
              </a:rPr>
              <a:t>); </a:t>
            </a:r>
          </a:p>
          <a:p>
            <a:pPr algn="just"/>
            <a:r>
              <a:rPr lang="en-US" sz="2000" dirty="0">
                <a:latin typeface="Garamond" panose="02020404030301010803" pitchFamily="18" charset="0"/>
              </a:rPr>
              <a:t>(ii) Trademarks including service marks; </a:t>
            </a:r>
          </a:p>
          <a:p>
            <a:pPr algn="just"/>
            <a:r>
              <a:rPr lang="en-US" sz="2000" dirty="0">
                <a:latin typeface="Garamond" panose="02020404030301010803" pitchFamily="18" charset="0"/>
              </a:rPr>
              <a:t>(iii) Geographical indications including appellations of origin; </a:t>
            </a:r>
          </a:p>
          <a:p>
            <a:pPr algn="just"/>
            <a:r>
              <a:rPr lang="en-US" sz="2000" dirty="0">
                <a:latin typeface="Garamond" panose="02020404030301010803" pitchFamily="18" charset="0"/>
              </a:rPr>
              <a:t>(iv) Industrial designs; </a:t>
            </a:r>
          </a:p>
          <a:p>
            <a:pPr algn="just"/>
            <a:r>
              <a:rPr lang="en-US" sz="2000" dirty="0">
                <a:latin typeface="Garamond" panose="02020404030301010803" pitchFamily="18" charset="0"/>
              </a:rPr>
              <a:t>(v) Patents including protection of new varieties of plants; </a:t>
            </a:r>
          </a:p>
          <a:p>
            <a:pPr algn="just"/>
            <a:r>
              <a:rPr lang="en-US" sz="2000" dirty="0">
                <a:latin typeface="Garamond" panose="02020404030301010803" pitchFamily="18" charset="0"/>
              </a:rPr>
              <a:t>(vi) The lay-out designs (topographies) of integrated circuits; </a:t>
            </a:r>
          </a:p>
          <a:p>
            <a:pPr algn="just"/>
            <a:r>
              <a:rPr lang="en-US" sz="2000" dirty="0">
                <a:latin typeface="Garamond" panose="02020404030301010803" pitchFamily="18" charset="0"/>
              </a:rPr>
              <a:t>(vii) The undisclosed information including trade secrets and test data.</a:t>
            </a:r>
          </a:p>
          <a:p>
            <a:pPr algn="just"/>
            <a:endParaRPr lang="it-GB" sz="1800" dirty="0">
              <a:latin typeface="Garamond" panose="02020404030301010803" pitchFamily="18" charset="0"/>
            </a:endParaRPr>
          </a:p>
        </p:txBody>
      </p:sp>
    </p:spTree>
    <p:extLst>
      <p:ext uri="{BB962C8B-B14F-4D97-AF65-F5344CB8AC3E}">
        <p14:creationId xmlns:p14="http://schemas.microsoft.com/office/powerpoint/2010/main" val="271504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31135" y="1173441"/>
            <a:ext cx="10606935" cy="640820"/>
          </a:xfrm>
        </p:spPr>
        <p:txBody>
          <a:bodyPr/>
          <a:lstStyle/>
          <a:p>
            <a:r>
              <a:rPr lang="it-IT" dirty="0"/>
              <a:t>Some National </a:t>
            </a:r>
            <a:r>
              <a:rPr lang="it-IT" dirty="0" err="1"/>
              <a:t>Sources</a:t>
            </a:r>
            <a:r>
              <a:rPr lang="it-IT" dirty="0"/>
              <a:t> of Trademark Law</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31135" y="2101317"/>
            <a:ext cx="6258220" cy="3843156"/>
          </a:xfrm>
        </p:spPr>
        <p:txBody>
          <a:bodyPr/>
          <a:lstStyle/>
          <a:p>
            <a:pPr algn="just"/>
            <a:r>
              <a:rPr lang="it-IT" sz="1800" dirty="0">
                <a:latin typeface="Garamond" panose="02020404030301010803" pitchFamily="18" charset="0"/>
              </a:rPr>
              <a:t>U.S.A.                   </a:t>
            </a:r>
            <a:r>
              <a:rPr lang="it-IT" sz="1800" dirty="0" err="1">
                <a:latin typeface="Garamond" panose="02020404030301010803" pitchFamily="18" charset="0"/>
              </a:rPr>
              <a:t>Lanham</a:t>
            </a:r>
            <a:r>
              <a:rPr lang="it-IT" sz="1800" dirty="0">
                <a:latin typeface="Garamond" panose="02020404030301010803" pitchFamily="18" charset="0"/>
              </a:rPr>
              <a:t> Act (1946)</a:t>
            </a:r>
          </a:p>
          <a:p>
            <a:pPr algn="just"/>
            <a:endParaRPr lang="it-IT" sz="1000" dirty="0">
              <a:latin typeface="Garamond" panose="02020404030301010803" pitchFamily="18" charset="0"/>
            </a:endParaRPr>
          </a:p>
          <a:p>
            <a:pPr algn="just"/>
            <a:r>
              <a:rPr lang="it-IT" sz="1800" dirty="0" err="1">
                <a:latin typeface="Garamond" panose="02020404030301010803" pitchFamily="18" charset="0"/>
              </a:rPr>
              <a:t>People’s</a:t>
            </a:r>
            <a:r>
              <a:rPr lang="it-IT" sz="1800" dirty="0">
                <a:latin typeface="Garamond" panose="02020404030301010803" pitchFamily="18" charset="0"/>
              </a:rPr>
              <a:t> Republic of China                 </a:t>
            </a:r>
            <a:r>
              <a:rPr lang="it-IT" sz="1800" dirty="0" err="1">
                <a:solidFill>
                  <a:srgbClr val="202122"/>
                </a:solidFill>
                <a:latin typeface="Garamond" panose="02020404030301010803" pitchFamily="18" charset="0"/>
              </a:rPr>
              <a:t>PRC’s</a:t>
            </a:r>
            <a:r>
              <a:rPr lang="it-IT" sz="1800" dirty="0">
                <a:solidFill>
                  <a:srgbClr val="202122"/>
                </a:solidFill>
                <a:latin typeface="Garamond" panose="02020404030301010803" pitchFamily="18" charset="0"/>
              </a:rPr>
              <a:t> Trademark Law (2001)</a:t>
            </a:r>
          </a:p>
          <a:p>
            <a:pPr algn="just"/>
            <a:endParaRPr lang="it-IT" sz="1000" dirty="0">
              <a:solidFill>
                <a:srgbClr val="202122"/>
              </a:solidFill>
              <a:latin typeface="Garamond" panose="02020404030301010803" pitchFamily="18" charset="0"/>
            </a:endParaRPr>
          </a:p>
          <a:p>
            <a:pPr algn="just"/>
            <a:r>
              <a:rPr lang="it-IT" sz="1800" dirty="0">
                <a:solidFill>
                  <a:srgbClr val="202122"/>
                </a:solidFill>
                <a:latin typeface="Garamond" panose="02020404030301010803" pitchFamily="18" charset="0"/>
              </a:rPr>
              <a:t>Japan              Trademark Act (</a:t>
            </a:r>
            <a:r>
              <a:rPr lang="ja-JP" altLang="it-IT" sz="1800" dirty="0">
                <a:solidFill>
                  <a:srgbClr val="202122"/>
                </a:solidFill>
                <a:latin typeface="Garamond" panose="02020404030301010803" pitchFamily="18" charset="0"/>
              </a:rPr>
              <a:t>商標法</a:t>
            </a:r>
            <a:r>
              <a:rPr lang="it-IT" altLang="ja-JP" sz="1800" dirty="0">
                <a:solidFill>
                  <a:srgbClr val="202122"/>
                </a:solidFill>
                <a:latin typeface="Garamond" panose="02020404030301010803" pitchFamily="18" charset="0"/>
              </a:rPr>
              <a:t>, </a:t>
            </a:r>
            <a:r>
              <a:rPr lang="it-IT" sz="1800" dirty="0" err="1">
                <a:solidFill>
                  <a:srgbClr val="202122"/>
                </a:solidFill>
                <a:latin typeface="Garamond" panose="02020404030301010803" pitchFamily="18" charset="0"/>
              </a:rPr>
              <a:t>Shōhyō-hō</a:t>
            </a:r>
            <a:r>
              <a:rPr lang="it-IT" sz="1800" dirty="0">
                <a:solidFill>
                  <a:srgbClr val="202122"/>
                </a:solidFill>
                <a:latin typeface="Garamond" panose="02020404030301010803" pitchFamily="18" charset="0"/>
              </a:rPr>
              <a:t>) (1958)</a:t>
            </a:r>
          </a:p>
          <a:p>
            <a:pPr algn="just"/>
            <a:endParaRPr lang="it-IT" sz="1000" dirty="0">
              <a:solidFill>
                <a:srgbClr val="202122"/>
              </a:solidFill>
              <a:latin typeface="Garamond" panose="02020404030301010803" pitchFamily="18" charset="0"/>
            </a:endParaRPr>
          </a:p>
          <a:p>
            <a:pPr algn="just"/>
            <a:r>
              <a:rPr lang="it-IT" sz="1800" dirty="0" err="1">
                <a:solidFill>
                  <a:srgbClr val="202122"/>
                </a:solidFill>
                <a:latin typeface="Garamond" panose="02020404030301010803" pitchFamily="18" charset="0"/>
              </a:rPr>
              <a:t>United</a:t>
            </a:r>
            <a:r>
              <a:rPr lang="it-IT" sz="1800" dirty="0">
                <a:solidFill>
                  <a:srgbClr val="202122"/>
                </a:solidFill>
                <a:latin typeface="Garamond" panose="02020404030301010803" pitchFamily="18" charset="0"/>
              </a:rPr>
              <a:t> Kingdom              Trade Marks Act (1994)</a:t>
            </a:r>
          </a:p>
          <a:p>
            <a:pPr algn="just"/>
            <a:endParaRPr lang="it-IT" sz="1000" dirty="0">
              <a:solidFill>
                <a:srgbClr val="202122"/>
              </a:solidFill>
              <a:latin typeface="Garamond" panose="02020404030301010803" pitchFamily="18" charset="0"/>
            </a:endParaRPr>
          </a:p>
          <a:p>
            <a:pPr algn="just"/>
            <a:r>
              <a:rPr lang="it-IT" sz="1800" dirty="0">
                <a:solidFill>
                  <a:srgbClr val="202122"/>
                </a:solidFill>
                <a:latin typeface="Garamond" panose="02020404030301010803" pitchFamily="18" charset="0"/>
              </a:rPr>
              <a:t>India               Trade Marks Act (1999)</a:t>
            </a:r>
          </a:p>
          <a:p>
            <a:pPr algn="just"/>
            <a:endParaRPr lang="it-IT" sz="1000" dirty="0">
              <a:solidFill>
                <a:srgbClr val="202122"/>
              </a:solidFill>
              <a:latin typeface="Garamond" panose="02020404030301010803" pitchFamily="18" charset="0"/>
            </a:endParaRPr>
          </a:p>
          <a:p>
            <a:pPr algn="just"/>
            <a:r>
              <a:rPr lang="it-IT" sz="1800" dirty="0">
                <a:solidFill>
                  <a:srgbClr val="202122"/>
                </a:solidFill>
                <a:latin typeface="Garamond" panose="02020404030301010803" pitchFamily="18" charset="0"/>
              </a:rPr>
              <a:t>Italy               Codice della proprietà industriale (2005)</a:t>
            </a:r>
          </a:p>
          <a:p>
            <a:pPr algn="just"/>
            <a:endParaRPr lang="it-IT" sz="1800" dirty="0">
              <a:solidFill>
                <a:srgbClr val="202122"/>
              </a:solidFill>
              <a:latin typeface="Garamond" panose="02020404030301010803" pitchFamily="18" charset="0"/>
            </a:endParaRPr>
          </a:p>
          <a:p>
            <a:pPr algn="just"/>
            <a:endParaRPr lang="it-GB" sz="1800" dirty="0">
              <a:latin typeface="Garamond" panose="02020404030301010803" pitchFamily="18" charset="0"/>
            </a:endParaRPr>
          </a:p>
        </p:txBody>
      </p:sp>
      <p:pic>
        <p:nvPicPr>
          <p:cNvPr id="6" name="Immagine 5"/>
          <p:cNvPicPr>
            <a:picLocks noChangeAspect="1"/>
          </p:cNvPicPr>
          <p:nvPr/>
        </p:nvPicPr>
        <p:blipFill>
          <a:blip r:embed="rId2"/>
          <a:stretch>
            <a:fillRect/>
          </a:stretch>
        </p:blipFill>
        <p:spPr>
          <a:xfrm>
            <a:off x="7145079" y="2126512"/>
            <a:ext cx="4657060" cy="3845442"/>
          </a:xfrm>
          <a:prstGeom prst="rect">
            <a:avLst/>
          </a:prstGeom>
        </p:spPr>
      </p:pic>
      <p:sp>
        <p:nvSpPr>
          <p:cNvPr id="7" name="Freccia a destra 6"/>
          <p:cNvSpPr/>
          <p:nvPr/>
        </p:nvSpPr>
        <p:spPr>
          <a:xfrm>
            <a:off x="1347227" y="2101317"/>
            <a:ext cx="726122" cy="423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a:stretch>
            <a:fillRect/>
          </a:stretch>
        </p:blipFill>
        <p:spPr>
          <a:xfrm>
            <a:off x="2073349" y="3928710"/>
            <a:ext cx="634614" cy="457240"/>
          </a:xfrm>
          <a:prstGeom prst="rect">
            <a:avLst/>
          </a:prstGeom>
        </p:spPr>
      </p:pic>
      <p:pic>
        <p:nvPicPr>
          <p:cNvPr id="10" name="Immagine 9"/>
          <p:cNvPicPr>
            <a:picLocks noChangeAspect="1"/>
          </p:cNvPicPr>
          <p:nvPr/>
        </p:nvPicPr>
        <p:blipFill>
          <a:blip r:embed="rId4"/>
          <a:stretch>
            <a:fillRect/>
          </a:stretch>
        </p:blipFill>
        <p:spPr>
          <a:xfrm>
            <a:off x="1106872" y="3294353"/>
            <a:ext cx="664522" cy="457240"/>
          </a:xfrm>
          <a:prstGeom prst="rect">
            <a:avLst/>
          </a:prstGeom>
        </p:spPr>
      </p:pic>
      <p:pic>
        <p:nvPicPr>
          <p:cNvPr id="11" name="Immagine 10"/>
          <p:cNvPicPr>
            <a:picLocks noChangeAspect="1"/>
          </p:cNvPicPr>
          <p:nvPr/>
        </p:nvPicPr>
        <p:blipFill>
          <a:blip r:embed="rId5"/>
          <a:stretch>
            <a:fillRect/>
          </a:stretch>
        </p:blipFill>
        <p:spPr>
          <a:xfrm>
            <a:off x="3089760" y="2731964"/>
            <a:ext cx="664522" cy="378643"/>
          </a:xfrm>
          <a:prstGeom prst="rect">
            <a:avLst/>
          </a:prstGeom>
        </p:spPr>
      </p:pic>
      <p:pic>
        <p:nvPicPr>
          <p:cNvPr id="12" name="Immagine 11"/>
          <p:cNvPicPr>
            <a:picLocks noChangeAspect="1"/>
          </p:cNvPicPr>
          <p:nvPr/>
        </p:nvPicPr>
        <p:blipFill>
          <a:blip r:embed="rId6"/>
          <a:stretch>
            <a:fillRect/>
          </a:stretch>
        </p:blipFill>
        <p:spPr>
          <a:xfrm>
            <a:off x="1080928" y="4594613"/>
            <a:ext cx="664522" cy="457240"/>
          </a:xfrm>
          <a:prstGeom prst="rect">
            <a:avLst/>
          </a:prstGeom>
        </p:spPr>
      </p:pic>
      <p:pic>
        <p:nvPicPr>
          <p:cNvPr id="13" name="Immagine 12"/>
          <p:cNvPicPr>
            <a:picLocks noChangeAspect="1"/>
          </p:cNvPicPr>
          <p:nvPr/>
        </p:nvPicPr>
        <p:blipFill>
          <a:blip r:embed="rId7"/>
          <a:stretch>
            <a:fillRect/>
          </a:stretch>
        </p:blipFill>
        <p:spPr>
          <a:xfrm>
            <a:off x="1076249" y="5211754"/>
            <a:ext cx="634039" cy="457240"/>
          </a:xfrm>
          <a:prstGeom prst="rect">
            <a:avLst/>
          </a:prstGeom>
        </p:spPr>
      </p:pic>
    </p:spTree>
    <p:extLst>
      <p:ext uri="{BB962C8B-B14F-4D97-AF65-F5344CB8AC3E}">
        <p14:creationId xmlns:p14="http://schemas.microsoft.com/office/powerpoint/2010/main" val="10305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25033"/>
            <a:ext cx="5567103" cy="478465"/>
          </a:xfrm>
        </p:spPr>
        <p:txBody>
          <a:bodyPr/>
          <a:lstStyle/>
          <a:p>
            <a:r>
              <a:rPr lang="it-IT" sz="3200" dirty="0"/>
              <a:t>The concept of Trademark </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07911" y="1403498"/>
            <a:ext cx="7333860" cy="4965404"/>
          </a:xfrm>
        </p:spPr>
        <p:txBody>
          <a:bodyPr/>
          <a:lstStyle/>
          <a:p>
            <a:pPr algn="just"/>
            <a:r>
              <a:rPr lang="en-US" sz="2200" dirty="0">
                <a:latin typeface="Garamond" panose="02020404030301010803" pitchFamily="18" charset="0"/>
              </a:rPr>
              <a:t>A trademark is a type of intellectual property consisting of a </a:t>
            </a:r>
            <a:r>
              <a:rPr lang="en-US" sz="2200" u="sng" dirty="0">
                <a:latin typeface="Garamond" panose="02020404030301010803" pitchFamily="18" charset="0"/>
              </a:rPr>
              <a:t>recognizable sign, design, or expression that identifies products or services from a particular source and distinguishes them from others</a:t>
            </a:r>
            <a:r>
              <a:rPr lang="en-US" sz="2200" dirty="0">
                <a:latin typeface="Garamond" panose="02020404030301010803" pitchFamily="18" charset="0"/>
              </a:rPr>
              <a:t>.</a:t>
            </a:r>
          </a:p>
          <a:p>
            <a:pPr algn="just"/>
            <a:r>
              <a:rPr lang="en-US" sz="2200" dirty="0">
                <a:latin typeface="Garamond" panose="02020404030301010803" pitchFamily="18" charset="0"/>
              </a:rPr>
              <a:t>The trademark owner can be an individual, business organization, or any legal entity. A trademark may be located on a package, a label, a voucher, or on the product itself.</a:t>
            </a:r>
          </a:p>
          <a:p>
            <a:pPr algn="just"/>
            <a:r>
              <a:rPr lang="en-US" sz="1800" dirty="0">
                <a:latin typeface="Garamond" panose="02020404030301010803" pitchFamily="18" charset="0"/>
              </a:rPr>
              <a:t>A trademark may be designated by the following symbols:</a:t>
            </a:r>
          </a:p>
          <a:p>
            <a:pPr algn="just"/>
            <a:r>
              <a:rPr lang="en-US" sz="1800" b="1" dirty="0">
                <a:latin typeface="Garamond" panose="02020404030301010803" pitchFamily="18" charset="0"/>
              </a:rPr>
              <a:t>™</a:t>
            </a:r>
            <a:r>
              <a:rPr lang="en-US" sz="1800" dirty="0">
                <a:latin typeface="Garamond" panose="02020404030301010803" pitchFamily="18" charset="0"/>
              </a:rPr>
              <a:t> (the ‘trademark symbol’, which is the letters ‘TM’ in superscript, for an unregistered trademark, a mark used to promote or brand goods)</a:t>
            </a:r>
          </a:p>
          <a:p>
            <a:pPr algn="just"/>
            <a:r>
              <a:rPr lang="en-US" sz="1800" b="1" dirty="0">
                <a:latin typeface="Garamond" panose="02020404030301010803" pitchFamily="18" charset="0"/>
              </a:rPr>
              <a:t>℠</a:t>
            </a:r>
            <a:r>
              <a:rPr lang="en-US" sz="1800" dirty="0">
                <a:latin typeface="Garamond" panose="02020404030301010803" pitchFamily="18" charset="0"/>
              </a:rPr>
              <a:t> (which is the letters ‘SM’ in superscript, for an unregistered service mark, a mark used to promote or brand services)</a:t>
            </a:r>
          </a:p>
          <a:p>
            <a:pPr algn="just"/>
            <a:r>
              <a:rPr lang="en-US" sz="1800" b="1" dirty="0">
                <a:latin typeface="Garamond" panose="02020404030301010803" pitchFamily="18" charset="0"/>
              </a:rPr>
              <a:t>®</a:t>
            </a:r>
            <a:r>
              <a:rPr lang="en-US" sz="1800" dirty="0">
                <a:latin typeface="Garamond" panose="02020404030301010803" pitchFamily="18" charset="0"/>
              </a:rPr>
              <a:t> (the letter ‘R’ surrounded by a circle, for a registered trademark)</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7856376" y="1403498"/>
            <a:ext cx="3956396" cy="4593265"/>
          </a:xfrm>
          <a:prstGeom prst="rect">
            <a:avLst/>
          </a:prstGeom>
        </p:spPr>
      </p:pic>
    </p:spTree>
    <p:extLst>
      <p:ext uri="{BB962C8B-B14F-4D97-AF65-F5344CB8AC3E}">
        <p14:creationId xmlns:p14="http://schemas.microsoft.com/office/powerpoint/2010/main" val="246986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33916" y="925033"/>
            <a:ext cx="9856382" cy="478465"/>
          </a:xfrm>
        </p:spPr>
        <p:txBody>
          <a:bodyPr/>
          <a:lstStyle/>
          <a:p>
            <a:r>
              <a:rPr lang="it-IT" sz="3200" dirty="0"/>
              <a:t>The </a:t>
            </a:r>
            <a:r>
              <a:rPr lang="en-US" sz="3200" dirty="0"/>
              <a:t>Functions of Trademark</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85060" y="1403498"/>
            <a:ext cx="7883282" cy="4965404"/>
          </a:xfrm>
        </p:spPr>
        <p:txBody>
          <a:bodyPr/>
          <a:lstStyle/>
          <a:p>
            <a:pPr algn="just"/>
            <a:r>
              <a:rPr lang="en-US" sz="1800" dirty="0">
                <a:latin typeface="Garamond" panose="02020404030301010803" pitchFamily="18" charset="0"/>
              </a:rPr>
              <a:t>The trademark represents the distinctive sign that is par excellence a customer collector, capable of attracting the attention of the consumer and differentiating the product made by the entrepreneur and put on the market. </a:t>
            </a:r>
          </a:p>
          <a:p>
            <a:pPr algn="just"/>
            <a:r>
              <a:rPr lang="en-US" sz="1800" dirty="0">
                <a:latin typeface="Garamond" panose="02020404030301010803" pitchFamily="18" charset="0"/>
              </a:rPr>
              <a:t>At the same time, the trademark fulfils a dual function:</a:t>
            </a:r>
          </a:p>
          <a:p>
            <a:pPr marL="342900" indent="-342900" algn="just">
              <a:buAutoNum type="alphaLcParenBoth"/>
            </a:pPr>
            <a:r>
              <a:rPr lang="en-US" sz="1800" dirty="0">
                <a:latin typeface="Garamond" panose="02020404030301010803" pitchFamily="18" charset="0"/>
              </a:rPr>
              <a:t>a </a:t>
            </a:r>
            <a:r>
              <a:rPr lang="en-US" sz="1800" b="1" dirty="0">
                <a:latin typeface="Garamond" panose="02020404030301010803" pitchFamily="18" charset="0"/>
              </a:rPr>
              <a:t>distinctive (legal) function</a:t>
            </a:r>
            <a:r>
              <a:rPr lang="en-US" sz="1800" dirty="0">
                <a:latin typeface="Garamond" panose="02020404030301010803" pitchFamily="18" charset="0"/>
              </a:rPr>
              <a:t>, identifying the subclass within a broader category of goods or services </a:t>
            </a:r>
          </a:p>
          <a:p>
            <a:pPr marL="342900" indent="-342900" algn="just">
              <a:buAutoNum type="alphaLcParenBoth"/>
            </a:pPr>
            <a:r>
              <a:rPr lang="en-US" sz="1800" dirty="0">
                <a:latin typeface="Garamond" panose="02020404030301010803" pitchFamily="18" charset="0"/>
              </a:rPr>
              <a:t>a </a:t>
            </a:r>
            <a:r>
              <a:rPr lang="en-US" sz="1800" b="1" dirty="0">
                <a:latin typeface="Garamond" panose="02020404030301010803" pitchFamily="18" charset="0"/>
              </a:rPr>
              <a:t>qualitative (economic) guarantee function</a:t>
            </a:r>
            <a:r>
              <a:rPr lang="en-US" sz="1800" dirty="0">
                <a:latin typeface="Garamond" panose="02020404030301010803" pitchFamily="18" charset="0"/>
              </a:rPr>
              <a:t>, which encourages the manufacturer to maintain a high quality standard in the manufacture of its products.</a:t>
            </a:r>
          </a:p>
          <a:p>
            <a:pPr marL="0" indent="0" algn="just"/>
            <a:endParaRPr lang="en-US" sz="1800" dirty="0">
              <a:latin typeface="Garamond" panose="02020404030301010803" pitchFamily="18" charset="0"/>
            </a:endParaRPr>
          </a:p>
          <a:p>
            <a:pPr marL="0" indent="0" algn="just"/>
            <a:r>
              <a:rPr lang="en-US" sz="1800" dirty="0">
                <a:latin typeface="Garamond" panose="02020404030301010803" pitchFamily="18" charset="0"/>
              </a:rPr>
              <a:t>stimulates the manufacturer to maintain a </a:t>
            </a:r>
            <a:r>
              <a:rPr lang="en-US" sz="1800" b="1" u="sng" dirty="0">
                <a:latin typeface="Garamond" panose="02020404030301010803" pitchFamily="18" charset="0"/>
              </a:rPr>
              <a:t>high quality standard in the production of the products</a:t>
            </a:r>
            <a:r>
              <a:rPr lang="en-US" sz="1800" dirty="0">
                <a:latin typeface="Garamond" panose="02020404030301010803" pitchFamily="18" charset="0"/>
              </a:rPr>
              <a:t> placed on the market, so as not to disappoint the expectations of the loyal consumer who, in the light of the selling power (accreditation) achieved by the sign, will be led to trust the qualities of the good previously consumed in a satisfactory manner.</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7968342" y="1549214"/>
            <a:ext cx="3844429" cy="4447549"/>
          </a:xfrm>
          <a:prstGeom prst="rect">
            <a:avLst/>
          </a:prstGeom>
        </p:spPr>
      </p:pic>
      <p:sp>
        <p:nvSpPr>
          <p:cNvPr id="3" name="Freccia in giù 2"/>
          <p:cNvSpPr/>
          <p:nvPr/>
        </p:nvSpPr>
        <p:spPr>
          <a:xfrm>
            <a:off x="3394018" y="4018673"/>
            <a:ext cx="484632" cy="627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046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925033"/>
            <a:ext cx="8335925" cy="478465"/>
          </a:xfrm>
        </p:spPr>
        <p:txBody>
          <a:bodyPr/>
          <a:lstStyle/>
          <a:p>
            <a:r>
              <a:rPr lang="it-IT" sz="3200" dirty="0"/>
              <a:t>Trademark </a:t>
            </a:r>
            <a:r>
              <a:rPr lang="it-IT" sz="3200" dirty="0" err="1"/>
              <a:t>registration</a:t>
            </a:r>
            <a:r>
              <a:rPr lang="it-IT" sz="3200" dirty="0"/>
              <a:t> in </a:t>
            </a:r>
            <a:r>
              <a:rPr lang="it-IT" sz="3200" dirty="0" err="1"/>
              <a:t>Italy</a:t>
            </a:r>
            <a:r>
              <a:rPr lang="it-IT" sz="3200" dirty="0"/>
              <a:t> </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85059" y="1403498"/>
            <a:ext cx="7304785" cy="4965404"/>
          </a:xfrm>
        </p:spPr>
        <p:txBody>
          <a:bodyPr/>
          <a:lstStyle/>
          <a:p>
            <a:pPr algn="just"/>
            <a:r>
              <a:rPr lang="en-US" sz="1800" b="1" dirty="0">
                <a:latin typeface="Garamond" panose="02020404030301010803" pitchFamily="18" charset="0"/>
              </a:rPr>
              <a:t>Object of registration </a:t>
            </a:r>
            <a:r>
              <a:rPr lang="en-US" sz="1800" dirty="0">
                <a:latin typeface="Garamond" panose="02020404030301010803" pitchFamily="18" charset="0"/>
              </a:rPr>
              <a:t>“All signs, in particular words, including names of persons, drawings, letters, figures, sounds, the shape of the product or its packaging, </a:t>
            </a:r>
            <a:r>
              <a:rPr lang="en-US" sz="1800" dirty="0" err="1">
                <a:latin typeface="Garamond" panose="02020404030301010803" pitchFamily="18" charset="0"/>
              </a:rPr>
              <a:t>colour</a:t>
            </a:r>
            <a:r>
              <a:rPr lang="en-US" sz="1800" dirty="0">
                <a:latin typeface="Garamond" panose="02020404030301010803" pitchFamily="18" charset="0"/>
              </a:rPr>
              <a:t> combinations or shades, may be registered as trademarks, provided that they are capable of: a) distinguishing the goods or services of one undertaking from those of other undertakings; and b) being represented in the register in such a way as to enable the competent authorities and the public to determine clearly and precisely the object of the protection conferred on the owner”.</a:t>
            </a:r>
          </a:p>
          <a:p>
            <a:pPr algn="just"/>
            <a:r>
              <a:rPr lang="en-US" sz="1800" dirty="0">
                <a:latin typeface="Garamond" panose="02020404030301010803" pitchFamily="18" charset="0"/>
              </a:rPr>
              <a:t>To be validly registered, the trademark must satisfy four requirements:</a:t>
            </a:r>
          </a:p>
          <a:p>
            <a:pPr algn="just"/>
            <a:r>
              <a:rPr lang="en-US" sz="1800" dirty="0">
                <a:latin typeface="Garamond" panose="02020404030301010803" pitchFamily="18" charset="0"/>
              </a:rPr>
              <a:t>a) </a:t>
            </a:r>
            <a:r>
              <a:rPr lang="en-US" sz="1800" b="1" u="sng" dirty="0">
                <a:latin typeface="Garamond" panose="02020404030301010803" pitchFamily="18" charset="0"/>
              </a:rPr>
              <a:t>Distinctive character</a:t>
            </a:r>
            <a:r>
              <a:rPr lang="en-US" sz="1800" dirty="0">
                <a:latin typeface="Garamond" panose="02020404030301010803" pitchFamily="18" charset="0"/>
              </a:rPr>
              <a:t> of trademark (art. 13 </a:t>
            </a:r>
            <a:r>
              <a:rPr lang="en-US" sz="1800" dirty="0" err="1">
                <a:latin typeface="Garamond" panose="02020404030301010803" pitchFamily="18" charset="0"/>
              </a:rPr>
              <a:t>c.p.i</a:t>
            </a:r>
            <a:r>
              <a:rPr lang="en-US" sz="1800" dirty="0">
                <a:latin typeface="Garamond" panose="02020404030301010803" pitchFamily="18" charset="0"/>
              </a:rPr>
              <a:t>.)</a:t>
            </a:r>
          </a:p>
          <a:p>
            <a:pPr algn="just"/>
            <a:r>
              <a:rPr lang="en-US" sz="1800" dirty="0">
                <a:latin typeface="Garamond" panose="02020404030301010803" pitchFamily="18" charset="0"/>
              </a:rPr>
              <a:t>b) </a:t>
            </a:r>
            <a:r>
              <a:rPr lang="en-US" sz="1800" b="1" u="sng" dirty="0">
                <a:latin typeface="Garamond" panose="02020404030301010803" pitchFamily="18" charset="0"/>
              </a:rPr>
              <a:t>Novelty</a:t>
            </a:r>
            <a:r>
              <a:rPr lang="en-US" sz="1800" dirty="0">
                <a:latin typeface="Garamond" panose="02020404030301010803" pitchFamily="18" charset="0"/>
              </a:rPr>
              <a:t> of trademark (art. 12 </a:t>
            </a:r>
            <a:r>
              <a:rPr lang="en-US" sz="1800" dirty="0" err="1">
                <a:latin typeface="Garamond" panose="02020404030301010803" pitchFamily="18" charset="0"/>
              </a:rPr>
              <a:t>c.p.i</a:t>
            </a:r>
            <a:r>
              <a:rPr lang="en-US" sz="1800" dirty="0">
                <a:latin typeface="Garamond" panose="02020404030301010803" pitchFamily="18" charset="0"/>
              </a:rPr>
              <a:t>.)</a:t>
            </a:r>
          </a:p>
          <a:p>
            <a:pPr algn="just"/>
            <a:r>
              <a:rPr lang="en-US" sz="1800" dirty="0">
                <a:latin typeface="Garamond" panose="02020404030301010803" pitchFamily="18" charset="0"/>
              </a:rPr>
              <a:t>c) </a:t>
            </a:r>
            <a:r>
              <a:rPr lang="en-US" sz="1800" b="1" u="sng" dirty="0">
                <a:latin typeface="Garamond" panose="02020404030301010803" pitchFamily="18" charset="0"/>
              </a:rPr>
              <a:t>Lawfulness</a:t>
            </a:r>
            <a:r>
              <a:rPr lang="en-US" sz="1800" dirty="0">
                <a:latin typeface="Garamond" panose="02020404030301010803" pitchFamily="18" charset="0"/>
              </a:rPr>
              <a:t> of trademark (art. 14 </a:t>
            </a:r>
            <a:r>
              <a:rPr lang="en-US" sz="1800" dirty="0" err="1">
                <a:latin typeface="Garamond" panose="02020404030301010803" pitchFamily="18" charset="0"/>
              </a:rPr>
              <a:t>c.p.i</a:t>
            </a:r>
            <a:r>
              <a:rPr lang="en-US" sz="1800" dirty="0">
                <a:latin typeface="Garamond" panose="02020404030301010803" pitchFamily="18" charset="0"/>
              </a:rPr>
              <a:t>.)</a:t>
            </a:r>
          </a:p>
          <a:p>
            <a:pPr algn="just"/>
            <a:r>
              <a:rPr lang="en-US" sz="1800" dirty="0">
                <a:latin typeface="Garamond" panose="02020404030301010803" pitchFamily="18" charset="0"/>
              </a:rPr>
              <a:t>d) </a:t>
            </a:r>
            <a:r>
              <a:rPr lang="en-US" sz="1800" b="1" u="sng" dirty="0">
                <a:latin typeface="Garamond" panose="02020404030301010803" pitchFamily="18" charset="0"/>
              </a:rPr>
              <a:t>Non-deceptiveness</a:t>
            </a:r>
            <a:r>
              <a:rPr lang="en-US" sz="1800" dirty="0">
                <a:latin typeface="Garamond" panose="02020404030301010803" pitchFamily="18" charset="0"/>
              </a:rPr>
              <a:t> of trademark (art. 14 </a:t>
            </a:r>
            <a:r>
              <a:rPr lang="en-US" sz="1800" dirty="0" err="1">
                <a:latin typeface="Garamond" panose="02020404030301010803" pitchFamily="18" charset="0"/>
              </a:rPr>
              <a:t>c.p.i</a:t>
            </a:r>
            <a:r>
              <a:rPr lang="en-US" sz="1800" dirty="0">
                <a:latin typeface="Garamond" panose="02020404030301010803" pitchFamily="18" charset="0"/>
              </a:rPr>
              <a:t>.)</a:t>
            </a:r>
            <a:endParaRPr lang="it-GB" sz="18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7604448" y="1549214"/>
            <a:ext cx="4208323" cy="4447549"/>
          </a:xfrm>
          <a:prstGeom prst="rect">
            <a:avLst/>
          </a:prstGeom>
        </p:spPr>
      </p:pic>
    </p:spTree>
    <p:extLst>
      <p:ext uri="{BB962C8B-B14F-4D97-AF65-F5344CB8AC3E}">
        <p14:creationId xmlns:p14="http://schemas.microsoft.com/office/powerpoint/2010/main" val="41030233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0</TotalTime>
  <Words>5860</Words>
  <Application>Microsoft Office PowerPoint</Application>
  <PresentationFormat>Widescreen</PresentationFormat>
  <Paragraphs>201</Paragraphs>
  <Slides>32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Arial</vt:lpstr>
      <vt:lpstr>Avenir Black</vt:lpstr>
      <vt:lpstr>Avenir Book</vt:lpstr>
      <vt:lpstr>Calibri</vt:lpstr>
      <vt:lpstr>Garamond</vt:lpstr>
      <vt:lpstr>Tema di Office</vt:lpstr>
      <vt:lpstr>Presentazione standard di PowerPoint</vt:lpstr>
      <vt:lpstr>What is intellectual property law?</vt:lpstr>
      <vt:lpstr>History of Intellectual Property</vt:lpstr>
      <vt:lpstr>The modern age of IP Law</vt:lpstr>
      <vt:lpstr>Agreement on Trade-Related Aspects of Intellectual Property Rights (TRIPS) (1994)</vt:lpstr>
      <vt:lpstr>Some National Sources of Trademark Law</vt:lpstr>
      <vt:lpstr>The concept of Trademark </vt:lpstr>
      <vt:lpstr>The Functions of Trademark</vt:lpstr>
      <vt:lpstr>Trademark registration in Italy </vt:lpstr>
      <vt:lpstr>Trademark distinctiveness</vt:lpstr>
      <vt:lpstr>The spectrum of distinctiveness (1)</vt:lpstr>
      <vt:lpstr>The spectrum of distinctiveness (2)</vt:lpstr>
      <vt:lpstr>The spectrum of distinctiveness (3)</vt:lpstr>
      <vt:lpstr>The spectrum of distinctiveness (4)</vt:lpstr>
      <vt:lpstr>Fanciful Trademark</vt:lpstr>
      <vt:lpstr>Trademark as a Communication Tool – Case Gucci vs. Guess </vt:lpstr>
      <vt:lpstr>Case Gucci vs. Guess all over the World</vt:lpstr>
      <vt:lpstr>Case Louboutin vs. Yves Saint Laurent / vs. Zara France</vt:lpstr>
      <vt:lpstr>Puma vs. Sabel – Court of Justice EU, 11 november 1997, C-251/95</vt:lpstr>
      <vt:lpstr>Colors: Can they be Trademarked?</vt:lpstr>
      <vt:lpstr>Reputation Capital – Brand Equity</vt:lpstr>
      <vt:lpstr>Alviero Martini Geo Case (1)</vt:lpstr>
      <vt:lpstr>Alviero Martini Geo Case (2)</vt:lpstr>
      <vt:lpstr>Trademark infringement</vt:lpstr>
      <vt:lpstr>Lapp Test</vt:lpstr>
      <vt:lpstr>Citroën vs. Polestar case (1)</vt:lpstr>
      <vt:lpstr>Citroën vs. Polestar case (2)</vt:lpstr>
      <vt:lpstr>Remedies for infringement in EU, in U.S.A…</vt:lpstr>
      <vt:lpstr>…and in Italy</vt:lpstr>
      <vt:lpstr>Final remedies in the Italian Legal System (1)</vt:lpstr>
      <vt:lpstr>Final remedies in the Italian Legal System (2)</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Franco Trubiani</cp:lastModifiedBy>
  <cp:revision>63</cp:revision>
  <cp:lastPrinted>2022-04-23T16:40:18Z</cp:lastPrinted>
  <dcterms:created xsi:type="dcterms:W3CDTF">2021-11-23T11:10:02Z</dcterms:created>
  <dcterms:modified xsi:type="dcterms:W3CDTF">2023-03-19T18:37:48Z</dcterms:modified>
</cp:coreProperties>
</file>