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9" r:id="rId2"/>
    <p:sldId id="269" r:id="rId3"/>
    <p:sldId id="671" r:id="rId4"/>
    <p:sldId id="670" r:id="rId5"/>
    <p:sldId id="644" r:id="rId6"/>
    <p:sldId id="673" r:id="rId7"/>
    <p:sldId id="674" r:id="rId8"/>
    <p:sldId id="649" r:id="rId9"/>
    <p:sldId id="647" r:id="rId10"/>
    <p:sldId id="648" r:id="rId11"/>
    <p:sldId id="650" r:id="rId12"/>
    <p:sldId id="651" r:id="rId13"/>
    <p:sldId id="662" r:id="rId14"/>
    <p:sldId id="661" r:id="rId15"/>
    <p:sldId id="663" r:id="rId16"/>
    <p:sldId id="665" r:id="rId17"/>
    <p:sldId id="664" r:id="rId18"/>
    <p:sldId id="652" r:id="rId19"/>
    <p:sldId id="655" r:id="rId20"/>
    <p:sldId id="658" r:id="rId21"/>
    <p:sldId id="659" r:id="rId22"/>
    <p:sldId id="660" r:id="rId23"/>
    <p:sldId id="669" r:id="rId24"/>
    <p:sldId id="672" r:id="rId25"/>
    <p:sldId id="666"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674"/>
  </p:normalViewPr>
  <p:slideViewPr>
    <p:cSldViewPr snapToGrid="0" snapToObjects="1">
      <p:cViewPr>
        <p:scale>
          <a:sx n="96" d="100"/>
          <a:sy n="96" d="100"/>
        </p:scale>
        <p:origin x="312" y="5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presProps" Target="pres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tableStyles" Target="tableStyles.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handoutMaster" Target="handoutMasters/handoutMaster1.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heme" Target="theme/theme1.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notesMaster" Target="notesMasters/notesMaster1.xml" Id="rId27" /><Relationship Type="http://schemas.openxmlformats.org/officeDocument/2006/relationships/viewProps" Target="viewProps.xml" Id="rId30"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CCCBEE3-00EC-E144-80BB-53EB9371AC7C}" type="datetimeFigureOut">
              <a:rPr lang="en-US" smtClean="0"/>
              <a:t>3/20/2023</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F4DA133-FFC3-D849-945B-DEEA996073AE}" type="datetimeFigureOut">
              <a:rPr lang="en-US" smtClean="0"/>
              <a:t>3/20/2023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sv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0468713" cy="1323438"/>
          </a:xfrm>
        </p:spPr>
        <p:txBody>
          <a:bodyPr/>
          <a:lstStyle/>
          <a:p>
            <a:r>
              <a:rPr lang="it-IT" dirty="0"/>
              <a:t>TRADEMARK LAW</a:t>
            </a:r>
            <a:endParaRPr lang="it-GB" dirty="0"/>
          </a:p>
          <a:p>
            <a:r>
              <a:rPr lang="it-GB" dirty="0"/>
              <a:t>Master 202</a:t>
            </a:r>
            <a:r>
              <a:rPr lang="it-IT" dirty="0"/>
              <a:t>2</a:t>
            </a:r>
            <a:r>
              <a:rPr lang="it-GB" dirty="0"/>
              <a:t>-202</a:t>
            </a:r>
            <a:r>
              <a:rPr lang="it-IT" dirty="0"/>
              <a:t>3</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a:t>
            </a:r>
            <a:r>
              <a:rPr lang="it-IT" dirty="0"/>
              <a:t>2</a:t>
            </a:r>
            <a:r>
              <a:rPr lang="it-GB" dirty="0"/>
              <a:t>-202</a:t>
            </a:r>
            <a:r>
              <a:rPr lang="it-IT" dirty="0"/>
              <a:t>3</a:t>
            </a:r>
            <a:endParaRPr lang="it-GB" dirty="0"/>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dirty="0"/>
              <a:t>21/3/2023</a:t>
            </a:r>
            <a:endParaRPr lang="it-GB"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a:xfrm>
            <a:off x="557250" y="4295554"/>
            <a:ext cx="9139643" cy="1603306"/>
          </a:xfrm>
        </p:spPr>
        <p:txBody>
          <a:bodyPr/>
          <a:lstStyle/>
          <a:p>
            <a:pPr algn="just"/>
            <a:r>
              <a:rPr lang="it-IT" sz="1600" dirty="0">
                <a:latin typeface="Garamond" panose="02020404030301010803" pitchFamily="18" charset="0"/>
              </a:rPr>
              <a:t>Sara Molina</a:t>
            </a:r>
            <a:endParaRPr lang="it-GB" sz="1600" dirty="0">
              <a:latin typeface="Garamond" panose="02020404030301010803" pitchFamily="18" charset="0"/>
            </a:endParaRPr>
          </a:p>
          <a:p>
            <a:pPr algn="just"/>
            <a:r>
              <a:rPr lang="it-IT" sz="1600" dirty="0">
                <a:latin typeface="Garamond" panose="02020404030301010803" pitchFamily="18" charset="0"/>
              </a:rPr>
              <a:t>sara.molina@chiomenti.net</a:t>
            </a:r>
          </a:p>
        </p:txBody>
      </p:sp>
    </p:spTree>
    <p:extLst>
      <p:ext uri="{BB962C8B-B14F-4D97-AF65-F5344CB8AC3E}">
        <p14:creationId xmlns:p14="http://schemas.microsoft.com/office/powerpoint/2010/main" val="87677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the ‘risk’ </a:t>
            </a:r>
            <a:r>
              <a:rPr lang="it-IT" dirty="0" err="1"/>
              <a:t>criteria</a:t>
            </a:r>
            <a:endParaRPr lang="it-GB" dirty="0"/>
          </a:p>
        </p:txBody>
      </p:sp>
      <p:grpSp>
        <p:nvGrpSpPr>
          <p:cNvPr id="7" name="Gruppo 6">
            <a:extLst>
              <a:ext uri="{FF2B5EF4-FFF2-40B4-BE49-F238E27FC236}">
                <a16:creationId xmlns:a16="http://schemas.microsoft.com/office/drawing/2014/main" id="{D6686887-469F-4494-BC20-946EA377666D}"/>
              </a:ext>
            </a:extLst>
          </p:cNvPr>
          <p:cNvGrpSpPr/>
          <p:nvPr/>
        </p:nvGrpSpPr>
        <p:grpSpPr>
          <a:xfrm>
            <a:off x="900546" y="2987538"/>
            <a:ext cx="3920837" cy="2399111"/>
            <a:chOff x="2856074" y="3677313"/>
            <a:chExt cx="1026774" cy="1026774"/>
          </a:xfrm>
          <a:solidFill>
            <a:srgbClr val="2E3C5D"/>
          </a:solidFill>
        </p:grpSpPr>
        <p:sp>
          <p:nvSpPr>
            <p:cNvPr id="8" name="Rettangolo con angoli arrotondati 7">
              <a:extLst>
                <a:ext uri="{FF2B5EF4-FFF2-40B4-BE49-F238E27FC236}">
                  <a16:creationId xmlns:a16="http://schemas.microsoft.com/office/drawing/2014/main" id="{43DFDDA6-1A23-4744-BAA4-9D4D29BB0051}"/>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C65E938E-2866-4233-9853-8DB5C661A4D8}"/>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u="sng" dirty="0">
                  <a:latin typeface="+mj-lt"/>
                </a:rPr>
                <a:t>Risk of confusion</a:t>
              </a:r>
              <a:r>
                <a:rPr lang="en-US" sz="1600" b="1" dirty="0">
                  <a:latin typeface="+mj-lt"/>
                </a:rPr>
                <a:t> means the risk that the average consumer might believe that the products or services come from the same company </a:t>
              </a:r>
              <a:endParaRPr lang="it-IT" sz="1600" b="1" dirty="0">
                <a:latin typeface="+mj-lt"/>
              </a:endParaRPr>
            </a:p>
          </p:txBody>
        </p:sp>
      </p:grpSp>
      <p:grpSp>
        <p:nvGrpSpPr>
          <p:cNvPr id="10" name="Gruppo 9">
            <a:extLst>
              <a:ext uri="{FF2B5EF4-FFF2-40B4-BE49-F238E27FC236}">
                <a16:creationId xmlns:a16="http://schemas.microsoft.com/office/drawing/2014/main" id="{7A2B79DE-3A9D-4218-9CE1-D7C9E466EE3D}"/>
              </a:ext>
            </a:extLst>
          </p:cNvPr>
          <p:cNvGrpSpPr/>
          <p:nvPr/>
        </p:nvGrpSpPr>
        <p:grpSpPr>
          <a:xfrm>
            <a:off x="7095259" y="2987538"/>
            <a:ext cx="3920837" cy="2399111"/>
            <a:chOff x="2856074" y="3677313"/>
            <a:chExt cx="1026774" cy="1026774"/>
          </a:xfrm>
          <a:solidFill>
            <a:srgbClr val="2E3C5D"/>
          </a:solidFill>
        </p:grpSpPr>
        <p:sp>
          <p:nvSpPr>
            <p:cNvPr id="11" name="Rettangolo con angoli arrotondati 10">
              <a:extLst>
                <a:ext uri="{FF2B5EF4-FFF2-40B4-BE49-F238E27FC236}">
                  <a16:creationId xmlns:a16="http://schemas.microsoft.com/office/drawing/2014/main" id="{DD1A6F6C-8790-4E1C-AB64-062966419DC6}"/>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asellaDiTesto 11">
              <a:extLst>
                <a:ext uri="{FF2B5EF4-FFF2-40B4-BE49-F238E27FC236}">
                  <a16:creationId xmlns:a16="http://schemas.microsoft.com/office/drawing/2014/main" id="{63DCAEF6-35AE-4312-BF4F-1407F6DB5DA3}"/>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u="sng" dirty="0">
                  <a:latin typeface="+mj-lt"/>
                </a:rPr>
                <a:t>Risk of association</a:t>
              </a:r>
              <a:r>
                <a:rPr lang="en-US" sz="1600" b="1" dirty="0">
                  <a:latin typeface="+mj-lt"/>
                </a:rPr>
                <a:t> means the risk that the average consumer might think there is an economic link between the companies of the two brands in suit</a:t>
              </a:r>
              <a:endParaRPr lang="it-IT" sz="1600" b="1" dirty="0">
                <a:latin typeface="+mj-lt"/>
              </a:endParaRPr>
            </a:p>
          </p:txBody>
        </p:sp>
      </p:grpSp>
      <p:pic>
        <p:nvPicPr>
          <p:cNvPr id="13" name="Elemento grafico 12" descr="Stretta di mano">
            <a:extLst>
              <a:ext uri="{FF2B5EF4-FFF2-40B4-BE49-F238E27FC236}">
                <a16:creationId xmlns:a16="http://schemas.microsoft.com/office/drawing/2014/main" id="{A5A53FD5-A90A-4B56-96E6-8170F248D2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5623" y="2249632"/>
            <a:ext cx="737896" cy="737896"/>
          </a:xfrm>
          <a:prstGeom prst="rect">
            <a:avLst/>
          </a:prstGeom>
        </p:spPr>
      </p:pic>
      <p:pic>
        <p:nvPicPr>
          <p:cNvPr id="14" name="Elemento grafico 13" descr="Fabbrica">
            <a:extLst>
              <a:ext uri="{FF2B5EF4-FFF2-40B4-BE49-F238E27FC236}">
                <a16:creationId xmlns:a16="http://schemas.microsoft.com/office/drawing/2014/main" id="{357AEE26-28C0-4D3D-88D3-C9C8D2480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6038" y="2200566"/>
            <a:ext cx="669852" cy="669852"/>
          </a:xfrm>
          <a:prstGeom prst="rect">
            <a:avLst/>
          </a:prstGeom>
        </p:spPr>
      </p:pic>
    </p:spTree>
    <p:extLst>
      <p:ext uri="{BB962C8B-B14F-4D97-AF65-F5344CB8AC3E}">
        <p14:creationId xmlns:p14="http://schemas.microsoft.com/office/powerpoint/2010/main" val="243636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assessment</a:t>
            </a:r>
            <a:r>
              <a:rPr lang="it-IT" dirty="0"/>
              <a:t> </a:t>
            </a:r>
            <a:r>
              <a:rPr lang="it-IT" dirty="0" err="1"/>
              <a:t>criteria</a:t>
            </a:r>
            <a:r>
              <a:rPr lang="it-IT" dirty="0"/>
              <a:t> (1/7)</a:t>
            </a:r>
            <a:endParaRPr lang="it-GB" dirty="0"/>
          </a:p>
        </p:txBody>
      </p:sp>
      <p:grpSp>
        <p:nvGrpSpPr>
          <p:cNvPr id="24" name="Gruppo 23">
            <a:extLst>
              <a:ext uri="{FF2B5EF4-FFF2-40B4-BE49-F238E27FC236}">
                <a16:creationId xmlns:a16="http://schemas.microsoft.com/office/drawing/2014/main" id="{F32E0A74-F609-4748-B849-A15EAAD81469}"/>
              </a:ext>
            </a:extLst>
          </p:cNvPr>
          <p:cNvGrpSpPr/>
          <p:nvPr/>
        </p:nvGrpSpPr>
        <p:grpSpPr>
          <a:xfrm>
            <a:off x="6421426" y="2769666"/>
            <a:ext cx="4996295" cy="2399111"/>
            <a:chOff x="2856074" y="3677313"/>
            <a:chExt cx="1026774" cy="1026774"/>
          </a:xfrm>
          <a:solidFill>
            <a:srgbClr val="2E3C5D"/>
          </a:solidFill>
        </p:grpSpPr>
        <p:sp>
          <p:nvSpPr>
            <p:cNvPr id="25" name="Rettangolo con angoli arrotondati 24">
              <a:extLst>
                <a:ext uri="{FF2B5EF4-FFF2-40B4-BE49-F238E27FC236}">
                  <a16:creationId xmlns:a16="http://schemas.microsoft.com/office/drawing/2014/main" id="{8D46F141-B26C-44D4-9019-4982B7A2232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asellaDiTesto 25">
              <a:extLst>
                <a:ext uri="{FF2B5EF4-FFF2-40B4-BE49-F238E27FC236}">
                  <a16:creationId xmlns:a16="http://schemas.microsoft.com/office/drawing/2014/main" id="{9E60C2AA-4A04-44E5-87BC-2BA82AA274EF}"/>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dirty="0"/>
                <a:t>“</a:t>
              </a:r>
              <a:r>
                <a:rPr lang="en-US" sz="1600" i="1" dirty="0"/>
                <a:t>The </a:t>
              </a:r>
              <a:r>
                <a:rPr lang="en-US" sz="1600" b="1" i="1" dirty="0"/>
                <a:t>global appreciation </a:t>
              </a:r>
              <a:r>
                <a:rPr lang="en-US" sz="1600" i="1" dirty="0"/>
                <a:t>of the visual, aural or conceptual similarity of the marks in question must be based on the overall impression given by the marks, bearing in mind, in particular, their distinctive and dominant components</a:t>
              </a:r>
              <a:r>
                <a:rPr lang="en-US" sz="1600" dirty="0"/>
                <a:t>” (11/11/1997, C-251/95, </a:t>
              </a:r>
              <a:r>
                <a:rPr lang="en-US" sz="1600" dirty="0" err="1"/>
                <a:t>Sabèl</a:t>
              </a:r>
              <a:r>
                <a:rPr lang="en-US" sz="1600" dirty="0"/>
                <a:t>, EU:C:1997:528, § 23).</a:t>
              </a:r>
              <a:endParaRPr lang="it-IT" sz="1600" b="1" dirty="0">
                <a:latin typeface="+mj-lt"/>
              </a:endParaRPr>
            </a:p>
          </p:txBody>
        </p:sp>
      </p:grpSp>
      <p:pic>
        <p:nvPicPr>
          <p:cNvPr id="4" name="Elemento grafico 3" descr="Collegamento con riempimento a tinta unita">
            <a:extLst>
              <a:ext uri="{FF2B5EF4-FFF2-40B4-BE49-F238E27FC236}">
                <a16:creationId xmlns:a16="http://schemas.microsoft.com/office/drawing/2014/main" id="{DC20EF42-55FD-4648-954B-A255C47639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4857" y="3594826"/>
            <a:ext cx="818086" cy="818086"/>
          </a:xfrm>
          <a:prstGeom prst="rect">
            <a:avLst/>
          </a:prstGeom>
        </p:spPr>
      </p:pic>
      <p:grpSp>
        <p:nvGrpSpPr>
          <p:cNvPr id="3" name="Gruppo 2">
            <a:extLst>
              <a:ext uri="{FF2B5EF4-FFF2-40B4-BE49-F238E27FC236}">
                <a16:creationId xmlns:a16="http://schemas.microsoft.com/office/drawing/2014/main" id="{1A60C378-A86D-E35F-0E71-AE019701F94C}"/>
              </a:ext>
            </a:extLst>
          </p:cNvPr>
          <p:cNvGrpSpPr/>
          <p:nvPr/>
        </p:nvGrpSpPr>
        <p:grpSpPr>
          <a:xfrm>
            <a:off x="450080" y="2769666"/>
            <a:ext cx="4996295" cy="2399111"/>
            <a:chOff x="2856074" y="3677313"/>
            <a:chExt cx="1026774" cy="1026774"/>
          </a:xfrm>
          <a:solidFill>
            <a:srgbClr val="2E3C5D"/>
          </a:solidFill>
        </p:grpSpPr>
        <p:sp>
          <p:nvSpPr>
            <p:cNvPr id="5" name="Rettangolo con angoli arrotondati 4">
              <a:extLst>
                <a:ext uri="{FF2B5EF4-FFF2-40B4-BE49-F238E27FC236}">
                  <a16:creationId xmlns:a16="http://schemas.microsoft.com/office/drawing/2014/main" id="{60B7EA91-355A-98F4-68E5-835EC2A584E6}"/>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CasellaDiTesto 5">
              <a:extLst>
                <a:ext uri="{FF2B5EF4-FFF2-40B4-BE49-F238E27FC236}">
                  <a16:creationId xmlns:a16="http://schemas.microsoft.com/office/drawing/2014/main" id="{5C345AA8-5914-C4CE-EDA4-0F6A1571B795}"/>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dirty="0"/>
                <a:t>“</a:t>
              </a:r>
              <a:r>
                <a:rPr lang="en-GB" sz="1600" i="1" dirty="0"/>
                <a:t>The likelihood of confusion between two conflicting trademarks cannot be assessed on the basis of an abstract comparison of the conflicting signs </a:t>
              </a:r>
              <a:r>
                <a:rPr lang="en-GB" sz="1600" b="1" i="1" dirty="0"/>
                <a:t>and the goods and services covered by those signs</a:t>
              </a:r>
              <a:r>
                <a:rPr lang="en-GB" sz="1600" i="1" dirty="0"/>
                <a:t>. The assessment of the likelihood of confusion must, rather, be based on the perception which the relevant public has of the signs and the goods and services at issue</a:t>
              </a:r>
              <a:r>
                <a:rPr lang="en-US" sz="1600" dirty="0"/>
                <a:t>” (24/05/2011, T-408/09, </a:t>
              </a:r>
              <a:r>
                <a:rPr lang="en-US" sz="1600" dirty="0" err="1"/>
                <a:t>Acotel</a:t>
              </a:r>
              <a:r>
                <a:rPr lang="en-US" sz="1600" dirty="0"/>
                <a:t>, § 29).</a:t>
              </a:r>
              <a:endParaRPr lang="it-IT" sz="1600" b="1" dirty="0">
                <a:latin typeface="+mj-lt"/>
              </a:endParaRPr>
            </a:p>
          </p:txBody>
        </p:sp>
      </p:grpSp>
    </p:spTree>
    <p:extLst>
      <p:ext uri="{BB962C8B-B14F-4D97-AF65-F5344CB8AC3E}">
        <p14:creationId xmlns:p14="http://schemas.microsoft.com/office/powerpoint/2010/main" val="99031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assessment</a:t>
            </a:r>
            <a:r>
              <a:rPr lang="it-IT" dirty="0"/>
              <a:t> </a:t>
            </a:r>
            <a:r>
              <a:rPr lang="it-IT" dirty="0" err="1"/>
              <a:t>criteria</a:t>
            </a:r>
            <a:r>
              <a:rPr lang="it-IT" dirty="0"/>
              <a:t> (2/7)</a:t>
            </a:r>
            <a:endParaRPr lang="it-GB" dirty="0"/>
          </a:p>
        </p:txBody>
      </p:sp>
      <p:grpSp>
        <p:nvGrpSpPr>
          <p:cNvPr id="24" name="Gruppo 23">
            <a:extLst>
              <a:ext uri="{FF2B5EF4-FFF2-40B4-BE49-F238E27FC236}">
                <a16:creationId xmlns:a16="http://schemas.microsoft.com/office/drawing/2014/main" id="{F32E0A74-F609-4748-B849-A15EAAD81469}"/>
              </a:ext>
            </a:extLst>
          </p:cNvPr>
          <p:cNvGrpSpPr/>
          <p:nvPr/>
        </p:nvGrpSpPr>
        <p:grpSpPr>
          <a:xfrm>
            <a:off x="707919" y="3441056"/>
            <a:ext cx="2294298" cy="1070118"/>
            <a:chOff x="2856074" y="3677313"/>
            <a:chExt cx="1026774" cy="1026774"/>
          </a:xfrm>
          <a:solidFill>
            <a:srgbClr val="2E3C5D"/>
          </a:solidFill>
        </p:grpSpPr>
        <p:sp>
          <p:nvSpPr>
            <p:cNvPr id="25" name="Rettangolo con angoli arrotondati 24">
              <a:extLst>
                <a:ext uri="{FF2B5EF4-FFF2-40B4-BE49-F238E27FC236}">
                  <a16:creationId xmlns:a16="http://schemas.microsoft.com/office/drawing/2014/main" id="{8D46F141-B26C-44D4-9019-4982B7A2232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asellaDiTesto 25">
              <a:extLst>
                <a:ext uri="{FF2B5EF4-FFF2-40B4-BE49-F238E27FC236}">
                  <a16:creationId xmlns:a16="http://schemas.microsoft.com/office/drawing/2014/main" id="{9E60C2AA-4A04-44E5-87BC-2BA82AA274EF}"/>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Goods</a:t>
              </a:r>
              <a:r>
                <a:rPr lang="it-IT" sz="1600" b="1" dirty="0">
                  <a:latin typeface="+mj-lt"/>
                </a:rPr>
                <a:t> and/or Services</a:t>
              </a:r>
            </a:p>
          </p:txBody>
        </p:sp>
      </p:grpSp>
      <p:grpSp>
        <p:nvGrpSpPr>
          <p:cNvPr id="10" name="Gruppo 9">
            <a:extLst>
              <a:ext uri="{FF2B5EF4-FFF2-40B4-BE49-F238E27FC236}">
                <a16:creationId xmlns:a16="http://schemas.microsoft.com/office/drawing/2014/main" id="{A33FE1AE-1E21-40A8-9A31-083A9BCDBFDC}"/>
              </a:ext>
            </a:extLst>
          </p:cNvPr>
          <p:cNvGrpSpPr/>
          <p:nvPr/>
        </p:nvGrpSpPr>
        <p:grpSpPr>
          <a:xfrm>
            <a:off x="4271379" y="1983011"/>
            <a:ext cx="2320038" cy="1070118"/>
            <a:chOff x="2856074" y="3677313"/>
            <a:chExt cx="1026774" cy="1026774"/>
          </a:xfrm>
          <a:solidFill>
            <a:srgbClr val="2E3C5D"/>
          </a:solidFill>
        </p:grpSpPr>
        <p:sp>
          <p:nvSpPr>
            <p:cNvPr id="11" name="Rettangolo con angoli arrotondati 10">
              <a:extLst>
                <a:ext uri="{FF2B5EF4-FFF2-40B4-BE49-F238E27FC236}">
                  <a16:creationId xmlns:a16="http://schemas.microsoft.com/office/drawing/2014/main" id="{A1440714-E6FE-4B3A-A8BB-3FB9B4715F1C}"/>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asellaDiTesto 11">
              <a:extLst>
                <a:ext uri="{FF2B5EF4-FFF2-40B4-BE49-F238E27FC236}">
                  <a16:creationId xmlns:a16="http://schemas.microsoft.com/office/drawing/2014/main" id="{CB060AD1-0911-4E73-925C-05E47FF73D2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Identical</a:t>
              </a:r>
              <a:endParaRPr lang="it-IT" sz="1600" b="1" dirty="0">
                <a:latin typeface="+mj-lt"/>
              </a:endParaRPr>
            </a:p>
          </p:txBody>
        </p:sp>
      </p:grpSp>
      <p:grpSp>
        <p:nvGrpSpPr>
          <p:cNvPr id="13" name="Gruppo 12">
            <a:extLst>
              <a:ext uri="{FF2B5EF4-FFF2-40B4-BE49-F238E27FC236}">
                <a16:creationId xmlns:a16="http://schemas.microsoft.com/office/drawing/2014/main" id="{79206F81-F5EA-4FA5-B01D-7BB816A3B4C2}"/>
              </a:ext>
            </a:extLst>
          </p:cNvPr>
          <p:cNvGrpSpPr/>
          <p:nvPr/>
        </p:nvGrpSpPr>
        <p:grpSpPr>
          <a:xfrm>
            <a:off x="4271379" y="4870257"/>
            <a:ext cx="2320040" cy="1070118"/>
            <a:chOff x="2805952" y="3677313"/>
            <a:chExt cx="1026774" cy="1026774"/>
          </a:xfrm>
          <a:solidFill>
            <a:srgbClr val="2E3C5D"/>
          </a:solidFill>
        </p:grpSpPr>
        <p:sp>
          <p:nvSpPr>
            <p:cNvPr id="14" name="Rettangolo con angoli arrotondati 13">
              <a:extLst>
                <a:ext uri="{FF2B5EF4-FFF2-40B4-BE49-F238E27FC236}">
                  <a16:creationId xmlns:a16="http://schemas.microsoft.com/office/drawing/2014/main" id="{8041AAC1-8465-4AD5-B634-4A2BF13C6C95}"/>
                </a:ext>
              </a:extLst>
            </p:cNvPr>
            <p:cNvSpPr/>
            <p:nvPr/>
          </p:nvSpPr>
          <p:spPr>
            <a:xfrm>
              <a:off x="2805952"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8C5D53A5-A594-4A64-9E0F-CAB63CBE844F}"/>
                </a:ext>
              </a:extLst>
            </p:cNvPr>
            <p:cNvSpPr txBox="1"/>
            <p:nvPr/>
          </p:nvSpPr>
          <p:spPr>
            <a:xfrm>
              <a:off x="2906198" y="3727434"/>
              <a:ext cx="879874"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Similar</a:t>
              </a:r>
              <a:r>
                <a:rPr lang="it-IT" sz="1600" b="1" dirty="0">
                  <a:latin typeface="+mj-lt"/>
                </a:rPr>
                <a:t> or </a:t>
              </a:r>
              <a:r>
                <a:rPr lang="it-IT" sz="1600" b="1" dirty="0" err="1">
                  <a:latin typeface="+mj-lt"/>
                </a:rPr>
                <a:t>complementary</a:t>
              </a:r>
              <a:endParaRPr lang="it-IT" sz="1600" b="1" dirty="0">
                <a:latin typeface="+mj-lt"/>
              </a:endParaRPr>
            </a:p>
          </p:txBody>
        </p:sp>
      </p:grpSp>
      <p:grpSp>
        <p:nvGrpSpPr>
          <p:cNvPr id="19" name="Gruppo 18">
            <a:extLst>
              <a:ext uri="{FF2B5EF4-FFF2-40B4-BE49-F238E27FC236}">
                <a16:creationId xmlns:a16="http://schemas.microsoft.com/office/drawing/2014/main" id="{0BBEDC65-D06C-44B0-8962-C8193BBD889C}"/>
              </a:ext>
            </a:extLst>
          </p:cNvPr>
          <p:cNvGrpSpPr/>
          <p:nvPr/>
        </p:nvGrpSpPr>
        <p:grpSpPr>
          <a:xfrm>
            <a:off x="7660143" y="3838623"/>
            <a:ext cx="3920837" cy="2633910"/>
            <a:chOff x="2856074" y="3677313"/>
            <a:chExt cx="1026774" cy="1026774"/>
          </a:xfrm>
          <a:solidFill>
            <a:srgbClr val="2E3C5D"/>
          </a:solidFill>
        </p:grpSpPr>
        <p:sp>
          <p:nvSpPr>
            <p:cNvPr id="20" name="Rettangolo con angoli arrotondati 19">
              <a:extLst>
                <a:ext uri="{FF2B5EF4-FFF2-40B4-BE49-F238E27FC236}">
                  <a16:creationId xmlns:a16="http://schemas.microsoft.com/office/drawing/2014/main" id="{4529C20B-CD2F-4B5C-AAB6-A62449E9C070}"/>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asellaDiTesto 20">
              <a:extLst>
                <a:ext uri="{FF2B5EF4-FFF2-40B4-BE49-F238E27FC236}">
                  <a16:creationId xmlns:a16="http://schemas.microsoft.com/office/drawing/2014/main" id="{A40B095C-EA71-4849-BCA3-9F6F030A31C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400" dirty="0"/>
                <a:t>A functional link between goods/services will usually be a strong indication of complementarity: for instance when one product or service is required for the proper functioning of the other, one enables the use of the other, or one cannot be used without the other.</a:t>
              </a:r>
            </a:p>
            <a:p>
              <a:pPr algn="just" defTabSz="844550">
                <a:lnSpc>
                  <a:spcPct val="90000"/>
                </a:lnSpc>
                <a:spcBef>
                  <a:spcPct val="0"/>
                </a:spcBef>
                <a:spcAft>
                  <a:spcPct val="35000"/>
                </a:spcAft>
              </a:pPr>
              <a:r>
                <a:rPr lang="en-US" sz="1400" dirty="0"/>
                <a:t>There is complementarity between goods and services only when the consumers of the goods and services concerned may think that the same undertaking is responsible for producing those goods or providing those services</a:t>
              </a:r>
              <a:endParaRPr lang="it-IT" sz="1400" b="1" dirty="0">
                <a:latin typeface="+mj-lt"/>
              </a:endParaRPr>
            </a:p>
          </p:txBody>
        </p:sp>
      </p:grpSp>
      <p:pic>
        <p:nvPicPr>
          <p:cNvPr id="22" name="Elemento grafico 21" descr="Mela con riempimento a tinta unita">
            <a:extLst>
              <a:ext uri="{FF2B5EF4-FFF2-40B4-BE49-F238E27FC236}">
                <a16:creationId xmlns:a16="http://schemas.microsoft.com/office/drawing/2014/main" id="{D33D9C74-D724-4621-AD73-CCC427B0A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7051" y="3575284"/>
            <a:ext cx="669851" cy="669851"/>
          </a:xfrm>
          <a:prstGeom prst="rect">
            <a:avLst/>
          </a:prstGeom>
        </p:spPr>
      </p:pic>
      <p:grpSp>
        <p:nvGrpSpPr>
          <p:cNvPr id="28" name="Gruppo 27">
            <a:extLst>
              <a:ext uri="{FF2B5EF4-FFF2-40B4-BE49-F238E27FC236}">
                <a16:creationId xmlns:a16="http://schemas.microsoft.com/office/drawing/2014/main" id="{0ADF4621-98BE-46C2-9D98-672397C7B3B3}"/>
              </a:ext>
            </a:extLst>
          </p:cNvPr>
          <p:cNvGrpSpPr/>
          <p:nvPr/>
        </p:nvGrpSpPr>
        <p:grpSpPr>
          <a:xfrm>
            <a:off x="7660148" y="1802557"/>
            <a:ext cx="3729440" cy="1280900"/>
            <a:chOff x="2856075" y="3743501"/>
            <a:chExt cx="1026774" cy="1026774"/>
          </a:xfrm>
          <a:solidFill>
            <a:srgbClr val="2E3C5D"/>
          </a:solidFill>
        </p:grpSpPr>
        <p:sp>
          <p:nvSpPr>
            <p:cNvPr id="29" name="Rettangolo con angoli arrotondati 28">
              <a:extLst>
                <a:ext uri="{FF2B5EF4-FFF2-40B4-BE49-F238E27FC236}">
                  <a16:creationId xmlns:a16="http://schemas.microsoft.com/office/drawing/2014/main" id="{3F1C178E-F9BF-4DE5-91DA-A4051F9A6991}"/>
                </a:ext>
              </a:extLst>
            </p:cNvPr>
            <p:cNvSpPr/>
            <p:nvPr/>
          </p:nvSpPr>
          <p:spPr>
            <a:xfrm>
              <a:off x="2856075" y="374350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asellaDiTesto 29">
              <a:extLst>
                <a:ext uri="{FF2B5EF4-FFF2-40B4-BE49-F238E27FC236}">
                  <a16:creationId xmlns:a16="http://schemas.microsoft.com/office/drawing/2014/main" id="{EFE828DF-92FC-4228-AB31-76340D5409B3}"/>
                </a:ext>
              </a:extLst>
            </p:cNvPr>
            <p:cNvSpPr txBox="1"/>
            <p:nvPr/>
          </p:nvSpPr>
          <p:spPr>
            <a:xfrm>
              <a:off x="2906198" y="3809185"/>
              <a:ext cx="926528" cy="8447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Calibri" panose="020F0502020204030204" pitchFamily="34" charset="0"/>
                  <a:ea typeface="Calibri" panose="020F0502020204030204" pitchFamily="34" charset="0"/>
                  <a:cs typeface="Times New Roman" panose="02020603050405020304" pitchFamily="18" charset="0"/>
                </a:rPr>
                <a:t>These factors should be taken into account: nature; intended purpose; method of use; complementarity; competition; distribution channels; relevant public; the usual origin of the goods/services.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Lucida Sans Unicode" panose="020B0602030504020204" pitchFamily="34"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lgn="ctr" defTabSz="844550">
                <a:lnSpc>
                  <a:spcPct val="90000"/>
                </a:lnSpc>
                <a:spcBef>
                  <a:spcPct val="0"/>
                </a:spcBef>
                <a:spcAft>
                  <a:spcPct val="35000"/>
                </a:spcAft>
              </a:pPr>
              <a:endParaRPr lang="it-IT" sz="1600" b="1" dirty="0">
                <a:latin typeface="+mj-lt"/>
              </a:endParaRPr>
            </a:p>
          </p:txBody>
        </p:sp>
      </p:grpSp>
    </p:spTree>
    <p:extLst>
      <p:ext uri="{BB962C8B-B14F-4D97-AF65-F5344CB8AC3E}">
        <p14:creationId xmlns:p14="http://schemas.microsoft.com/office/powerpoint/2010/main" val="336625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assessment</a:t>
            </a:r>
            <a:r>
              <a:rPr lang="it-IT" dirty="0"/>
              <a:t> </a:t>
            </a:r>
            <a:r>
              <a:rPr lang="it-IT" dirty="0" err="1"/>
              <a:t>criteria</a:t>
            </a:r>
            <a:r>
              <a:rPr lang="it-IT" dirty="0"/>
              <a:t> (3/7)</a:t>
            </a:r>
            <a:endParaRPr lang="it-GB" dirty="0"/>
          </a:p>
        </p:txBody>
      </p:sp>
      <p:grpSp>
        <p:nvGrpSpPr>
          <p:cNvPr id="24" name="Gruppo 23">
            <a:extLst>
              <a:ext uri="{FF2B5EF4-FFF2-40B4-BE49-F238E27FC236}">
                <a16:creationId xmlns:a16="http://schemas.microsoft.com/office/drawing/2014/main" id="{F32E0A74-F609-4748-B849-A15EAAD81469}"/>
              </a:ext>
            </a:extLst>
          </p:cNvPr>
          <p:cNvGrpSpPr/>
          <p:nvPr/>
        </p:nvGrpSpPr>
        <p:grpSpPr>
          <a:xfrm>
            <a:off x="595923" y="3737197"/>
            <a:ext cx="2294298" cy="1070118"/>
            <a:chOff x="2856074" y="3677313"/>
            <a:chExt cx="1026774" cy="1026774"/>
          </a:xfrm>
          <a:solidFill>
            <a:srgbClr val="2E3C5D"/>
          </a:solidFill>
        </p:grpSpPr>
        <p:sp>
          <p:nvSpPr>
            <p:cNvPr id="25" name="Rettangolo con angoli arrotondati 24">
              <a:extLst>
                <a:ext uri="{FF2B5EF4-FFF2-40B4-BE49-F238E27FC236}">
                  <a16:creationId xmlns:a16="http://schemas.microsoft.com/office/drawing/2014/main" id="{8D46F141-B26C-44D4-9019-4982B7A2232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asellaDiTesto 25">
              <a:extLst>
                <a:ext uri="{FF2B5EF4-FFF2-40B4-BE49-F238E27FC236}">
                  <a16:creationId xmlns:a16="http://schemas.microsoft.com/office/drawing/2014/main" id="{9E60C2AA-4A04-44E5-87BC-2BA82AA274EF}"/>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Similarity</a:t>
              </a:r>
              <a:r>
                <a:rPr lang="it-IT" sz="1600" b="1" dirty="0">
                  <a:latin typeface="+mj-lt"/>
                </a:rPr>
                <a:t> or </a:t>
              </a:r>
              <a:r>
                <a:rPr lang="it-IT" sz="1600" b="1" dirty="0" err="1">
                  <a:latin typeface="+mj-lt"/>
                </a:rPr>
                <a:t>complementarity</a:t>
              </a:r>
              <a:r>
                <a:rPr lang="it-IT" sz="1600" b="1" dirty="0">
                  <a:latin typeface="+mj-lt"/>
                </a:rPr>
                <a:t> in </a:t>
              </a:r>
              <a:r>
                <a:rPr lang="it-IT" sz="1600" b="1" dirty="0" err="1">
                  <a:latin typeface="+mj-lt"/>
                </a:rPr>
                <a:t>goods</a:t>
              </a:r>
              <a:r>
                <a:rPr lang="it-IT" sz="1600" b="1" dirty="0">
                  <a:latin typeface="+mj-lt"/>
                </a:rPr>
                <a:t> and/or services</a:t>
              </a:r>
            </a:p>
          </p:txBody>
        </p:sp>
      </p:grpSp>
      <p:grpSp>
        <p:nvGrpSpPr>
          <p:cNvPr id="19" name="Gruppo 18">
            <a:extLst>
              <a:ext uri="{FF2B5EF4-FFF2-40B4-BE49-F238E27FC236}">
                <a16:creationId xmlns:a16="http://schemas.microsoft.com/office/drawing/2014/main" id="{0BBEDC65-D06C-44B0-8962-C8193BBD889C}"/>
              </a:ext>
            </a:extLst>
          </p:cNvPr>
          <p:cNvGrpSpPr/>
          <p:nvPr/>
        </p:nvGrpSpPr>
        <p:grpSpPr>
          <a:xfrm>
            <a:off x="4358986" y="1745674"/>
            <a:ext cx="6485377" cy="2363932"/>
            <a:chOff x="2856074" y="3677313"/>
            <a:chExt cx="1026774" cy="1026774"/>
          </a:xfrm>
          <a:solidFill>
            <a:srgbClr val="2E3C5D"/>
          </a:solidFill>
        </p:grpSpPr>
        <p:sp>
          <p:nvSpPr>
            <p:cNvPr id="20" name="Rettangolo con angoli arrotondati 19">
              <a:extLst>
                <a:ext uri="{FF2B5EF4-FFF2-40B4-BE49-F238E27FC236}">
                  <a16:creationId xmlns:a16="http://schemas.microsoft.com/office/drawing/2014/main" id="{4529C20B-CD2F-4B5C-AAB6-A62449E9C070}"/>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asellaDiTesto 20">
              <a:extLst>
                <a:ext uri="{FF2B5EF4-FFF2-40B4-BE49-F238E27FC236}">
                  <a16:creationId xmlns:a16="http://schemas.microsoft.com/office/drawing/2014/main" id="{A40B095C-EA71-4849-BCA3-9F6F030A31C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dirty="0"/>
                <a:t>In the comparison of retail services in stores of all kinds of foodstuffs, especially patisserie and confectionery contained in Class 35, with various kinds of foodstuffs falling within Classes 29, 30 and 31, the retail services relate to a relatively broad category of goods that includes the goods covered by the other mark. Consequently, the </a:t>
              </a:r>
              <a:r>
                <a:rPr lang="en-US" sz="1600" u="sng" dirty="0"/>
                <a:t>retail services</a:t>
              </a:r>
              <a:r>
                <a:rPr lang="en-US" sz="1600" dirty="0"/>
                <a:t> and the </a:t>
              </a:r>
              <a:r>
                <a:rPr lang="en-US" sz="1600" u="sng" dirty="0"/>
                <a:t>goods</a:t>
              </a:r>
              <a:r>
                <a:rPr lang="en-US" sz="1600" dirty="0"/>
                <a:t> covered by the other mark were found to be </a:t>
              </a:r>
              <a:r>
                <a:rPr lang="it-IT" sz="1600" dirty="0" err="1"/>
                <a:t>complementary</a:t>
              </a:r>
              <a:r>
                <a:rPr lang="it-IT" sz="1600" dirty="0"/>
                <a:t> (05/05/2015, T‑715/13, Castello (fig.) / Castelló y Juan S.A. (fig.) et al., EU:T:2015:256, § 29-31).</a:t>
              </a:r>
              <a:endParaRPr lang="en-US" sz="1600" dirty="0"/>
            </a:p>
          </p:txBody>
        </p:sp>
      </p:grpSp>
      <p:grpSp>
        <p:nvGrpSpPr>
          <p:cNvPr id="18" name="Gruppo 17">
            <a:extLst>
              <a:ext uri="{FF2B5EF4-FFF2-40B4-BE49-F238E27FC236}">
                <a16:creationId xmlns:a16="http://schemas.microsoft.com/office/drawing/2014/main" id="{AAE1AA7D-58DE-41F6-B50B-2B8EBFD77AA8}"/>
              </a:ext>
            </a:extLst>
          </p:cNvPr>
          <p:cNvGrpSpPr/>
          <p:nvPr/>
        </p:nvGrpSpPr>
        <p:grpSpPr>
          <a:xfrm>
            <a:off x="4358986" y="4644735"/>
            <a:ext cx="6485377" cy="1595895"/>
            <a:chOff x="2856074" y="3677313"/>
            <a:chExt cx="1026774" cy="1026774"/>
          </a:xfrm>
          <a:solidFill>
            <a:srgbClr val="2E3C5D"/>
          </a:solidFill>
        </p:grpSpPr>
        <p:sp>
          <p:nvSpPr>
            <p:cNvPr id="27" name="Rettangolo con angoli arrotondati 26">
              <a:extLst>
                <a:ext uri="{FF2B5EF4-FFF2-40B4-BE49-F238E27FC236}">
                  <a16:creationId xmlns:a16="http://schemas.microsoft.com/office/drawing/2014/main" id="{B13AA404-35D6-4ABB-8246-56B738EB54D5}"/>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asellaDiTesto 27">
              <a:extLst>
                <a:ext uri="{FF2B5EF4-FFF2-40B4-BE49-F238E27FC236}">
                  <a16:creationId xmlns:a16="http://schemas.microsoft.com/office/drawing/2014/main" id="{D47ED112-E7C8-4C52-A241-9001C613C4C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dirty="0"/>
                <a:t>Skis (Class 28) and ski boots (Class 25) are complementary because the use of one is </a:t>
              </a:r>
              <a:r>
                <a:rPr lang="en-US" sz="1600" u="sng" dirty="0"/>
                <a:t>indispensable</a:t>
              </a:r>
              <a:r>
                <a:rPr lang="en-US" sz="1600" dirty="0"/>
                <a:t> for the use of the other. The relevant public may think that the production of these goods lies with the same </a:t>
              </a:r>
              <a:r>
                <a:rPr lang="en-US" sz="1600" u="sng" dirty="0"/>
                <a:t>undertaking</a:t>
              </a:r>
              <a:r>
                <a:rPr lang="en-US" sz="1600" dirty="0"/>
                <a:t>. In addition, they share the same public and distribution channels. These goods are consequently considered similar.</a:t>
              </a:r>
            </a:p>
          </p:txBody>
        </p:sp>
      </p:grpSp>
      <p:pic>
        <p:nvPicPr>
          <p:cNvPr id="4" name="Elemento grafico 3" descr="Sci di fondo con riempimento a tinta unita">
            <a:extLst>
              <a:ext uri="{FF2B5EF4-FFF2-40B4-BE49-F238E27FC236}">
                <a16:creationId xmlns:a16="http://schemas.microsoft.com/office/drawing/2014/main" id="{441081BA-ECE1-4DF2-93E6-78DAD169EB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5401" y="4919703"/>
            <a:ext cx="765397" cy="765397"/>
          </a:xfrm>
          <a:prstGeom prst="rect">
            <a:avLst/>
          </a:prstGeom>
        </p:spPr>
      </p:pic>
      <p:pic>
        <p:nvPicPr>
          <p:cNvPr id="6" name="Elemento grafico 5" descr="Tagliatelle con riempimento a tinta unita">
            <a:extLst>
              <a:ext uri="{FF2B5EF4-FFF2-40B4-BE49-F238E27FC236}">
                <a16:creationId xmlns:a16="http://schemas.microsoft.com/office/drawing/2014/main" id="{E0E41C85-50A3-4737-895A-FE556A7775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1744" y="2542306"/>
            <a:ext cx="770658" cy="770658"/>
          </a:xfrm>
          <a:prstGeom prst="rect">
            <a:avLst/>
          </a:prstGeom>
        </p:spPr>
      </p:pic>
    </p:spTree>
    <p:extLst>
      <p:ext uri="{BB962C8B-B14F-4D97-AF65-F5344CB8AC3E}">
        <p14:creationId xmlns:p14="http://schemas.microsoft.com/office/powerpoint/2010/main" val="332650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assessment</a:t>
            </a:r>
            <a:r>
              <a:rPr lang="it-IT" dirty="0"/>
              <a:t> </a:t>
            </a:r>
            <a:r>
              <a:rPr lang="it-IT" dirty="0" err="1"/>
              <a:t>criteria</a:t>
            </a:r>
            <a:r>
              <a:rPr lang="it-IT" dirty="0"/>
              <a:t> (4/7)</a:t>
            </a:r>
            <a:endParaRPr lang="it-GB" dirty="0"/>
          </a:p>
        </p:txBody>
      </p:sp>
      <p:grpSp>
        <p:nvGrpSpPr>
          <p:cNvPr id="24" name="Gruppo 23">
            <a:extLst>
              <a:ext uri="{FF2B5EF4-FFF2-40B4-BE49-F238E27FC236}">
                <a16:creationId xmlns:a16="http://schemas.microsoft.com/office/drawing/2014/main" id="{F32E0A74-F609-4748-B849-A15EAAD81469}"/>
              </a:ext>
            </a:extLst>
          </p:cNvPr>
          <p:cNvGrpSpPr/>
          <p:nvPr/>
        </p:nvGrpSpPr>
        <p:grpSpPr>
          <a:xfrm>
            <a:off x="4948851" y="2130283"/>
            <a:ext cx="2294298" cy="1070118"/>
            <a:chOff x="2856074" y="3677313"/>
            <a:chExt cx="1026774" cy="1026774"/>
          </a:xfrm>
          <a:solidFill>
            <a:srgbClr val="2E3C5D"/>
          </a:solidFill>
        </p:grpSpPr>
        <p:sp>
          <p:nvSpPr>
            <p:cNvPr id="25" name="Rettangolo con angoli arrotondati 24">
              <a:extLst>
                <a:ext uri="{FF2B5EF4-FFF2-40B4-BE49-F238E27FC236}">
                  <a16:creationId xmlns:a16="http://schemas.microsoft.com/office/drawing/2014/main" id="{8D46F141-B26C-44D4-9019-4982B7A2232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asellaDiTesto 25">
              <a:extLst>
                <a:ext uri="{FF2B5EF4-FFF2-40B4-BE49-F238E27FC236}">
                  <a16:creationId xmlns:a16="http://schemas.microsoft.com/office/drawing/2014/main" id="{9E60C2AA-4A04-44E5-87BC-2BA82AA274EF}"/>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Visual </a:t>
              </a:r>
              <a:r>
                <a:rPr lang="it-IT" sz="1600" b="1" dirty="0" err="1">
                  <a:latin typeface="+mj-lt"/>
                </a:rPr>
                <a:t>perspective</a:t>
              </a:r>
              <a:endParaRPr lang="it-IT" sz="1600" b="1" dirty="0">
                <a:latin typeface="+mj-lt"/>
              </a:endParaRPr>
            </a:p>
          </p:txBody>
        </p:sp>
      </p:grpSp>
      <p:grpSp>
        <p:nvGrpSpPr>
          <p:cNvPr id="10" name="Gruppo 9">
            <a:extLst>
              <a:ext uri="{FF2B5EF4-FFF2-40B4-BE49-F238E27FC236}">
                <a16:creationId xmlns:a16="http://schemas.microsoft.com/office/drawing/2014/main" id="{A33FE1AE-1E21-40A8-9A31-083A9BCDBFDC}"/>
              </a:ext>
            </a:extLst>
          </p:cNvPr>
          <p:cNvGrpSpPr/>
          <p:nvPr/>
        </p:nvGrpSpPr>
        <p:grpSpPr>
          <a:xfrm>
            <a:off x="4923111" y="3514006"/>
            <a:ext cx="2320038" cy="1070118"/>
            <a:chOff x="2856074" y="3677313"/>
            <a:chExt cx="1026774" cy="1026774"/>
          </a:xfrm>
          <a:solidFill>
            <a:srgbClr val="2E3C5D"/>
          </a:solidFill>
        </p:grpSpPr>
        <p:sp>
          <p:nvSpPr>
            <p:cNvPr id="11" name="Rettangolo con angoli arrotondati 10">
              <a:extLst>
                <a:ext uri="{FF2B5EF4-FFF2-40B4-BE49-F238E27FC236}">
                  <a16:creationId xmlns:a16="http://schemas.microsoft.com/office/drawing/2014/main" id="{A1440714-E6FE-4B3A-A8BB-3FB9B4715F1C}"/>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asellaDiTesto 11">
              <a:extLst>
                <a:ext uri="{FF2B5EF4-FFF2-40B4-BE49-F238E27FC236}">
                  <a16:creationId xmlns:a16="http://schemas.microsoft.com/office/drawing/2014/main" id="{CB060AD1-0911-4E73-925C-05E47FF73D2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Phonetic</a:t>
              </a:r>
              <a:r>
                <a:rPr lang="it-IT" sz="1600" b="1" dirty="0">
                  <a:latin typeface="+mj-lt"/>
                </a:rPr>
                <a:t> </a:t>
              </a:r>
              <a:r>
                <a:rPr lang="it-IT" sz="1600" b="1" dirty="0" err="1">
                  <a:latin typeface="+mj-lt"/>
                </a:rPr>
                <a:t>perspective</a:t>
              </a:r>
              <a:endParaRPr lang="it-IT" sz="1600" b="1" dirty="0">
                <a:latin typeface="+mj-lt"/>
              </a:endParaRPr>
            </a:p>
          </p:txBody>
        </p:sp>
      </p:grpSp>
      <p:grpSp>
        <p:nvGrpSpPr>
          <p:cNvPr id="13" name="Gruppo 12">
            <a:extLst>
              <a:ext uri="{FF2B5EF4-FFF2-40B4-BE49-F238E27FC236}">
                <a16:creationId xmlns:a16="http://schemas.microsoft.com/office/drawing/2014/main" id="{79206F81-F5EA-4FA5-B01D-7BB816A3B4C2}"/>
              </a:ext>
            </a:extLst>
          </p:cNvPr>
          <p:cNvGrpSpPr/>
          <p:nvPr/>
        </p:nvGrpSpPr>
        <p:grpSpPr>
          <a:xfrm>
            <a:off x="4923109" y="4897729"/>
            <a:ext cx="2320040" cy="1070118"/>
            <a:chOff x="2805952" y="3677313"/>
            <a:chExt cx="1026774" cy="1026774"/>
          </a:xfrm>
          <a:solidFill>
            <a:srgbClr val="2E3C5D"/>
          </a:solidFill>
        </p:grpSpPr>
        <p:sp>
          <p:nvSpPr>
            <p:cNvPr id="14" name="Rettangolo con angoli arrotondati 13">
              <a:extLst>
                <a:ext uri="{FF2B5EF4-FFF2-40B4-BE49-F238E27FC236}">
                  <a16:creationId xmlns:a16="http://schemas.microsoft.com/office/drawing/2014/main" id="{8041AAC1-8465-4AD5-B634-4A2BF13C6C95}"/>
                </a:ext>
              </a:extLst>
            </p:cNvPr>
            <p:cNvSpPr/>
            <p:nvPr/>
          </p:nvSpPr>
          <p:spPr>
            <a:xfrm>
              <a:off x="2805952"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8C5D53A5-A594-4A64-9E0F-CAB63CBE844F}"/>
                </a:ext>
              </a:extLst>
            </p:cNvPr>
            <p:cNvSpPr txBox="1"/>
            <p:nvPr/>
          </p:nvSpPr>
          <p:spPr>
            <a:xfrm>
              <a:off x="2906198" y="3727434"/>
              <a:ext cx="879874"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Conceptual</a:t>
              </a:r>
              <a:r>
                <a:rPr lang="it-IT" sz="1600" b="1" dirty="0">
                  <a:latin typeface="+mj-lt"/>
                </a:rPr>
                <a:t> </a:t>
              </a:r>
              <a:r>
                <a:rPr lang="it-IT" sz="1600" b="1" dirty="0" err="1">
                  <a:latin typeface="+mj-lt"/>
                </a:rPr>
                <a:t>perspective</a:t>
              </a:r>
              <a:endParaRPr lang="it-IT" sz="1600" b="1" dirty="0">
                <a:latin typeface="+mj-lt"/>
              </a:endParaRPr>
            </a:p>
          </p:txBody>
        </p:sp>
      </p:grpSp>
      <p:pic>
        <p:nvPicPr>
          <p:cNvPr id="16" name="Elemento grafico 15" descr="Occhio">
            <a:extLst>
              <a:ext uri="{FF2B5EF4-FFF2-40B4-BE49-F238E27FC236}">
                <a16:creationId xmlns:a16="http://schemas.microsoft.com/office/drawing/2014/main" id="{31CD5FA1-81AC-455D-A44C-01CBA86FFF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44" y="2320067"/>
            <a:ext cx="682550" cy="682550"/>
          </a:xfrm>
          <a:prstGeom prst="rect">
            <a:avLst/>
          </a:prstGeom>
        </p:spPr>
      </p:pic>
      <p:pic>
        <p:nvPicPr>
          <p:cNvPr id="17" name="Elemento grafico 16" descr="Orecchio">
            <a:extLst>
              <a:ext uri="{FF2B5EF4-FFF2-40B4-BE49-F238E27FC236}">
                <a16:creationId xmlns:a16="http://schemas.microsoft.com/office/drawing/2014/main" id="{F8966098-6A73-47C3-B97D-54D9D60C07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6848" y="3744791"/>
            <a:ext cx="608543" cy="608543"/>
          </a:xfrm>
          <a:prstGeom prst="rect">
            <a:avLst/>
          </a:prstGeom>
        </p:spPr>
      </p:pic>
      <p:pic>
        <p:nvPicPr>
          <p:cNvPr id="18" name="Elemento grafico 17" descr="Informazioni">
            <a:extLst>
              <a:ext uri="{FF2B5EF4-FFF2-40B4-BE49-F238E27FC236}">
                <a16:creationId xmlns:a16="http://schemas.microsoft.com/office/drawing/2014/main" id="{6F6C6D15-1FDB-4E35-A1BC-71DBA004EE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2586" y="5146383"/>
            <a:ext cx="572805" cy="572805"/>
          </a:xfrm>
          <a:prstGeom prst="rect">
            <a:avLst/>
          </a:prstGeom>
        </p:spPr>
      </p:pic>
    </p:spTree>
    <p:extLst>
      <p:ext uri="{BB962C8B-B14F-4D97-AF65-F5344CB8AC3E}">
        <p14:creationId xmlns:p14="http://schemas.microsoft.com/office/powerpoint/2010/main" val="75323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assessment</a:t>
            </a:r>
            <a:r>
              <a:rPr lang="it-IT" dirty="0"/>
              <a:t> </a:t>
            </a:r>
            <a:r>
              <a:rPr lang="it-IT" dirty="0" err="1"/>
              <a:t>criteria</a:t>
            </a:r>
            <a:r>
              <a:rPr lang="it-IT" dirty="0"/>
              <a:t> (5/7)</a:t>
            </a:r>
            <a:endParaRPr lang="it-GB" dirty="0"/>
          </a:p>
        </p:txBody>
      </p:sp>
      <p:grpSp>
        <p:nvGrpSpPr>
          <p:cNvPr id="13" name="Gruppo 12">
            <a:extLst>
              <a:ext uri="{FF2B5EF4-FFF2-40B4-BE49-F238E27FC236}">
                <a16:creationId xmlns:a16="http://schemas.microsoft.com/office/drawing/2014/main" id="{79206F81-F5EA-4FA5-B01D-7BB816A3B4C2}"/>
              </a:ext>
            </a:extLst>
          </p:cNvPr>
          <p:cNvGrpSpPr/>
          <p:nvPr/>
        </p:nvGrpSpPr>
        <p:grpSpPr>
          <a:xfrm>
            <a:off x="688813" y="1786721"/>
            <a:ext cx="2320040" cy="1070118"/>
            <a:chOff x="2805952" y="3677313"/>
            <a:chExt cx="1026774" cy="1026774"/>
          </a:xfrm>
          <a:solidFill>
            <a:srgbClr val="2E3C5D"/>
          </a:solidFill>
        </p:grpSpPr>
        <p:sp>
          <p:nvSpPr>
            <p:cNvPr id="14" name="Rettangolo con angoli arrotondati 13">
              <a:extLst>
                <a:ext uri="{FF2B5EF4-FFF2-40B4-BE49-F238E27FC236}">
                  <a16:creationId xmlns:a16="http://schemas.microsoft.com/office/drawing/2014/main" id="{8041AAC1-8465-4AD5-B634-4A2BF13C6C95}"/>
                </a:ext>
              </a:extLst>
            </p:cNvPr>
            <p:cNvSpPr/>
            <p:nvPr/>
          </p:nvSpPr>
          <p:spPr>
            <a:xfrm>
              <a:off x="2805952"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8C5D53A5-A594-4A64-9E0F-CAB63CBE844F}"/>
                </a:ext>
              </a:extLst>
            </p:cNvPr>
            <p:cNvSpPr txBox="1"/>
            <p:nvPr/>
          </p:nvSpPr>
          <p:spPr>
            <a:xfrm>
              <a:off x="2906198" y="3727434"/>
              <a:ext cx="879874"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Visual </a:t>
              </a:r>
              <a:r>
                <a:rPr lang="it-IT" sz="1600" b="1" dirty="0" err="1">
                  <a:latin typeface="+mj-lt"/>
                </a:rPr>
                <a:t>perspective</a:t>
              </a:r>
              <a:endParaRPr lang="it-IT" sz="1600" b="1" dirty="0">
                <a:latin typeface="+mj-lt"/>
              </a:endParaRPr>
            </a:p>
          </p:txBody>
        </p:sp>
      </p:grpSp>
      <p:pic>
        <p:nvPicPr>
          <p:cNvPr id="19" name="Elemento grafico 18" descr="Occhio">
            <a:extLst>
              <a:ext uri="{FF2B5EF4-FFF2-40B4-BE49-F238E27FC236}">
                <a16:creationId xmlns:a16="http://schemas.microsoft.com/office/drawing/2014/main" id="{37DE9CDA-C085-446D-9AA2-AC6BDE352A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978792"/>
            <a:ext cx="682550" cy="682550"/>
          </a:xfrm>
          <a:prstGeom prst="rect">
            <a:avLst/>
          </a:prstGeom>
        </p:spPr>
      </p:pic>
      <p:pic>
        <p:nvPicPr>
          <p:cNvPr id="6" name="Immagine 5">
            <a:extLst>
              <a:ext uri="{FF2B5EF4-FFF2-40B4-BE49-F238E27FC236}">
                <a16:creationId xmlns:a16="http://schemas.microsoft.com/office/drawing/2014/main" id="{09BB2A65-B3D0-42E5-8179-6603F7290D3F}"/>
              </a:ext>
            </a:extLst>
          </p:cNvPr>
          <p:cNvPicPr>
            <a:picLocks noChangeAspect="1"/>
          </p:cNvPicPr>
          <p:nvPr/>
        </p:nvPicPr>
        <p:blipFill>
          <a:blip r:embed="rId4"/>
          <a:stretch>
            <a:fillRect/>
          </a:stretch>
        </p:blipFill>
        <p:spPr>
          <a:xfrm>
            <a:off x="3129946" y="1838958"/>
            <a:ext cx="5934118" cy="4400582"/>
          </a:xfrm>
          <a:prstGeom prst="rect">
            <a:avLst/>
          </a:prstGeom>
        </p:spPr>
      </p:pic>
      <p:sp>
        <p:nvSpPr>
          <p:cNvPr id="21" name="CasellaDiTesto 20">
            <a:extLst>
              <a:ext uri="{FF2B5EF4-FFF2-40B4-BE49-F238E27FC236}">
                <a16:creationId xmlns:a16="http://schemas.microsoft.com/office/drawing/2014/main" id="{7E8062AB-0064-4B0C-980B-89FFE5129C7C}"/>
              </a:ext>
            </a:extLst>
          </p:cNvPr>
          <p:cNvSpPr txBox="1"/>
          <p:nvPr/>
        </p:nvSpPr>
        <p:spPr>
          <a:xfrm>
            <a:off x="4197927" y="6054874"/>
            <a:ext cx="6130636" cy="369332"/>
          </a:xfrm>
          <a:prstGeom prst="rect">
            <a:avLst/>
          </a:prstGeom>
          <a:noFill/>
        </p:spPr>
        <p:txBody>
          <a:bodyPr wrap="square">
            <a:spAutoFit/>
          </a:bodyPr>
          <a:lstStyle/>
          <a:p>
            <a:r>
              <a:rPr lang="it-IT" dirty="0"/>
              <a:t>https://guidelines.euipo.europa.eu</a:t>
            </a:r>
          </a:p>
        </p:txBody>
      </p:sp>
    </p:spTree>
    <p:extLst>
      <p:ext uri="{BB962C8B-B14F-4D97-AF65-F5344CB8AC3E}">
        <p14:creationId xmlns:p14="http://schemas.microsoft.com/office/powerpoint/2010/main" val="1906123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assessment</a:t>
            </a:r>
            <a:r>
              <a:rPr lang="it-IT" dirty="0"/>
              <a:t> </a:t>
            </a:r>
            <a:r>
              <a:rPr lang="it-IT" dirty="0" err="1"/>
              <a:t>criteria</a:t>
            </a:r>
            <a:r>
              <a:rPr lang="it-IT" dirty="0"/>
              <a:t> (6/7)</a:t>
            </a:r>
            <a:endParaRPr lang="it-GB" dirty="0"/>
          </a:p>
        </p:txBody>
      </p:sp>
      <p:grpSp>
        <p:nvGrpSpPr>
          <p:cNvPr id="13" name="Gruppo 12">
            <a:extLst>
              <a:ext uri="{FF2B5EF4-FFF2-40B4-BE49-F238E27FC236}">
                <a16:creationId xmlns:a16="http://schemas.microsoft.com/office/drawing/2014/main" id="{79206F81-F5EA-4FA5-B01D-7BB816A3B4C2}"/>
              </a:ext>
            </a:extLst>
          </p:cNvPr>
          <p:cNvGrpSpPr/>
          <p:nvPr/>
        </p:nvGrpSpPr>
        <p:grpSpPr>
          <a:xfrm>
            <a:off x="688813" y="1786721"/>
            <a:ext cx="2320040" cy="1070118"/>
            <a:chOff x="2805952" y="3677313"/>
            <a:chExt cx="1026774" cy="1026774"/>
          </a:xfrm>
          <a:solidFill>
            <a:srgbClr val="2E3C5D"/>
          </a:solidFill>
        </p:grpSpPr>
        <p:sp>
          <p:nvSpPr>
            <p:cNvPr id="14" name="Rettangolo con angoli arrotondati 13">
              <a:extLst>
                <a:ext uri="{FF2B5EF4-FFF2-40B4-BE49-F238E27FC236}">
                  <a16:creationId xmlns:a16="http://schemas.microsoft.com/office/drawing/2014/main" id="{8041AAC1-8465-4AD5-B634-4A2BF13C6C95}"/>
                </a:ext>
              </a:extLst>
            </p:cNvPr>
            <p:cNvSpPr/>
            <p:nvPr/>
          </p:nvSpPr>
          <p:spPr>
            <a:xfrm>
              <a:off x="2805952"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8C5D53A5-A594-4A64-9E0F-CAB63CBE844F}"/>
                </a:ext>
              </a:extLst>
            </p:cNvPr>
            <p:cNvSpPr txBox="1"/>
            <p:nvPr/>
          </p:nvSpPr>
          <p:spPr>
            <a:xfrm>
              <a:off x="2906198" y="3727434"/>
              <a:ext cx="879874"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Phonetic</a:t>
              </a:r>
              <a:r>
                <a:rPr lang="it-IT" sz="1600" b="1" dirty="0">
                  <a:latin typeface="+mj-lt"/>
                </a:rPr>
                <a:t> </a:t>
              </a:r>
              <a:r>
                <a:rPr lang="it-IT" sz="1600" b="1" dirty="0" err="1">
                  <a:latin typeface="+mj-lt"/>
                </a:rPr>
                <a:t>perspective</a:t>
              </a:r>
              <a:endParaRPr lang="it-IT" sz="1600" b="1" dirty="0">
                <a:latin typeface="+mj-lt"/>
              </a:endParaRPr>
            </a:p>
          </p:txBody>
        </p:sp>
      </p:grpSp>
      <p:pic>
        <p:nvPicPr>
          <p:cNvPr id="8" name="Elemento grafico 7" descr="Orecchio">
            <a:extLst>
              <a:ext uri="{FF2B5EF4-FFF2-40B4-BE49-F238E27FC236}">
                <a16:creationId xmlns:a16="http://schemas.microsoft.com/office/drawing/2014/main" id="{C6418808-B9B6-46F3-8751-27F3D82533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70" y="1962750"/>
            <a:ext cx="608543" cy="608543"/>
          </a:xfrm>
          <a:prstGeom prst="rect">
            <a:avLst/>
          </a:prstGeom>
        </p:spPr>
      </p:pic>
      <p:pic>
        <p:nvPicPr>
          <p:cNvPr id="7" name="Immagine 6">
            <a:extLst>
              <a:ext uri="{FF2B5EF4-FFF2-40B4-BE49-F238E27FC236}">
                <a16:creationId xmlns:a16="http://schemas.microsoft.com/office/drawing/2014/main" id="{251A4ADA-F365-41D4-B93B-AFB456605F1D}"/>
              </a:ext>
            </a:extLst>
          </p:cNvPr>
          <p:cNvPicPr>
            <a:picLocks noChangeAspect="1"/>
          </p:cNvPicPr>
          <p:nvPr/>
        </p:nvPicPr>
        <p:blipFill>
          <a:blip r:embed="rId4"/>
          <a:stretch>
            <a:fillRect/>
          </a:stretch>
        </p:blipFill>
        <p:spPr>
          <a:xfrm>
            <a:off x="575704" y="3311586"/>
            <a:ext cx="4708883" cy="1660501"/>
          </a:xfrm>
          <a:prstGeom prst="rect">
            <a:avLst/>
          </a:prstGeom>
        </p:spPr>
      </p:pic>
      <p:pic>
        <p:nvPicPr>
          <p:cNvPr id="10" name="Immagine 9">
            <a:extLst>
              <a:ext uri="{FF2B5EF4-FFF2-40B4-BE49-F238E27FC236}">
                <a16:creationId xmlns:a16="http://schemas.microsoft.com/office/drawing/2014/main" id="{32825E78-43A3-4993-B54E-A22DA799DB36}"/>
              </a:ext>
            </a:extLst>
          </p:cNvPr>
          <p:cNvPicPr>
            <a:picLocks noChangeAspect="1"/>
          </p:cNvPicPr>
          <p:nvPr/>
        </p:nvPicPr>
        <p:blipFill>
          <a:blip r:embed="rId5"/>
          <a:stretch>
            <a:fillRect/>
          </a:stretch>
        </p:blipFill>
        <p:spPr>
          <a:xfrm>
            <a:off x="6520295" y="1730932"/>
            <a:ext cx="4390313" cy="4716384"/>
          </a:xfrm>
          <a:prstGeom prst="rect">
            <a:avLst/>
          </a:prstGeom>
        </p:spPr>
      </p:pic>
      <p:sp>
        <p:nvSpPr>
          <p:cNvPr id="16" name="CasellaDiTesto 15">
            <a:extLst>
              <a:ext uri="{FF2B5EF4-FFF2-40B4-BE49-F238E27FC236}">
                <a16:creationId xmlns:a16="http://schemas.microsoft.com/office/drawing/2014/main" id="{26CEFCD4-0A95-475A-8858-5CEEC18B5D83}"/>
              </a:ext>
            </a:extLst>
          </p:cNvPr>
          <p:cNvSpPr txBox="1"/>
          <p:nvPr/>
        </p:nvSpPr>
        <p:spPr>
          <a:xfrm>
            <a:off x="557250" y="6037317"/>
            <a:ext cx="6130636" cy="369332"/>
          </a:xfrm>
          <a:prstGeom prst="rect">
            <a:avLst/>
          </a:prstGeom>
          <a:noFill/>
        </p:spPr>
        <p:txBody>
          <a:bodyPr wrap="square">
            <a:spAutoFit/>
          </a:bodyPr>
          <a:lstStyle/>
          <a:p>
            <a:r>
              <a:rPr lang="it-IT" dirty="0"/>
              <a:t>https://guidelines.euipo.europa.eu</a:t>
            </a:r>
          </a:p>
        </p:txBody>
      </p:sp>
    </p:spTree>
    <p:extLst>
      <p:ext uri="{BB962C8B-B14F-4D97-AF65-F5344CB8AC3E}">
        <p14:creationId xmlns:p14="http://schemas.microsoft.com/office/powerpoint/2010/main" val="16403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assessment</a:t>
            </a:r>
            <a:r>
              <a:rPr lang="it-IT" dirty="0"/>
              <a:t> </a:t>
            </a:r>
            <a:r>
              <a:rPr lang="it-IT" dirty="0" err="1"/>
              <a:t>criteria</a:t>
            </a:r>
            <a:r>
              <a:rPr lang="it-IT" dirty="0"/>
              <a:t> (7/7)</a:t>
            </a:r>
            <a:endParaRPr lang="it-GB" dirty="0"/>
          </a:p>
        </p:txBody>
      </p:sp>
      <p:grpSp>
        <p:nvGrpSpPr>
          <p:cNvPr id="13" name="Gruppo 12">
            <a:extLst>
              <a:ext uri="{FF2B5EF4-FFF2-40B4-BE49-F238E27FC236}">
                <a16:creationId xmlns:a16="http://schemas.microsoft.com/office/drawing/2014/main" id="{79206F81-F5EA-4FA5-B01D-7BB816A3B4C2}"/>
              </a:ext>
            </a:extLst>
          </p:cNvPr>
          <p:cNvGrpSpPr/>
          <p:nvPr/>
        </p:nvGrpSpPr>
        <p:grpSpPr>
          <a:xfrm>
            <a:off x="688813" y="1786721"/>
            <a:ext cx="2320040" cy="1070118"/>
            <a:chOff x="2805952" y="3677313"/>
            <a:chExt cx="1026774" cy="1026774"/>
          </a:xfrm>
          <a:solidFill>
            <a:srgbClr val="2E3C5D"/>
          </a:solidFill>
        </p:grpSpPr>
        <p:sp>
          <p:nvSpPr>
            <p:cNvPr id="14" name="Rettangolo con angoli arrotondati 13">
              <a:extLst>
                <a:ext uri="{FF2B5EF4-FFF2-40B4-BE49-F238E27FC236}">
                  <a16:creationId xmlns:a16="http://schemas.microsoft.com/office/drawing/2014/main" id="{8041AAC1-8465-4AD5-B634-4A2BF13C6C95}"/>
                </a:ext>
              </a:extLst>
            </p:cNvPr>
            <p:cNvSpPr/>
            <p:nvPr/>
          </p:nvSpPr>
          <p:spPr>
            <a:xfrm>
              <a:off x="2805952"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8C5D53A5-A594-4A64-9E0F-CAB63CBE844F}"/>
                </a:ext>
              </a:extLst>
            </p:cNvPr>
            <p:cNvSpPr txBox="1"/>
            <p:nvPr/>
          </p:nvSpPr>
          <p:spPr>
            <a:xfrm>
              <a:off x="2906198" y="3727434"/>
              <a:ext cx="879874"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Conceptual</a:t>
              </a:r>
              <a:r>
                <a:rPr lang="it-IT" sz="1600" b="1" dirty="0">
                  <a:latin typeface="+mj-lt"/>
                </a:rPr>
                <a:t> </a:t>
              </a:r>
              <a:r>
                <a:rPr lang="it-IT" sz="1600" b="1" dirty="0" err="1">
                  <a:latin typeface="+mj-lt"/>
                </a:rPr>
                <a:t>perspective</a:t>
              </a:r>
              <a:endParaRPr lang="it-IT" sz="1600" b="1" dirty="0">
                <a:latin typeface="+mj-lt"/>
              </a:endParaRPr>
            </a:p>
          </p:txBody>
        </p:sp>
      </p:grpSp>
      <p:pic>
        <p:nvPicPr>
          <p:cNvPr id="18" name="Elemento grafico 17" descr="Informazioni">
            <a:extLst>
              <a:ext uri="{FF2B5EF4-FFF2-40B4-BE49-F238E27FC236}">
                <a16:creationId xmlns:a16="http://schemas.microsoft.com/office/drawing/2014/main" id="{6F6C6D15-1FDB-4E35-A1BC-71DBA004EE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82" y="2035375"/>
            <a:ext cx="572805" cy="572805"/>
          </a:xfrm>
          <a:prstGeom prst="rect">
            <a:avLst/>
          </a:prstGeom>
        </p:spPr>
      </p:pic>
      <p:pic>
        <p:nvPicPr>
          <p:cNvPr id="4" name="Immagine 3">
            <a:extLst>
              <a:ext uri="{FF2B5EF4-FFF2-40B4-BE49-F238E27FC236}">
                <a16:creationId xmlns:a16="http://schemas.microsoft.com/office/drawing/2014/main" id="{80484810-7FBC-4D1E-B8BA-9F4383F0FE83}"/>
              </a:ext>
            </a:extLst>
          </p:cNvPr>
          <p:cNvPicPr>
            <a:picLocks noChangeAspect="1"/>
          </p:cNvPicPr>
          <p:nvPr/>
        </p:nvPicPr>
        <p:blipFill>
          <a:blip r:embed="rId4"/>
          <a:stretch>
            <a:fillRect/>
          </a:stretch>
        </p:blipFill>
        <p:spPr>
          <a:xfrm>
            <a:off x="3869841" y="1543045"/>
            <a:ext cx="4452318" cy="4899316"/>
          </a:xfrm>
          <a:prstGeom prst="rect">
            <a:avLst/>
          </a:prstGeom>
        </p:spPr>
      </p:pic>
      <p:sp>
        <p:nvSpPr>
          <p:cNvPr id="8" name="CasellaDiTesto 7">
            <a:extLst>
              <a:ext uri="{FF2B5EF4-FFF2-40B4-BE49-F238E27FC236}">
                <a16:creationId xmlns:a16="http://schemas.microsoft.com/office/drawing/2014/main" id="{99AC4311-894D-4D0F-A7B0-3D5DFEA74072}"/>
              </a:ext>
            </a:extLst>
          </p:cNvPr>
          <p:cNvSpPr txBox="1"/>
          <p:nvPr/>
        </p:nvSpPr>
        <p:spPr>
          <a:xfrm>
            <a:off x="254823" y="5954951"/>
            <a:ext cx="6130636" cy="369332"/>
          </a:xfrm>
          <a:prstGeom prst="rect">
            <a:avLst/>
          </a:prstGeom>
          <a:noFill/>
        </p:spPr>
        <p:txBody>
          <a:bodyPr wrap="square">
            <a:spAutoFit/>
          </a:bodyPr>
          <a:lstStyle/>
          <a:p>
            <a:r>
              <a:rPr lang="it-IT" dirty="0"/>
              <a:t>https://guidelines.euipo.europa.eu</a:t>
            </a:r>
          </a:p>
        </p:txBody>
      </p:sp>
    </p:spTree>
    <p:extLst>
      <p:ext uri="{BB962C8B-B14F-4D97-AF65-F5344CB8AC3E}">
        <p14:creationId xmlns:p14="http://schemas.microsoft.com/office/powerpoint/2010/main" val="290636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case </a:t>
            </a:r>
            <a:r>
              <a:rPr lang="it-IT" dirty="0" err="1"/>
              <a:t>law</a:t>
            </a:r>
            <a:r>
              <a:rPr lang="it-IT" dirty="0"/>
              <a:t> (1/5)   </a:t>
            </a:r>
            <a:endParaRPr lang="it-GB" dirty="0"/>
          </a:p>
        </p:txBody>
      </p:sp>
      <p:pic>
        <p:nvPicPr>
          <p:cNvPr id="3076" name="Picture 4" descr="Coca-Cola - Home | Facebook">
            <a:extLst>
              <a:ext uri="{FF2B5EF4-FFF2-40B4-BE49-F238E27FC236}">
                <a16:creationId xmlns:a16="http://schemas.microsoft.com/office/drawing/2014/main" id="{7B4BC219-1335-4C8B-879C-C41A74DAC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196" y="2262909"/>
            <a:ext cx="1528762" cy="15287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oducts | Coca-Cola Europacific Partners">
            <a:extLst>
              <a:ext uri="{FF2B5EF4-FFF2-40B4-BE49-F238E27FC236}">
                <a16:creationId xmlns:a16="http://schemas.microsoft.com/office/drawing/2014/main" id="{2DC782D5-C18D-47EC-93A2-2E1EFFEA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014" y="409791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Elemento grafico 4" descr="Sirena con riempimento a tinta unita">
            <a:extLst>
              <a:ext uri="{FF2B5EF4-FFF2-40B4-BE49-F238E27FC236}">
                <a16:creationId xmlns:a16="http://schemas.microsoft.com/office/drawing/2014/main" id="{35FBF43E-8DA6-4A20-82E9-FC51DE78C6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0670" y="3327257"/>
            <a:ext cx="770659" cy="770659"/>
          </a:xfrm>
          <a:prstGeom prst="rect">
            <a:avLst/>
          </a:prstGeom>
        </p:spPr>
      </p:pic>
      <p:pic>
        <p:nvPicPr>
          <p:cNvPr id="1026" name="Picture 2" descr="5941311012243 RIENERGY-Cola-250mL-Moldavia">
            <a:extLst>
              <a:ext uri="{FF2B5EF4-FFF2-40B4-BE49-F238E27FC236}">
                <a16:creationId xmlns:a16="http://schemas.microsoft.com/office/drawing/2014/main" id="{318927AC-8FA2-FF49-8A86-034CEC5DE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249" y="1942334"/>
            <a:ext cx="1473250" cy="38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7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case </a:t>
            </a:r>
            <a:r>
              <a:rPr lang="it-IT" dirty="0" err="1"/>
              <a:t>law</a:t>
            </a:r>
            <a:r>
              <a:rPr lang="it-IT" dirty="0"/>
              <a:t> (2/5)   </a:t>
            </a:r>
            <a:endParaRPr lang="it-GB" dirty="0"/>
          </a:p>
        </p:txBody>
      </p:sp>
      <p:grpSp>
        <p:nvGrpSpPr>
          <p:cNvPr id="7" name="Gruppo 6">
            <a:extLst>
              <a:ext uri="{FF2B5EF4-FFF2-40B4-BE49-F238E27FC236}">
                <a16:creationId xmlns:a16="http://schemas.microsoft.com/office/drawing/2014/main" id="{6AEB328B-0FC8-46BB-9A0F-0D4907CAE01D}"/>
              </a:ext>
            </a:extLst>
          </p:cNvPr>
          <p:cNvGrpSpPr/>
          <p:nvPr/>
        </p:nvGrpSpPr>
        <p:grpSpPr>
          <a:xfrm>
            <a:off x="553372" y="3907128"/>
            <a:ext cx="2294298" cy="1070118"/>
            <a:chOff x="2856074" y="3677313"/>
            <a:chExt cx="1026774" cy="1026774"/>
          </a:xfrm>
          <a:solidFill>
            <a:srgbClr val="2E3C5D"/>
          </a:solidFill>
        </p:grpSpPr>
        <p:sp>
          <p:nvSpPr>
            <p:cNvPr id="8" name="Rettangolo con angoli arrotondati 7">
              <a:extLst>
                <a:ext uri="{FF2B5EF4-FFF2-40B4-BE49-F238E27FC236}">
                  <a16:creationId xmlns:a16="http://schemas.microsoft.com/office/drawing/2014/main" id="{CF0A9E51-D83C-453D-B937-2980ACCB2319}"/>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DFA9B266-D7FB-4B33-855A-7E246CF94BF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Visual </a:t>
              </a:r>
              <a:r>
                <a:rPr lang="it-IT" sz="1600" b="1" dirty="0" err="1">
                  <a:latin typeface="+mj-lt"/>
                </a:rPr>
                <a:t>perspective</a:t>
              </a:r>
              <a:endParaRPr lang="it-IT" sz="1600" b="1" dirty="0">
                <a:latin typeface="+mj-lt"/>
              </a:endParaRPr>
            </a:p>
          </p:txBody>
        </p:sp>
      </p:grpSp>
      <p:pic>
        <p:nvPicPr>
          <p:cNvPr id="16" name="Elemento grafico 15" descr="Occhio">
            <a:extLst>
              <a:ext uri="{FF2B5EF4-FFF2-40B4-BE49-F238E27FC236}">
                <a16:creationId xmlns:a16="http://schemas.microsoft.com/office/drawing/2014/main" id="{7C2E47F4-AF9F-4ABA-9ED4-24F779F13F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9226" y="4100910"/>
            <a:ext cx="682550" cy="682550"/>
          </a:xfrm>
          <a:prstGeom prst="rect">
            <a:avLst/>
          </a:prstGeom>
        </p:spPr>
      </p:pic>
      <p:grpSp>
        <p:nvGrpSpPr>
          <p:cNvPr id="19" name="Gruppo 18">
            <a:extLst>
              <a:ext uri="{FF2B5EF4-FFF2-40B4-BE49-F238E27FC236}">
                <a16:creationId xmlns:a16="http://schemas.microsoft.com/office/drawing/2014/main" id="{17EDB703-1D5F-4D20-91E2-2454DF80C787}"/>
              </a:ext>
            </a:extLst>
          </p:cNvPr>
          <p:cNvGrpSpPr/>
          <p:nvPr/>
        </p:nvGrpSpPr>
        <p:grpSpPr>
          <a:xfrm>
            <a:off x="4513333" y="2855560"/>
            <a:ext cx="6835485" cy="3091147"/>
            <a:chOff x="2856074" y="3677313"/>
            <a:chExt cx="1026774" cy="1026774"/>
          </a:xfrm>
          <a:solidFill>
            <a:srgbClr val="2E3C5D"/>
          </a:solidFill>
        </p:grpSpPr>
        <p:sp>
          <p:nvSpPr>
            <p:cNvPr id="20" name="Rettangolo con angoli arrotondati 19">
              <a:extLst>
                <a:ext uri="{FF2B5EF4-FFF2-40B4-BE49-F238E27FC236}">
                  <a16:creationId xmlns:a16="http://schemas.microsoft.com/office/drawing/2014/main" id="{DE14D091-2C77-49A2-B40D-FC0BDB5B88E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asellaDiTesto 20">
              <a:extLst>
                <a:ext uri="{FF2B5EF4-FFF2-40B4-BE49-F238E27FC236}">
                  <a16:creationId xmlns:a16="http://schemas.microsoft.com/office/drawing/2014/main" id="{F14F078F-0526-4784-B4AC-F34B49A5158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a:t>
              </a:r>
              <a:r>
                <a:rPr lang="en-US" sz="1600" b="1" i="1" dirty="0">
                  <a:latin typeface="+mj-lt"/>
                </a:rPr>
                <a:t>The earlier mark displays a </a:t>
              </a:r>
              <a:r>
                <a:rPr lang="en-US" sz="1600" b="1" i="1" u="sng" dirty="0">
                  <a:latin typeface="+mj-lt"/>
                </a:rPr>
                <a:t>similar red background</a:t>
              </a:r>
              <a:r>
                <a:rPr lang="en-US" sz="1600" b="1" i="1" dirty="0">
                  <a:latin typeface="+mj-lt"/>
                </a:rPr>
                <a:t> to that of the later mark, although the former is held within a circular border while the latter is contained in a rectangular border. The </a:t>
              </a:r>
              <a:r>
                <a:rPr lang="en-US" sz="1600" b="1" i="1" u="sng" dirty="0">
                  <a:latin typeface="+mj-lt"/>
                </a:rPr>
                <a:t>identical word ‘COLA’</a:t>
              </a:r>
              <a:r>
                <a:rPr lang="en-US" sz="1600" b="1" i="1" dirty="0">
                  <a:latin typeface="+mj-lt"/>
                </a:rPr>
                <a:t> appears in a highly similar white </a:t>
              </a:r>
              <a:r>
                <a:rPr lang="en-US" sz="1600" b="1" i="1" u="sng" dirty="0">
                  <a:latin typeface="+mj-lt"/>
                </a:rPr>
                <a:t>cursive script </a:t>
              </a:r>
              <a:r>
                <a:rPr lang="en-US" sz="1600" b="1" i="1" dirty="0">
                  <a:latin typeface="+mj-lt"/>
                </a:rPr>
                <a:t>in both marks. Although the challenged mark includes the word ‘RIENERGY’, this term cannot be allocated a significant role in the visual comparison, given its diminutive size and marginalized position, appearing little more than an adventitious component…Clearly, the marks are </a:t>
              </a:r>
              <a:r>
                <a:rPr lang="en-US" sz="1600" b="1" i="1" u="sng" dirty="0">
                  <a:latin typeface="+mj-lt"/>
                </a:rPr>
                <a:t>highly similar</a:t>
              </a:r>
              <a:r>
                <a:rPr lang="en-US" sz="1600" b="1" i="1" dirty="0">
                  <a:latin typeface="+mj-lt"/>
                </a:rPr>
                <a:t> with respect to a number of elements: the red background, the word ‘COLA’, the </a:t>
              </a:r>
              <a:r>
                <a:rPr lang="en-US" sz="1600" b="1" i="1" u="sng" dirty="0">
                  <a:latin typeface="+mj-lt"/>
                </a:rPr>
                <a:t>white script</a:t>
              </a:r>
              <a:r>
                <a:rPr lang="en-US" sz="1600" b="1" i="1" dirty="0">
                  <a:latin typeface="+mj-lt"/>
                </a:rPr>
                <a:t> – but dissimilar with respect to the other key element ‘COCA’ and to a lesser extent the word ‘RIENERGY’</a:t>
              </a:r>
              <a:r>
                <a:rPr lang="en-US" sz="1600" b="1" dirty="0">
                  <a:latin typeface="+mj-lt"/>
                </a:rPr>
                <a:t>”.</a:t>
              </a:r>
              <a:endParaRPr lang="it-IT" sz="1600" b="1" dirty="0">
                <a:latin typeface="+mj-lt"/>
              </a:endParaRPr>
            </a:p>
          </p:txBody>
        </p:sp>
      </p:grpSp>
      <p:pic>
        <p:nvPicPr>
          <p:cNvPr id="22" name="Picture 4" descr="Coca-Cola - Home | Facebook">
            <a:extLst>
              <a:ext uri="{FF2B5EF4-FFF2-40B4-BE49-F238E27FC236}">
                <a16:creationId xmlns:a16="http://schemas.microsoft.com/office/drawing/2014/main" id="{E23147DB-1D46-48A7-AD48-A177B7856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56" y="1900192"/>
            <a:ext cx="1188675" cy="11886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40F277DF-122F-473B-ACCD-BAA9B9B59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247" y="1777121"/>
            <a:ext cx="1275693" cy="126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3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0468713" cy="1323438"/>
          </a:xfrm>
        </p:spPr>
        <p:txBody>
          <a:bodyPr/>
          <a:lstStyle/>
          <a:p>
            <a:pPr marL="0" indent="0" algn="ctr"/>
            <a:endParaRPr lang="it-IT" dirty="0"/>
          </a:p>
          <a:p>
            <a:pPr marL="0" indent="0" algn="ctr"/>
            <a:r>
              <a:rPr lang="it-IT" dirty="0"/>
              <a:t>3. A focus on </a:t>
            </a:r>
            <a:r>
              <a:rPr lang="it-IT" dirty="0" err="1"/>
              <a:t>TMs</a:t>
            </a:r>
            <a:r>
              <a:rPr lang="it-IT" dirty="0"/>
              <a:t> case </a:t>
            </a:r>
            <a:r>
              <a:rPr lang="it-IT" dirty="0" err="1"/>
              <a:t>law</a:t>
            </a:r>
            <a:r>
              <a:rPr lang="it-IT" dirty="0"/>
              <a:t> </a:t>
            </a:r>
          </a:p>
          <a:p>
            <a:pPr marL="0" indent="0" algn="ctr"/>
            <a:r>
              <a:rPr lang="it-IT" dirty="0"/>
              <a:t>&amp; </a:t>
            </a:r>
            <a:r>
              <a:rPr lang="it-IT" dirty="0" err="1"/>
              <a:t>relevant</a:t>
            </a:r>
            <a:r>
              <a:rPr lang="it-IT" dirty="0"/>
              <a:t> </a:t>
            </a:r>
            <a:r>
              <a:rPr lang="it-IT" dirty="0" err="1"/>
              <a:t>criteria</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Tree>
    <p:extLst>
      <p:ext uri="{BB962C8B-B14F-4D97-AF65-F5344CB8AC3E}">
        <p14:creationId xmlns:p14="http://schemas.microsoft.com/office/powerpoint/2010/main" val="73498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case </a:t>
            </a:r>
            <a:r>
              <a:rPr lang="it-IT" dirty="0" err="1"/>
              <a:t>law</a:t>
            </a:r>
            <a:r>
              <a:rPr lang="it-IT" dirty="0"/>
              <a:t> (3/5)   </a:t>
            </a:r>
            <a:endParaRPr lang="it-GB" dirty="0"/>
          </a:p>
        </p:txBody>
      </p:sp>
      <p:grpSp>
        <p:nvGrpSpPr>
          <p:cNvPr id="7" name="Gruppo 6">
            <a:extLst>
              <a:ext uri="{FF2B5EF4-FFF2-40B4-BE49-F238E27FC236}">
                <a16:creationId xmlns:a16="http://schemas.microsoft.com/office/drawing/2014/main" id="{6AEB328B-0FC8-46BB-9A0F-0D4907CAE01D}"/>
              </a:ext>
            </a:extLst>
          </p:cNvPr>
          <p:cNvGrpSpPr/>
          <p:nvPr/>
        </p:nvGrpSpPr>
        <p:grpSpPr>
          <a:xfrm>
            <a:off x="553372" y="3907128"/>
            <a:ext cx="2294298" cy="1070118"/>
            <a:chOff x="2856074" y="3677313"/>
            <a:chExt cx="1026774" cy="1026774"/>
          </a:xfrm>
          <a:solidFill>
            <a:srgbClr val="2E3C5D"/>
          </a:solidFill>
        </p:grpSpPr>
        <p:sp>
          <p:nvSpPr>
            <p:cNvPr id="8" name="Rettangolo con angoli arrotondati 7">
              <a:extLst>
                <a:ext uri="{FF2B5EF4-FFF2-40B4-BE49-F238E27FC236}">
                  <a16:creationId xmlns:a16="http://schemas.microsoft.com/office/drawing/2014/main" id="{CF0A9E51-D83C-453D-B937-2980ACCB2319}"/>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DFA9B266-D7FB-4B33-855A-7E246CF94BF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Phonetic</a:t>
              </a:r>
              <a:r>
                <a:rPr lang="it-IT" sz="1600" b="1" dirty="0">
                  <a:latin typeface="+mj-lt"/>
                </a:rPr>
                <a:t> </a:t>
              </a:r>
              <a:r>
                <a:rPr lang="it-IT" sz="1600" b="1" dirty="0" err="1">
                  <a:latin typeface="+mj-lt"/>
                </a:rPr>
                <a:t>perspective</a:t>
              </a:r>
              <a:endParaRPr lang="it-IT" sz="1600" b="1" dirty="0">
                <a:latin typeface="+mj-lt"/>
              </a:endParaRPr>
            </a:p>
          </p:txBody>
        </p:sp>
      </p:grpSp>
      <p:grpSp>
        <p:nvGrpSpPr>
          <p:cNvPr id="19" name="Gruppo 18">
            <a:extLst>
              <a:ext uri="{FF2B5EF4-FFF2-40B4-BE49-F238E27FC236}">
                <a16:creationId xmlns:a16="http://schemas.microsoft.com/office/drawing/2014/main" id="{17EDB703-1D5F-4D20-91E2-2454DF80C787}"/>
              </a:ext>
            </a:extLst>
          </p:cNvPr>
          <p:cNvGrpSpPr/>
          <p:nvPr/>
        </p:nvGrpSpPr>
        <p:grpSpPr>
          <a:xfrm>
            <a:off x="4513333" y="2855560"/>
            <a:ext cx="6835485" cy="3091147"/>
            <a:chOff x="2856074" y="3677313"/>
            <a:chExt cx="1026774" cy="1026774"/>
          </a:xfrm>
          <a:solidFill>
            <a:srgbClr val="2E3C5D"/>
          </a:solidFill>
        </p:grpSpPr>
        <p:sp>
          <p:nvSpPr>
            <p:cNvPr id="20" name="Rettangolo con angoli arrotondati 19">
              <a:extLst>
                <a:ext uri="{FF2B5EF4-FFF2-40B4-BE49-F238E27FC236}">
                  <a16:creationId xmlns:a16="http://schemas.microsoft.com/office/drawing/2014/main" id="{DE14D091-2C77-49A2-B40D-FC0BDB5B88E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asellaDiTesto 20">
              <a:extLst>
                <a:ext uri="{FF2B5EF4-FFF2-40B4-BE49-F238E27FC236}">
                  <a16:creationId xmlns:a16="http://schemas.microsoft.com/office/drawing/2014/main" id="{F14F078F-0526-4784-B4AC-F34B49A5158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a:t>
              </a:r>
              <a:r>
                <a:rPr lang="en-US" sz="1600" b="1" i="1" dirty="0">
                  <a:latin typeface="+mj-lt"/>
                </a:rPr>
                <a:t>taking into account the likelihood that ‘</a:t>
              </a:r>
              <a:r>
                <a:rPr lang="en-US" sz="1600" b="1" i="1" u="sng" dirty="0">
                  <a:latin typeface="+mj-lt"/>
                </a:rPr>
                <a:t>RIENERGY</a:t>
              </a:r>
              <a:r>
                <a:rPr lang="en-US" sz="1600" b="1" i="1" dirty="0">
                  <a:latin typeface="+mj-lt"/>
                </a:rPr>
                <a:t>’ in the applicant’s mark will be </a:t>
              </a:r>
              <a:r>
                <a:rPr lang="en-US" sz="1600" b="1" i="1" u="sng" dirty="0">
                  <a:latin typeface="+mj-lt"/>
                </a:rPr>
                <a:t>overlooked</a:t>
              </a:r>
              <a:r>
                <a:rPr lang="en-US" sz="1600" b="1" i="1" dirty="0">
                  <a:latin typeface="+mj-lt"/>
                </a:rPr>
                <a:t> by the consumer, the marks still differ in the number of syllables. The words ‘CO-CA CO-LA’ in the earlier mark possess four syllables, while ‘CO-LA’ of the later mark possesses two. Nevertheless, although he two syllables ‘CO-CA’ of the earlier mark have no parallel in the later mark, both marks contain the identical syllables ‘CO-LA’, producing – as found in the contested decision – a degree of similarity</a:t>
              </a:r>
              <a:r>
                <a:rPr lang="en-US" sz="1600" b="1" dirty="0">
                  <a:latin typeface="+mj-lt"/>
                </a:rPr>
                <a:t>”.</a:t>
              </a:r>
              <a:endParaRPr lang="it-IT" sz="1600" b="1" dirty="0">
                <a:latin typeface="+mj-lt"/>
              </a:endParaRPr>
            </a:p>
          </p:txBody>
        </p:sp>
      </p:grpSp>
      <p:pic>
        <p:nvPicPr>
          <p:cNvPr id="22" name="Picture 4" descr="Coca-Cola - Home | Facebook">
            <a:extLst>
              <a:ext uri="{FF2B5EF4-FFF2-40B4-BE49-F238E27FC236}">
                <a16:creationId xmlns:a16="http://schemas.microsoft.com/office/drawing/2014/main" id="{E23147DB-1D46-48A7-AD48-A177B7856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56" y="1900192"/>
            <a:ext cx="1188675" cy="11886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40F277DF-122F-473B-ACCD-BAA9B9B59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247" y="1777121"/>
            <a:ext cx="1275693" cy="1262936"/>
          </a:xfrm>
          <a:prstGeom prst="rect">
            <a:avLst/>
          </a:prstGeom>
          <a:noFill/>
          <a:extLst>
            <a:ext uri="{909E8E84-426E-40DD-AFC4-6F175D3DCCD1}">
              <a14:hiddenFill xmlns:a14="http://schemas.microsoft.com/office/drawing/2010/main">
                <a:solidFill>
                  <a:srgbClr val="FFFFFF"/>
                </a:solidFill>
              </a14:hiddenFill>
            </a:ext>
          </a:extLst>
        </p:spPr>
      </p:pic>
      <p:pic>
        <p:nvPicPr>
          <p:cNvPr id="12" name="Elemento grafico 11" descr="Orecchio">
            <a:extLst>
              <a:ext uri="{FF2B5EF4-FFF2-40B4-BE49-F238E27FC236}">
                <a16:creationId xmlns:a16="http://schemas.microsoft.com/office/drawing/2014/main" id="{AC243779-EBB5-4AD1-8A67-89670A9605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2524" y="4137913"/>
            <a:ext cx="608543" cy="608543"/>
          </a:xfrm>
          <a:prstGeom prst="rect">
            <a:avLst/>
          </a:prstGeom>
        </p:spPr>
      </p:pic>
    </p:spTree>
    <p:extLst>
      <p:ext uri="{BB962C8B-B14F-4D97-AF65-F5344CB8AC3E}">
        <p14:creationId xmlns:p14="http://schemas.microsoft.com/office/powerpoint/2010/main" val="165464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case </a:t>
            </a:r>
            <a:r>
              <a:rPr lang="it-IT" dirty="0" err="1"/>
              <a:t>law</a:t>
            </a:r>
            <a:r>
              <a:rPr lang="it-IT" dirty="0"/>
              <a:t> (4/5)   </a:t>
            </a:r>
            <a:endParaRPr lang="it-GB" dirty="0"/>
          </a:p>
        </p:txBody>
      </p:sp>
      <p:grpSp>
        <p:nvGrpSpPr>
          <p:cNvPr id="7" name="Gruppo 6">
            <a:extLst>
              <a:ext uri="{FF2B5EF4-FFF2-40B4-BE49-F238E27FC236}">
                <a16:creationId xmlns:a16="http://schemas.microsoft.com/office/drawing/2014/main" id="{6AEB328B-0FC8-46BB-9A0F-0D4907CAE01D}"/>
              </a:ext>
            </a:extLst>
          </p:cNvPr>
          <p:cNvGrpSpPr/>
          <p:nvPr/>
        </p:nvGrpSpPr>
        <p:grpSpPr>
          <a:xfrm>
            <a:off x="553372" y="3907128"/>
            <a:ext cx="2294298" cy="1070118"/>
            <a:chOff x="2856074" y="3677313"/>
            <a:chExt cx="1026774" cy="1026774"/>
          </a:xfrm>
          <a:solidFill>
            <a:srgbClr val="2E3C5D"/>
          </a:solidFill>
        </p:grpSpPr>
        <p:sp>
          <p:nvSpPr>
            <p:cNvPr id="8" name="Rettangolo con angoli arrotondati 7">
              <a:extLst>
                <a:ext uri="{FF2B5EF4-FFF2-40B4-BE49-F238E27FC236}">
                  <a16:creationId xmlns:a16="http://schemas.microsoft.com/office/drawing/2014/main" id="{CF0A9E51-D83C-453D-B937-2980ACCB2319}"/>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DFA9B266-D7FB-4B33-855A-7E246CF94BF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Conceptual</a:t>
              </a:r>
              <a:r>
                <a:rPr lang="it-IT" sz="1600" b="1" dirty="0">
                  <a:latin typeface="+mj-lt"/>
                </a:rPr>
                <a:t> </a:t>
              </a:r>
              <a:r>
                <a:rPr lang="it-IT" sz="1600" b="1" dirty="0" err="1">
                  <a:latin typeface="+mj-lt"/>
                </a:rPr>
                <a:t>perspective</a:t>
              </a:r>
              <a:endParaRPr lang="it-IT" sz="1600" b="1" dirty="0">
                <a:latin typeface="+mj-lt"/>
              </a:endParaRPr>
            </a:p>
          </p:txBody>
        </p:sp>
      </p:grpSp>
      <p:grpSp>
        <p:nvGrpSpPr>
          <p:cNvPr id="19" name="Gruppo 18">
            <a:extLst>
              <a:ext uri="{FF2B5EF4-FFF2-40B4-BE49-F238E27FC236}">
                <a16:creationId xmlns:a16="http://schemas.microsoft.com/office/drawing/2014/main" id="{17EDB703-1D5F-4D20-91E2-2454DF80C787}"/>
              </a:ext>
            </a:extLst>
          </p:cNvPr>
          <p:cNvGrpSpPr/>
          <p:nvPr/>
        </p:nvGrpSpPr>
        <p:grpSpPr>
          <a:xfrm>
            <a:off x="4513333" y="2855560"/>
            <a:ext cx="6835485" cy="3091147"/>
            <a:chOff x="2856074" y="3677313"/>
            <a:chExt cx="1026774" cy="1026774"/>
          </a:xfrm>
          <a:solidFill>
            <a:srgbClr val="2E3C5D"/>
          </a:solidFill>
        </p:grpSpPr>
        <p:sp>
          <p:nvSpPr>
            <p:cNvPr id="20" name="Rettangolo con angoli arrotondati 19">
              <a:extLst>
                <a:ext uri="{FF2B5EF4-FFF2-40B4-BE49-F238E27FC236}">
                  <a16:creationId xmlns:a16="http://schemas.microsoft.com/office/drawing/2014/main" id="{DE14D091-2C77-49A2-B40D-FC0BDB5B88E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asellaDiTesto 20">
              <a:extLst>
                <a:ext uri="{FF2B5EF4-FFF2-40B4-BE49-F238E27FC236}">
                  <a16:creationId xmlns:a16="http://schemas.microsoft.com/office/drawing/2014/main" id="{F14F078F-0526-4784-B4AC-F34B49A5158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a:t>
              </a:r>
              <a:r>
                <a:rPr lang="en-US" sz="1600" b="1" i="1" dirty="0">
                  <a:latin typeface="+mj-lt"/>
                </a:rPr>
                <a:t>Conceptually, for many consumers, the earlier signs designate a fizzy drink</a:t>
              </a:r>
            </a:p>
            <a:p>
              <a:pPr algn="just" defTabSz="844550">
                <a:lnSpc>
                  <a:spcPct val="90000"/>
                </a:lnSpc>
                <a:spcBef>
                  <a:spcPct val="0"/>
                </a:spcBef>
                <a:spcAft>
                  <a:spcPct val="35000"/>
                </a:spcAft>
              </a:pPr>
              <a:r>
                <a:rPr lang="en-US" sz="1600" b="1" i="1" dirty="0">
                  <a:latin typeface="+mj-lt"/>
                </a:rPr>
                <a:t>tasting of ‘coca’ leaves and ‘cola’ nuts. The later sign designates a fizzy cola</a:t>
              </a:r>
            </a:p>
            <a:p>
              <a:pPr algn="just" defTabSz="844550">
                <a:lnSpc>
                  <a:spcPct val="90000"/>
                </a:lnSpc>
                <a:spcBef>
                  <a:spcPct val="0"/>
                </a:spcBef>
                <a:spcAft>
                  <a:spcPct val="35000"/>
                </a:spcAft>
              </a:pPr>
              <a:r>
                <a:rPr lang="en-US" sz="1600" b="1" i="1" dirty="0">
                  <a:latin typeface="+mj-lt"/>
                </a:rPr>
                <a:t>drink. Hence there is a </a:t>
              </a:r>
              <a:r>
                <a:rPr lang="en-US" sz="1600" b="1" i="1" u="sng" dirty="0">
                  <a:latin typeface="+mj-lt"/>
                </a:rPr>
                <a:t>conceptual convergence based on the meaning of the</a:t>
              </a:r>
            </a:p>
            <a:p>
              <a:pPr algn="just" defTabSz="844550">
                <a:lnSpc>
                  <a:spcPct val="90000"/>
                </a:lnSpc>
                <a:spcBef>
                  <a:spcPct val="0"/>
                </a:spcBef>
                <a:spcAft>
                  <a:spcPct val="35000"/>
                </a:spcAft>
              </a:pPr>
              <a:r>
                <a:rPr lang="en-US" sz="1600" b="1" i="1" u="sng" dirty="0">
                  <a:latin typeface="+mj-lt"/>
                </a:rPr>
                <a:t>common element ‘COLA’</a:t>
              </a:r>
              <a:r>
                <a:rPr lang="en-US" sz="1600" b="1" dirty="0">
                  <a:latin typeface="+mj-lt"/>
                </a:rPr>
                <a:t>”.</a:t>
              </a:r>
              <a:endParaRPr lang="it-IT" sz="1600" b="1" dirty="0">
                <a:latin typeface="+mj-lt"/>
              </a:endParaRPr>
            </a:p>
          </p:txBody>
        </p:sp>
      </p:grpSp>
      <p:pic>
        <p:nvPicPr>
          <p:cNvPr id="22" name="Picture 4" descr="Coca-Cola - Home | Facebook">
            <a:extLst>
              <a:ext uri="{FF2B5EF4-FFF2-40B4-BE49-F238E27FC236}">
                <a16:creationId xmlns:a16="http://schemas.microsoft.com/office/drawing/2014/main" id="{E23147DB-1D46-48A7-AD48-A177B7856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56" y="1900192"/>
            <a:ext cx="1188675" cy="11886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40F277DF-122F-473B-ACCD-BAA9B9B59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247" y="1777121"/>
            <a:ext cx="1275693" cy="1262936"/>
          </a:xfrm>
          <a:prstGeom prst="rect">
            <a:avLst/>
          </a:prstGeom>
          <a:noFill/>
          <a:extLst>
            <a:ext uri="{909E8E84-426E-40DD-AFC4-6F175D3DCCD1}">
              <a14:hiddenFill xmlns:a14="http://schemas.microsoft.com/office/drawing/2010/main">
                <a:solidFill>
                  <a:srgbClr val="FFFFFF"/>
                </a:solidFill>
              </a14:hiddenFill>
            </a:ext>
          </a:extLst>
        </p:spPr>
      </p:pic>
      <p:pic>
        <p:nvPicPr>
          <p:cNvPr id="13" name="Elemento grafico 12" descr="Informazioni">
            <a:extLst>
              <a:ext uri="{FF2B5EF4-FFF2-40B4-BE49-F238E27FC236}">
                <a16:creationId xmlns:a16="http://schemas.microsoft.com/office/drawing/2014/main" id="{CBF99D1B-34CB-4526-9B10-3719E4BAD5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4099" y="4155782"/>
            <a:ext cx="572805" cy="572805"/>
          </a:xfrm>
          <a:prstGeom prst="rect">
            <a:avLst/>
          </a:prstGeom>
        </p:spPr>
      </p:pic>
    </p:spTree>
    <p:extLst>
      <p:ext uri="{BB962C8B-B14F-4D97-AF65-F5344CB8AC3E}">
        <p14:creationId xmlns:p14="http://schemas.microsoft.com/office/powerpoint/2010/main" val="410427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case </a:t>
            </a:r>
            <a:r>
              <a:rPr lang="it-IT" dirty="0" err="1"/>
              <a:t>law</a:t>
            </a:r>
            <a:r>
              <a:rPr lang="it-IT" dirty="0"/>
              <a:t> (5/5)   </a:t>
            </a:r>
            <a:endParaRPr lang="it-GB" dirty="0"/>
          </a:p>
        </p:txBody>
      </p:sp>
      <p:grpSp>
        <p:nvGrpSpPr>
          <p:cNvPr id="7" name="Gruppo 6">
            <a:extLst>
              <a:ext uri="{FF2B5EF4-FFF2-40B4-BE49-F238E27FC236}">
                <a16:creationId xmlns:a16="http://schemas.microsoft.com/office/drawing/2014/main" id="{6AEB328B-0FC8-46BB-9A0F-0D4907CAE01D}"/>
              </a:ext>
            </a:extLst>
          </p:cNvPr>
          <p:cNvGrpSpPr/>
          <p:nvPr/>
        </p:nvGrpSpPr>
        <p:grpSpPr>
          <a:xfrm>
            <a:off x="553372" y="3907128"/>
            <a:ext cx="2294298" cy="1070118"/>
            <a:chOff x="2856074" y="3677313"/>
            <a:chExt cx="1026774" cy="1026774"/>
          </a:xfrm>
          <a:solidFill>
            <a:srgbClr val="2E3C5D"/>
          </a:solidFill>
        </p:grpSpPr>
        <p:sp>
          <p:nvSpPr>
            <p:cNvPr id="8" name="Rettangolo con angoli arrotondati 7">
              <a:extLst>
                <a:ext uri="{FF2B5EF4-FFF2-40B4-BE49-F238E27FC236}">
                  <a16:creationId xmlns:a16="http://schemas.microsoft.com/office/drawing/2014/main" id="{CF0A9E51-D83C-453D-B937-2980ACCB2319}"/>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DFA9B266-D7FB-4B33-855A-7E246CF94BF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Likelihood</a:t>
              </a:r>
              <a:r>
                <a:rPr lang="it-IT" sz="1600" b="1" dirty="0">
                  <a:latin typeface="+mj-lt"/>
                </a:rPr>
                <a:t> of </a:t>
              </a:r>
              <a:r>
                <a:rPr lang="it-IT" sz="1600" b="1" dirty="0" err="1">
                  <a:latin typeface="+mj-lt"/>
                </a:rPr>
                <a:t>confusion</a:t>
              </a:r>
              <a:endParaRPr lang="it-IT" sz="1600" b="1" dirty="0">
                <a:latin typeface="+mj-lt"/>
              </a:endParaRPr>
            </a:p>
          </p:txBody>
        </p:sp>
      </p:grpSp>
      <p:grpSp>
        <p:nvGrpSpPr>
          <p:cNvPr id="19" name="Gruppo 18">
            <a:extLst>
              <a:ext uri="{FF2B5EF4-FFF2-40B4-BE49-F238E27FC236}">
                <a16:creationId xmlns:a16="http://schemas.microsoft.com/office/drawing/2014/main" id="{17EDB703-1D5F-4D20-91E2-2454DF80C787}"/>
              </a:ext>
            </a:extLst>
          </p:cNvPr>
          <p:cNvGrpSpPr/>
          <p:nvPr/>
        </p:nvGrpSpPr>
        <p:grpSpPr>
          <a:xfrm>
            <a:off x="4513333" y="2855560"/>
            <a:ext cx="6835485" cy="3091147"/>
            <a:chOff x="2856074" y="3677313"/>
            <a:chExt cx="1026774" cy="1026774"/>
          </a:xfrm>
          <a:solidFill>
            <a:srgbClr val="2E3C5D"/>
          </a:solidFill>
        </p:grpSpPr>
        <p:sp>
          <p:nvSpPr>
            <p:cNvPr id="20" name="Rettangolo con angoli arrotondati 19">
              <a:extLst>
                <a:ext uri="{FF2B5EF4-FFF2-40B4-BE49-F238E27FC236}">
                  <a16:creationId xmlns:a16="http://schemas.microsoft.com/office/drawing/2014/main" id="{DE14D091-2C77-49A2-B40D-FC0BDB5B88E7}"/>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asellaDiTesto 20">
              <a:extLst>
                <a:ext uri="{FF2B5EF4-FFF2-40B4-BE49-F238E27FC236}">
                  <a16:creationId xmlns:a16="http://schemas.microsoft.com/office/drawing/2014/main" id="{F14F078F-0526-4784-B4AC-F34B49A5158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a:t>
              </a:r>
              <a:r>
                <a:rPr lang="en-US" sz="1600" b="1" i="1" dirty="0">
                  <a:latin typeface="+mj-lt"/>
                </a:rPr>
                <a:t>there is a </a:t>
              </a:r>
              <a:r>
                <a:rPr lang="en-US" sz="1600" b="1" i="1" u="sng" dirty="0">
                  <a:latin typeface="+mj-lt"/>
                </a:rPr>
                <a:t>risk of confusion</a:t>
              </a:r>
              <a:r>
                <a:rPr lang="en-US" sz="1600" b="1" i="1" dirty="0">
                  <a:latin typeface="+mj-lt"/>
                </a:rPr>
                <a:t> between this earlier mark and the mark applied for, since the </a:t>
              </a:r>
              <a:r>
                <a:rPr lang="en-US" sz="1600" b="1" i="1" u="sng" dirty="0">
                  <a:latin typeface="+mj-lt"/>
                </a:rPr>
                <a:t>signs are similar</a:t>
              </a:r>
              <a:r>
                <a:rPr lang="en-US" sz="1600" b="1" i="1" dirty="0">
                  <a:latin typeface="+mj-lt"/>
                </a:rPr>
                <a:t> and the services are identical. The Board recalls that a lesser degree of similarity between the signs is offset by a greater degree of similarity – in this case, there is actual </a:t>
              </a:r>
              <a:r>
                <a:rPr lang="en-US" sz="1600" b="1" i="1" u="sng" dirty="0">
                  <a:latin typeface="+mj-lt"/>
                </a:rPr>
                <a:t>identity</a:t>
              </a:r>
              <a:r>
                <a:rPr lang="en-US" sz="1600" b="1" i="1" dirty="0">
                  <a:latin typeface="+mj-lt"/>
                </a:rPr>
                <a:t> – between the goods. In other words, since based on the identical presence of the fanciful word ‘COLA’ in each sign, the relevant </a:t>
              </a:r>
              <a:r>
                <a:rPr lang="en-US" sz="1600" b="1" i="1" u="sng" dirty="0">
                  <a:latin typeface="+mj-lt"/>
                </a:rPr>
                <a:t>consumers</a:t>
              </a:r>
              <a:r>
                <a:rPr lang="en-US" sz="1600" b="1" i="1" dirty="0">
                  <a:latin typeface="+mj-lt"/>
                </a:rPr>
                <a:t> – even bearing in mind their professional status – </a:t>
              </a:r>
              <a:r>
                <a:rPr lang="en-US" sz="1600" b="1" i="1" u="sng" dirty="0">
                  <a:latin typeface="+mj-lt"/>
                </a:rPr>
                <a:t>will believe that the identical services derive from the same trader</a:t>
              </a:r>
              <a:r>
                <a:rPr lang="en-US" sz="1600" b="1" dirty="0">
                  <a:latin typeface="+mj-lt"/>
                </a:rPr>
                <a:t>” (OHIM – Second Board of Appeal, 6 May 2013).</a:t>
              </a:r>
              <a:endParaRPr lang="it-IT" sz="1600" b="1" dirty="0">
                <a:latin typeface="+mj-lt"/>
              </a:endParaRPr>
            </a:p>
          </p:txBody>
        </p:sp>
      </p:grpSp>
      <p:pic>
        <p:nvPicPr>
          <p:cNvPr id="22" name="Picture 4" descr="Coca-Cola - Home | Facebook">
            <a:extLst>
              <a:ext uri="{FF2B5EF4-FFF2-40B4-BE49-F238E27FC236}">
                <a16:creationId xmlns:a16="http://schemas.microsoft.com/office/drawing/2014/main" id="{E23147DB-1D46-48A7-AD48-A177B7856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56" y="1900192"/>
            <a:ext cx="1188675" cy="11886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40F277DF-122F-473B-ACCD-BAA9B9B59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247" y="1777121"/>
            <a:ext cx="1275693" cy="1262936"/>
          </a:xfrm>
          <a:prstGeom prst="rect">
            <a:avLst/>
          </a:prstGeom>
          <a:noFill/>
          <a:extLst>
            <a:ext uri="{909E8E84-426E-40DD-AFC4-6F175D3DCCD1}">
              <a14:hiddenFill xmlns:a14="http://schemas.microsoft.com/office/drawing/2010/main">
                <a:solidFill>
                  <a:srgbClr val="FFFFFF"/>
                </a:solidFill>
              </a14:hiddenFill>
            </a:ext>
          </a:extLst>
        </p:spPr>
      </p:pic>
      <p:pic>
        <p:nvPicPr>
          <p:cNvPr id="4" name="Elemento grafico 3" descr="Badge Punto interrogativo con riempimento a tinta unita">
            <a:extLst>
              <a:ext uri="{FF2B5EF4-FFF2-40B4-BE49-F238E27FC236}">
                <a16:creationId xmlns:a16="http://schemas.microsoft.com/office/drawing/2014/main" id="{BF1C22AC-4A56-4C85-941D-810596BF59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26344" y="4088028"/>
            <a:ext cx="708314" cy="708314"/>
          </a:xfrm>
          <a:prstGeom prst="rect">
            <a:avLst/>
          </a:prstGeom>
        </p:spPr>
      </p:pic>
    </p:spTree>
    <p:extLst>
      <p:ext uri="{BB962C8B-B14F-4D97-AF65-F5344CB8AC3E}">
        <p14:creationId xmlns:p14="http://schemas.microsoft.com/office/powerpoint/2010/main" val="1476900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examples</a:t>
            </a:r>
            <a:r>
              <a:rPr lang="it-IT" dirty="0"/>
              <a:t> (1/2)</a:t>
            </a:r>
            <a:endParaRPr lang="it-GB" dirty="0"/>
          </a:p>
        </p:txBody>
      </p:sp>
      <p:cxnSp>
        <p:nvCxnSpPr>
          <p:cNvPr id="19" name="Connettore diritto 18">
            <a:extLst>
              <a:ext uri="{FF2B5EF4-FFF2-40B4-BE49-F238E27FC236}">
                <a16:creationId xmlns:a16="http://schemas.microsoft.com/office/drawing/2014/main" id="{29736D25-C314-4A3B-BF90-22A4CF0781DC}"/>
              </a:ext>
            </a:extLst>
          </p:cNvPr>
          <p:cNvCxnSpPr>
            <a:cxnSpLocks/>
          </p:cNvCxnSpPr>
          <p:nvPr/>
        </p:nvCxnSpPr>
        <p:spPr>
          <a:xfrm>
            <a:off x="6008166" y="3085101"/>
            <a:ext cx="0" cy="244918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27" name="Picture 2" descr="https://app.darts-ip.com/darts-web/image/3824983.png?max-width=500&amp;max-height=500">
            <a:extLst>
              <a:ext uri="{FF2B5EF4-FFF2-40B4-BE49-F238E27FC236}">
                <a16:creationId xmlns:a16="http://schemas.microsoft.com/office/drawing/2014/main" id="{D417AF0B-E157-4726-92C3-17005D985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771" y="2927285"/>
            <a:ext cx="1242342" cy="5988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s://app.darts-ip.com/darts-web/image/3823803.png?max-width=500&amp;max-height=500">
            <a:extLst>
              <a:ext uri="{FF2B5EF4-FFF2-40B4-BE49-F238E27FC236}">
                <a16:creationId xmlns:a16="http://schemas.microsoft.com/office/drawing/2014/main" id="{919787BA-3A7C-4FDA-A141-77A2BBEC1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489" y="2885414"/>
            <a:ext cx="1446081" cy="6825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s://app.darts-ip.com/darts-web/image/3808395.png?max-width=500&amp;max-height=500">
            <a:extLst>
              <a:ext uri="{FF2B5EF4-FFF2-40B4-BE49-F238E27FC236}">
                <a16:creationId xmlns:a16="http://schemas.microsoft.com/office/drawing/2014/main" id="{F8E4C243-1815-4A14-8F3F-88EFC4BBE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023" y="5000476"/>
            <a:ext cx="1540951" cy="3759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s://app.darts-ip.com/darts-web/image/3804647.png?max-width=500&amp;max-height=500">
            <a:extLst>
              <a:ext uri="{FF2B5EF4-FFF2-40B4-BE49-F238E27FC236}">
                <a16:creationId xmlns:a16="http://schemas.microsoft.com/office/drawing/2014/main" id="{32846880-4A62-47CA-BA54-91FB504D0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7212" y="4765745"/>
            <a:ext cx="1984633" cy="8454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E52FEDE7-EBC0-AAE6-7512-065DC3629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671" y="4801723"/>
            <a:ext cx="838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acovné odevy Ardon za perfektné ceny - DobrýTextil.sk">
            <a:extLst>
              <a:ext uri="{FF2B5EF4-FFF2-40B4-BE49-F238E27FC236}">
                <a16:creationId xmlns:a16="http://schemas.microsoft.com/office/drawing/2014/main" id="{7F295040-1122-E761-1AFE-17C6C8A985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155" y="4190872"/>
            <a:ext cx="2123144" cy="1619207"/>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27568CA8-40B7-59FB-29D6-92C63C189ACB}"/>
              </a:ext>
            </a:extLst>
          </p:cNvPr>
          <p:cNvPicPr>
            <a:picLocks noChangeAspect="1"/>
          </p:cNvPicPr>
          <p:nvPr/>
        </p:nvPicPr>
        <p:blipFill>
          <a:blip r:embed="rId8"/>
          <a:stretch>
            <a:fillRect/>
          </a:stretch>
        </p:blipFill>
        <p:spPr>
          <a:xfrm>
            <a:off x="690155" y="2756626"/>
            <a:ext cx="1586108" cy="1434246"/>
          </a:xfrm>
          <a:prstGeom prst="rect">
            <a:avLst/>
          </a:prstGeom>
        </p:spPr>
      </p:pic>
      <p:pic>
        <p:nvPicPr>
          <p:cNvPr id="6" name="Picture 4" descr="https://app.darts-ip.com/darts-web/image/2124361.png?max-width=500&amp;max-height=500">
            <a:extLst>
              <a:ext uri="{FF2B5EF4-FFF2-40B4-BE49-F238E27FC236}">
                <a16:creationId xmlns:a16="http://schemas.microsoft.com/office/drawing/2014/main" id="{A4C77806-A320-69CA-9FEC-C9410DFD20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2055" y="3038144"/>
            <a:ext cx="1217255" cy="104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1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examples</a:t>
            </a:r>
            <a:r>
              <a:rPr lang="it-IT" dirty="0"/>
              <a:t> (2/2)</a:t>
            </a:r>
            <a:endParaRPr lang="it-GB" dirty="0"/>
          </a:p>
        </p:txBody>
      </p:sp>
      <p:cxnSp>
        <p:nvCxnSpPr>
          <p:cNvPr id="19" name="Connettore diritto 18">
            <a:extLst>
              <a:ext uri="{FF2B5EF4-FFF2-40B4-BE49-F238E27FC236}">
                <a16:creationId xmlns:a16="http://schemas.microsoft.com/office/drawing/2014/main" id="{29736D25-C314-4A3B-BF90-22A4CF0781DC}"/>
              </a:ext>
            </a:extLst>
          </p:cNvPr>
          <p:cNvCxnSpPr>
            <a:cxnSpLocks/>
          </p:cNvCxnSpPr>
          <p:nvPr/>
        </p:nvCxnSpPr>
        <p:spPr>
          <a:xfrm>
            <a:off x="6008166" y="3085101"/>
            <a:ext cx="0" cy="244918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27" name="Picture 2" descr="https://app.darts-ip.com/darts-web/image/3824983.png?max-width=500&amp;max-height=500">
            <a:extLst>
              <a:ext uri="{FF2B5EF4-FFF2-40B4-BE49-F238E27FC236}">
                <a16:creationId xmlns:a16="http://schemas.microsoft.com/office/drawing/2014/main" id="{D417AF0B-E157-4726-92C3-17005D985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771" y="2927285"/>
            <a:ext cx="1242342" cy="5988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s://app.darts-ip.com/darts-web/image/3823803.png?max-width=500&amp;max-height=500">
            <a:extLst>
              <a:ext uri="{FF2B5EF4-FFF2-40B4-BE49-F238E27FC236}">
                <a16:creationId xmlns:a16="http://schemas.microsoft.com/office/drawing/2014/main" id="{919787BA-3A7C-4FDA-A141-77A2BBEC1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489" y="2885414"/>
            <a:ext cx="1446081" cy="6825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s://app.darts-ip.com/darts-web/image/3808395.png?max-width=500&amp;max-height=500">
            <a:extLst>
              <a:ext uri="{FF2B5EF4-FFF2-40B4-BE49-F238E27FC236}">
                <a16:creationId xmlns:a16="http://schemas.microsoft.com/office/drawing/2014/main" id="{F8E4C243-1815-4A14-8F3F-88EFC4BBE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023" y="5000476"/>
            <a:ext cx="1540951" cy="3759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s://app.darts-ip.com/darts-web/image/3804647.png?max-width=500&amp;max-height=500">
            <a:extLst>
              <a:ext uri="{FF2B5EF4-FFF2-40B4-BE49-F238E27FC236}">
                <a16:creationId xmlns:a16="http://schemas.microsoft.com/office/drawing/2014/main" id="{32846880-4A62-47CA-BA54-91FB504D0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7212" y="4765745"/>
            <a:ext cx="1984633" cy="8454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E52FEDE7-EBC0-AAE6-7512-065DC3629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671" y="4801723"/>
            <a:ext cx="838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acovné odevy Ardon za perfektné ceny - DobrýTextil.sk">
            <a:extLst>
              <a:ext uri="{FF2B5EF4-FFF2-40B4-BE49-F238E27FC236}">
                <a16:creationId xmlns:a16="http://schemas.microsoft.com/office/drawing/2014/main" id="{7F295040-1122-E761-1AFE-17C6C8A985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155" y="4190872"/>
            <a:ext cx="2123144" cy="1619207"/>
          </a:xfrm>
          <a:prstGeom prst="rect">
            <a:avLst/>
          </a:prstGeom>
          <a:noFill/>
          <a:extLst>
            <a:ext uri="{909E8E84-426E-40DD-AFC4-6F175D3DCCD1}">
              <a14:hiddenFill xmlns:a14="http://schemas.microsoft.com/office/drawing/2010/main">
                <a:solidFill>
                  <a:srgbClr val="FFFFFF"/>
                </a:solidFill>
              </a14:hiddenFill>
            </a:ext>
          </a:extLst>
        </p:spPr>
      </p:pic>
      <p:sp>
        <p:nvSpPr>
          <p:cNvPr id="3" name="Diverso da 2">
            <a:extLst>
              <a:ext uri="{FF2B5EF4-FFF2-40B4-BE49-F238E27FC236}">
                <a16:creationId xmlns:a16="http://schemas.microsoft.com/office/drawing/2014/main" id="{1CCEE970-4B0D-43FC-E3A8-8DABE3786F9A}"/>
              </a:ext>
            </a:extLst>
          </p:cNvPr>
          <p:cNvSpPr/>
          <p:nvPr/>
        </p:nvSpPr>
        <p:spPr>
          <a:xfrm>
            <a:off x="2327705" y="2138436"/>
            <a:ext cx="854628" cy="536762"/>
          </a:xfrm>
          <a:prstGeom prst="mathNotEqual">
            <a:avLst/>
          </a:prstGeom>
          <a:solidFill>
            <a:srgbClr val="2C3A5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2C3A58"/>
              </a:solidFill>
            </a:endParaRPr>
          </a:p>
        </p:txBody>
      </p:sp>
      <p:sp>
        <p:nvSpPr>
          <p:cNvPr id="4" name="Uguale a 3">
            <a:extLst>
              <a:ext uri="{FF2B5EF4-FFF2-40B4-BE49-F238E27FC236}">
                <a16:creationId xmlns:a16="http://schemas.microsoft.com/office/drawing/2014/main" id="{8B14E5A7-1ACF-A1A6-FB60-8FD8E53BBA33}"/>
              </a:ext>
            </a:extLst>
          </p:cNvPr>
          <p:cNvSpPr/>
          <p:nvPr/>
        </p:nvSpPr>
        <p:spPr>
          <a:xfrm>
            <a:off x="8629858" y="2138436"/>
            <a:ext cx="959624" cy="536761"/>
          </a:xfrm>
          <a:prstGeom prst="mathEqual">
            <a:avLst/>
          </a:prstGeom>
          <a:gradFill>
            <a:gsLst>
              <a:gs pos="100000">
                <a:srgbClr val="2C3A5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2E3C5D"/>
              </a:solidFill>
            </a:endParaRPr>
          </a:p>
        </p:txBody>
      </p:sp>
      <p:pic>
        <p:nvPicPr>
          <p:cNvPr id="5" name="Immagine 4">
            <a:extLst>
              <a:ext uri="{FF2B5EF4-FFF2-40B4-BE49-F238E27FC236}">
                <a16:creationId xmlns:a16="http://schemas.microsoft.com/office/drawing/2014/main" id="{6FC46CAD-AD6E-B5C4-31D1-5928E989AAE8}"/>
              </a:ext>
            </a:extLst>
          </p:cNvPr>
          <p:cNvPicPr>
            <a:picLocks noChangeAspect="1"/>
          </p:cNvPicPr>
          <p:nvPr/>
        </p:nvPicPr>
        <p:blipFill>
          <a:blip r:embed="rId8"/>
          <a:stretch>
            <a:fillRect/>
          </a:stretch>
        </p:blipFill>
        <p:spPr>
          <a:xfrm>
            <a:off x="690155" y="2756626"/>
            <a:ext cx="1586108" cy="1434246"/>
          </a:xfrm>
          <a:prstGeom prst="rect">
            <a:avLst/>
          </a:prstGeom>
        </p:spPr>
      </p:pic>
      <p:pic>
        <p:nvPicPr>
          <p:cNvPr id="6" name="Picture 4" descr="https://app.darts-ip.com/darts-web/image/2124361.png?max-width=500&amp;max-height=500">
            <a:extLst>
              <a:ext uri="{FF2B5EF4-FFF2-40B4-BE49-F238E27FC236}">
                <a16:creationId xmlns:a16="http://schemas.microsoft.com/office/drawing/2014/main" id="{E08B7572-C630-8CDE-A9F3-917082C50A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2055" y="3038144"/>
            <a:ext cx="1217255" cy="104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2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a:t>Thank </a:t>
            </a:r>
            <a:r>
              <a:rPr lang="it-IT" dirty="0" err="1"/>
              <a:t>you</a:t>
            </a:r>
            <a:r>
              <a:rPr lang="it-IT" dirty="0"/>
              <a:t> and … Good </a:t>
            </a:r>
            <a:r>
              <a:rPr lang="it-IT" dirty="0" err="1"/>
              <a:t>luck</a:t>
            </a:r>
            <a:r>
              <a:rPr lang="it-IT" dirty="0"/>
              <a:t>! </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a:t>
            </a:r>
            <a:r>
              <a:rPr lang="it-IT" dirty="0"/>
              <a:t>2</a:t>
            </a:r>
            <a:r>
              <a:rPr lang="it-GB" dirty="0"/>
              <a:t>-202</a:t>
            </a:r>
            <a:r>
              <a:rPr lang="it-IT" dirty="0"/>
              <a:t>3</a:t>
            </a:r>
            <a:endParaRPr lang="it-GB" dirty="0"/>
          </a:p>
          <a:p>
            <a:endParaRPr lang="it-GB" dirty="0"/>
          </a:p>
        </p:txBody>
      </p:sp>
      <p:pic>
        <p:nvPicPr>
          <p:cNvPr id="5" name="Elemento grafico 4" descr="Quadrifoglio con riempimento a tinta unita">
            <a:extLst>
              <a:ext uri="{FF2B5EF4-FFF2-40B4-BE49-F238E27FC236}">
                <a16:creationId xmlns:a16="http://schemas.microsoft.com/office/drawing/2014/main" id="{C5A311D6-7393-2B42-B7CA-11F983F849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6773" y="2810072"/>
            <a:ext cx="914400" cy="914400"/>
          </a:xfrm>
          <a:prstGeom prst="rect">
            <a:avLst/>
          </a:prstGeom>
        </p:spPr>
      </p:pic>
    </p:spTree>
    <p:extLst>
      <p:ext uri="{BB962C8B-B14F-4D97-AF65-F5344CB8AC3E}">
        <p14:creationId xmlns:p14="http://schemas.microsoft.com/office/powerpoint/2010/main" val="68623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What</a:t>
            </a:r>
            <a:r>
              <a:rPr lang="it-IT" dirty="0"/>
              <a:t> </a:t>
            </a:r>
            <a:r>
              <a:rPr lang="it-IT" dirty="0" err="1"/>
              <a:t>is</a:t>
            </a:r>
            <a:r>
              <a:rPr lang="it-IT" dirty="0"/>
              <a:t> a trademark?</a:t>
            </a:r>
            <a:endParaRPr lang="it-GB" dirty="0"/>
          </a:p>
        </p:txBody>
      </p:sp>
      <p:grpSp>
        <p:nvGrpSpPr>
          <p:cNvPr id="7" name="Gruppo 6">
            <a:extLst>
              <a:ext uri="{FF2B5EF4-FFF2-40B4-BE49-F238E27FC236}">
                <a16:creationId xmlns:a16="http://schemas.microsoft.com/office/drawing/2014/main" id="{B0FE1564-8BB8-6B3F-08FC-82BA1FC5CA0D}"/>
              </a:ext>
            </a:extLst>
          </p:cNvPr>
          <p:cNvGrpSpPr/>
          <p:nvPr/>
        </p:nvGrpSpPr>
        <p:grpSpPr>
          <a:xfrm>
            <a:off x="2931968" y="2411880"/>
            <a:ext cx="6328063" cy="3069324"/>
            <a:chOff x="2856074" y="3677312"/>
            <a:chExt cx="1026774" cy="1026774"/>
          </a:xfrm>
          <a:solidFill>
            <a:srgbClr val="2E3C5D"/>
          </a:solidFill>
        </p:grpSpPr>
        <p:sp>
          <p:nvSpPr>
            <p:cNvPr id="8" name="Rettangolo con angoli arrotondati 7">
              <a:extLst>
                <a:ext uri="{FF2B5EF4-FFF2-40B4-BE49-F238E27FC236}">
                  <a16:creationId xmlns:a16="http://schemas.microsoft.com/office/drawing/2014/main" id="{6475BC1A-F446-0D2A-7163-D82A8C06AADA}"/>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42A8B811-35E3-4F73-707A-8BE46E86E9EA}"/>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GB" sz="1600" b="1" dirty="0">
                  <a:latin typeface="+mj-lt"/>
                </a:rPr>
                <a:t>Trademarks are the signs used in trade to identify a company’s products.</a:t>
              </a:r>
            </a:p>
            <a:p>
              <a:pPr algn="just" defTabSz="844550">
                <a:lnSpc>
                  <a:spcPct val="90000"/>
                </a:lnSpc>
                <a:spcBef>
                  <a:spcPct val="0"/>
                </a:spcBef>
                <a:spcAft>
                  <a:spcPct val="35000"/>
                </a:spcAft>
              </a:pPr>
              <a:endParaRPr lang="en-GB" sz="1600" b="1" dirty="0">
                <a:latin typeface="+mj-lt"/>
              </a:endParaRPr>
            </a:p>
            <a:p>
              <a:pPr algn="just" defTabSz="844550">
                <a:lnSpc>
                  <a:spcPct val="90000"/>
                </a:lnSpc>
                <a:spcBef>
                  <a:spcPct val="0"/>
                </a:spcBef>
                <a:spcAft>
                  <a:spcPct val="35000"/>
                </a:spcAft>
              </a:pPr>
              <a:r>
                <a:rPr lang="en-GB" sz="1600" b="1" dirty="0">
                  <a:latin typeface="+mj-lt"/>
                </a:rPr>
                <a:t>Trademarks are the symbols customers use to pick a company’s product out. They distinguish each company from its competitors. </a:t>
              </a:r>
            </a:p>
            <a:p>
              <a:pPr algn="just" defTabSz="844550">
                <a:lnSpc>
                  <a:spcPct val="90000"/>
                </a:lnSpc>
                <a:spcBef>
                  <a:spcPct val="0"/>
                </a:spcBef>
                <a:spcAft>
                  <a:spcPct val="35000"/>
                </a:spcAft>
              </a:pPr>
              <a:endParaRPr lang="en-GB" sz="1600" b="1" dirty="0">
                <a:latin typeface="+mj-lt"/>
              </a:endParaRPr>
            </a:p>
            <a:p>
              <a:pPr algn="just" defTabSz="844550">
                <a:lnSpc>
                  <a:spcPct val="90000"/>
                </a:lnSpc>
                <a:spcBef>
                  <a:spcPct val="0"/>
                </a:spcBef>
                <a:spcAft>
                  <a:spcPct val="35000"/>
                </a:spcAft>
              </a:pPr>
              <a:r>
                <a:rPr lang="en-GB" sz="1600" b="1" dirty="0">
                  <a:latin typeface="+mj-lt"/>
                </a:rPr>
                <a:t>In some countries, such as Italy, protection is granted even if a trademark is not registered, as long as it is used.</a:t>
              </a:r>
              <a:endParaRPr lang="it-IT" sz="1600" b="1" dirty="0">
                <a:latin typeface="+mj-lt"/>
              </a:endParaRPr>
            </a:p>
          </p:txBody>
        </p:sp>
      </p:grpSp>
      <p:pic>
        <p:nvPicPr>
          <p:cNvPr id="3074" name="Picture 2" descr="LOUIS VUITTON - Logo attuale ok - Studio Roscio">
            <a:extLst>
              <a:ext uri="{FF2B5EF4-FFF2-40B4-BE49-F238E27FC236}">
                <a16:creationId xmlns:a16="http://schemas.microsoft.com/office/drawing/2014/main" id="{FAC46ACD-0BD1-CAA1-72DC-CA6A922DD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98" y="1951441"/>
            <a:ext cx="1778419" cy="14405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sney logo - Wikipedia">
            <a:extLst>
              <a:ext uri="{FF2B5EF4-FFF2-40B4-BE49-F238E27FC236}">
                <a16:creationId xmlns:a16="http://schemas.microsoft.com/office/drawing/2014/main" id="{59F081CA-9753-035F-1B49-32F7F01EA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041" y="2110198"/>
            <a:ext cx="1816588" cy="7629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toria del logo Mercedes Benz - brumbrum BLOG">
            <a:extLst>
              <a:ext uri="{FF2B5EF4-FFF2-40B4-BE49-F238E27FC236}">
                <a16:creationId xmlns:a16="http://schemas.microsoft.com/office/drawing/2014/main" id="{92FE9DE7-6D2A-229F-110E-06A3580CA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4" y="4094186"/>
            <a:ext cx="2474366" cy="12371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ogo Adidas: storia, curiosità e vettoriale">
            <a:extLst>
              <a:ext uri="{FF2B5EF4-FFF2-40B4-BE49-F238E27FC236}">
                <a16:creationId xmlns:a16="http://schemas.microsoft.com/office/drawing/2014/main" id="{81CEAB91-BF38-9947-060C-9217E0EA2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299" y="3979419"/>
            <a:ext cx="1220192" cy="135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49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Examples</a:t>
            </a:r>
            <a:r>
              <a:rPr lang="it-IT" dirty="0"/>
              <a:t> of trademark (1/4)</a:t>
            </a:r>
            <a:endParaRPr lang="it-GB" dirty="0"/>
          </a:p>
        </p:txBody>
      </p:sp>
      <p:grpSp>
        <p:nvGrpSpPr>
          <p:cNvPr id="3" name="Gruppo 2">
            <a:extLst>
              <a:ext uri="{FF2B5EF4-FFF2-40B4-BE49-F238E27FC236}">
                <a16:creationId xmlns:a16="http://schemas.microsoft.com/office/drawing/2014/main" id="{11F0C9F0-6561-EAF9-775D-FCB01AA27322}"/>
              </a:ext>
            </a:extLst>
          </p:cNvPr>
          <p:cNvGrpSpPr/>
          <p:nvPr/>
        </p:nvGrpSpPr>
        <p:grpSpPr>
          <a:xfrm>
            <a:off x="4874585" y="1515779"/>
            <a:ext cx="2294298" cy="586878"/>
            <a:chOff x="2856074" y="3677313"/>
            <a:chExt cx="1026774" cy="1026774"/>
          </a:xfrm>
          <a:solidFill>
            <a:srgbClr val="2E3C5D"/>
          </a:solidFill>
        </p:grpSpPr>
        <p:sp>
          <p:nvSpPr>
            <p:cNvPr id="4" name="Rettangolo con angoli arrotondati 3">
              <a:extLst>
                <a:ext uri="{FF2B5EF4-FFF2-40B4-BE49-F238E27FC236}">
                  <a16:creationId xmlns:a16="http://schemas.microsoft.com/office/drawing/2014/main" id="{4203155F-E0EF-0983-E6F3-6828224F6B5D}"/>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CasellaDiTesto 4">
              <a:extLst>
                <a:ext uri="{FF2B5EF4-FFF2-40B4-BE49-F238E27FC236}">
                  <a16:creationId xmlns:a16="http://schemas.microsoft.com/office/drawing/2014/main" id="{1FA71407-E56D-5A7B-9283-0316C82C5D07}"/>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Word</a:t>
              </a:r>
            </a:p>
          </p:txBody>
        </p:sp>
      </p:grpSp>
      <p:sp>
        <p:nvSpPr>
          <p:cNvPr id="9" name="Rettangolo con angoli arrotondati 8">
            <a:extLst>
              <a:ext uri="{FF2B5EF4-FFF2-40B4-BE49-F238E27FC236}">
                <a16:creationId xmlns:a16="http://schemas.microsoft.com/office/drawing/2014/main" id="{C8B74281-23B9-FCE0-2521-8AAD7675038C}"/>
              </a:ext>
            </a:extLst>
          </p:cNvPr>
          <p:cNvSpPr/>
          <p:nvPr/>
        </p:nvSpPr>
        <p:spPr>
          <a:xfrm>
            <a:off x="4888752" y="3733613"/>
            <a:ext cx="2294298" cy="2801794"/>
          </a:xfrm>
          <a:prstGeom prst="roundRect">
            <a:avLst/>
          </a:prstGeom>
          <a:solidFill>
            <a:srgbClr val="2E3C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t-IT" sz="1600" dirty="0"/>
              <a:t>«</a:t>
            </a:r>
            <a:r>
              <a:rPr lang="it-IT" sz="1600" dirty="0" err="1"/>
              <a:t>Unconventional</a:t>
            </a:r>
            <a:r>
              <a:rPr lang="it-IT" sz="1600" dirty="0"/>
              <a:t>»</a:t>
            </a:r>
          </a:p>
          <a:p>
            <a:pPr marL="171450" lvl="0" indent="-171450" defTabSz="666750">
              <a:lnSpc>
                <a:spcPct val="90000"/>
              </a:lnSpc>
              <a:spcBef>
                <a:spcPct val="0"/>
              </a:spcBef>
              <a:spcAft>
                <a:spcPct val="35000"/>
              </a:spcAft>
              <a:buFont typeface="Wingdings" panose="05000000000000000000" pitchFamily="2" charset="2"/>
              <a:buChar char="v"/>
            </a:pPr>
            <a:r>
              <a:rPr lang="it-IT" sz="1600" dirty="0"/>
              <a:t> </a:t>
            </a:r>
            <a:r>
              <a:rPr lang="it-IT" sz="1600" dirty="0" err="1"/>
              <a:t>colour</a:t>
            </a:r>
            <a:endParaRPr lang="it-IT" sz="1600" dirty="0"/>
          </a:p>
          <a:p>
            <a:pPr marL="171450" lvl="0" indent="-171450" algn="just" defTabSz="666750">
              <a:lnSpc>
                <a:spcPct val="90000"/>
              </a:lnSpc>
              <a:spcBef>
                <a:spcPct val="0"/>
              </a:spcBef>
              <a:spcAft>
                <a:spcPct val="35000"/>
              </a:spcAft>
              <a:buFont typeface="Wingdings" panose="05000000000000000000" pitchFamily="2" charset="2"/>
              <a:buChar char="v"/>
            </a:pPr>
            <a:r>
              <a:rPr lang="it-IT" sz="1600" dirty="0"/>
              <a:t> sound</a:t>
            </a:r>
          </a:p>
          <a:p>
            <a:pPr marL="171450" lvl="0" indent="-171450" defTabSz="666750">
              <a:lnSpc>
                <a:spcPct val="90000"/>
              </a:lnSpc>
              <a:spcBef>
                <a:spcPct val="0"/>
              </a:spcBef>
              <a:spcAft>
                <a:spcPct val="35000"/>
              </a:spcAft>
              <a:buFont typeface="Wingdings" panose="05000000000000000000" pitchFamily="2" charset="2"/>
              <a:buChar char="v"/>
            </a:pPr>
            <a:r>
              <a:rPr lang="it-IT" sz="1600" dirty="0"/>
              <a:t> </a:t>
            </a:r>
            <a:r>
              <a:rPr lang="it-IT" sz="1600" dirty="0" err="1"/>
              <a:t>motion</a:t>
            </a:r>
            <a:endParaRPr lang="it-IT" sz="1600" dirty="0"/>
          </a:p>
          <a:p>
            <a:pPr marL="171450" lvl="0" indent="-171450" defTabSz="666750">
              <a:lnSpc>
                <a:spcPct val="90000"/>
              </a:lnSpc>
              <a:spcBef>
                <a:spcPct val="0"/>
              </a:spcBef>
              <a:spcAft>
                <a:spcPct val="35000"/>
              </a:spcAft>
              <a:buFont typeface="Wingdings" panose="05000000000000000000" pitchFamily="2" charset="2"/>
              <a:buChar char="v"/>
            </a:pPr>
            <a:r>
              <a:rPr lang="it-IT" sz="1600" dirty="0"/>
              <a:t> position</a:t>
            </a:r>
          </a:p>
          <a:p>
            <a:pPr marL="171450" lvl="0" indent="-171450" defTabSz="666750">
              <a:lnSpc>
                <a:spcPct val="90000"/>
              </a:lnSpc>
              <a:spcBef>
                <a:spcPct val="0"/>
              </a:spcBef>
              <a:spcAft>
                <a:spcPct val="35000"/>
              </a:spcAft>
              <a:buFont typeface="Wingdings" panose="05000000000000000000" pitchFamily="2" charset="2"/>
              <a:buChar char="v"/>
            </a:pPr>
            <a:r>
              <a:rPr lang="it-IT" sz="1600" dirty="0"/>
              <a:t> multimedia</a:t>
            </a:r>
          </a:p>
          <a:p>
            <a:pPr marL="171450" lvl="0" indent="-171450" defTabSz="666750">
              <a:lnSpc>
                <a:spcPct val="90000"/>
              </a:lnSpc>
              <a:spcBef>
                <a:spcPct val="0"/>
              </a:spcBef>
              <a:spcAft>
                <a:spcPct val="35000"/>
              </a:spcAft>
              <a:buFont typeface="Wingdings" panose="05000000000000000000" pitchFamily="2" charset="2"/>
              <a:buChar char="v"/>
            </a:pPr>
            <a:r>
              <a:rPr lang="it-IT" sz="1600" dirty="0"/>
              <a:t> </a:t>
            </a:r>
            <a:r>
              <a:rPr lang="it-IT" sz="1600" dirty="0" err="1"/>
              <a:t>hologram</a:t>
            </a:r>
            <a:endParaRPr lang="it-IT" sz="1600" dirty="0"/>
          </a:p>
          <a:p>
            <a:pPr marL="171450" lvl="0" indent="-171450" defTabSz="666750">
              <a:lnSpc>
                <a:spcPct val="90000"/>
              </a:lnSpc>
              <a:spcBef>
                <a:spcPct val="0"/>
              </a:spcBef>
              <a:spcAft>
                <a:spcPct val="35000"/>
              </a:spcAft>
              <a:buFont typeface="Wingdings" panose="05000000000000000000" pitchFamily="2" charset="2"/>
              <a:buChar char="v"/>
            </a:pPr>
            <a:r>
              <a:rPr lang="it-IT" sz="1600" dirty="0"/>
              <a:t> pattern</a:t>
            </a:r>
          </a:p>
          <a:p>
            <a:pPr marL="171450" lvl="0" indent="-171450" defTabSz="666750">
              <a:lnSpc>
                <a:spcPct val="90000"/>
              </a:lnSpc>
              <a:spcBef>
                <a:spcPct val="0"/>
              </a:spcBef>
              <a:spcAft>
                <a:spcPct val="35000"/>
              </a:spcAft>
              <a:buFont typeface="Wingdings" panose="05000000000000000000" pitchFamily="2" charset="2"/>
              <a:buChar char="v"/>
            </a:pPr>
            <a:r>
              <a:rPr lang="it-IT" sz="1600" dirty="0" err="1"/>
              <a:t>olfactory</a:t>
            </a:r>
            <a:endParaRPr lang="it-IT" sz="1600" dirty="0"/>
          </a:p>
          <a:p>
            <a:endParaRPr lang="it-IT" dirty="0"/>
          </a:p>
        </p:txBody>
      </p:sp>
      <p:sp>
        <p:nvSpPr>
          <p:cNvPr id="11" name="Rettangolo con angoli arrotondati 10">
            <a:extLst>
              <a:ext uri="{FF2B5EF4-FFF2-40B4-BE49-F238E27FC236}">
                <a16:creationId xmlns:a16="http://schemas.microsoft.com/office/drawing/2014/main" id="{73287C9F-2B38-16B7-958B-6E3749D59D89}"/>
              </a:ext>
            </a:extLst>
          </p:cNvPr>
          <p:cNvSpPr/>
          <p:nvPr/>
        </p:nvSpPr>
        <p:spPr>
          <a:xfrm>
            <a:off x="4888752" y="2255057"/>
            <a:ext cx="2294298" cy="586878"/>
          </a:xfrm>
          <a:prstGeom prst="roundRect">
            <a:avLst/>
          </a:prstGeom>
          <a:solidFill>
            <a:srgbClr val="2E3C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it-IT" sz="800" dirty="0"/>
          </a:p>
          <a:p>
            <a:pPr algn="ctr"/>
            <a:r>
              <a:rPr lang="it-IT" sz="1600" dirty="0"/>
              <a:t>Figurative</a:t>
            </a:r>
          </a:p>
        </p:txBody>
      </p:sp>
      <p:sp>
        <p:nvSpPr>
          <p:cNvPr id="12" name="Rettangolo con angoli arrotondati 11">
            <a:extLst>
              <a:ext uri="{FF2B5EF4-FFF2-40B4-BE49-F238E27FC236}">
                <a16:creationId xmlns:a16="http://schemas.microsoft.com/office/drawing/2014/main" id="{5ECD464B-1070-C7BB-B290-926E8CB1132F}"/>
              </a:ext>
            </a:extLst>
          </p:cNvPr>
          <p:cNvSpPr/>
          <p:nvPr/>
        </p:nvSpPr>
        <p:spPr>
          <a:xfrm>
            <a:off x="4888752" y="2994335"/>
            <a:ext cx="2294298" cy="586878"/>
          </a:xfrm>
          <a:prstGeom prst="roundRect">
            <a:avLst/>
          </a:prstGeom>
          <a:solidFill>
            <a:srgbClr val="2E3C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it-IT" sz="800" dirty="0"/>
          </a:p>
          <a:p>
            <a:pPr algn="ctr"/>
            <a:r>
              <a:rPr lang="it-IT" sz="1600" dirty="0" err="1"/>
              <a:t>Shape</a:t>
            </a:r>
            <a:r>
              <a:rPr lang="it-IT" sz="1600" dirty="0"/>
              <a:t>/3D</a:t>
            </a:r>
          </a:p>
        </p:txBody>
      </p:sp>
      <p:pic>
        <p:nvPicPr>
          <p:cNvPr id="15" name="Elemento grafico 14" descr="Badge TM con riempimento a tinta unita">
            <a:extLst>
              <a:ext uri="{FF2B5EF4-FFF2-40B4-BE49-F238E27FC236}">
                <a16:creationId xmlns:a16="http://schemas.microsoft.com/office/drawing/2014/main" id="{B89D7909-37F5-DFFE-1149-DC91C3CD49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8638" y="3225056"/>
            <a:ext cx="1133373" cy="1133373"/>
          </a:xfrm>
          <a:prstGeom prst="rect">
            <a:avLst/>
          </a:prstGeom>
        </p:spPr>
      </p:pic>
    </p:spTree>
    <p:extLst>
      <p:ext uri="{BB962C8B-B14F-4D97-AF65-F5344CB8AC3E}">
        <p14:creationId xmlns:p14="http://schemas.microsoft.com/office/powerpoint/2010/main" val="241205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Examples</a:t>
            </a:r>
            <a:r>
              <a:rPr lang="it-IT" dirty="0"/>
              <a:t> of trademark (2/4)</a:t>
            </a:r>
            <a:endParaRPr lang="it-GB" dirty="0"/>
          </a:p>
        </p:txBody>
      </p:sp>
      <p:pic>
        <p:nvPicPr>
          <p:cNvPr id="13" name="Picture 4" descr="https://euipo.europa.eu/copla/image/CJ4JX4FZVCC523YA2TMALSKFLFP2DWFR3LEKFSGT3FORRLII7EIJIDG23JD2Y7BPPYQORBHXCLVTU">
            <a:extLst>
              <a:ext uri="{FF2B5EF4-FFF2-40B4-BE49-F238E27FC236}">
                <a16:creationId xmlns:a16="http://schemas.microsoft.com/office/drawing/2014/main" id="{DF8D1F5A-4DAF-4496-A704-336C5C108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409" y="3248373"/>
            <a:ext cx="1767761" cy="20634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rsace Logo - Storia e significato dell'emblema del marchio">
            <a:extLst>
              <a:ext uri="{FF2B5EF4-FFF2-40B4-BE49-F238E27FC236}">
                <a16:creationId xmlns:a16="http://schemas.microsoft.com/office/drawing/2014/main" id="{7F90F784-5421-4F93-9716-EEC13DA00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83" y="3479984"/>
            <a:ext cx="2857500" cy="1600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o 8">
            <a:extLst>
              <a:ext uri="{FF2B5EF4-FFF2-40B4-BE49-F238E27FC236}">
                <a16:creationId xmlns:a16="http://schemas.microsoft.com/office/drawing/2014/main" id="{43F17D14-B3E8-891E-AB51-7295CA5743B6}"/>
              </a:ext>
            </a:extLst>
          </p:cNvPr>
          <p:cNvGrpSpPr/>
          <p:nvPr/>
        </p:nvGrpSpPr>
        <p:grpSpPr>
          <a:xfrm>
            <a:off x="1328384" y="2379121"/>
            <a:ext cx="2294298" cy="586878"/>
            <a:chOff x="2856074" y="3677313"/>
            <a:chExt cx="1026774" cy="1026774"/>
          </a:xfrm>
          <a:solidFill>
            <a:srgbClr val="2E3C5D"/>
          </a:solidFill>
        </p:grpSpPr>
        <p:sp>
          <p:nvSpPr>
            <p:cNvPr id="10" name="Rettangolo con angoli arrotondati 9">
              <a:extLst>
                <a:ext uri="{FF2B5EF4-FFF2-40B4-BE49-F238E27FC236}">
                  <a16:creationId xmlns:a16="http://schemas.microsoft.com/office/drawing/2014/main" id="{0594CA3F-A162-F766-6924-6DF76DEF2182}"/>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asellaDiTesto 10">
              <a:extLst>
                <a:ext uri="{FF2B5EF4-FFF2-40B4-BE49-F238E27FC236}">
                  <a16:creationId xmlns:a16="http://schemas.microsoft.com/office/drawing/2014/main" id="{08278334-38FA-7A2F-483C-E01CD2F03E5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Word</a:t>
              </a:r>
            </a:p>
          </p:txBody>
        </p:sp>
      </p:grpSp>
      <p:sp>
        <p:nvSpPr>
          <p:cNvPr id="15" name="Rettangolo con angoli arrotondati 14">
            <a:extLst>
              <a:ext uri="{FF2B5EF4-FFF2-40B4-BE49-F238E27FC236}">
                <a16:creationId xmlns:a16="http://schemas.microsoft.com/office/drawing/2014/main" id="{F29E4070-6431-6AB5-19A8-E311A8AD1F10}"/>
              </a:ext>
            </a:extLst>
          </p:cNvPr>
          <p:cNvSpPr/>
          <p:nvPr/>
        </p:nvSpPr>
        <p:spPr>
          <a:xfrm>
            <a:off x="7862458" y="2350471"/>
            <a:ext cx="2294298" cy="586878"/>
          </a:xfrm>
          <a:prstGeom prst="roundRect">
            <a:avLst/>
          </a:prstGeom>
          <a:solidFill>
            <a:srgbClr val="2E3C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it-IT" sz="800" dirty="0"/>
          </a:p>
          <a:p>
            <a:pPr algn="ctr"/>
            <a:r>
              <a:rPr lang="it-IT" sz="1600" dirty="0"/>
              <a:t>Figurative</a:t>
            </a:r>
          </a:p>
        </p:txBody>
      </p:sp>
    </p:spTree>
    <p:extLst>
      <p:ext uri="{BB962C8B-B14F-4D97-AF65-F5344CB8AC3E}">
        <p14:creationId xmlns:p14="http://schemas.microsoft.com/office/powerpoint/2010/main" val="115112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Examples</a:t>
            </a:r>
            <a:r>
              <a:rPr lang="it-IT" dirty="0"/>
              <a:t> of trademark (3/4)</a:t>
            </a:r>
            <a:endParaRPr lang="it-GB" dirty="0"/>
          </a:p>
        </p:txBody>
      </p:sp>
      <p:grpSp>
        <p:nvGrpSpPr>
          <p:cNvPr id="9" name="Gruppo 8">
            <a:extLst>
              <a:ext uri="{FF2B5EF4-FFF2-40B4-BE49-F238E27FC236}">
                <a16:creationId xmlns:a16="http://schemas.microsoft.com/office/drawing/2014/main" id="{43F17D14-B3E8-891E-AB51-7295CA5743B6}"/>
              </a:ext>
            </a:extLst>
          </p:cNvPr>
          <p:cNvGrpSpPr/>
          <p:nvPr/>
        </p:nvGrpSpPr>
        <p:grpSpPr>
          <a:xfrm>
            <a:off x="1328384" y="2379121"/>
            <a:ext cx="2294298" cy="586878"/>
            <a:chOff x="2856074" y="3677313"/>
            <a:chExt cx="1026774" cy="1026774"/>
          </a:xfrm>
          <a:solidFill>
            <a:srgbClr val="2E3C5D"/>
          </a:solidFill>
        </p:grpSpPr>
        <p:sp>
          <p:nvSpPr>
            <p:cNvPr id="10" name="Rettangolo con angoli arrotondati 9">
              <a:extLst>
                <a:ext uri="{FF2B5EF4-FFF2-40B4-BE49-F238E27FC236}">
                  <a16:creationId xmlns:a16="http://schemas.microsoft.com/office/drawing/2014/main" id="{0594CA3F-A162-F766-6924-6DF76DEF2182}"/>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asellaDiTesto 10">
              <a:extLst>
                <a:ext uri="{FF2B5EF4-FFF2-40B4-BE49-F238E27FC236}">
                  <a16:creationId xmlns:a16="http://schemas.microsoft.com/office/drawing/2014/main" id="{08278334-38FA-7A2F-483C-E01CD2F03E5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Word + Figurative</a:t>
              </a:r>
            </a:p>
          </p:txBody>
        </p:sp>
      </p:grpSp>
      <p:sp>
        <p:nvSpPr>
          <p:cNvPr id="15" name="Rettangolo con angoli arrotondati 14">
            <a:extLst>
              <a:ext uri="{FF2B5EF4-FFF2-40B4-BE49-F238E27FC236}">
                <a16:creationId xmlns:a16="http://schemas.microsoft.com/office/drawing/2014/main" id="{F29E4070-6431-6AB5-19A8-E311A8AD1F10}"/>
              </a:ext>
            </a:extLst>
          </p:cNvPr>
          <p:cNvSpPr/>
          <p:nvPr/>
        </p:nvSpPr>
        <p:spPr>
          <a:xfrm>
            <a:off x="7862458" y="2350471"/>
            <a:ext cx="2294298" cy="586878"/>
          </a:xfrm>
          <a:prstGeom prst="roundRect">
            <a:avLst/>
          </a:prstGeom>
          <a:solidFill>
            <a:srgbClr val="2E3C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it-IT" sz="800" dirty="0"/>
          </a:p>
          <a:p>
            <a:pPr algn="ctr"/>
            <a:r>
              <a:rPr lang="it-IT" sz="1600" dirty="0" err="1"/>
              <a:t>Shape</a:t>
            </a:r>
            <a:endParaRPr lang="it-IT" sz="1600" dirty="0"/>
          </a:p>
        </p:txBody>
      </p:sp>
      <p:pic>
        <p:nvPicPr>
          <p:cNvPr id="3" name="Picture 6" descr="https://euipo.europa.eu/copla/image/CJ4JX4FZVCC523YA2TMALSKFLE6LBOVAELWV4Z26YUJYIZ4G3KPVFKB3YKVZUAU5XYTXX6UL5H646">
            <a:extLst>
              <a:ext uri="{FF2B5EF4-FFF2-40B4-BE49-F238E27FC236}">
                <a16:creationId xmlns:a16="http://schemas.microsoft.com/office/drawing/2014/main" id="{D807F75D-4FF0-0E6E-63D7-AD984F499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801" y="3707706"/>
            <a:ext cx="1910543" cy="1913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uipo.europa.eu/copla/image/M674DBIVNK56FON27UQIXB6ZFHYPAGLNTD4KYH6VEZ4MVK7EAQC3PQ6DJKNSK2LSU6XUFW2HQ75UE">
            <a:extLst>
              <a:ext uri="{FF2B5EF4-FFF2-40B4-BE49-F238E27FC236}">
                <a16:creationId xmlns:a16="http://schemas.microsoft.com/office/drawing/2014/main" id="{34A70F6F-F40E-F883-E44C-2829F054C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458" y="3321999"/>
            <a:ext cx="2424809" cy="252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6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Examples</a:t>
            </a:r>
            <a:r>
              <a:rPr lang="it-IT" dirty="0"/>
              <a:t> of trademark (4/4)</a:t>
            </a:r>
            <a:endParaRPr lang="it-GB" dirty="0"/>
          </a:p>
        </p:txBody>
      </p:sp>
      <p:grpSp>
        <p:nvGrpSpPr>
          <p:cNvPr id="9" name="Gruppo 8">
            <a:extLst>
              <a:ext uri="{FF2B5EF4-FFF2-40B4-BE49-F238E27FC236}">
                <a16:creationId xmlns:a16="http://schemas.microsoft.com/office/drawing/2014/main" id="{43F17D14-B3E8-891E-AB51-7295CA5743B6}"/>
              </a:ext>
            </a:extLst>
          </p:cNvPr>
          <p:cNvGrpSpPr/>
          <p:nvPr/>
        </p:nvGrpSpPr>
        <p:grpSpPr>
          <a:xfrm>
            <a:off x="1328384" y="2379121"/>
            <a:ext cx="2294298" cy="586878"/>
            <a:chOff x="2856074" y="3677313"/>
            <a:chExt cx="1026774" cy="1026774"/>
          </a:xfrm>
          <a:solidFill>
            <a:srgbClr val="2E3C5D"/>
          </a:solidFill>
        </p:grpSpPr>
        <p:sp>
          <p:nvSpPr>
            <p:cNvPr id="10" name="Rettangolo con angoli arrotondati 9">
              <a:extLst>
                <a:ext uri="{FF2B5EF4-FFF2-40B4-BE49-F238E27FC236}">
                  <a16:creationId xmlns:a16="http://schemas.microsoft.com/office/drawing/2014/main" id="{0594CA3F-A162-F766-6924-6DF76DEF2182}"/>
                </a:ext>
              </a:extLst>
            </p:cNvPr>
            <p:cNvSpPr/>
            <p:nvPr/>
          </p:nvSpPr>
          <p:spPr>
            <a:xfrm>
              <a:off x="2856074" y="3677313"/>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asellaDiTesto 10">
              <a:extLst>
                <a:ext uri="{FF2B5EF4-FFF2-40B4-BE49-F238E27FC236}">
                  <a16:creationId xmlns:a16="http://schemas.microsoft.com/office/drawing/2014/main" id="{08278334-38FA-7A2F-483C-E01CD2F03E5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Color</a:t>
              </a:r>
            </a:p>
          </p:txBody>
        </p:sp>
      </p:grpSp>
      <p:sp>
        <p:nvSpPr>
          <p:cNvPr id="15" name="Rettangolo con angoli arrotondati 14">
            <a:extLst>
              <a:ext uri="{FF2B5EF4-FFF2-40B4-BE49-F238E27FC236}">
                <a16:creationId xmlns:a16="http://schemas.microsoft.com/office/drawing/2014/main" id="{F29E4070-6431-6AB5-19A8-E311A8AD1F10}"/>
              </a:ext>
            </a:extLst>
          </p:cNvPr>
          <p:cNvSpPr/>
          <p:nvPr/>
        </p:nvSpPr>
        <p:spPr>
          <a:xfrm>
            <a:off x="7862458" y="2350471"/>
            <a:ext cx="2294298" cy="586878"/>
          </a:xfrm>
          <a:prstGeom prst="roundRect">
            <a:avLst/>
          </a:prstGeom>
          <a:solidFill>
            <a:srgbClr val="2E3C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it-IT" sz="800" dirty="0"/>
          </a:p>
          <a:p>
            <a:pPr algn="ctr"/>
            <a:r>
              <a:rPr lang="it-IT" sz="1600" dirty="0"/>
              <a:t>Position</a:t>
            </a:r>
          </a:p>
        </p:txBody>
      </p:sp>
      <p:pic>
        <p:nvPicPr>
          <p:cNvPr id="6" name="Picture 6" descr="Polo Lacoste L.12.12 di taglio classico in petit piqué | LACOSTE">
            <a:extLst>
              <a:ext uri="{FF2B5EF4-FFF2-40B4-BE49-F238E27FC236}">
                <a16:creationId xmlns:a16="http://schemas.microsoft.com/office/drawing/2014/main" id="{91AD4E2D-9A44-9C08-6227-B66715884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044" y="350300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iffany gift packaging boxes and paper bags Modelli 3D in Altro 3DExport">
            <a:extLst>
              <a:ext uri="{FF2B5EF4-FFF2-40B4-BE49-F238E27FC236}">
                <a16:creationId xmlns:a16="http://schemas.microsoft.com/office/drawing/2014/main" id="{58053616-EA29-E885-56CB-105F0D51E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561" y="350300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l caso Louboutin - Il marchio: asset da proteggere e risorsa da valorizzare">
            <a:extLst>
              <a:ext uri="{FF2B5EF4-FFF2-40B4-BE49-F238E27FC236}">
                <a16:creationId xmlns:a16="http://schemas.microsoft.com/office/drawing/2014/main" id="{D6CE7A04-E09B-B36B-1D3E-0A23979FC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935" y="4917100"/>
            <a:ext cx="2750773" cy="1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0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EU Law</a:t>
            </a:r>
            <a:endParaRPr lang="it-GB" dirty="0"/>
          </a:p>
        </p:txBody>
      </p:sp>
      <p:grpSp>
        <p:nvGrpSpPr>
          <p:cNvPr id="7" name="Gruppo 6">
            <a:extLst>
              <a:ext uri="{FF2B5EF4-FFF2-40B4-BE49-F238E27FC236}">
                <a16:creationId xmlns:a16="http://schemas.microsoft.com/office/drawing/2014/main" id="{D6686887-469F-4494-BC20-946EA377666D}"/>
              </a:ext>
            </a:extLst>
          </p:cNvPr>
          <p:cNvGrpSpPr/>
          <p:nvPr/>
        </p:nvGrpSpPr>
        <p:grpSpPr>
          <a:xfrm>
            <a:off x="2931968" y="2411880"/>
            <a:ext cx="6328063" cy="3069324"/>
            <a:chOff x="2856074" y="3677312"/>
            <a:chExt cx="1026774" cy="1026774"/>
          </a:xfrm>
          <a:solidFill>
            <a:srgbClr val="2E3C5D"/>
          </a:solidFill>
        </p:grpSpPr>
        <p:sp>
          <p:nvSpPr>
            <p:cNvPr id="8" name="Rettangolo con angoli arrotondati 7">
              <a:extLst>
                <a:ext uri="{FF2B5EF4-FFF2-40B4-BE49-F238E27FC236}">
                  <a16:creationId xmlns:a16="http://schemas.microsoft.com/office/drawing/2014/main" id="{43DFDDA6-1A23-4744-BAA4-9D4D29BB0051}"/>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C65E938E-2866-4233-9853-8DB5C661A4D8}"/>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Upon opposition by the proprietor of an earlier trademark, the trademark applied for shall not be registered:</a:t>
              </a:r>
            </a:p>
            <a:p>
              <a:pPr algn="just" defTabSz="844550">
                <a:lnSpc>
                  <a:spcPct val="90000"/>
                </a:lnSpc>
                <a:spcBef>
                  <a:spcPct val="0"/>
                </a:spcBef>
                <a:spcAft>
                  <a:spcPct val="35000"/>
                </a:spcAft>
              </a:pPr>
              <a:r>
                <a:rPr lang="en-US" sz="1600" b="1" dirty="0">
                  <a:latin typeface="+mj-lt"/>
                </a:rPr>
                <a:t>(a) if it is </a:t>
              </a:r>
              <a:r>
                <a:rPr lang="en-US" sz="1600" b="1" u="sng" dirty="0">
                  <a:latin typeface="+mj-lt"/>
                </a:rPr>
                <a:t>identical</a:t>
              </a:r>
              <a:r>
                <a:rPr lang="en-US" sz="1600" b="1" dirty="0">
                  <a:latin typeface="+mj-lt"/>
                </a:rPr>
                <a:t> with the earlier trademark and the goods or services for which registration is applied for are identical with the goods or services for which the earlier trademark is protected;</a:t>
              </a:r>
            </a:p>
            <a:p>
              <a:pPr algn="just" defTabSz="844550">
                <a:lnSpc>
                  <a:spcPct val="90000"/>
                </a:lnSpc>
                <a:spcBef>
                  <a:spcPct val="0"/>
                </a:spcBef>
                <a:spcAft>
                  <a:spcPct val="35000"/>
                </a:spcAft>
              </a:pPr>
              <a:r>
                <a:rPr lang="en-US" sz="1600" b="1" dirty="0">
                  <a:latin typeface="+mj-lt"/>
                </a:rPr>
                <a:t>(b) if, because of its identity with, or similarity to, the earlier trademark and the identity or similarity of the goods or services covered by the trademarks there exists a </a:t>
              </a:r>
              <a:r>
                <a:rPr lang="en-US" sz="1600" b="1" u="sng" dirty="0">
                  <a:latin typeface="+mj-lt"/>
                </a:rPr>
                <a:t>likelihood of confusion </a:t>
              </a:r>
              <a:r>
                <a:rPr lang="en-US" sz="1600" b="1" dirty="0">
                  <a:latin typeface="+mj-lt"/>
                </a:rPr>
                <a:t>on the part of the public in the territory in which the earlier trademark is protected; the likelihood of confusion includes the </a:t>
              </a:r>
              <a:r>
                <a:rPr lang="en-US" sz="1600" b="1" u="sng" dirty="0">
                  <a:latin typeface="+mj-lt"/>
                </a:rPr>
                <a:t>likelihood of association</a:t>
              </a:r>
              <a:r>
                <a:rPr lang="en-US" sz="1600" b="1" dirty="0">
                  <a:latin typeface="+mj-lt"/>
                </a:rPr>
                <a:t> with the earlier trademark - Art. 8 EU Reg. 2017/1001</a:t>
              </a:r>
              <a:endParaRPr lang="it-IT" sz="1600" b="1" dirty="0">
                <a:latin typeface="+mj-lt"/>
              </a:endParaRPr>
            </a:p>
          </p:txBody>
        </p:sp>
      </p:grpSp>
      <p:pic>
        <p:nvPicPr>
          <p:cNvPr id="4" name="Elemento grafico 3" descr="Segnale di divieto con riempimento a tinta unita">
            <a:extLst>
              <a:ext uri="{FF2B5EF4-FFF2-40B4-BE49-F238E27FC236}">
                <a16:creationId xmlns:a16="http://schemas.microsoft.com/office/drawing/2014/main" id="{4267678C-E5D9-4C6F-AFB8-6D94DECE53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7608" y="3608835"/>
            <a:ext cx="669851" cy="669851"/>
          </a:xfrm>
          <a:prstGeom prst="rect">
            <a:avLst/>
          </a:prstGeom>
        </p:spPr>
      </p:pic>
    </p:spTree>
    <p:extLst>
      <p:ext uri="{BB962C8B-B14F-4D97-AF65-F5344CB8AC3E}">
        <p14:creationId xmlns:p14="http://schemas.microsoft.com/office/powerpoint/2010/main" val="246460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TMs</a:t>
            </a:r>
            <a:r>
              <a:rPr lang="it-IT" dirty="0"/>
              <a:t> </a:t>
            </a:r>
            <a:r>
              <a:rPr lang="it-IT" dirty="0" err="1"/>
              <a:t>infringement</a:t>
            </a:r>
            <a:r>
              <a:rPr lang="it-IT" dirty="0"/>
              <a:t>: </a:t>
            </a:r>
            <a:r>
              <a:rPr lang="it-IT" dirty="0" err="1"/>
              <a:t>Italian</a:t>
            </a:r>
            <a:r>
              <a:rPr lang="it-IT" dirty="0"/>
              <a:t> Law</a:t>
            </a:r>
            <a:endParaRPr lang="it-GB" dirty="0"/>
          </a:p>
        </p:txBody>
      </p:sp>
      <p:grpSp>
        <p:nvGrpSpPr>
          <p:cNvPr id="7" name="Gruppo 6">
            <a:extLst>
              <a:ext uri="{FF2B5EF4-FFF2-40B4-BE49-F238E27FC236}">
                <a16:creationId xmlns:a16="http://schemas.microsoft.com/office/drawing/2014/main" id="{D6686887-469F-4494-BC20-946EA377666D}"/>
              </a:ext>
            </a:extLst>
          </p:cNvPr>
          <p:cNvGrpSpPr/>
          <p:nvPr/>
        </p:nvGrpSpPr>
        <p:grpSpPr>
          <a:xfrm>
            <a:off x="2931968" y="2411880"/>
            <a:ext cx="6328063" cy="3069324"/>
            <a:chOff x="2856074" y="3677312"/>
            <a:chExt cx="1026774" cy="1026774"/>
          </a:xfrm>
          <a:solidFill>
            <a:srgbClr val="2E3C5D"/>
          </a:solidFill>
        </p:grpSpPr>
        <p:sp>
          <p:nvSpPr>
            <p:cNvPr id="8" name="Rettangolo con angoli arrotondati 7">
              <a:extLst>
                <a:ext uri="{FF2B5EF4-FFF2-40B4-BE49-F238E27FC236}">
                  <a16:creationId xmlns:a16="http://schemas.microsoft.com/office/drawing/2014/main" id="{43DFDDA6-1A23-4744-BAA4-9D4D29BB0051}"/>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C65E938E-2866-4233-9853-8DB5C661A4D8}"/>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The TM owner has the right to prohibit third parties from using, in the course of business, a sign which is identical or similar to its registered trademark for </a:t>
              </a:r>
              <a:r>
                <a:rPr lang="en-US" sz="1600" b="1" u="sng" dirty="0">
                  <a:latin typeface="+mj-lt"/>
                </a:rPr>
                <a:t>identical</a:t>
              </a:r>
              <a:r>
                <a:rPr lang="en-US" sz="1600" b="1" dirty="0">
                  <a:latin typeface="+mj-lt"/>
                </a:rPr>
                <a:t> or </a:t>
              </a:r>
              <a:r>
                <a:rPr lang="en-US" sz="1600" b="1" u="sng" dirty="0">
                  <a:latin typeface="+mj-lt"/>
                </a:rPr>
                <a:t>similar</a:t>
              </a:r>
              <a:r>
                <a:rPr lang="en-US" sz="1600" b="1" dirty="0">
                  <a:latin typeface="+mj-lt"/>
                </a:rPr>
                <a:t> goods or services, if - because of the identity or similarity of the signs and the identity or similarity of the goods or services - there exists a </a:t>
              </a:r>
              <a:r>
                <a:rPr lang="en-US" sz="1600" b="1" u="sng" dirty="0">
                  <a:latin typeface="+mj-lt"/>
                </a:rPr>
                <a:t>likelihood of confusion </a:t>
              </a:r>
              <a:r>
                <a:rPr lang="en-US" sz="1600" b="1" dirty="0">
                  <a:latin typeface="+mj-lt"/>
                </a:rPr>
                <a:t>on the part of the public, which may also consist of a </a:t>
              </a:r>
              <a:r>
                <a:rPr lang="en-US" sz="1600" b="1" u="sng" dirty="0">
                  <a:latin typeface="+mj-lt"/>
                </a:rPr>
                <a:t>likelihood of association </a:t>
              </a:r>
              <a:r>
                <a:rPr lang="en-US" sz="1600" b="1" dirty="0">
                  <a:latin typeface="+mj-lt"/>
                </a:rPr>
                <a:t>between the two signs - (Art. 20 (1) (b) Italian IP Code</a:t>
              </a:r>
              <a:endParaRPr lang="it-IT" sz="1600" b="1" dirty="0">
                <a:latin typeface="+mj-lt"/>
              </a:endParaRPr>
            </a:p>
          </p:txBody>
        </p:sp>
      </p:grpSp>
      <p:pic>
        <p:nvPicPr>
          <p:cNvPr id="4" name="Elemento grafico 3" descr="Segnale di divieto con riempimento a tinta unita">
            <a:extLst>
              <a:ext uri="{FF2B5EF4-FFF2-40B4-BE49-F238E27FC236}">
                <a16:creationId xmlns:a16="http://schemas.microsoft.com/office/drawing/2014/main" id="{4267678C-E5D9-4C6F-AFB8-6D94DECE53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7608" y="3608835"/>
            <a:ext cx="669851" cy="669851"/>
          </a:xfrm>
          <a:prstGeom prst="rect">
            <a:avLst/>
          </a:prstGeom>
        </p:spPr>
      </p:pic>
    </p:spTree>
    <p:extLst>
      <p:ext uri="{BB962C8B-B14F-4D97-AF65-F5344CB8AC3E}">
        <p14:creationId xmlns:p14="http://schemas.microsoft.com/office/powerpoint/2010/main" val="10564245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 L I B R E R I A ! 9 0 8 6 9 1 9 . 6 < / d o c u m e n t i d >  
     < s e n d e r i d > S M O L I N A < / s e n d e r i d >  
     < s e n d e r e m a i l > S A R A . M O L I N A @ C H I O M E N T I . N E T < / s e n d e r e m a i l >  
     < l a s t m o d i f i e d > 2 0 2 3 - 0 3 - 2 1 T 1 2 : 4 8 : 1 5 . 0 0 0 0 0 0 0 + 0 1 : 0 0 < / l a s t m o d i f i e d >  
     < d a t a b a s e > L I B R E R I A < / d a t a b a s e >  
 < / p r o p e r t i e s > 
</file>

<file path=docProps/app.xml><?xml version="1.0" encoding="utf-8"?>
<Properties xmlns="http://schemas.openxmlformats.org/officeDocument/2006/extended-properties" xmlns:vt="http://schemas.openxmlformats.org/officeDocument/2006/docPropsVTypes">
  <Template>Tema di Office</Template>
  <TotalTime>0</TotalTime>
  <Words>1484</Words>
  <Application>Microsoft Office PowerPoint</Application>
  <PresentationFormat>Widescreen</PresentationFormat>
  <Paragraphs>103</Paragraphs>
  <Slides>25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25</vt:i4>
      </vt:variant>
    </vt:vector>
  </HeadingPairs>
  <TitlesOfParts>
    <vt:vector size="34" baseType="lpstr">
      <vt:lpstr>Arial</vt:lpstr>
      <vt:lpstr>Avenir Black</vt:lpstr>
      <vt:lpstr>Avenir Book</vt:lpstr>
      <vt:lpstr>Calibri</vt:lpstr>
      <vt:lpstr>Calibri Light</vt:lpstr>
      <vt:lpstr>Garamond</vt:lpstr>
      <vt:lpstr>Lucida Sans Unicode</vt:lpstr>
      <vt:lpstr>Wingdings</vt:lpstr>
      <vt:lpstr>Tema di Office</vt:lpstr>
      <vt:lpstr>Presentazione standard di PowerPoint</vt:lpstr>
      <vt:lpstr>Presentazione standard di PowerPoint</vt:lpstr>
      <vt:lpstr>What is a trademark?</vt:lpstr>
      <vt:lpstr>Examples of trademark (1/4)</vt:lpstr>
      <vt:lpstr>Examples of trademark (2/4)</vt:lpstr>
      <vt:lpstr>Examples of trademark (3/4)</vt:lpstr>
      <vt:lpstr>Examples of trademark (4/4)</vt:lpstr>
      <vt:lpstr>TMs infringement: EU Law</vt:lpstr>
      <vt:lpstr>TMs infringement: Italian Law</vt:lpstr>
      <vt:lpstr>TMs infringement: the ‘risk’ criteria</vt:lpstr>
      <vt:lpstr>TMs infringement: assessment criteria (1/7)</vt:lpstr>
      <vt:lpstr>TMs infringement: assessment criteria (2/7)</vt:lpstr>
      <vt:lpstr>TMs infringement: assessment criteria (3/7)</vt:lpstr>
      <vt:lpstr>TMs infringement: assessment criteria (4/7)</vt:lpstr>
      <vt:lpstr>TMs infringement: assessment criteria (5/7)</vt:lpstr>
      <vt:lpstr>TMs infringement: assessment criteria (6/7)</vt:lpstr>
      <vt:lpstr>TMs infringement: assessment criteria (7/7)</vt:lpstr>
      <vt:lpstr>TMs infringement: case law (1/5)   </vt:lpstr>
      <vt:lpstr>TMs infringement: case law (2/5)   </vt:lpstr>
      <vt:lpstr>TMs infringement: case law (3/5)   </vt:lpstr>
      <vt:lpstr>TMs infringement: case law (4/5)   </vt:lpstr>
      <vt:lpstr>TMs infringement: case law (5/5)   </vt:lpstr>
      <vt:lpstr>TMs infringement: examples (1/2)</vt:lpstr>
      <vt:lpstr>TMs infringement: examples (2/2)</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CHIOMENTI</cp:lastModifiedBy>
  <cp:revision>12</cp:revision>
  <cp:lastPrinted>2023-03-20T16:34:38Z</cp:lastPrinted>
  <dcterms:created xsi:type="dcterms:W3CDTF">2021-11-23T11:10:02Z</dcterms:created>
  <dcterms:modified xsi:type="dcterms:W3CDTF">2023-03-21T11:48:15Z</dcterms:modified>
</cp:coreProperties>
</file>