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3869" r:id="rId2"/>
    <p:sldMasterId id="2147483881" r:id="rId3"/>
  </p:sldMasterIdLst>
  <p:notesMasterIdLst>
    <p:notesMasterId r:id="rId22"/>
  </p:notesMasterIdLst>
  <p:handoutMasterIdLst>
    <p:handoutMasterId r:id="rId23"/>
  </p:handoutMasterIdLst>
  <p:sldIdLst>
    <p:sldId id="278" r:id="rId4"/>
    <p:sldId id="258" r:id="rId5"/>
    <p:sldId id="259" r:id="rId6"/>
    <p:sldId id="260" r:id="rId7"/>
    <p:sldId id="274" r:id="rId8"/>
    <p:sldId id="275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6" r:id="rId17"/>
    <p:sldId id="271" r:id="rId18"/>
    <p:sldId id="277" r:id="rId19"/>
    <p:sldId id="279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4593" autoAdjust="0"/>
  </p:normalViewPr>
  <p:slideViewPr>
    <p:cSldViewPr>
      <p:cViewPr varScale="1">
        <p:scale>
          <a:sx n="110" d="100"/>
          <a:sy n="110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5755D3EC-FE93-1543-9320-B7104C250D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9BD44B5F-30EB-A349-8FDD-1A0ABD0F6C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941D77E9-DDB1-434B-8678-9A3E716E84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E2677572-8E66-3342-8225-DE3D163DB5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F53E75-BBC9-5345-9B85-F7EE81B8920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1EA5F272-B207-FD41-8755-BF46ABD689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21FE1074-2318-964E-8B60-C7BDB6FC63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F822F1FC-11F0-3E4F-A7AE-7C25382530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4F00F66C-96BB-4448-A06A-37E07DFD6F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398FD09C-28B3-EE48-BCBF-EDD69D1A6A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85F037EB-0743-3740-ADB2-D657F5356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749D29-D165-0C4F-8625-8BA61F894C3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3C7162-C757-704B-AD5F-8D98C01D41A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2C841869-353C-364C-B25A-E3B4936520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1BA89991-734B-7C46-9FC0-85C139CBCC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8E4FA373-C4AA-4B4F-997B-52B43038B53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FD0552-462D-E945-B33F-CFD61D5177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3FEB04-8F9F-2549-9D5B-CA2DA984C3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A05E-F8DF-A340-B1F5-87E30761169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1702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170C0B-1D56-734D-A7FD-D06E2EDB45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757250-8593-ED47-8D1D-C8454AE2A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BCB1-DC8A-224B-811C-0A97D3810A0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415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FE317D-16C6-E642-9BC2-C71E2E0DD8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ECAA5FFB-2884-3645-B9BB-4E91E894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83D873F2-1FA4-674C-B5B9-0D17892B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46FC166E-D9DC-A24A-9C96-1AD33EF1D0D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2A1B00A-B13C-5B46-83C0-2B63009EC2D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92B36125-0B1B-BB44-917F-5E4864FA1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036F5EA1-AF9F-5B4E-A1D0-D984839D2B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A2EEF8F1-3DBC-2947-B09E-C08AB6129F18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2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55FFB4-969C-174D-BD90-A10BA4BD1A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26577-5A17-5C49-801B-893A02BA78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9B68-C11A-BE46-B744-63E3010B73F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6386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C9C1B2-E021-CF42-BA82-0EE98EFA60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6EBCFC-3397-6840-8DCA-3309EB9332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781C-6935-F144-885E-163827BAFE2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938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69945-BDE3-9B41-AD68-A3AE071D30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AD6496-5074-3C4A-A544-BAAB1C4702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BD01-C183-6A40-B969-4067E642D4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2683287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A2D73D-3ED9-D740-9C70-344F87DD35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55A225-281E-6040-87E1-62BB1AD3F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D59A-F165-5D46-BDF2-AE86C50B225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0072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7A84-20EE-3348-A2F7-49B466897E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4FD9A3-1A93-2A42-B768-387996E193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63AB-2E29-484A-8430-CEB77F0D800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807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610E38A-832B-EA4C-A64F-AD092E926A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451EA7-EB9F-9049-B130-C6376EF504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4CEE-55D2-B641-8E7C-FAA6CE84FBF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7170651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FE771D-8B60-5345-A006-C67F3FC33E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53E21-2AAB-4A4D-A9AD-D78D1E3CD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5A48-7E7E-E947-B5A0-2A61466CC7C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797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4900ED-CA87-ED4C-8664-F1A18646DA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7C7C77-27C1-D04C-8FCE-CA58761E0D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5A2D-AE01-9B42-A9D8-8AB1AE87159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0297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0FED9-D9D7-C44C-A27E-6E2BC5C150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985B0-4242-E941-A1B7-D6E2ED56AB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9F4F-263E-484B-B899-AA55325F09F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887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85A9BE-9085-C14E-BCF2-4780973DC2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8729C-E92D-2946-872C-8295A4351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3DC2-5C43-7445-97FA-3314BF19860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49793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CDE337-42C4-0745-8049-1DB210DB64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B93634-B445-F14E-9D1E-D2C2B2B822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B37B-C5CF-384D-84C1-6D0B2DD990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5926173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623D55E-584B-AB4C-9123-113F4E99FC5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F860C263-D46A-F246-BB48-835A0BA59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18BBFA8-106F-E44F-ABAA-427D30CF4D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2969036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31DCFE-387D-144B-A096-9A17B425AB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685583-E437-2C4F-86AF-557476434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6915-38CE-0346-85C2-0AAB60F163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57958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233B1C-8E8F-7743-8471-B53CB54137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C039ED-C406-2144-8492-742FB07F69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A061-CA58-8A4C-AEBE-20EAFB3280B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7334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A0156F-EFAD-D34F-A5E8-AFAFE1F1DC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FD4AB9-AC5D-9E4B-92A4-B8A8D95063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B7AD-CD08-4547-82B3-0069B0DCFE2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008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D55B9-168C-2049-A9C9-E0A69D26E9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94864-45C4-EB4A-9BEA-901F8AB8F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034A-BBDA-C542-861A-C67F40B42D3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24067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3A8B63-3D0B-E54F-81B2-2E9EAF087C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5374C1-9077-074A-B51F-AFB4A2002A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D216-0005-2B4F-80E0-BDFC087CA03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7275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4B7D2F-2B12-7447-8B57-9C1BC51ACB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2298EA6-070D-364E-9753-203CB68E1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B2AB-37FA-2645-87E6-63F6DA0B74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1287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4C92E1-E526-704B-88FC-94ED8B9B75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F962B3-7DB0-A84A-928E-8964F79D84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49CE-E5C1-A44D-895E-72FA762BD8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25163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66F29-144D-CB4F-A90D-D80C28E84A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E75247-A93B-9A4B-9241-9BC630E7B4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7DD7-F1D0-2742-8FB3-8F2358194FF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3506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4FFD7-5BA3-AD44-A299-32C347409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7E3C081-60C2-2F4F-93E4-799D3C3FF4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690B-B0D7-3C47-A8CB-C8ADCD0EF3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2646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79284-4DC2-7A46-A7B2-4C1DD068A3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51FA96-6A48-454E-BA14-81E35DB4B5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757D-C3D6-7C43-90CF-AF7178D29B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80539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DB60E0-B0E1-3043-8C37-2E072C399D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16ADB59-22AC-484C-95AD-1F56D10767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1508-0ABB-7448-B87A-3BF08EB425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3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70E750-E8C3-A443-972D-1CD157D796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87403-344F-F748-AF99-E7CDE32EE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6D85-CB0E-284F-B067-1B89629A41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388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064F7C9-131C-D34E-B463-DC34F62D5F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8B400BF-8312-354E-BCBB-A86EF1EFB9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4E36-DE90-4D43-9815-6B53166A387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3704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2435E8-251D-0845-BE9D-F2C436794D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67A899-3078-404E-894E-917AF592B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6B1F-9B40-254A-8FBC-72ACD44DD05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8506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C833568-4219-324C-BB9D-309BD45DC1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78DACB2-0C91-0F43-A332-F8827A6175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3A6C-EB73-234C-B8F8-462002829E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53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D6B95-EF5E-4F4E-86EF-BE3AAF1B17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6EFE-06B0-AC4F-B34A-165422910B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307C-FA9C-A44F-98E8-14FCAEA75DE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595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25D5-876B-0C4C-B2DF-62FADFEA7E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EF4A6-17C4-F74A-B597-76528EC809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F7DF-597E-F648-8596-07C30897AF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064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A5F5D281-7EFE-B742-95A2-7B94F771965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7233EF6-BBB8-B84B-975D-FC585242C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9E2BE6D-C169-F345-BFC2-2C7C55620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95571726-E79B-1D4A-BB1F-DBF5636378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F463F83A-8556-3F44-BCDD-410C4CFA05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682FA-D184-CB4C-92AB-EBEBC94582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BCF48766-FC1C-BE49-B503-C9C6FE81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F4FC65DB-A61E-4F49-9B1E-C0C93BE8E7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7C7ED2-040B-DB44-BEBE-22169C54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7AE2882-020F-6449-AB8A-862E12563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CD8EED68-70FF-1045-A91D-969956B04E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533AB0DE-AB8F-8D4E-80B7-C6B0E6EE8D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C1B1C-4052-924C-8E70-F5812D514E1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94FE4D80-48F6-A54D-B14D-B363EE0A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E7ED48EB-5181-9443-9A9E-F7C6923E6D5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13321" name="Picture 12" descr="Pearson_Bound_White">
            <a:extLst>
              <a:ext uri="{FF2B5EF4-FFF2-40B4-BE49-F238E27FC236}">
                <a16:creationId xmlns:a16="http://schemas.microsoft.com/office/drawing/2014/main" id="{F87A9446-A914-A84C-A6BF-63238932C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2B6D1E79-070E-884C-A0F6-6B903073EC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3BE7542-6C99-1D48-A02A-D592DB54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239111-65D3-7E4F-89E8-934A8C9D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5FD4E50A-FB75-3143-9783-4E825B2F8E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Presentation Title runs here  l  00/00/00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7E4BC164-AAB5-D443-91A3-94D253BB7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9B05C6-1307-CC4B-9FDB-CEBD04E54A7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:a16="http://schemas.microsoft.com/office/drawing/2014/main" id="{D20BB457-4E99-3B45-8FA0-F41CD029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E7EA51A-B001-B448-83EB-DB927B1E9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274" y="1194612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 dirty="0"/>
              <a:t>Capitolo</a:t>
            </a:r>
            <a:r>
              <a:rPr lang="en-US" altLang="it-IT" dirty="0"/>
              <a:t> 1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:a16="http://schemas.microsoft.com/office/drawing/2014/main" id="{CACE8DD1-92A8-4C41-B908-D39385FFA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:a16="http://schemas.microsoft.com/office/drawing/2014/main" id="{B600928C-C3F1-8948-A052-0E5371C20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A4067FED-296F-8840-A4C2-F046234B6750}" type="slidenum">
              <a:rPr lang="en-US" altLang="it-IT" sz="900" smtClean="0">
                <a:solidFill>
                  <a:schemeClr val="bg1"/>
                </a:solidFill>
              </a:rPr>
              <a:pPr/>
              <a:t>1</a:t>
            </a:fld>
            <a:endParaRPr lang="en-US" altLang="it-IT" sz="900">
              <a:solidFill>
                <a:schemeClr val="bg1"/>
              </a:solidFill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3FAF7B8-952C-D242-9ED9-F160501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" y="2990850"/>
            <a:ext cx="3384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SzPct val="80000"/>
            </a:pPr>
            <a:r>
              <a:rPr lang="it-IT" altLang="it-IT" sz="3200" b="1">
                <a:latin typeface="Verdana" panose="020B0604030504040204" pitchFamily="34" charset="0"/>
              </a:rPr>
              <a:t>Introduzione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:a16="http://schemas.microsoft.com/office/drawing/2014/main" id="{CEC47208-A731-DE40-9141-449CE375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9" y="458788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1F5E8430-EB19-0642-949F-3FA983421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Vantaggi dallo scambio</a:t>
            </a:r>
            <a:endParaRPr lang="en-US" altLang="it-IT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F5A4DC7-9635-C749-9DD3-DEAD547E5A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Il commercio può agire a beneficio dei paesi nel loro insieme in molti modi, ma può danneggiare specifici gruppi in ciascun paese.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Il commercio internazionale può colpire negativamente i titolari delle risorse che vengono utilizzate intensivamente in settori che competono con le importazioni.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Pertanto, il commercio può avere effetti sulla distribuzione del reddito all’interno dei paesi.</a:t>
            </a:r>
          </a:p>
          <a:p>
            <a:pPr eaLnBrk="1" hangingPunct="1"/>
            <a:endParaRPr lang="en-US" altLang="it-IT"/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57CC3448-D27D-9E47-9936-30C8D2ADC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0DE6C9F9-D948-9D4F-8C0C-980392E8B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9B8E594A-949A-D644-88DE-1D0ACCCA5B3D}" type="slidenum">
              <a:rPr lang="en-US" altLang="it-IT" sz="900" smtClean="0">
                <a:solidFill>
                  <a:schemeClr val="bg1"/>
                </a:solidFill>
              </a:rPr>
              <a:pPr/>
              <a:t>10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DCCA23C-6A80-234D-8DB8-287A92390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struttura dei flussi commerciali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B32E9DA-97CF-074E-B686-02665E745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/>
              <a:t>Le differenze tra le </a:t>
            </a:r>
            <a:r>
              <a:rPr lang="it-IT" altLang="it-IT" sz="2400" i="1"/>
              <a:t>condizioni climatiche </a:t>
            </a:r>
            <a:r>
              <a:rPr lang="it-IT" altLang="it-IT" sz="2400"/>
              <a:t>e le </a:t>
            </a:r>
            <a:r>
              <a:rPr lang="it-IT" altLang="it-IT" sz="2400" i="1"/>
              <a:t>dotazioni di risorse </a:t>
            </a:r>
            <a:r>
              <a:rPr lang="it-IT" altLang="it-IT" sz="2400"/>
              <a:t>possono spiegare come mai il Brasile esporta caffè mentre l’Arabia Saudita esporta petrolio. Ma come mai il Giappone esporta automobili mentre gli Stati Uniti esportano aerei?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Il motivo per cui paesi esportano determinati prodotti invece di altri può essere spiegato facendo riferimento a: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/>
              <a:t>differenze tra la </a:t>
            </a:r>
            <a:r>
              <a:rPr lang="it-IT" altLang="it-IT" i="1"/>
              <a:t>produttività del lavoro </a:t>
            </a:r>
            <a:r>
              <a:rPr lang="it-IT" altLang="it-IT"/>
              <a:t>(secondo la teoria di David Ricardo, XIX secolo);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/>
              <a:t>il modo in cui le dotazioni relative di </a:t>
            </a:r>
            <a:r>
              <a:rPr lang="it-IT" altLang="it-IT" i="1"/>
              <a:t>capitale</a:t>
            </a:r>
            <a:r>
              <a:rPr lang="it-IT" altLang="it-IT"/>
              <a:t>, </a:t>
            </a:r>
            <a:r>
              <a:rPr lang="it-IT" altLang="it-IT" i="1"/>
              <a:t>lavoro</a:t>
            </a:r>
            <a:r>
              <a:rPr lang="it-IT" altLang="it-IT"/>
              <a:t> e</a:t>
            </a:r>
            <a:r>
              <a:rPr lang="it-IT" altLang="it-IT" i="1"/>
              <a:t> terra </a:t>
            </a:r>
            <a:r>
              <a:rPr lang="it-IT" altLang="it-IT"/>
              <a:t>sono utilizzate nella produzione di beni diversi (secondo teorie più recenti del XX secolo).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it-IT"/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id="{87B07B28-0E6D-954F-BD34-3D61C1528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660EBE33-A4D0-8F4F-A35F-73BA51D33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A8FC0AC2-FB9A-F24E-8DAA-25D21E46A77D}" type="slidenum">
              <a:rPr lang="en-US" altLang="it-IT" sz="900" smtClean="0">
                <a:solidFill>
                  <a:schemeClr val="bg1"/>
                </a:solidFill>
              </a:rPr>
              <a:pPr/>
              <a:t>11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57A2102-E424-EE48-81D6-521C074D3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Gli effetti delle politiche pubbliche sui flussi commerciali. Quanto commercio?</a:t>
            </a:r>
            <a:endParaRPr lang="en-US" alt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7674FD-4338-434F-A00C-2D2078FD3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Fin dal XVI secolo i moderni stati nazionali hanno tentato di difendere la prosperità dei settori domestici attraverso una politica di </a:t>
            </a:r>
            <a:r>
              <a:rPr lang="it-IT" altLang="it-IT" i="1"/>
              <a:t>limitazione alle importazioni </a:t>
            </a:r>
            <a:r>
              <a:rPr lang="it-IT" altLang="it-IT"/>
              <a:t>o</a:t>
            </a:r>
            <a:r>
              <a:rPr lang="it-IT" altLang="it-IT" i="1"/>
              <a:t> di sussidi alle importazioni</a:t>
            </a:r>
            <a:r>
              <a:rPr lang="it-IT" altLang="it-IT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Dopo la Seconda guerra mondiale si è passati a una rimozione delle barriere agli scambi per </a:t>
            </a:r>
            <a:r>
              <a:rPr lang="it-IT" altLang="it-IT" i="1"/>
              <a:t>favorire il libero scambio </a:t>
            </a:r>
            <a:r>
              <a:rPr lang="it-IT" altLang="it-IT"/>
              <a:t>e, come conseguenza, la pace nel mondo. Testimonianza sono i numerosi accordi quali il NAFTA o l’Uruguay Round da cui nacque il WTO.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Dal 1999 si è assistito invece al rafforzamento progressivo di un movimento </a:t>
            </a:r>
            <a:r>
              <a:rPr lang="it-IT" altLang="it-IT" i="1"/>
              <a:t>anti-globalizzazione</a:t>
            </a:r>
            <a:r>
              <a:rPr lang="it-IT" altLang="it-IT"/>
              <a:t> e a uno sviluppo del dibattito sul </a:t>
            </a:r>
            <a:r>
              <a:rPr lang="it-IT" altLang="it-IT" i="1"/>
              <a:t>protezionismo</a:t>
            </a:r>
            <a:r>
              <a:rPr lang="it-IT" altLang="it-IT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it-IT" altLang="it-IT"/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B2358D9A-82B4-BC44-A266-5DF82DA72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586D9AC5-7FFB-8A48-B1D6-6340AEFA8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FAEAACD5-60D1-1345-8C40-0E35F17810EB}" type="slidenum">
              <a:rPr lang="en-US" altLang="it-IT" sz="900" smtClean="0">
                <a:solidFill>
                  <a:schemeClr val="bg1"/>
                </a:solidFill>
              </a:rPr>
              <a:pPr/>
              <a:t>12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0893284-D8BA-6C4B-B951-6D5C732F8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Gli effetti delle politiche pubbliche sui flussi commerciali. Quanto commercio?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299F861-E4E6-B84D-A69F-704B6223A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L’</a:t>
            </a:r>
            <a:r>
              <a:rPr lang="it-IT" altLang="it-IT" sz="2400" i="1" dirty="0"/>
              <a:t>analisi economica </a:t>
            </a:r>
            <a:r>
              <a:rPr lang="it-IT" altLang="it-IT" sz="2400" dirty="0"/>
              <a:t>mostra chi guadagna e chi perde in seguito alle politiche governative di contingentamento delle esportazioni o sussidio alle esportazioni.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I conflitti d’interesse contano più all’interno di un paese che tra paesi.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Il commercio è determinante nella distribuzione del reddito interno.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Il potere di alcuni gruppi di interesse influisce sulle politiche commerciali di un governo a scapito dell’interesse complessivo del paese.</a:t>
            </a:r>
          </a:p>
        </p:txBody>
      </p:sp>
      <p:sp>
        <p:nvSpPr>
          <p:cNvPr id="52227" name="Segnaposto piè di pagina 3">
            <a:extLst>
              <a:ext uri="{FF2B5EF4-FFF2-40B4-BE49-F238E27FC236}">
                <a16:creationId xmlns:a16="http://schemas.microsoft.com/office/drawing/2014/main" id="{B5EA0088-B895-BB4D-B009-CE6A0A2D4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DAE36278-AC7C-D647-BF15-9A24A5FAA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A9E249F-3755-034C-9BC0-E3121B569993}" type="slidenum">
              <a:rPr lang="en-US" altLang="it-IT" sz="900" smtClean="0">
                <a:solidFill>
                  <a:schemeClr val="bg1"/>
                </a:solidFill>
              </a:rPr>
              <a:pPr/>
              <a:t>13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267AD55-9415-EE48-A519-D0EC13402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bilancia dei pagamenti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1A9FF70-DBE6-3347-A9CD-3B6D0595FE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La situazione della bilancia dei pagamenti di un paese va considerata nel contesto di un’analisi economica generale, includendola: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nell’esame degli investimenti esterni da parte delle multinazionali;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nel rapporto tra transazioni internazionali e contabilità nazionale;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negli aspetti di politica monetaria internazionale.</a:t>
            </a:r>
          </a:p>
          <a:p>
            <a:pPr marL="352425" lvl="3" indent="0" eaLnBrk="1" hangingPunct="1">
              <a:buFont typeface="Arial" charset="0"/>
              <a:buNone/>
              <a:defRPr/>
            </a:pPr>
            <a:endParaRPr lang="it-IT" altLang="it-IT" dirty="0">
              <a:ea typeface="+mn-ea"/>
            </a:endParaRPr>
          </a:p>
          <a:p>
            <a:pPr marL="352425" lvl="3" indent="0" eaLnBrk="1" hangingPunct="1">
              <a:buFont typeface="Arial" charset="0"/>
              <a:buNone/>
              <a:defRPr/>
            </a:pPr>
            <a:r>
              <a:rPr lang="it-IT" altLang="it-IT" dirty="0">
                <a:ea typeface="+mn-ea"/>
              </a:rPr>
              <a:t>Ricopre particolare importanza per gli Stati Uniti, a causa degli enormi disavanzi commerciali a partire dal 1982.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C50F21E8-5B95-894B-AB2B-DE983875C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3D88CC38-0F93-D64B-BBBC-5AE34D728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A0B7ACFE-06EE-264A-812D-A6A29F8D7EDD}" type="slidenum">
              <a:rPr lang="en-US" altLang="it-IT" sz="900" smtClean="0">
                <a:solidFill>
                  <a:schemeClr val="bg1"/>
                </a:solidFill>
              </a:rPr>
              <a:pPr/>
              <a:t>14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6780622-AE2B-C844-A01F-F0DAF4347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10600" cy="992188"/>
          </a:xfrm>
        </p:spPr>
        <p:txBody>
          <a:bodyPr/>
          <a:lstStyle/>
          <a:p>
            <a:pPr eaLnBrk="1" hangingPunct="1"/>
            <a:r>
              <a:rPr lang="it-IT" altLang="it-IT"/>
              <a:t>La determinazione del tasso di cambio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7B6DC57-3073-4747-8561-613563004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765175"/>
            <a:ext cx="8229600" cy="5307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Spesso paesi diversi hanno monete diverse. L’euro è un’eccezione, poiché è la divisa comune di molti paesi europei.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I </a:t>
            </a:r>
            <a:r>
              <a:rPr lang="it-IT" altLang="it-IT" sz="2400" i="1"/>
              <a:t>tassi di cambio</a:t>
            </a:r>
            <a:r>
              <a:rPr lang="it-IT" altLang="it-IT" sz="2400"/>
              <a:t> rientrano nell’ambito dell’economia internazionale e sono fondamentali per la maggior parte dei governi. Misurano in che rapporto la valuta domestica può essere scambiata con la valuta estera e questo influenza: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il costo dei beni denominati in valuta estera (importazioni) sul mercato nazionale;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il costo dei beni denominati in valuta nazionale (esportazioni) sui mercati esteri.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Alcuni tassi di cambio sono flessibili (per i più importanti il valore cambia minuto per minuto), altri sono fissi per determinati periodi di tempo.</a:t>
            </a:r>
          </a:p>
        </p:txBody>
      </p:sp>
      <p:sp>
        <p:nvSpPr>
          <p:cNvPr id="54275" name="Segnaposto piè di pagina 3">
            <a:extLst>
              <a:ext uri="{FF2B5EF4-FFF2-40B4-BE49-F238E27FC236}">
                <a16:creationId xmlns:a16="http://schemas.microsoft.com/office/drawing/2014/main" id="{C8EB77EA-198B-444C-8D02-4ACE4645D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4276" name="Segnaposto numero diapositiva 4">
            <a:extLst>
              <a:ext uri="{FF2B5EF4-FFF2-40B4-BE49-F238E27FC236}">
                <a16:creationId xmlns:a16="http://schemas.microsoft.com/office/drawing/2014/main" id="{621898D7-07AF-2C49-8C8F-78EA8E1D0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E8610AF-78D4-FB48-80B9-2F097F2B8ED0}" type="slidenum">
              <a:rPr lang="en-US" altLang="it-IT" sz="900" smtClean="0">
                <a:solidFill>
                  <a:schemeClr val="bg1"/>
                </a:solidFill>
              </a:rPr>
              <a:pPr/>
              <a:t>15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80870E2A-E2AE-A746-AF42-18EC715EE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coordinamento internazionale delle politiche economiche</a:t>
            </a:r>
            <a:endParaRPr lang="en-US" altLang="it-IT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723297-1B7D-E44D-AD74-E809BC8D9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41438"/>
            <a:ext cx="8294688" cy="5040312"/>
          </a:xfrm>
        </p:spPr>
        <p:txBody>
          <a:bodyPr/>
          <a:lstStyle/>
          <a:p>
            <a:pPr eaLnBrk="1" hangingPunct="1"/>
            <a:r>
              <a:rPr lang="it-IT" altLang="it-IT" sz="2400"/>
              <a:t>In un’economia mondiale integrata, le politiche economiche di un paese influenzano in genere anche altri paesi. Questo richiede una coordinamento internazionale delle politiche economiche.</a:t>
            </a:r>
          </a:p>
          <a:p>
            <a:pPr lvl="3" eaLnBrk="1" hangingPunct="1"/>
            <a:r>
              <a:rPr lang="it-IT" altLang="it-IT"/>
              <a:t>Per oltre settant’anni le politiche del commercio internazionale sono state regolate dal GATT e poi dall’Organizzazione Mondiale del Commercio.</a:t>
            </a:r>
          </a:p>
          <a:p>
            <a:pPr lvl="3" eaLnBrk="1" hangingPunct="1"/>
            <a:r>
              <a:rPr lang="it-IT" altLang="it-IT"/>
              <a:t>Il coordinamento delle politiche macroeconomiche è invece storia recente e incerta.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9DF8EA7F-8810-784A-A33A-37170D259D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1618E20E-BD58-B94D-AF0A-40199909A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A5AA4CD-243E-1944-9781-E64D70243BA4}" type="slidenum">
              <a:rPr lang="en-US" altLang="it-IT" sz="900" smtClean="0">
                <a:solidFill>
                  <a:schemeClr val="bg1"/>
                </a:solidFill>
              </a:rPr>
              <a:pPr/>
              <a:t>16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>
            <a:extLst>
              <a:ext uri="{FF2B5EF4-FFF2-40B4-BE49-F238E27FC236}">
                <a16:creationId xmlns:a16="http://schemas.microsoft.com/office/drawing/2014/main" id="{4FC0956E-2D74-C949-AB88-3AFF38CD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mercato internazionale di capitali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2E90B-FCCE-F848-9B5C-7F4AE0A0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/>
              <a:t>Il mercato internazionale di capitali collega tra loro i mercati finanziari dei vari paesi. Tiene conto delle regolamentazioni dei singoli Stati sugli investimenti stranieri ed è influenzato dalla fluttuazione delle valute.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più importante è quello degli eurodollari di Londra.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Esempi dell’importanza del mercato internazionale dei capitali sono: la bolla speculativa del 2007 partita dagli Stati Uniti e diffusasi in Europa; lo sviluppo di investimenti giapponesi negli USA negli anni Ottanta; il deposito in banche di Londra o New York dei profitti dei produttori di petrolio negli anni Settanta.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it-IT" sz="2400" dirty="0"/>
          </a:p>
        </p:txBody>
      </p:sp>
      <p:sp>
        <p:nvSpPr>
          <p:cNvPr id="56323" name="Segnaposto piè di pagina 3">
            <a:extLst>
              <a:ext uri="{FF2B5EF4-FFF2-40B4-BE49-F238E27FC236}">
                <a16:creationId xmlns:a16="http://schemas.microsoft.com/office/drawing/2014/main" id="{7E157E43-BD9A-8848-BEC0-EE37438A2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:a16="http://schemas.microsoft.com/office/drawing/2014/main" id="{2A96A1CD-DDB2-3448-900F-97E63054E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8F4DAD73-20CE-784A-B3CC-1F5EE0D2981D}" type="slidenum">
              <a:rPr lang="en-US" altLang="it-IT" sz="900" smtClean="0">
                <a:solidFill>
                  <a:schemeClr val="bg1"/>
                </a:solidFill>
              </a:rPr>
              <a:pPr/>
              <a:t>17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818AE4CA-3B91-F644-A561-F32623916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Economia internazionale: commercio</a:t>
            </a:r>
            <a:br>
              <a:rPr lang="it-IT" altLang="it-IT" sz="2800"/>
            </a:br>
            <a:r>
              <a:rPr lang="it-IT" altLang="it-IT" sz="2800"/>
              <a:t>e moneta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D4D18C-F2CC-FE43-9810-AF0E7E644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L’economia internazionale reale si occupa degli scambi di beni e servizi tra paesi (I volume). </a:t>
            </a:r>
          </a:p>
          <a:p>
            <a:pPr marL="903288" lvl="1" indent="-3810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Teoria analitica del commercio internazionale (Capitoli 2–8) e politiche commerciali governative (Capitoli</a:t>
            </a:r>
            <a:br>
              <a:rPr lang="it-IT" altLang="it-IT" dirty="0"/>
            </a:br>
            <a:r>
              <a:rPr lang="it-IT" altLang="it-IT" dirty="0"/>
              <a:t>9–12).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L’economia monetaria internazionale si occupa di transazioni monetarie e finanziarie tra paesi (II volume).</a:t>
            </a:r>
          </a:p>
          <a:p>
            <a:pPr marL="903288" lvl="1" indent="-3810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Teoria di economia monetaria internazionale (Capitoli</a:t>
            </a:r>
            <a:br>
              <a:rPr lang="it-IT" altLang="it-IT" dirty="0"/>
            </a:br>
            <a:r>
              <a:rPr lang="it-IT" altLang="it-IT" dirty="0"/>
              <a:t>2–7) e politica monetaria internazionale (Capitoli 8–11).</a:t>
            </a:r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id="{4D0E63E2-EC17-E247-BB04-CD5C592D6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4DD00353-D164-5946-AEEA-34A43065D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1A9EF5C-D9A1-4749-9CC3-CED4F1BECFDC}" type="slidenum">
              <a:rPr lang="en-US" altLang="it-IT" sz="900" smtClean="0">
                <a:solidFill>
                  <a:schemeClr val="bg1"/>
                </a:solidFill>
              </a:rPr>
              <a:pPr/>
              <a:t>18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>
            <a:extLst>
              <a:ext uri="{FF2B5EF4-FFF2-40B4-BE49-F238E27FC236}">
                <a16:creationId xmlns:a16="http://schemas.microsoft.com/office/drawing/2014/main" id="{49AD5BC6-43E8-4340-8D0D-25D8430E8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10600" cy="992188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E0F24AA-C283-224A-BA2F-E664D65DF4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94688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Di cosa tratta l’economia internazionale?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dirty="0"/>
              <a:t>Vantaggi dallo scambio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dirty="0"/>
              <a:t>La struttura dei flussi commerciali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dirty="0"/>
              <a:t>Entità del commercio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dirty="0"/>
              <a:t>La bilancia dei pagamenti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b="1" dirty="0"/>
              <a:t>La determinazione del tasso di cambio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b="1" dirty="0"/>
              <a:t>Il coordinamento internazionale delle politiche economiche</a:t>
            </a:r>
          </a:p>
          <a:p>
            <a:pPr lvl="3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it-IT" b="1" dirty="0"/>
              <a:t>Il mercato internazionale dei capitali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Economia internazionale: commercio e moneta</a:t>
            </a:r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9E88F825-7194-CB43-ADD2-E7BD0BFE3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D2768E58-DCBF-3E44-BB3A-74FC83388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07E991A8-87DD-F242-AC71-8B1411AFB70A}" type="slidenum">
              <a:rPr lang="en-US" altLang="it-IT" sz="900" smtClean="0">
                <a:solidFill>
                  <a:schemeClr val="bg1"/>
                </a:solidFill>
              </a:rPr>
              <a:pPr/>
              <a:t>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2C2EA14-E812-1D45-B60E-EE68A44D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Di cosa tratta l’economia internazionale?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E665972-9EA6-A545-9DA5-1A80EAD82A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L’economia internazionale si occupa dell’interazione tra paesi attraverso: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scambi di beni e servizi;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b="1" dirty="0"/>
              <a:t>flussi monetari;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b="1" dirty="0"/>
              <a:t>flussi di investimenti.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Può essere divisa in due sottoinsiemi: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studio del commercio internazionale;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b="1" dirty="0"/>
              <a:t>studio dell’economia monetaria internazionale.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È una materia antica, ma continua ad accrescere la sua rilevanza con l’intensificarsi dei legami tra i paesi. </a:t>
            </a:r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146058B4-002B-DC44-8D23-55F7748B81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 dirty="0">
                <a:solidFill>
                  <a:schemeClr val="bg1"/>
                </a:solidFill>
              </a:rPr>
              <a:t>(c) Pearson Italia S.p.A. - Krugman, Obstfeld, Melitz - Economia </a:t>
            </a:r>
            <a:r>
              <a:rPr lang="en-US" altLang="it-IT" sz="900" dirty="0" err="1">
                <a:solidFill>
                  <a:schemeClr val="bg1"/>
                </a:solidFill>
              </a:rPr>
              <a:t>internazionale</a:t>
            </a:r>
            <a:r>
              <a:rPr lang="en-US" altLang="it-IT" sz="900" dirty="0">
                <a:solidFill>
                  <a:schemeClr val="bg1"/>
                </a:solidFill>
              </a:rPr>
              <a:t> 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F10C198B-62DA-304F-BCAC-EE359E3E2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F8D48A6-5743-1F4C-B345-D88AA942D6A6}" type="slidenum">
              <a:rPr lang="en-US" altLang="it-IT" sz="900" smtClean="0">
                <a:solidFill>
                  <a:schemeClr val="bg1"/>
                </a:solidFill>
              </a:rPr>
              <a:pPr/>
              <a:t>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D981836-2D40-F940-8C5A-FFE85B7DB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 cosa tratta l’economia internazionale? </a:t>
            </a:r>
            <a:endParaRPr lang="en-US" alt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239AD9-553D-8E4A-99F7-53659E223F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Il commercio internazionale degli Stati Uniti, in rapporto alla dimensione dell’economia nazionale, è triplicato negli ultimi quarant’anni.</a:t>
            </a:r>
          </a:p>
          <a:p>
            <a:pPr lvl="3" eaLnBrk="1" hangingPunct="1"/>
            <a:r>
              <a:rPr lang="it-IT" altLang="it-IT"/>
              <a:t>Importazioni ed esportazioni sono diminuite nel 2009.</a:t>
            </a:r>
          </a:p>
          <a:p>
            <a:pPr eaLnBrk="1" hangingPunct="1"/>
            <a:r>
              <a:rPr lang="it-IT" altLang="it-IT" sz="2400"/>
              <a:t>Rispetto agli Stati Uniti, gli altri paesi sono ancora più dipendenti dal commercio internazionale.</a:t>
            </a:r>
          </a:p>
          <a:p>
            <a:pPr eaLnBrk="1" hangingPunct="1"/>
            <a:endParaRPr lang="en-US" altLang="it-IT" sz="2400"/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825623FC-A022-8248-AD88-3D347149B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E7107DD6-7531-6541-AB7D-A84249FB9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637C0E9C-BCB6-6043-A16C-67B1F3D4811E}" type="slidenum">
              <a:rPr lang="en-US" altLang="it-IT" sz="900" smtClean="0">
                <a:solidFill>
                  <a:schemeClr val="bg1"/>
                </a:solidFill>
              </a:rPr>
              <a:pPr/>
              <a:t>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2B92130-8AC8-6C4F-BE2B-EECAF1F55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296863"/>
            <a:ext cx="8455025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1.1 </a:t>
            </a:r>
            <a:r>
              <a:rPr lang="it-IT" altLang="it-IT"/>
              <a:t>Esportazioni e importazioni degli Stati Uniti in rapporto al Prodotto Interno Lordo</a:t>
            </a:r>
          </a:p>
        </p:txBody>
      </p:sp>
      <p:sp>
        <p:nvSpPr>
          <p:cNvPr id="44034" name="Segnaposto piè di pagina 3">
            <a:extLst>
              <a:ext uri="{FF2B5EF4-FFF2-40B4-BE49-F238E27FC236}">
                <a16:creationId xmlns:a16="http://schemas.microsoft.com/office/drawing/2014/main" id="{CA0B351F-FB19-CC41-9DFE-3F0191707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4035" name="Segnaposto numero diapositiva 4">
            <a:extLst>
              <a:ext uri="{FF2B5EF4-FFF2-40B4-BE49-F238E27FC236}">
                <a16:creationId xmlns:a16="http://schemas.microsoft.com/office/drawing/2014/main" id="{D7FCF0C5-1022-FA4F-A71B-F0051D1FD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B4B9074-BAF9-2B4A-950A-55BC471D58F4}" type="slidenum">
              <a:rPr lang="en-US" altLang="it-IT" sz="900" smtClean="0">
                <a:solidFill>
                  <a:schemeClr val="bg1"/>
                </a:solidFill>
              </a:rPr>
              <a:pPr/>
              <a:t>5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44036" name="Immagine 1">
            <a:extLst>
              <a:ext uri="{FF2B5EF4-FFF2-40B4-BE49-F238E27FC236}">
                <a16:creationId xmlns:a16="http://schemas.microsoft.com/office/drawing/2014/main" id="{5BA8CD5F-C908-6942-ABD7-0B34ED34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125538"/>
            <a:ext cx="69691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FA82643D-078C-FA43-B7D4-F0D25C86A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383588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1.2 </a:t>
            </a:r>
            <a:r>
              <a:rPr lang="it-IT" altLang="it-IT"/>
              <a:t>Grado d’apertura nel 1970 e nel 2010</a:t>
            </a:r>
          </a:p>
        </p:txBody>
      </p:sp>
      <p:sp>
        <p:nvSpPr>
          <p:cNvPr id="45058" name="Segnaposto piè di pagina 3">
            <a:extLst>
              <a:ext uri="{FF2B5EF4-FFF2-40B4-BE49-F238E27FC236}">
                <a16:creationId xmlns:a16="http://schemas.microsoft.com/office/drawing/2014/main" id="{507F7EA7-85A4-6949-A5AD-7BC10A2DD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5059" name="Segnaposto numero diapositiva 4">
            <a:extLst>
              <a:ext uri="{FF2B5EF4-FFF2-40B4-BE49-F238E27FC236}">
                <a16:creationId xmlns:a16="http://schemas.microsoft.com/office/drawing/2014/main" id="{BF0CCE55-E8E3-C641-B903-0388BA2C5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FFF2B687-5DB9-3742-B6AB-9966000BB7D0}" type="slidenum">
              <a:rPr lang="en-US" altLang="it-IT" sz="900" smtClean="0">
                <a:solidFill>
                  <a:schemeClr val="bg1"/>
                </a:solidFill>
              </a:rPr>
              <a:pPr/>
              <a:t>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45060" name="Immagine 1">
            <a:extLst>
              <a:ext uri="{FF2B5EF4-FFF2-40B4-BE49-F238E27FC236}">
                <a16:creationId xmlns:a16="http://schemas.microsoft.com/office/drawing/2014/main" id="{5423C430-7DC8-EF4F-8CB4-5B60700AE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12838"/>
            <a:ext cx="704215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05872FA-252B-A240-834E-A1BFC347C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Vantaggi dallo scambio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31C2C7-6D36-574F-81F3-3C0B2AFF65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Diversi concetti stanno alla base dei vantaggi dallo scambio.</a:t>
            </a:r>
          </a:p>
          <a:p>
            <a:pPr marL="914400" lvl="1" indent="-4572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/>
              <a:t>Quando un venditore e un compratore danno vita a una transazione volontaria, entrambi ricevono qualcosa che desiderano e possono migliorare la loro condizione.</a:t>
            </a:r>
          </a:p>
          <a:p>
            <a:pPr marL="914400" lvl="1" indent="-45720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it-IT" altLang="it-IT"/>
              <a:t>Per esempio, i consumatori norvegesi possono acquistare, attraverso gli scambi internazionali, quelle arance che avrebbero difficoltà a produrre internamente; a sua volta, il produttore delle arance riceve reddito che può utilizzare per acquistare i beni che desidera.</a:t>
            </a:r>
          </a:p>
          <a:p>
            <a:pPr eaLnBrk="1" hangingPunct="1">
              <a:buFontTx/>
              <a:buNone/>
            </a:pPr>
            <a:endParaRPr lang="en-US" altLang="it-IT"/>
          </a:p>
        </p:txBody>
      </p:sp>
      <p:sp>
        <p:nvSpPr>
          <p:cNvPr id="46083" name="Segnaposto piè di pagina 3">
            <a:extLst>
              <a:ext uri="{FF2B5EF4-FFF2-40B4-BE49-F238E27FC236}">
                <a16:creationId xmlns:a16="http://schemas.microsoft.com/office/drawing/2014/main" id="{F3EF0C88-0897-FA4D-B653-59134FAA0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6084" name="Segnaposto numero diapositiva 4">
            <a:extLst>
              <a:ext uri="{FF2B5EF4-FFF2-40B4-BE49-F238E27FC236}">
                <a16:creationId xmlns:a16="http://schemas.microsoft.com/office/drawing/2014/main" id="{261A3C78-512E-1948-8EB4-2F2917A38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CCD08DD-C0FD-D940-960E-E8A04B22B1CF}" type="slidenum">
              <a:rPr lang="en-US" altLang="it-IT" sz="900" smtClean="0">
                <a:solidFill>
                  <a:schemeClr val="bg1"/>
                </a:solidFill>
              </a:rPr>
              <a:pPr/>
              <a:t>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4ADF542-FB37-3842-8B0D-AC507C2A9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Vantaggi dallo scambio</a:t>
            </a:r>
            <a:endParaRPr lang="en-US" altLang="it-IT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104758-95AE-3845-9A6C-D18B41426F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Times" charset="0"/>
              <a:buAutoNum type="arabicPeriod" startAt="3"/>
              <a:defRPr/>
            </a:pPr>
            <a:r>
              <a:rPr lang="it-IT" altLang="it-IT" dirty="0"/>
              <a:t>Un paese può guadagnare dallo scambio, pur essendo il produttore più (meno) efficiente di qualsiasi bene, e i produttori del paese meno efficiente possono competere pagando salari più bassi.</a:t>
            </a:r>
          </a:p>
          <a:p>
            <a:pPr marL="533400" indent="-533400" eaLnBrk="1" hangingPunct="1">
              <a:buFont typeface="Times" charset="0"/>
              <a:buAutoNum type="arabicPeriod" startAt="3"/>
              <a:defRPr/>
            </a:pPr>
            <a:r>
              <a:rPr lang="it-IT" altLang="it-IT" dirty="0"/>
              <a:t>Il commercio agisce a beneficio di un paese aumentandone l’efficienza, grazie alla possibilità di esportare i beni la cui produzione utilizza le risorse abbondanti e di importare i beni la cui produzione utilizza le risorse scarse.</a:t>
            </a:r>
          </a:p>
          <a:p>
            <a:pPr marL="533400" indent="-533400" eaLnBrk="1" hangingPunct="1">
              <a:buFont typeface="Times" charset="0"/>
              <a:buAutoNum type="arabicPeriod" startAt="3"/>
              <a:defRPr/>
            </a:pPr>
            <a:r>
              <a:rPr lang="it-IT" altLang="it-IT" dirty="0"/>
              <a:t>Quando i paesi si specializzano, possono diventare più efficienti anche grazie alla possibilità di realizzare produzioni su larga scala.</a:t>
            </a:r>
          </a:p>
          <a:p>
            <a:pPr marL="533400" indent="-533400" eaLnBrk="1" hangingPunct="1">
              <a:buFont typeface="Times" charset="0"/>
              <a:buAutoNum type="arabicPeriod" startAt="3"/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marL="533400" indent="-533400" eaLnBrk="1" hangingPunct="1">
              <a:buFont typeface="Times" charset="0"/>
              <a:buAutoNum type="arabicPeriod" startAt="3"/>
              <a:defRPr/>
            </a:pPr>
            <a:endParaRPr lang="it-IT" altLang="it-IT" dirty="0"/>
          </a:p>
          <a:p>
            <a:pPr marL="533400" indent="-533400" eaLnBrk="1" hangingPunct="1">
              <a:buFontTx/>
              <a:buNone/>
              <a:defRPr/>
            </a:pPr>
            <a:endParaRPr lang="en-US" altLang="it-IT" dirty="0"/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70FBBED5-3328-884A-B2CE-3F78634FF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12422AD1-9DA9-7641-9C25-AB40D751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CC2AE53D-BD9E-9E46-83FE-D34F0D469149}" type="slidenum">
              <a:rPr lang="en-US" altLang="it-IT" sz="900" smtClean="0">
                <a:solidFill>
                  <a:schemeClr val="bg1"/>
                </a:solidFill>
              </a:rPr>
              <a:pPr/>
              <a:t>8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17BBBED0-3536-6945-A63D-A0986831F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Vantaggi dallo scambio</a:t>
            </a:r>
            <a:endParaRPr lang="en-US" alt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4C0F5C-9B1D-6848-82CD-EE1DC90C0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Verdana" panose="020B0604030504040204" pitchFamily="34" charset="0"/>
              <a:buAutoNum type="arabicPeriod" startAt="5"/>
            </a:pPr>
            <a:r>
              <a:rPr lang="it-IT" altLang="it-IT"/>
              <a:t>I paesi possono anche guadagnare commerciando risorse correnti con risorse future (dando e prendendo a prestito) e attraverso i flussi migratori.</a:t>
            </a:r>
          </a:p>
          <a:p>
            <a:pPr marL="533400" indent="-533400" eaLnBrk="1" hangingPunct="1">
              <a:buFont typeface="Times" pitchFamily="2" charset="0"/>
              <a:buAutoNum type="arabicPeriod" startAt="5"/>
            </a:pPr>
            <a:r>
              <a:rPr lang="it-IT" altLang="it-IT"/>
              <a:t>Ogni paese può trarre beneficio anche dallo scambio di attività finanziarie rischiose, come azioni e obbligazioni, che gli permettono di diversificare e consolidare il proprio reddito.</a:t>
            </a:r>
          </a:p>
          <a:p>
            <a:pPr marL="533400" indent="-533400" eaLnBrk="1" hangingPunct="1">
              <a:buFont typeface="Times" pitchFamily="2" charset="0"/>
              <a:buAutoNum type="arabicPeriod" startAt="5"/>
            </a:pPr>
            <a:endParaRPr lang="en-US" altLang="it-IT" sz="2400"/>
          </a:p>
        </p:txBody>
      </p:sp>
      <p:sp>
        <p:nvSpPr>
          <p:cNvPr id="48131" name="Segnaposto piè di pagina 3">
            <a:extLst>
              <a:ext uri="{FF2B5EF4-FFF2-40B4-BE49-F238E27FC236}">
                <a16:creationId xmlns:a16="http://schemas.microsoft.com/office/drawing/2014/main" id="{A9990E88-EE7D-7D46-B802-07CAD461C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(c) Pearson Italia S.p.A. - Krugman, Obstfeld, Melitz - Economia internazionale  2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id="{7B880604-E8EC-C640-9116-519962E3A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74F84066-4E02-544D-A7BB-494C8A3B941C}" type="slidenum">
              <a:rPr lang="en-US" altLang="it-IT" sz="900" smtClean="0">
                <a:solidFill>
                  <a:schemeClr val="bg1"/>
                </a:solidFill>
              </a:rPr>
              <a:pPr/>
              <a:t>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1608</Words>
  <Application>Microsoft Macintosh PowerPoint</Application>
  <PresentationFormat>Presentazione su schermo (4:3)</PresentationFormat>
  <Paragraphs>122</Paragraphs>
  <Slides>18</Slides>
  <Notes>0</Notes>
  <HiddenSlides>10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Times</vt:lpstr>
      <vt:lpstr>Verdana</vt:lpstr>
      <vt:lpstr>Custom Design</vt:lpstr>
      <vt:lpstr>1_Custom Design</vt:lpstr>
      <vt:lpstr>2_Custom Design</vt:lpstr>
      <vt:lpstr>Capitolo 1</vt:lpstr>
      <vt:lpstr>Struttura della presentazione</vt:lpstr>
      <vt:lpstr>Di cosa tratta l’economia internazionale?</vt:lpstr>
      <vt:lpstr>Di cosa tratta l’economia internazionale? </vt:lpstr>
      <vt:lpstr>Figura 1.1 Esportazioni e importazioni degli Stati Uniti in rapporto al Prodotto Interno Lordo</vt:lpstr>
      <vt:lpstr>Figura 1.2 Grado d’apertura nel 1970 e nel 2010</vt:lpstr>
      <vt:lpstr>Vantaggi dallo scambio</vt:lpstr>
      <vt:lpstr>Vantaggi dallo scambio</vt:lpstr>
      <vt:lpstr>Vantaggi dallo scambio</vt:lpstr>
      <vt:lpstr>Vantaggi dallo scambio</vt:lpstr>
      <vt:lpstr>La struttura dei flussi commerciali</vt:lpstr>
      <vt:lpstr>Gli effetti delle politiche pubbliche sui flussi commerciali. Quanto commercio?</vt:lpstr>
      <vt:lpstr>Gli effetti delle politiche pubbliche sui flussi commerciali. Quanto commercio?</vt:lpstr>
      <vt:lpstr>La bilancia dei pagamenti</vt:lpstr>
      <vt:lpstr>La determinazione del tasso di cambio</vt:lpstr>
      <vt:lpstr>Il coordinamento internazionale delle politiche economiche</vt:lpstr>
      <vt:lpstr>Il mercato internazionale di capitali</vt:lpstr>
      <vt:lpstr>Economia internazionale: commercio e moneta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ANIELLO FERRARO</cp:lastModifiedBy>
  <cp:revision>137</cp:revision>
  <dcterms:created xsi:type="dcterms:W3CDTF">2005-08-05T21:46:31Z</dcterms:created>
  <dcterms:modified xsi:type="dcterms:W3CDTF">2022-03-02T17:53:41Z</dcterms:modified>
</cp:coreProperties>
</file>