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36" r:id="rId2"/>
  </p:sldMasterIdLst>
  <p:notesMasterIdLst>
    <p:notesMasterId r:id="rId21"/>
  </p:notesMasterIdLst>
  <p:handoutMasterIdLst>
    <p:handoutMasterId r:id="rId22"/>
  </p:handoutMasterIdLst>
  <p:sldIdLst>
    <p:sldId id="345" r:id="rId3"/>
    <p:sldId id="348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47" r:id="rId18"/>
    <p:sldId id="349" r:id="rId19"/>
    <p:sldId id="3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E2C5C"/>
    <a:srgbClr val="445680"/>
    <a:srgbClr val="FFFFFF"/>
    <a:srgbClr val="504D49"/>
    <a:srgbClr val="505759"/>
    <a:srgbClr val="03873A"/>
    <a:srgbClr val="005A70"/>
    <a:srgbClr val="BBBBB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0" autoAdjust="0"/>
    <p:restoredTop sz="93184" autoAdjust="0"/>
  </p:normalViewPr>
  <p:slideViewPr>
    <p:cSldViewPr snapToGrid="0" showGuides="1">
      <p:cViewPr varScale="1">
        <p:scale>
          <a:sx n="67" d="100"/>
          <a:sy n="67" d="100"/>
        </p:scale>
        <p:origin x="-1152" y="-102"/>
      </p:cViewPr>
      <p:guideLst>
        <p:guide orient="horz"/>
        <p:guide orient="horz" pos="2568"/>
        <p:guide pos="575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957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71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446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66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19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837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023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252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153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634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708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es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951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43100" y="6419850"/>
            <a:ext cx="528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©Pearson – Istituzioni e mercati finanziari, 9Ed – </a:t>
            </a:r>
            <a:r>
              <a:rPr lang="it-IT" dirty="0" err="1"/>
              <a:t>Mishkin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D388-3F80-473D-BC78-87F385B63D4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8" y="6431301"/>
            <a:ext cx="914324" cy="2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4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E2C5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45680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4" y="1680064"/>
            <a:ext cx="3870326" cy="2598022"/>
          </a:xfrm>
        </p:spPr>
        <p:txBody>
          <a:bodyPr/>
          <a:lstStyle/>
          <a:p>
            <a:r>
              <a:rPr lang="it-IT" sz="2800" cap="small" dirty="0"/>
              <a:t>Capitolo </a:t>
            </a:r>
            <a:r>
              <a:rPr lang="it-IT" sz="2800" cap="small" dirty="0"/>
              <a:t>16</a:t>
            </a:r>
            <a:br>
              <a:rPr lang="it-IT" sz="2800" cap="small" dirty="0"/>
            </a:br>
            <a:r>
              <a:rPr lang="it-IT" sz="2800" cap="small" dirty="0"/>
              <a:t>Le banche centrali</a:t>
            </a:r>
            <a:endParaRPr lang="en-US" sz="2800" cap="smal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© Pearson Italia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mtClean="0">
                <a:solidFill>
                  <a:schemeClr val="bg2"/>
                </a:solidFill>
              </a:rPr>
              <a:pPr/>
              <a:t>1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3" name="Immagine 2" descr="9788891905383-Mishkin-9Ed-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95" y="0"/>
            <a:ext cx="5121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10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077200" cy="39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b="1" dirty="0">
                <a:solidFill>
                  <a:srgbClr val="0099CC"/>
                </a:solidFill>
              </a:rPr>
              <a:t>Consiglio direttivo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il principale organo decisionale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BCE, a cui spetta la responsabilità di formulare la politica monetaria per l’area dell’euro</a:t>
            </a:r>
          </a:p>
          <a:p>
            <a:pPr>
              <a:lnSpc>
                <a:spcPts val="3000"/>
              </a:lnSpc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b="1" dirty="0">
                <a:solidFill>
                  <a:srgbClr val="0099CC"/>
                </a:solidFill>
              </a:rPr>
              <a:t>Consiglio Esecutivo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della BCE è responsabile per le operazioni finanziarie quotidiane e per la gestione della BCE e dell’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Eurosistema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3000"/>
              </a:lnSpc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compito principale del </a:t>
            </a:r>
            <a:r>
              <a:rPr lang="it-IT" sz="2400" b="1" dirty="0">
                <a:solidFill>
                  <a:srgbClr val="0099CC"/>
                </a:solidFill>
              </a:rPr>
              <a:t>Consiglio Generale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incoraggiare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cooperazione fra le banche centrali nazionali e la UE</a:t>
            </a:r>
            <a:endParaRPr lang="it-IT" sz="2400" b="1" dirty="0">
              <a:solidFill>
                <a:srgbClr val="0099CC"/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16.2 Variazioni nelle funzioni e nelle strutture delle banche centrali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5668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11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36185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b="1" i="1" dirty="0">
                <a:solidFill>
                  <a:srgbClr val="0099CC"/>
                </a:solidFill>
              </a:rPr>
              <a:t>Federal </a:t>
            </a:r>
            <a:r>
              <a:rPr lang="it-IT" sz="2400" b="1" i="1" dirty="0" err="1">
                <a:solidFill>
                  <a:srgbClr val="0099CC"/>
                </a:solidFill>
              </a:rPr>
              <a:t>Reserve</a:t>
            </a:r>
            <a:r>
              <a:rPr lang="it-IT" sz="2400" b="1" i="1" dirty="0">
                <a:solidFill>
                  <a:srgbClr val="0099CC"/>
                </a:solidFill>
              </a:rPr>
              <a:t> System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b="1" dirty="0">
                <a:solidFill>
                  <a:srgbClr val="0099CC"/>
                </a:solidFill>
              </a:rPr>
              <a:t>Fed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fu creato nel 1913 per limitare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frequenza di situazioni di panico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bancario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causa della ostilità verso le banche centrali e dell’accentramento di potere, il Federal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Reserve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System fu disegnato prevedendo molti meccanismi di bilanciamento dei poteri</a:t>
            </a:r>
          </a:p>
          <a:p>
            <a:pPr>
              <a:lnSpc>
                <a:spcPts val="3000"/>
              </a:lnSpc>
            </a:pPr>
            <a:endParaRPr lang="it-IT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Fed è composta:</a:t>
            </a:r>
          </a:p>
          <a:p>
            <a:pPr marL="542925" indent="-357188">
              <a:lnSpc>
                <a:spcPts val="30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 </a:t>
            </a:r>
            <a:r>
              <a:rPr lang="it-IT" sz="2400" b="1" dirty="0">
                <a:solidFill>
                  <a:srgbClr val="0099CC"/>
                </a:solidFill>
              </a:rPr>
              <a:t>Board of </a:t>
            </a:r>
            <a:r>
              <a:rPr lang="it-IT" sz="2400" b="1" dirty="0" err="1">
                <a:solidFill>
                  <a:srgbClr val="0099CC"/>
                </a:solidFill>
              </a:rPr>
              <a:t>Governors</a:t>
            </a:r>
            <a:r>
              <a:rPr lang="it-IT" sz="2400" b="1" dirty="0">
                <a:solidFill>
                  <a:srgbClr val="0099CC"/>
                </a:solidFill>
              </a:rPr>
              <a:t> della Federal </a:t>
            </a:r>
            <a:r>
              <a:rPr lang="it-IT" sz="2400" b="1" dirty="0" err="1">
                <a:solidFill>
                  <a:srgbClr val="0099CC"/>
                </a:solidFill>
              </a:rPr>
              <a:t>Reserve</a:t>
            </a:r>
            <a:endParaRPr lang="it-IT" sz="2400" b="1" dirty="0">
              <a:solidFill>
                <a:srgbClr val="0099CC"/>
              </a:solidFill>
            </a:endParaRPr>
          </a:p>
          <a:p>
            <a:pPr marL="542925" indent="-357188">
              <a:lnSpc>
                <a:spcPts val="30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 </a:t>
            </a:r>
            <a:r>
              <a:rPr lang="it-IT" sz="2400" b="1" dirty="0">
                <a:solidFill>
                  <a:srgbClr val="0099CC"/>
                </a:solidFill>
              </a:rPr>
              <a:t>Federal Open Market </a:t>
            </a:r>
            <a:r>
              <a:rPr lang="it-IT" sz="2400" b="1" dirty="0" err="1">
                <a:solidFill>
                  <a:srgbClr val="0099CC"/>
                </a:solidFill>
              </a:rPr>
              <a:t>Committee</a:t>
            </a:r>
            <a:r>
              <a:rPr lang="it-IT" sz="2400" b="1" dirty="0">
                <a:solidFill>
                  <a:srgbClr val="0099CC"/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b="1" dirty="0">
                <a:solidFill>
                  <a:srgbClr val="0099CC"/>
                </a:solidFill>
              </a:rPr>
              <a:t>FOMC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542925" indent="-357188">
              <a:lnSpc>
                <a:spcPts val="30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</a:t>
            </a:r>
            <a:r>
              <a:rPr lang="it-IT" sz="2400" b="1" dirty="0">
                <a:solidFill>
                  <a:srgbClr val="0099CC"/>
                </a:solidFill>
              </a:rPr>
              <a:t>12 sedi regionali</a:t>
            </a:r>
          </a:p>
          <a:p>
            <a:pPr marL="542925" indent="-357188">
              <a:lnSpc>
                <a:spcPts val="30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dalle banche socie e dal </a:t>
            </a:r>
            <a:r>
              <a:rPr lang="it-IT" sz="2400" b="1" dirty="0">
                <a:solidFill>
                  <a:srgbClr val="0099CC"/>
                </a:solidFill>
              </a:rPr>
              <a:t>Federal </a:t>
            </a:r>
            <a:r>
              <a:rPr lang="it-IT" sz="2400" b="1" dirty="0" err="1">
                <a:solidFill>
                  <a:srgbClr val="0099CC"/>
                </a:solidFill>
              </a:rPr>
              <a:t>Advisory</a:t>
            </a:r>
            <a:r>
              <a:rPr lang="it-IT" sz="2400" b="1" dirty="0">
                <a:solidFill>
                  <a:srgbClr val="0099CC"/>
                </a:solidFill>
              </a:rPr>
              <a:t> </a:t>
            </a:r>
            <a:r>
              <a:rPr lang="it-IT" sz="2400" b="1" dirty="0" err="1">
                <a:solidFill>
                  <a:srgbClr val="0099CC"/>
                </a:solidFill>
              </a:rPr>
              <a:t>Council</a:t>
            </a:r>
            <a:endParaRPr lang="it-IT" sz="2400" b="1" dirty="0">
              <a:solidFill>
                <a:srgbClr val="0099CC"/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16.2 Variazioni nelle funzioni e nelle strutture delle banche centrali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3690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16.3 Struttura e indipendenza delle banche centrali di altri paesi</a:t>
            </a:r>
            <a:endParaRPr lang="it-IT" sz="3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12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b="1" dirty="0">
                <a:solidFill>
                  <a:srgbClr val="0099CC"/>
                </a:solidFill>
              </a:rPr>
              <a:t>Banca di Inghilterra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governata dalla Corte dei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direttori</a:t>
            </a:r>
          </a:p>
          <a:p>
            <a:pPr>
              <a:lnSpc>
                <a:spcPts val="3000"/>
              </a:lnSpc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b="1" dirty="0" smtClean="0">
                <a:solidFill>
                  <a:srgbClr val="0099CC"/>
                </a:solidFill>
              </a:rPr>
              <a:t>Comitato di Politica Monetaria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b="1" dirty="0" smtClean="0">
                <a:solidFill>
                  <a:srgbClr val="0099CC"/>
                </a:solidFill>
              </a:rPr>
              <a:t>MPC</a:t>
            </a:r>
            <a:r>
              <a:rPr lang="it-IT" sz="2400" b="1" i="1" dirty="0">
                <a:solidFill>
                  <a:srgbClr val="0099CC"/>
                </a:solidFill>
              </a:rPr>
              <a:t>, </a:t>
            </a:r>
            <a:r>
              <a:rPr lang="it-IT" sz="2400" b="1" i="1" dirty="0" err="1">
                <a:solidFill>
                  <a:srgbClr val="0099CC"/>
                </a:solidFill>
              </a:rPr>
              <a:t>Monetary</a:t>
            </a:r>
            <a:r>
              <a:rPr lang="it-IT" sz="2400" b="1" i="1" dirty="0">
                <a:solidFill>
                  <a:srgbClr val="0099CC"/>
                </a:solidFill>
              </a:rPr>
              <a:t> Policy </a:t>
            </a:r>
            <a:r>
              <a:rPr lang="it-IT" sz="2400" b="1" i="1" dirty="0" err="1">
                <a:solidFill>
                  <a:srgbClr val="0099CC"/>
                </a:solidFill>
              </a:rPr>
              <a:t>Committee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responsabile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conduzione della politica monetaria nel Regno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Unito</a:t>
            </a:r>
          </a:p>
          <a:p>
            <a:pPr>
              <a:lnSpc>
                <a:spcPts val="3000"/>
              </a:lnSpc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termine </a:t>
            </a:r>
            <a:r>
              <a:rPr lang="it-IT" sz="2400" b="1" dirty="0" err="1">
                <a:solidFill>
                  <a:srgbClr val="0099CC"/>
                </a:solidFill>
              </a:rPr>
              <a:t>Brexit</a:t>
            </a:r>
            <a:r>
              <a:rPr lang="it-IT" sz="2400" dirty="0">
                <a:solidFill>
                  <a:srgbClr val="0099CC"/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riferisce all’Intenzione del Regno Unito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uscire dalla UE a seguito del voto in tal senso espresso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51,9% degli elettori inglesi in occasione del referendum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 giugno 2016 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0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13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2475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soluzione che porti a una “</a:t>
            </a:r>
            <a:r>
              <a:rPr lang="it-IT" sz="2400" b="1" dirty="0">
                <a:solidFill>
                  <a:srgbClr val="0099CC"/>
                </a:solidFill>
              </a:rPr>
              <a:t>hard </a:t>
            </a:r>
            <a:r>
              <a:rPr lang="it-IT" sz="2400" b="1" dirty="0" err="1">
                <a:solidFill>
                  <a:srgbClr val="0099CC"/>
                </a:solidFill>
              </a:rPr>
              <a:t>Brexit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”, cioè alla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Brexit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assenza di un accordo con la UE, probabilmente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vedrebbe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Regno Unito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perdere</a:t>
            </a:r>
          </a:p>
          <a:p>
            <a:pPr marL="542925" indent="-357188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pieno accesso al mercato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unico</a:t>
            </a:r>
          </a:p>
          <a:p>
            <a:pPr marL="542925" indent="-357188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possibilità per gli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istituti finanziari di mantenere i loro diritti di “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passporting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per vendere servizi e operare filiali liberamente nel Regno Unito senza l’autorizzazione della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accordo di “</a:t>
            </a:r>
            <a:r>
              <a:rPr lang="it-IT" sz="2400" b="1" dirty="0">
                <a:solidFill>
                  <a:srgbClr val="0099CC"/>
                </a:solidFill>
              </a:rPr>
              <a:t>soft </a:t>
            </a:r>
            <a:r>
              <a:rPr lang="it-IT" sz="2400" b="1" dirty="0" err="1">
                <a:solidFill>
                  <a:srgbClr val="0099CC"/>
                </a:solidFill>
              </a:rPr>
              <a:t>Brexit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”, invece, lascerebbe la relazione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Regno Unito con la UE più vicina alla situazione attuale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16.3 Struttura e indipendenza delle banche centrali di altri paesi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34581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14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3475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b="1" dirty="0">
                <a:solidFill>
                  <a:srgbClr val="0099CC"/>
                </a:solidFill>
              </a:rPr>
              <a:t>Banca del Canada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b="1" dirty="0" err="1">
                <a:solidFill>
                  <a:srgbClr val="0099CC"/>
                </a:solidFill>
              </a:rPr>
              <a:t>BoC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ha iniziato le sue operazioni nel 1935 a Ottawa come istituzione finanziaria a controllo privato, ma è stata trasformata in istituzione a controllo pubblico nel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1938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BoC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ha responsabilità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di:</a:t>
            </a:r>
          </a:p>
          <a:p>
            <a:pPr marL="542925" indent="-357188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supervisione</a:t>
            </a:r>
          </a:p>
          <a:p>
            <a:pPr marL="542925" indent="-357188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regolamentazione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sulle banche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canadesi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volte l’anno riferisce le sue decisioni di politica monetaria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Camera dei Comuni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16.3 Struttura e indipendenza delle banche centrali di altri paesi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17733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15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347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b="1" dirty="0">
                <a:solidFill>
                  <a:srgbClr val="0099CC"/>
                </a:solidFill>
              </a:rPr>
              <a:t>Banca del Giappone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b="1" dirty="0" err="1">
                <a:solidFill>
                  <a:srgbClr val="0099CC"/>
                </a:solidFill>
              </a:rPr>
              <a:t>BoJ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it-IT" sz="2400" i="1" dirty="0" err="1">
                <a:solidFill>
                  <a:srgbClr val="0099CC"/>
                </a:solidFill>
              </a:rPr>
              <a:t>Nippon</a:t>
            </a:r>
            <a:r>
              <a:rPr lang="it-IT" sz="2400" i="1" dirty="0">
                <a:solidFill>
                  <a:srgbClr val="0099CC"/>
                </a:solidFill>
              </a:rPr>
              <a:t> </a:t>
            </a:r>
            <a:r>
              <a:rPr lang="it-IT" sz="2400" i="1" dirty="0" err="1">
                <a:solidFill>
                  <a:srgbClr val="0099CC"/>
                </a:solidFill>
              </a:rPr>
              <a:t>Ginko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due principali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mandati:</a:t>
            </a:r>
          </a:p>
          <a:p>
            <a:pPr marL="542925" indent="-357188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stabilità dei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prezzi</a:t>
            </a:r>
          </a:p>
          <a:p>
            <a:pPr marL="542925" indent="-357188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stabilità del settore finanziario al fine di ottenere una crescita macroeconomica stabile e sostenibile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banca centrale cinese è nota come </a:t>
            </a:r>
            <a:r>
              <a:rPr lang="it-IT" sz="2400" b="1" dirty="0">
                <a:solidFill>
                  <a:srgbClr val="0099CC"/>
                </a:solidFill>
              </a:rPr>
              <a:t>Banca Popolare Cinese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b="1" dirty="0" err="1">
                <a:solidFill>
                  <a:srgbClr val="0099CC"/>
                </a:solidFill>
              </a:rPr>
              <a:t>PBoC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ha come principale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mandato:</a:t>
            </a:r>
          </a:p>
          <a:p>
            <a:pPr marL="542925" indent="-357188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mantenere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stabilità della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valuta,</a:t>
            </a:r>
          </a:p>
          <a:p>
            <a:pPr marL="542925" indent="-357188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ridurre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rischio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complessivo</a:t>
            </a:r>
          </a:p>
          <a:p>
            <a:pPr marL="542925" indent="-357188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promuovere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stabilità del sistema finanziario per rafforzare la crescita economica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16.3 Struttura e indipendenza delle banche centrali di altri paesi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6364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16.4 Banche centrali e indipendenza</a:t>
            </a:r>
            <a:endParaRPr lang="it-IT" sz="3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16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Uno dei principi fondamentali del funzionamento delle banche centrali è l’</a:t>
            </a:r>
            <a:r>
              <a:rPr lang="it-IT" sz="2400" b="1" dirty="0">
                <a:solidFill>
                  <a:srgbClr val="0099CC"/>
                </a:solidFill>
              </a:rPr>
              <a:t>indipendenza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cui decidono le azioni di politica monetaria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Nel caso della BCE, questo principio è stato considerato particolarmente importante, e ne sono derivate norme di tutela molto forti, che vengono qualificate </a:t>
            </a:r>
            <a:r>
              <a:rPr lang="it-IT" sz="2400" b="1" dirty="0">
                <a:solidFill>
                  <a:srgbClr val="0099CC"/>
                </a:solidFill>
              </a:rPr>
              <a:t>di status “costituzionale”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quanto inserite nel trattato della Comunità Europea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17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59" y="1613676"/>
            <a:ext cx="8433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argomentazioni a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favore dell’indipendenza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delle banche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centrali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fondano sull’opinione che una sua diminuzione porterebbe a una politica monetaria con tendenze inflazionistiche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Una </a:t>
            </a:r>
            <a:r>
              <a:rPr lang="it-IT" sz="2400" b="1" dirty="0">
                <a:solidFill>
                  <a:srgbClr val="0099CC"/>
                </a:solidFill>
              </a:rPr>
              <a:t>banca centrale indipendente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può permettersi</a:t>
            </a:r>
          </a:p>
          <a:p>
            <a:pPr marL="542925" indent="-357188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adottare approcci a lungo termine</a:t>
            </a:r>
          </a:p>
          <a:p>
            <a:pPr marL="542925" indent="-357188"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non rispondere ai problemi a breve termine che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tradurrebbero in una politica monetaria espansionistica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un ciclo di business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politico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16.4 Banche centrali e indipendenza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3215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18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tesi </a:t>
            </a:r>
            <a:r>
              <a:rPr 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sfavore dell’indipendenza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sostengono che sia antidemocratico permettere che la politica monetaria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così importante per tutti) venga controllata da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un’élite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 è responsabile verso il pubblico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16.4 Banche centrali e indipendenza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9133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1000" y="269670"/>
            <a:ext cx="8229600" cy="1143000"/>
          </a:xfrm>
        </p:spPr>
        <p:txBody>
          <a:bodyPr/>
          <a:lstStyle/>
          <a:p>
            <a:r>
              <a:rPr lang="it-IT" b="1" dirty="0"/>
              <a:t>Sommario del capitolo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46100" y="2133600"/>
            <a:ext cx="807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 smtClean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16.1</a:t>
            </a: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Origini del sistema delle banche centrali</a:t>
            </a:r>
          </a:p>
          <a:p>
            <a:pPr marL="628650" indent="-628650"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16.2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Variazioni nelle funzioni e nelle strutture </a:t>
            </a: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/>
            </a:r>
            <a:b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</a:b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delle 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banche centrali</a:t>
            </a:r>
          </a:p>
          <a:p>
            <a:pPr marL="628650" indent="-628650"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16.3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Struttura e indipendenza delle banche centrali </a:t>
            </a: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/>
            </a:r>
            <a:b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</a:b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di 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altri paesi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16.4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Banche centrali e indipendenza</a:t>
            </a:r>
            <a:endParaRPr lang="it-IT" sz="2600" b="1" dirty="0">
              <a:solidFill>
                <a:srgbClr val="445680"/>
              </a:solidFill>
              <a:ea typeface="Verdana" pitchFamily="34" charset="0"/>
              <a:cs typeface="Open Sans Semibold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612571"/>
            <a:ext cx="1195387" cy="12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16.1 Origini del sistema delle banche centrali</a:t>
            </a:r>
            <a:endParaRPr lang="it-IT" sz="3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3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più antica banca centrale del mondo, la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Sveriges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Riksbank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Banca di Svezia, fu istituita nel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1668</a:t>
            </a:r>
          </a:p>
          <a:p>
            <a:pPr>
              <a:lnSpc>
                <a:spcPts val="3000"/>
              </a:lnSpc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fondazione della </a:t>
            </a:r>
            <a:r>
              <a:rPr lang="it-IT" sz="2400" b="1" dirty="0">
                <a:solidFill>
                  <a:srgbClr val="0099CC"/>
                </a:solidFill>
              </a:rPr>
              <a:t>Banca d’Inghilterra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b="1" dirty="0" err="1" smtClean="0">
                <a:solidFill>
                  <a:srgbClr val="0099CC"/>
                </a:solidFill>
              </a:rPr>
              <a:t>BoE</a:t>
            </a:r>
            <a:r>
              <a:rPr lang="it-IT" sz="2400" b="1" dirty="0" smtClean="0">
                <a:solidFill>
                  <a:srgbClr val="0099CC"/>
                </a:solidFill>
              </a:rPr>
              <a:t>, </a:t>
            </a:r>
            <a:r>
              <a:rPr lang="it-IT" sz="2400" b="1" i="1" dirty="0" err="1" smtClean="0">
                <a:solidFill>
                  <a:srgbClr val="0099CC"/>
                </a:solidFill>
              </a:rPr>
              <a:t>Bank</a:t>
            </a:r>
            <a:r>
              <a:rPr lang="it-IT" sz="2400" b="1" i="1" dirty="0" smtClean="0">
                <a:solidFill>
                  <a:srgbClr val="0099CC"/>
                </a:solidFill>
              </a:rPr>
              <a:t> of </a:t>
            </a:r>
            <a:r>
              <a:rPr lang="it-IT" sz="2400" b="1" i="1" dirty="0" err="1" smtClean="0">
                <a:solidFill>
                  <a:srgbClr val="0099CC"/>
                </a:solidFill>
              </a:rPr>
              <a:t>England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nel 1694 segna di fatto l’origine del sistema bancario centrale, poiché la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è stata l’archetipo delle banche centrali create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Europa durante il diciottesimo e diciannovesimo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secolo</a:t>
            </a:r>
          </a:p>
          <a:p>
            <a:pPr>
              <a:lnSpc>
                <a:spcPts val="3000"/>
              </a:lnSpc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Negli Stati Uniti nel 1913 venne fondata la </a:t>
            </a:r>
            <a:r>
              <a:rPr lang="it-IT" sz="2400" b="1" i="1" dirty="0" smtClean="0">
                <a:solidFill>
                  <a:srgbClr val="0099CC"/>
                </a:solidFill>
              </a:rPr>
              <a:t>Federal </a:t>
            </a:r>
            <a:r>
              <a:rPr lang="it-IT" sz="2400" b="1" i="1" dirty="0" err="1" smtClean="0">
                <a:solidFill>
                  <a:srgbClr val="0099CC"/>
                </a:solidFill>
              </a:rPr>
              <a:t>Reserve</a:t>
            </a:r>
            <a:r>
              <a:rPr lang="it-IT" sz="2400" b="1" i="1" dirty="0" smtClean="0">
                <a:solidFill>
                  <a:srgbClr val="0099CC"/>
                </a:solidFill>
              </a:rPr>
              <a:t> </a:t>
            </a:r>
            <a:r>
              <a:rPr lang="it-IT" sz="2400" b="1" i="1" dirty="0" err="1" smtClean="0">
                <a:solidFill>
                  <a:srgbClr val="0099CC"/>
                </a:solidFill>
              </a:rPr>
              <a:t>Bank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il cui potere era distribuito su 12 Federal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Reserve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regionali sparse su tutto il territorio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it-IT" sz="3200" b="1" dirty="0"/>
              <a:t>16.2 Variazioni nelle funzioni e nelle strutture delle banche centrali</a:t>
            </a:r>
            <a:endParaRPr lang="it-IT" sz="3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4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5192" y="1754356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b="1" dirty="0">
                <a:solidFill>
                  <a:srgbClr val="0099CC"/>
                </a:solidFill>
              </a:rPr>
              <a:t>Banca Centrale Europea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b="1" dirty="0">
                <a:solidFill>
                  <a:srgbClr val="0099CC"/>
                </a:solidFill>
              </a:rPr>
              <a:t>BCE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è nata il 1 giugno 1998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gestire i diversi aspetti transitori relativi alla nascita dell’Eurozona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it-IT" sz="2400" b="1" dirty="0">
                <a:solidFill>
                  <a:srgbClr val="0099CC"/>
                </a:solidFill>
              </a:rPr>
              <a:t>Eurozona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è una unione monetaria ed economica che consiste di stati membri dell’Unione europea che hanno adottato l’</a:t>
            </a:r>
            <a:r>
              <a:rPr lang="it-IT" sz="2400" b="1" dirty="0">
                <a:solidFill>
                  <a:srgbClr val="0099CC"/>
                </a:solidFill>
              </a:rPr>
              <a:t>euro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come loro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moneta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tutto il 2017, 19 su 28 stati membri dell’Unione Europea hanno aderito all’area dell’euro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8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5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07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Poiché non tutti gli stati membri della UE hanno adottato l’euro, il </a:t>
            </a:r>
            <a:r>
              <a:rPr lang="it-IT" sz="2400" b="1" dirty="0">
                <a:solidFill>
                  <a:srgbClr val="0099CC"/>
                </a:solidFill>
              </a:rPr>
              <a:t>Sistema europeo delle banche centrali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b="1" dirty="0">
                <a:solidFill>
                  <a:srgbClr val="0099CC"/>
                </a:solidFill>
              </a:rPr>
              <a:t>SEBC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è stato istituito insieme all’</a:t>
            </a:r>
            <a:r>
              <a:rPr lang="it-IT" sz="2400" b="1" dirty="0" err="1">
                <a:solidFill>
                  <a:srgbClr val="0099CC"/>
                </a:solidFill>
              </a:rPr>
              <a:t>Eurosistema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comprendere:</a:t>
            </a:r>
          </a:p>
          <a:p>
            <a:pPr marL="542925" indent="-357188">
              <a:lnSpc>
                <a:spcPts val="30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b="1" dirty="0" smtClean="0">
                <a:solidFill>
                  <a:srgbClr val="0099CC"/>
                </a:solidFill>
              </a:rPr>
              <a:t>BCE</a:t>
            </a:r>
            <a:endParaRPr lang="it-IT" sz="2400" dirty="0" smtClean="0">
              <a:solidFill>
                <a:srgbClr val="0099CC"/>
              </a:solidFill>
            </a:endParaRPr>
          </a:p>
          <a:p>
            <a:pPr marL="542925" indent="-357188">
              <a:lnSpc>
                <a:spcPts val="30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400" b="1" dirty="0">
                <a:solidFill>
                  <a:srgbClr val="0099CC"/>
                </a:solidFill>
              </a:rPr>
              <a:t>banche centrali nazionali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400" b="1" dirty="0">
                <a:solidFill>
                  <a:srgbClr val="0099CC"/>
                </a:solidFill>
              </a:rPr>
              <a:t>BCN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di tutti gli stati membri della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Unione Europea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16.2 Variazioni nelle funzioni e nelle strutture delle banche centrali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19423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6</a:t>
            </a:fld>
            <a:endParaRPr lang="it-IT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16.2 Variazioni nelle funzioni e nelle strutture delle banche centrali</a:t>
            </a:r>
            <a:endParaRPr lang="it-IT" sz="2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/>
          <a:stretch/>
        </p:blipFill>
        <p:spPr>
          <a:xfrm>
            <a:off x="828228" y="814380"/>
            <a:ext cx="5645150" cy="5585088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6473378" y="814380"/>
            <a:ext cx="2211969" cy="5891965"/>
            <a:chOff x="6473378" y="814380"/>
            <a:chExt cx="2211969" cy="589196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6597347" y="814380"/>
              <a:ext cx="2088000" cy="3179149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4" t="14029"/>
            <a:stretch/>
          </p:blipFill>
          <p:spPr>
            <a:xfrm>
              <a:off x="6473378" y="3946530"/>
              <a:ext cx="1980000" cy="2759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72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7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07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Tutti i paesi che hanno adottato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moneta unica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europea, hanno trasferito la loro sovranità monetaria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 il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politica monetaria a livello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sovranazionale</a:t>
            </a:r>
          </a:p>
          <a:p>
            <a:pPr>
              <a:lnSpc>
                <a:spcPts val="3000"/>
              </a:lnSpc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fatto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l’</a:t>
            </a:r>
            <a:r>
              <a:rPr lang="it-IT" sz="2400" b="1" dirty="0" err="1">
                <a:solidFill>
                  <a:srgbClr val="0099CC"/>
                </a:solidFill>
              </a:rPr>
              <a:t>Eurosistema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è la sede delle funzioni di </a:t>
            </a:r>
            <a:r>
              <a:rPr lang="it-IT" sz="2400" b="1" i="1" dirty="0" err="1">
                <a:solidFill>
                  <a:srgbClr val="0099CC"/>
                </a:solidFill>
              </a:rPr>
              <a:t>central</a:t>
            </a:r>
            <a:r>
              <a:rPr lang="it-IT" sz="2400" b="1" i="1" dirty="0">
                <a:solidFill>
                  <a:srgbClr val="0099CC"/>
                </a:solidFill>
              </a:rPr>
              <a:t> </a:t>
            </a:r>
            <a:r>
              <a:rPr lang="it-IT" sz="2400" b="1" i="1" dirty="0" smtClean="0">
                <a:solidFill>
                  <a:srgbClr val="0099CC"/>
                </a:solidFill>
              </a:rPr>
              <a:t>banking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dell’area euro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16.2 Variazioni nelle funzioni e nelle strutture delle banche centrali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9159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8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260" y="1613676"/>
            <a:ext cx="8077200" cy="200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tre principali </a:t>
            </a:r>
            <a:r>
              <a:rPr lang="it-IT" sz="2400" b="1" dirty="0">
                <a:solidFill>
                  <a:srgbClr val="0099CC"/>
                </a:solidFill>
              </a:rPr>
              <a:t>organi decisionali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della Banca Centrale Europea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sono: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2925" indent="-357188">
              <a:lnSpc>
                <a:spcPts val="30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b="1" dirty="0">
                <a:solidFill>
                  <a:srgbClr val="0099CC"/>
                </a:solidFill>
              </a:rPr>
              <a:t>il Consiglio direttivo</a:t>
            </a:r>
          </a:p>
          <a:p>
            <a:pPr marL="542925" indent="-357188">
              <a:lnSpc>
                <a:spcPts val="30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b="1" dirty="0">
                <a:solidFill>
                  <a:srgbClr val="0099CC"/>
                </a:solidFill>
              </a:rPr>
              <a:t>il Comitato esecutivo</a:t>
            </a:r>
          </a:p>
          <a:p>
            <a:pPr marL="542925" indent="-357188">
              <a:lnSpc>
                <a:spcPts val="3000"/>
              </a:lnSpc>
              <a:buClr>
                <a:srgbClr val="0099CC"/>
              </a:buClr>
              <a:buFont typeface="Arial" pitchFamily="34" charset="0"/>
              <a:buChar char="•"/>
            </a:pPr>
            <a:r>
              <a:rPr lang="it-IT" sz="2400" b="1" dirty="0">
                <a:solidFill>
                  <a:srgbClr val="0099CC"/>
                </a:solidFill>
              </a:rPr>
              <a:t>il Consiglio generale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16.2 Variazioni nelle funzioni e nelle strutture delle banche centrali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8016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9</a:t>
            </a:fld>
            <a:endParaRPr lang="it-IT"/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16.2 Variazioni nelle funzioni e nelle strutture delle banche centrali</a:t>
            </a:r>
            <a:endParaRPr lang="it-IT" sz="22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87" y="1069616"/>
            <a:ext cx="6772768" cy="480766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33400" y="5981700"/>
            <a:ext cx="787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99CC"/>
                </a:solidFill>
              </a:rPr>
              <a:t>Figura 16.2 </a:t>
            </a:r>
            <a:r>
              <a:rPr lang="it-IT" sz="1600" dirty="0"/>
              <a:t>Struttura e </a:t>
            </a:r>
            <a:r>
              <a:rPr lang="it-IT" sz="1600" dirty="0" smtClean="0"/>
              <a:t>responsabilità </a:t>
            </a:r>
            <a:r>
              <a:rPr lang="it-IT" sz="1600" dirty="0"/>
              <a:t>per gli strumenti regolamentari all’interno del SEBC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056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3196</TotalTime>
  <Words>775</Words>
  <Application>Microsoft Office PowerPoint</Application>
  <PresentationFormat>Presentazione su schermo (4:3)</PresentationFormat>
  <Paragraphs>126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Pearson</vt:lpstr>
      <vt:lpstr>Personalizza struttura</vt:lpstr>
      <vt:lpstr>Capitolo 16 Le banche centrali</vt:lpstr>
      <vt:lpstr>Sommario del capitolo</vt:lpstr>
      <vt:lpstr>16.1 Origini del sistema delle banche centrali</vt:lpstr>
      <vt:lpstr>16.2 Variazioni nelle funzioni e nelle strutture delle banche centrali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16.3 Struttura e indipendenza delle banche centrali di altri paesi</vt:lpstr>
      <vt:lpstr>Presentazione standard di PowerPoint</vt:lpstr>
      <vt:lpstr>Presentazione standard di PowerPoint</vt:lpstr>
      <vt:lpstr>Presentazione standard di PowerPoint</vt:lpstr>
      <vt:lpstr>16.4 Banche centrali e indipendenza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chiaracrep</cp:lastModifiedBy>
  <cp:revision>270</cp:revision>
  <dcterms:created xsi:type="dcterms:W3CDTF">2015-06-15T13:50:26Z</dcterms:created>
  <dcterms:modified xsi:type="dcterms:W3CDTF">2019-08-22T15:28:09Z</dcterms:modified>
</cp:coreProperties>
</file>