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6" r:id="rId2"/>
  </p:sldMasterIdLst>
  <p:notesMasterIdLst>
    <p:notesMasterId r:id="rId23"/>
  </p:notesMasterIdLst>
  <p:handoutMasterIdLst>
    <p:handoutMasterId r:id="rId24"/>
  </p:handoutMasterIdLst>
  <p:sldIdLst>
    <p:sldId id="345" r:id="rId3"/>
    <p:sldId id="348" r:id="rId4"/>
    <p:sldId id="347" r:id="rId5"/>
    <p:sldId id="352" r:id="rId6"/>
    <p:sldId id="353" r:id="rId7"/>
    <p:sldId id="354" r:id="rId8"/>
    <p:sldId id="355" r:id="rId9"/>
    <p:sldId id="357" r:id="rId10"/>
    <p:sldId id="358" r:id="rId11"/>
    <p:sldId id="356" r:id="rId12"/>
    <p:sldId id="359" r:id="rId13"/>
    <p:sldId id="360" r:id="rId14"/>
    <p:sldId id="361" r:id="rId15"/>
    <p:sldId id="362" r:id="rId16"/>
    <p:sldId id="363" r:id="rId17"/>
    <p:sldId id="364" r:id="rId18"/>
    <p:sldId id="351" r:id="rId19"/>
    <p:sldId id="349" r:id="rId20"/>
    <p:sldId id="350" r:id="rId21"/>
    <p:sldId id="3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E2C5C"/>
    <a:srgbClr val="445680"/>
    <a:srgbClr val="FFFFFF"/>
    <a:srgbClr val="504D49"/>
    <a:srgbClr val="505759"/>
    <a:srgbClr val="03873A"/>
    <a:srgbClr val="005A70"/>
    <a:srgbClr val="BBBB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2" autoAdjust="0"/>
    <p:restoredTop sz="83125" autoAdjust="0"/>
  </p:normalViewPr>
  <p:slideViewPr>
    <p:cSldViewPr snapToGrid="0" showGuides="1">
      <p:cViewPr varScale="1">
        <p:scale>
          <a:sx n="135" d="100"/>
          <a:sy n="135" d="100"/>
        </p:scale>
        <p:origin x="-3888" y="-112"/>
      </p:cViewPr>
      <p:guideLst>
        <p:guide orient="horz"/>
        <p:guide orient="horz" pos="707"/>
        <p:guide pos="575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29/05/19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Nel 1974 le banche commerciali procuravano oltre il 40% di questi fondi, mentre nel 2016 la loro quota di mercato era scesa a poco più del 20%.</a:t>
            </a:r>
            <a:endParaRPr lang="it-IT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26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Dopo un periodo di notevole stabilità dal 1934 alla metà degli anni ottanta, il numero delle banche ha iniziato a ridursi considerevolmente.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www5.fdic.gov/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hsob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HSOBRpt.asp</a:t>
            </a:r>
            <a:endParaRPr lang="it-IT" sz="1200" i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0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95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7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446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6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19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837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2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52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153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63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708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  <p:sp>
        <p:nvSpPr>
          <p:cNvPr id="5" name="Segnaposto tes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51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43100" y="6419850"/>
            <a:ext cx="52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©Pearson – Istituzioni e mercati finanziari, 9Ed – </a:t>
            </a:r>
            <a:r>
              <a:rPr lang="it-IT" dirty="0" err="1" smtClean="0"/>
              <a:t>Mishkin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D388-3F80-473D-BC78-87F385B63D43}" type="slidenum">
              <a:rPr lang="it-IT" smtClean="0"/>
              <a:pPr/>
              <a:t>‹n.›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8" y="6431301"/>
            <a:ext cx="914324" cy="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E2C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45680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1680064"/>
            <a:ext cx="3870326" cy="2598022"/>
          </a:xfrm>
        </p:spPr>
        <p:txBody>
          <a:bodyPr/>
          <a:lstStyle/>
          <a:p>
            <a:r>
              <a:rPr lang="it-IT" sz="2800" cap="small" dirty="0" smtClean="0"/>
              <a:t>Capitolo </a:t>
            </a:r>
            <a:r>
              <a:rPr lang="it-IT" sz="2800" cap="small" dirty="0"/>
              <a:t>7</a:t>
            </a:r>
            <a:br>
              <a:rPr lang="it-IT" sz="2800" cap="small" dirty="0"/>
            </a:br>
            <a:r>
              <a:rPr lang="it-IT" sz="2800" cap="small" dirty="0"/>
              <a:t>Settore bancario: </a:t>
            </a:r>
            <a:r>
              <a:rPr lang="it-IT" sz="2800" cap="small" dirty="0" smtClean="0"/>
              <a:t>struttura</a:t>
            </a:r>
            <a:br>
              <a:rPr lang="it-IT" sz="2800" cap="small" dirty="0" smtClean="0"/>
            </a:br>
            <a:r>
              <a:rPr lang="it-IT" sz="2800" cap="small" dirty="0" smtClean="0"/>
              <a:t>e </a:t>
            </a:r>
            <a:r>
              <a:rPr lang="it-IT" sz="2800" cap="small" dirty="0"/>
              <a:t>concorrenza</a:t>
            </a:r>
            <a:endParaRPr lang="en-US" sz="2800" cap="sm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© Pearson Italia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1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 dirty="0">
                <a:solidFill>
                  <a:schemeClr val="bg2"/>
                </a:solidFill>
              </a:rPr>
              <a:t>Presentation Title Arial Bold 7 </a:t>
            </a:r>
            <a:r>
              <a:rPr lang="en-GB" spc="0" dirty="0" err="1">
                <a:solidFill>
                  <a:schemeClr val="bg2"/>
                </a:solidFill>
              </a:rPr>
              <a:t>pt</a:t>
            </a:r>
            <a:endParaRPr lang="en-US" spc="0" dirty="0">
              <a:solidFill>
                <a:schemeClr val="bg2"/>
              </a:solidFill>
            </a:endParaRPr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" name="Immagine 2" descr="9788891905383-Mishkin-9Ed-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95" y="0"/>
            <a:ext cx="512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10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29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grande numero di banche è indice del fatto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 in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passato c’è stata assenza 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concorrenza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b="1" dirty="0">
                <a:solidFill>
                  <a:srgbClr val="0099CC"/>
                </a:solidFill>
              </a:rPr>
              <a:t>holding bancarie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i </a:t>
            </a:r>
            <a:r>
              <a:rPr lang="it-IT" sz="2400" b="1" dirty="0">
                <a:solidFill>
                  <a:srgbClr val="0099CC"/>
                </a:solidFill>
              </a:rPr>
              <a:t>sistemi di ATM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(sistemi elettronici 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 l’esecuzione delle operazioni bancarie) hanno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rappresentato risposte importanti alle limitazioni sull’ampliamento territoriale delle banche, che hanno attenuato l’effetto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anticompetitivo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restrizioni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normative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7.3 Struttura del settore delle banche commerciali negli Stati Uniti</a:t>
            </a:r>
          </a:p>
        </p:txBody>
      </p:sp>
    </p:spTree>
    <p:extLst>
      <p:ext uri="{BB962C8B-B14F-4D97-AF65-F5344CB8AC3E}">
        <p14:creationId xmlns:p14="http://schemas.microsoft.com/office/powerpoint/2010/main" val="191193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7.4 Concentrazione bancaria e allargamento 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dei </a:t>
            </a:r>
            <a:r>
              <a:rPr lang="it-IT" sz="3200" b="1" dirty="0"/>
              <a:t>mercati geografici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11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214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Dopo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periodo di notevole stabilità dal 1934 alla metà degli anni ottanta, il numero delle banche ha iniziato a ridursi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considerevolmente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Perché un declino così improvviso?</a:t>
            </a:r>
          </a:p>
          <a:p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risposta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 cercata nella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cosiddetta </a:t>
            </a:r>
            <a:r>
              <a:rPr lang="it-IT" sz="2400" b="1" dirty="0" smtClean="0">
                <a:solidFill>
                  <a:srgbClr val="0099CC"/>
                </a:solidFill>
              </a:rPr>
              <a:t>concentrazione bancaria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fenomeno per il quale le banche procedono a fusioni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 creare entità più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grandi, oppure sono semplicemente acquistate da altre banche</a:t>
            </a: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9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12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7.4 Concentrazione bancaria e allargamento dei mercati geografici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3400" y="5981700"/>
            <a:ext cx="787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Figura </a:t>
            </a:r>
            <a:r>
              <a:rPr lang="it-IT" sz="1600" b="1" dirty="0" smtClean="0">
                <a:solidFill>
                  <a:srgbClr val="0099CC"/>
                </a:solidFill>
              </a:rPr>
              <a:t>7.2 </a:t>
            </a:r>
            <a:r>
              <a:rPr lang="it-IT" sz="1600" dirty="0"/>
              <a:t>N</a:t>
            </a:r>
            <a:r>
              <a:rPr lang="it-IT" sz="1600" dirty="0" smtClean="0"/>
              <a:t>umero </a:t>
            </a:r>
            <a:r>
              <a:rPr lang="it-IT" sz="1600" dirty="0"/>
              <a:t>di banche (assicurate dalla FDIC) negli Stati Uniti, 1934-2016 </a:t>
            </a:r>
          </a:p>
        </p:txBody>
      </p:sp>
      <p:pic>
        <p:nvPicPr>
          <p:cNvPr id="2" name="Immagine 1" descr="mishkin_9Ed_cap07_fig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1" y="1138302"/>
            <a:ext cx="8108361" cy="48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7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7842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partire dalla metà degli anni novanta, si è assistito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rapido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consolidamento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settore bancario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americano, processo caratterizzato da due fasi: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99CC"/>
                </a:solidFill>
              </a:rPr>
              <a:t>prima </a:t>
            </a:r>
            <a:r>
              <a:rPr lang="it-IT" sz="2400" b="1" dirty="0">
                <a:solidFill>
                  <a:srgbClr val="0099CC"/>
                </a:solidFill>
              </a:rPr>
              <a:t>fase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è verificata in conseguenza dei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fallimenti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molte banche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rgbClr val="0099CC"/>
                </a:solidFill>
              </a:rPr>
              <a:t>seconda fase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stata incoraggiata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Riegle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-Neal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Interstate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Banking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Branching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Efficiency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1994, che definisce le basi per un sistema bancario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livello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nazionale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7.4 Concentrazione bancaria e allargamento dei mercati geografici</a:t>
            </a:r>
          </a:p>
        </p:txBody>
      </p:sp>
    </p:spTree>
    <p:extLst>
      <p:ext uri="{BB962C8B-B14F-4D97-AF65-F5344CB8AC3E}">
        <p14:creationId xmlns:p14="http://schemas.microsoft.com/office/powerpoint/2010/main" val="202050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14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volta completato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questo processo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consolidamento,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è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probabile che gli Stati Uniti si trovino con un sistema bancario costituito di qualche migliaio 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banche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maggior parte degli economisti ritiene che i benefici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consolidamento bancario superino ampiamente 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costi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7.4 Concentrazione bancaria e allargamento dei mercati geografici</a:t>
            </a:r>
          </a:p>
        </p:txBody>
      </p:sp>
    </p:spTree>
    <p:extLst>
      <p:ext uri="{BB962C8B-B14F-4D97-AF65-F5344CB8AC3E}">
        <p14:creationId xmlns:p14="http://schemas.microsoft.com/office/powerpoint/2010/main" val="58649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7.5 Separazione tra sistema bancario e altri settori di servizi finanziari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15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Glass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Steagall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 1933 ha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creato una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specializzazione produttiva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distinguendo tra loro: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banche commerciali (attive nel credito):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banche di investimento (attive nelle operazioni in titoli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176212">
              <a:buClr>
                <a:srgbClr val="0099CC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0099CC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Dopo che le forze competitive ne hanno causato l’elusione degli obiettivi, il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Gramm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-Leach-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Bliley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1999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 abrogato il Glass-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Steagall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rimosso la divisione tra questi settori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finanziari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2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16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341333" cy="4564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8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il rapido sviluppo del commercio mondiale a partire dal 1960, le operazioni bancarie internazionali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crescono moltissimo</a:t>
            </a:r>
          </a:p>
          <a:p>
            <a:pPr>
              <a:lnSpc>
                <a:spcPts val="2680"/>
              </a:lnSpc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68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banche degli Stati 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Uniti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intraprendono attività internazionali aprendo filiali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all’estero</a:t>
            </a: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possiedono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interessi di controllo in banche estere</a:t>
            </a: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formano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Edge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corporation</a:t>
            </a: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gestiscono le IBF (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Banking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Facility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con sede negli Stati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Uniti</a:t>
            </a: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680"/>
              </a:lnSpc>
              <a:buClr>
                <a:srgbClr val="0099CC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banche estere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operano negli Stati Uniti possedendo una banca affiliata statunitense o gestendo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filiali/agenzie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rappresentanza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nel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paese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7.6 Attività bancaria internazionale</a:t>
            </a:r>
          </a:p>
        </p:txBody>
      </p:sp>
    </p:spTree>
    <p:extLst>
      <p:ext uri="{BB962C8B-B14F-4D97-AF65-F5344CB8AC3E}">
        <p14:creationId xmlns:p14="http://schemas.microsoft.com/office/powerpoint/2010/main" val="126647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7.7 Sistema bancario italiano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Italia, le banche operano nell’ambito di un ordinamento principale, denominato </a:t>
            </a:r>
            <a:r>
              <a:rPr lang="it-IT" sz="2400" b="1" dirty="0">
                <a:solidFill>
                  <a:srgbClr val="0099CC"/>
                </a:solidFill>
              </a:rPr>
              <a:t>TUB</a:t>
            </a:r>
            <a:r>
              <a:rPr lang="it-IT" sz="2400" dirty="0">
                <a:solidFill>
                  <a:srgbClr val="0099CC"/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>
                <a:solidFill>
                  <a:srgbClr val="0099CC"/>
                </a:solidFill>
              </a:rPr>
              <a:t>Testo Unico Bancario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che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recepisce il modello di regolamentazione definito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sede europea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attraverso le direttive in campo bancario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finanziario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tratta di un ordinamento che possiamo ricondurre a una impostazione di tipo “universale”, orientato cioè a permettere alle banche di svolgere una gamma molto ampia 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attività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4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18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TUB indica una serie molto estesa di aree di attività in cui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banche possono decidere 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entrare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scelta più restrittiva e quella più ampia, prendono corpo diverse possibili opzioni strategiche basate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sull’alternativa di:</a:t>
            </a: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specializzazione</a:t>
            </a: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diversificazione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7.7 Sistema bancario italiano</a:t>
            </a:r>
          </a:p>
        </p:txBody>
      </p:sp>
    </p:spTree>
    <p:extLst>
      <p:ext uri="{BB962C8B-B14F-4D97-AF65-F5344CB8AC3E}">
        <p14:creationId xmlns:p14="http://schemas.microsoft.com/office/powerpoint/2010/main" val="23215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19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7.7 Sistema bancario italiano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9992" y="1122363"/>
            <a:ext cx="787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99CC"/>
                </a:solidFill>
              </a:rPr>
              <a:t>Tabella 7.3 </a:t>
            </a:r>
            <a:r>
              <a:rPr lang="it-IT" sz="1600" dirty="0" smtClean="0"/>
              <a:t>Struttura </a:t>
            </a:r>
            <a:r>
              <a:rPr lang="it-IT" sz="1600" dirty="0"/>
              <a:t>del sistema bancario italiano: numero di intermediari </a:t>
            </a:r>
          </a:p>
        </p:txBody>
      </p:sp>
      <p:pic>
        <p:nvPicPr>
          <p:cNvPr id="2" name="Immagine 1" descr="mishkin_9Ed_cap07_tab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6" y="1524005"/>
            <a:ext cx="6103524" cy="47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8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1000" y="269670"/>
            <a:ext cx="8229600" cy="1143000"/>
          </a:xfrm>
        </p:spPr>
        <p:txBody>
          <a:bodyPr/>
          <a:lstStyle/>
          <a:p>
            <a:r>
              <a:rPr lang="it-IT" b="1" dirty="0" smtClean="0"/>
              <a:t>Sommario del capitolo</a:t>
            </a:r>
            <a:endParaRPr lang="it-IT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46099" y="2133600"/>
            <a:ext cx="8358749" cy="464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7.1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Nascita e sviluppo del sistema bancario statunitense</a:t>
            </a:r>
          </a:p>
          <a:p>
            <a:pPr marL="534988" indent="-534988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7.2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Innovazione finanziaria e crescita dello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shadow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banking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system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itchFamily="34" charset="0"/>
              <a:cs typeface="Open Sans Semibold" pitchFamily="34" charset="0"/>
            </a:endParaRPr>
          </a:p>
          <a:p>
            <a:pPr marL="534988" indent="-534988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7.3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Struttura del settore delle banche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commerciali negli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Stati Uniti</a:t>
            </a:r>
          </a:p>
          <a:p>
            <a:pPr marL="534988" indent="-534988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7.4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Concentrazione bancaria e allargamento dei mercati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geografici</a:t>
            </a:r>
          </a:p>
          <a:p>
            <a:pPr marL="450850" indent="-4508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0099CC"/>
                </a:solidFill>
                <a:ea typeface="Verdana" pitchFamily="34" charset="0"/>
                <a:cs typeface="Open Sans Semibold" pitchFamily="34" charset="0"/>
              </a:rPr>
              <a:t>7.5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Open Sans Semibold" pitchFamily="34" charset="0"/>
              </a:rPr>
              <a:t> Separazione tra sistema bancario e altri settori di servizi finanziari</a:t>
            </a:r>
          </a:p>
          <a:p>
            <a:pPr marL="450850" indent="-4508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0099CC"/>
                </a:solidFill>
                <a:ea typeface="Verdana" pitchFamily="34" charset="0"/>
                <a:cs typeface="Open Sans Semibold" pitchFamily="34" charset="0"/>
              </a:rPr>
              <a:t>7.6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Open Sans Semibold" pitchFamily="34" charset="0"/>
              </a:rPr>
              <a:t> Attività bancaria internazionale</a:t>
            </a:r>
          </a:p>
          <a:p>
            <a:pPr marL="450850" indent="-4508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0099CC"/>
                </a:solidFill>
                <a:ea typeface="Verdana" pitchFamily="34" charset="0"/>
                <a:cs typeface="Open Sans Semibold" pitchFamily="34" charset="0"/>
              </a:rPr>
              <a:t>7.7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Open Sans Semibold" pitchFamily="34" charset="0"/>
              </a:rPr>
              <a:t> Sistema bancario italiano</a:t>
            </a:r>
            <a:endParaRPr lang="it-IT" sz="2400" b="1" dirty="0">
              <a:solidFill>
                <a:srgbClr val="445680"/>
              </a:solidFill>
              <a:ea typeface="Verdana" pitchFamily="34" charset="0"/>
              <a:cs typeface="Open Sans Semibold" pitchFamily="34" charset="0"/>
            </a:endParaRPr>
          </a:p>
          <a:p>
            <a:pPr marL="534988" indent="-534988">
              <a:spcBef>
                <a:spcPts val="600"/>
              </a:spcBef>
              <a:spcAft>
                <a:spcPts val="600"/>
              </a:spcAft>
            </a:pPr>
            <a:endParaRPr lang="it-IT" sz="2400" b="1" dirty="0">
              <a:solidFill>
                <a:srgbClr val="445680"/>
              </a:solidFill>
              <a:ea typeface="Verdana" pitchFamily="34" charset="0"/>
              <a:cs typeface="Open Sans Semibold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12571"/>
            <a:ext cx="1195387" cy="12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20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361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Un’alternativa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strategica che si prospetta alle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banche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scelgono la diversificazione è quella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tra: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99CC"/>
                </a:solidFill>
              </a:rPr>
              <a:t>banca universale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nella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quale le attività diversificate tendono a essere incorporate in un’unica entità societaria, con possibili vantaggi di coordinamento e di efficacia strategica e organizzativa</a:t>
            </a:r>
          </a:p>
          <a:p>
            <a:pPr marL="530225" indent="-354013">
              <a:lnSpc>
                <a:spcPts val="268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rgbClr val="0099CC"/>
                </a:solidFill>
              </a:rPr>
              <a:t>gruppo bancario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nel quale le diverse attività vengono incorporate in apposite società ad hoc, poste sotto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controllo della banca capogruppo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7.7 Sistema bancario italiano</a:t>
            </a:r>
          </a:p>
        </p:txBody>
      </p:sp>
    </p:spTree>
    <p:extLst>
      <p:ext uri="{BB962C8B-B14F-4D97-AF65-F5344CB8AC3E}">
        <p14:creationId xmlns:p14="http://schemas.microsoft.com/office/powerpoint/2010/main" val="352018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7.1 Nascita e sviluppo del sistema bancario statunitense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storia del settore bancario negli Stati Uniti ha creato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</a:t>
            </a:r>
            <a:r>
              <a:rPr lang="it-IT" sz="2400" b="1" dirty="0">
                <a:solidFill>
                  <a:srgbClr val="0099CC"/>
                </a:solidFill>
              </a:rPr>
              <a:t>sistema </a:t>
            </a:r>
            <a:r>
              <a:rPr lang="it-IT" sz="2400" b="1" dirty="0" smtClean="0">
                <a:solidFill>
                  <a:srgbClr val="0099CC"/>
                </a:solidFill>
              </a:rPr>
              <a:t>duale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costituito da: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banche istituite dai singoli Stati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banche istituite dal governo federale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6212">
              <a:buClr>
                <a:srgbClr val="0099CC"/>
              </a:buClr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Numerosi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enti hanno competenza normativa sulle banche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19112" indent="-342900">
              <a:buClr>
                <a:srgbClr val="0099CC"/>
              </a:buClr>
              <a:buFont typeface="Arial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sz="2400" b="1" dirty="0" smtClean="0">
                <a:solidFill>
                  <a:srgbClr val="0099CC"/>
                </a:solidFill>
              </a:rPr>
              <a:t>Office </a:t>
            </a:r>
            <a:r>
              <a:rPr lang="it-IT" sz="2400" b="1" dirty="0">
                <a:solidFill>
                  <a:srgbClr val="0099CC"/>
                </a:solidFill>
              </a:rPr>
              <a:t>of the </a:t>
            </a:r>
            <a:r>
              <a:rPr lang="it-IT" sz="2400" b="1" dirty="0" err="1">
                <a:solidFill>
                  <a:srgbClr val="0099CC"/>
                </a:solidFill>
              </a:rPr>
              <a:t>Comptroller</a:t>
            </a:r>
            <a:r>
              <a:rPr lang="it-IT" sz="2400" b="1" dirty="0">
                <a:solidFill>
                  <a:srgbClr val="0099CC"/>
                </a:solidFill>
              </a:rPr>
              <a:t> of the </a:t>
            </a:r>
            <a:r>
              <a:rPr lang="it-IT" sz="2400" b="1" dirty="0" err="1">
                <a:solidFill>
                  <a:srgbClr val="0099CC"/>
                </a:solidFill>
              </a:rPr>
              <a:t>Currency</a:t>
            </a:r>
            <a:endParaRPr lang="it-IT" sz="2400" b="1" dirty="0">
              <a:solidFill>
                <a:srgbClr val="0099CC"/>
              </a:solidFill>
            </a:endParaRP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0099CC"/>
                </a:solidFill>
              </a:rPr>
              <a:t>Federal </a:t>
            </a:r>
            <a:r>
              <a:rPr lang="it-IT" sz="2400" b="1" dirty="0" err="1">
                <a:solidFill>
                  <a:srgbClr val="0099CC"/>
                </a:solidFill>
              </a:rPr>
              <a:t>Reserve</a:t>
            </a:r>
            <a:endParaRPr lang="it-IT" sz="2400" b="1" dirty="0">
              <a:solidFill>
                <a:srgbClr val="0099CC"/>
              </a:solidFill>
            </a:endParaRP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0099CC"/>
                </a:solidFill>
              </a:rPr>
              <a:t>FDIC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Deposit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Insurance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Corporation)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autorità bancarie dei singoli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Stati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0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7.2 Innovazione finanziaria e crescita dello </a:t>
            </a:r>
            <a:r>
              <a:rPr lang="it-IT" sz="3200" b="1" dirty="0" err="1"/>
              <a:t>shadow</a:t>
            </a:r>
            <a:r>
              <a:rPr lang="it-IT" sz="3200" b="1" dirty="0"/>
              <a:t> banking </a:t>
            </a:r>
            <a:r>
              <a:rPr lang="it-IT" sz="3200" b="1" dirty="0" err="1"/>
              <a:t>system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4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1" y="1754356"/>
            <a:ext cx="8419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mutamenti nell’ambiente economico stimolano le istituzioni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cercare innovazioni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finanziarie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forze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hanno stimolato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l’innovazione sono state 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cambiamenti nelle </a:t>
            </a:r>
            <a:r>
              <a:rPr lang="it-IT" sz="2400" b="1" dirty="0">
                <a:solidFill>
                  <a:srgbClr val="0099CC"/>
                </a:solidFill>
              </a:rPr>
              <a:t>condizioni della domanda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(soprattutto l’aumento del rischio di tasso di interesse)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cambiamenti nelle </a:t>
            </a:r>
            <a:r>
              <a:rPr lang="it-IT" sz="2400" b="1" dirty="0">
                <a:solidFill>
                  <a:srgbClr val="0099CC"/>
                </a:solidFill>
              </a:rPr>
              <a:t>condizioni </a:t>
            </a:r>
            <a:r>
              <a:rPr lang="it-IT" sz="2400" b="1" dirty="0" smtClean="0">
                <a:solidFill>
                  <a:srgbClr val="0099CC"/>
                </a:solidFill>
              </a:rPr>
              <a:t>dell’offerta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particolare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miglioramenti nella tecnologia nell’informazione)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desiderio di evitare le </a:t>
            </a:r>
            <a:r>
              <a:rPr lang="it-IT" sz="2400" b="1" dirty="0">
                <a:solidFill>
                  <a:srgbClr val="0099CC"/>
                </a:solidFill>
              </a:rPr>
              <a:t>norme più onerose</a:t>
            </a:r>
            <a:endParaRPr lang="it-IT" sz="2400" b="1" dirty="0" smtClean="0">
              <a:solidFill>
                <a:srgbClr val="0099CC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6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5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L’innovazione ha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fatto sì che le banche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risentissero di un 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calo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vantaggi di costo legati alla raccolta di fondi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nei vantaggi di ricavo sulle loro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attività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giro di vite che ne è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risultato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ridotto il profitto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nelle tradizionali linee 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banche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 portato a un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declino delle attività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tradizionali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 contribuito allo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sviluppo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dello </a:t>
            </a:r>
            <a:r>
              <a:rPr lang="it-IT" sz="2400" i="1" dirty="0" err="1">
                <a:solidFill>
                  <a:srgbClr val="0099CC"/>
                </a:solidFill>
              </a:rPr>
              <a:t>shadow</a:t>
            </a:r>
            <a:r>
              <a:rPr lang="it-IT" sz="2400" i="1" dirty="0">
                <a:solidFill>
                  <a:srgbClr val="0099CC"/>
                </a:solidFill>
              </a:rPr>
              <a:t> banking </a:t>
            </a:r>
            <a:r>
              <a:rPr lang="it-IT" sz="2400" i="1" dirty="0" err="1" smtClean="0">
                <a:solidFill>
                  <a:srgbClr val="0099CC"/>
                </a:solidFill>
              </a:rPr>
              <a:t>system</a:t>
            </a:r>
            <a:endParaRPr lang="it-IT" sz="2400" i="1" dirty="0" smtClean="0">
              <a:solidFill>
                <a:srgbClr val="0099CC"/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7.2 Innovazione finanziaria e crescita dello </a:t>
            </a:r>
            <a:r>
              <a:rPr lang="it-IT" sz="2200" b="1" dirty="0" err="1"/>
              <a:t>shadow</a:t>
            </a:r>
            <a:r>
              <a:rPr lang="it-IT" sz="2200" b="1" dirty="0"/>
              <a:t> banking </a:t>
            </a:r>
            <a:r>
              <a:rPr lang="it-IT" sz="2200" b="1" dirty="0" err="1"/>
              <a:t>system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57959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6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7.2 Innovazione finanziaria e crescita dello </a:t>
            </a:r>
            <a:r>
              <a:rPr lang="it-IT" sz="2200" b="1" dirty="0" err="1"/>
              <a:t>shadow</a:t>
            </a:r>
            <a:r>
              <a:rPr lang="it-IT" sz="2200" b="1" dirty="0"/>
              <a:t> banking </a:t>
            </a:r>
            <a:r>
              <a:rPr lang="it-IT" sz="2200" b="1" dirty="0" err="1"/>
              <a:t>system</a:t>
            </a:r>
            <a:endParaRPr lang="it-IT" sz="2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3400" y="5981700"/>
            <a:ext cx="787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Figura </a:t>
            </a:r>
            <a:r>
              <a:rPr lang="it-IT" sz="1600" b="1" dirty="0" smtClean="0">
                <a:solidFill>
                  <a:srgbClr val="0099CC"/>
                </a:solidFill>
              </a:rPr>
              <a:t>7.1 </a:t>
            </a:r>
            <a:r>
              <a:rPr lang="it-IT" sz="1600" dirty="0"/>
              <a:t>Quota bancaria sul totale dei prestiti non finanziari negli Stati Uniti, 1960-</a:t>
            </a:r>
            <a:r>
              <a:rPr lang="it-IT" sz="1600" dirty="0" smtClean="0"/>
              <a:t>2016</a:t>
            </a:r>
            <a:endParaRPr lang="it-IT" sz="1600" dirty="0"/>
          </a:p>
        </p:txBody>
      </p:sp>
      <p:pic>
        <p:nvPicPr>
          <p:cNvPr id="2" name="Immagine 1" descr="mishkin_9Ed_cap07_fig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6" y="1503656"/>
            <a:ext cx="8267168" cy="43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199" y="91754"/>
            <a:ext cx="8686801" cy="1143000"/>
          </a:xfrm>
        </p:spPr>
        <p:txBody>
          <a:bodyPr/>
          <a:lstStyle/>
          <a:p>
            <a:r>
              <a:rPr lang="it-IT" sz="3200" b="1" dirty="0"/>
              <a:t>7.3 Struttura del settore delle banche commerciali negli Stati Uniti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1" y="1754356"/>
            <a:ext cx="8327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Negli Stati Uniti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creazione di moltissime banche di piccole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dimensioni è stata favorita: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norme restrittive statali sull’ampliamento territoriale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McFadden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che ha proibito l’allargamento delle attività oltre i confini di uno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Stato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7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8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7.3 Struttura del settore delle banche commerciali negli Stati Uniti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9401" y="1122363"/>
            <a:ext cx="787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99CC"/>
                </a:solidFill>
              </a:rPr>
              <a:t>Tabella 7.1 </a:t>
            </a:r>
            <a:r>
              <a:rPr lang="it-IT" sz="1600" dirty="0"/>
              <a:t>Distribuzione dimensionale delle banche (assicurate dalla FDIC) negli Stati Uniti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al </a:t>
            </a:r>
            <a:r>
              <a:rPr lang="it-IT" sz="1600" dirty="0"/>
              <a:t>31 marzo 2016 </a:t>
            </a:r>
          </a:p>
        </p:txBody>
      </p:sp>
      <p:pic>
        <p:nvPicPr>
          <p:cNvPr id="3" name="Immagine 2" descr="mishkin_9Ed_cap07_tab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3" y="1912519"/>
            <a:ext cx="8814741" cy="32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9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7.3 Struttura del settore delle banche commerciali negli Stati Uniti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7030" y="1122363"/>
            <a:ext cx="787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99CC"/>
                </a:solidFill>
              </a:rPr>
              <a:t>Tabella 7.2 </a:t>
            </a:r>
            <a:r>
              <a:rPr lang="it-IT" sz="1600" dirty="0"/>
              <a:t>Le dieci maggiori banche degli Stati Uniti, 2016 </a:t>
            </a:r>
          </a:p>
        </p:txBody>
      </p:sp>
      <p:pic>
        <p:nvPicPr>
          <p:cNvPr id="2" name="Immagine 1" descr="mishkin_9Ed_cap07_tab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605585"/>
            <a:ext cx="7083779" cy="46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6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938</Words>
  <Application>Microsoft Macintosh PowerPoint</Application>
  <PresentationFormat>Presentazione su schermo (4:3)</PresentationFormat>
  <Paragraphs>147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Pearson</vt:lpstr>
      <vt:lpstr>Personalizza struttura</vt:lpstr>
      <vt:lpstr>Capitolo 7 Settore bancario: struttura e concorrenza</vt:lpstr>
      <vt:lpstr>Sommario del capitolo</vt:lpstr>
      <vt:lpstr>7.1 Nascita e sviluppo del sistema bancario statunitense</vt:lpstr>
      <vt:lpstr>7.2 Innovazione finanziaria e crescita dello shadow banking system</vt:lpstr>
      <vt:lpstr>Presentazione di PowerPoint</vt:lpstr>
      <vt:lpstr>Presentazione di PowerPoint</vt:lpstr>
      <vt:lpstr>7.3 Struttura del settore delle banche commerciali negli Stati Uniti</vt:lpstr>
      <vt:lpstr>Presentazione di PowerPoint</vt:lpstr>
      <vt:lpstr>Presentazione di PowerPoint</vt:lpstr>
      <vt:lpstr>Presentazione di PowerPoint</vt:lpstr>
      <vt:lpstr>7.4 Concentrazione bancaria e allargamento  dei mercati geografici</vt:lpstr>
      <vt:lpstr>Presentazione di PowerPoint</vt:lpstr>
      <vt:lpstr>Presentazione di PowerPoint</vt:lpstr>
      <vt:lpstr>Presentazione di PowerPoint</vt:lpstr>
      <vt:lpstr>7.5 Separazione tra sistema bancario e altri settori di servizi finanziari</vt:lpstr>
      <vt:lpstr>7.6 Attività bancaria internazionale</vt:lpstr>
      <vt:lpstr>7.7 Sistema bancario italiano</vt:lpstr>
      <vt:lpstr>Presentazione di PowerPoint</vt:lpstr>
      <vt:lpstr>Presentazione di PowerPoint</vt:lpstr>
      <vt:lpstr>Presentazione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osx</cp:lastModifiedBy>
  <cp:revision>276</cp:revision>
  <dcterms:created xsi:type="dcterms:W3CDTF">2015-06-15T13:50:26Z</dcterms:created>
  <dcterms:modified xsi:type="dcterms:W3CDTF">2019-05-29T14:56:40Z</dcterms:modified>
</cp:coreProperties>
</file>