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12"/>
  </p:notesMasterIdLst>
  <p:handoutMasterIdLst>
    <p:handoutMasterId r:id="rId13"/>
  </p:handoutMasterIdLst>
  <p:sldIdLst>
    <p:sldId id="345" r:id="rId3"/>
    <p:sldId id="348" r:id="rId4"/>
    <p:sldId id="347" r:id="rId5"/>
    <p:sldId id="352" r:id="rId6"/>
    <p:sldId id="353" r:id="rId7"/>
    <p:sldId id="354" r:id="rId8"/>
    <p:sldId id="351" r:id="rId9"/>
    <p:sldId id="349" r:id="rId10"/>
    <p:sldId id="35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E2C5C"/>
    <a:srgbClr val="445680"/>
    <a:srgbClr val="FFFFFF"/>
    <a:srgbClr val="504D49"/>
    <a:srgbClr val="505759"/>
    <a:srgbClr val="03873A"/>
    <a:srgbClr val="005A7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3248" autoAdjust="0"/>
  </p:normalViewPr>
  <p:slideViewPr>
    <p:cSldViewPr snapToGrid="0" showGuides="1">
      <p:cViewPr varScale="1">
        <p:scale>
          <a:sx n="63" d="100"/>
          <a:sy n="63" d="100"/>
        </p:scale>
        <p:origin x="-1668" y="-96"/>
      </p:cViewPr>
      <p:guideLst>
        <p:guide orient="horz"/>
        <p:guide orient="horz" pos="2568"/>
        <p:guide pos="575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5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4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1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3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2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5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15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63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0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5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43100" y="6419850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©Pearson – Istituzioni e mercati finanziari, 9Ed – </a:t>
            </a:r>
            <a:r>
              <a:rPr lang="it-IT" dirty="0" err="1" smtClean="0"/>
              <a:t>Mishkin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388-3F80-473D-BC78-87F385B63D4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6431301"/>
            <a:ext cx="91432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E2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568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680064"/>
            <a:ext cx="3870326" cy="2598022"/>
          </a:xfrm>
        </p:spPr>
        <p:txBody>
          <a:bodyPr/>
          <a:lstStyle/>
          <a:p>
            <a:r>
              <a:rPr lang="it-IT" sz="2800" cap="small" dirty="0" smtClean="0"/>
              <a:t>Capitolo </a:t>
            </a:r>
            <a:r>
              <a:rPr lang="it-IT" sz="2800" cap="small" dirty="0"/>
              <a:t>6</a:t>
            </a:r>
            <a:br>
              <a:rPr lang="it-IT" sz="2800" cap="small" dirty="0"/>
            </a:br>
            <a:r>
              <a:rPr lang="it-IT" sz="2800" cap="small" dirty="0" smtClean="0"/>
              <a:t>Banche: fondamenti dell’attività </a:t>
            </a:r>
            <a:br>
              <a:rPr lang="it-IT" sz="2800" cap="small" dirty="0" smtClean="0"/>
            </a:br>
            <a:r>
              <a:rPr lang="it-IT" sz="2800" cap="small" dirty="0" smtClean="0"/>
              <a:t>e </a:t>
            </a:r>
            <a:r>
              <a:rPr lang="it-IT" sz="2800" cap="small" dirty="0"/>
              <a:t>della gestione</a:t>
            </a:r>
            <a:endParaRPr lang="en-US" sz="28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© Pearson Italia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Presentation Title Arial Bold 7 </a:t>
            </a:r>
            <a:r>
              <a:rPr lang="en-GB" spc="0" dirty="0" err="1">
                <a:solidFill>
                  <a:schemeClr val="bg2"/>
                </a:solidFill>
              </a:rPr>
              <a:t>pt</a:t>
            </a:r>
            <a:endParaRPr lang="en-US" spc="0" dirty="0">
              <a:solidFill>
                <a:schemeClr val="bg2"/>
              </a:solidFill>
            </a:endParaRPr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Immagine 2" descr="9788891905383-Mishkin-9Ed-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95" y="0"/>
            <a:ext cx="512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000" y="269670"/>
            <a:ext cx="8229600" cy="1143000"/>
          </a:xfrm>
        </p:spPr>
        <p:txBody>
          <a:bodyPr/>
          <a:lstStyle/>
          <a:p>
            <a:r>
              <a:rPr lang="it-IT" b="1" dirty="0" smtClean="0"/>
              <a:t>Sommario del capitolo</a:t>
            </a:r>
            <a:endParaRPr lang="it-IT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6100" y="2133600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 smtClean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6.1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Attività bancaria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6.2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Funzione creditizia e rischio di credito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6.3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Altri rischi insiti nell’attività bancaria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6.4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I riflessi dell’attività svolta sul bilancio della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banca</a:t>
            </a:r>
            <a:endParaRPr lang="it-IT" sz="2600" b="1" dirty="0" smtClean="0">
              <a:solidFill>
                <a:srgbClr val="445680"/>
              </a:solidFill>
              <a:latin typeface="+mj-lt"/>
              <a:ea typeface="Verdana" pitchFamily="34" charset="0"/>
              <a:cs typeface="Open Sans Semibold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12571"/>
            <a:ext cx="1195387" cy="12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 smtClean="0"/>
              <a:t>6.1 Attività bancarie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Testo Unico Bancario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(TUB)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definisce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come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requisiti minimi per ottenere il riconoscimento come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banca: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raccolta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risparmio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l’esercizio del credito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Indica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serie molto estesa di </a:t>
            </a:r>
            <a:r>
              <a:rPr lang="it-IT" sz="2400" b="1" dirty="0">
                <a:solidFill>
                  <a:srgbClr val="0099CC"/>
                </a:solidFill>
              </a:rPr>
              <a:t>aree di attività </a:t>
            </a:r>
            <a:r>
              <a:rPr lang="it-IT" sz="2400" b="1" dirty="0" smtClean="0">
                <a:solidFill>
                  <a:srgbClr val="0099CC"/>
                </a:solidFill>
              </a:rPr>
              <a:t>delle </a:t>
            </a:r>
            <a:r>
              <a:rPr lang="it-IT" sz="2400" b="1" dirty="0" smtClean="0">
                <a:solidFill>
                  <a:srgbClr val="0099CC"/>
                </a:solidFill>
              </a:rPr>
              <a:t>banche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ervizi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pagamento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servizi di intermediazione mobiliare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servizi di custodia e amministrazione titoli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servizio cassette di sicurezza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crediti di firma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consulenza alle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imprese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6.2 Funzione creditizia e rischio di credito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 sono le funzioni tipiche della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banca: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funzione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b="1" dirty="0">
                <a:solidFill>
                  <a:srgbClr val="0099CC"/>
                </a:solidFill>
              </a:rPr>
              <a:t>intermediazione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creditizia, svolta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tramite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attività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di:</a:t>
            </a:r>
          </a:p>
          <a:p>
            <a:pPr marL="1249363" indent="-342900">
              <a:buClr>
                <a:srgbClr val="0099CC"/>
              </a:buCl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trasformazione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attività/passività</a:t>
            </a:r>
          </a:p>
          <a:p>
            <a:pPr marL="1249363" indent="-342900">
              <a:buClr>
                <a:srgbClr val="0099CC"/>
              </a:buClr>
              <a:buFont typeface="Wingdings" pitchFamily="2" charset="2"/>
              <a:buChar char="ü"/>
            </a:pP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screening </a:t>
            </a:r>
          </a:p>
          <a:p>
            <a:pPr marL="1249363" indent="-342900">
              <a:buClr>
                <a:srgbClr val="0099CC"/>
              </a:buClr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monitoring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funzione </a:t>
            </a:r>
            <a:r>
              <a:rPr lang="it-IT" sz="2400" b="1" dirty="0">
                <a:solidFill>
                  <a:srgbClr val="0099CC"/>
                </a:solidFill>
              </a:rPr>
              <a:t>monetaria 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funzione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b="1" dirty="0">
                <a:solidFill>
                  <a:srgbClr val="0099CC"/>
                </a:solidFill>
              </a:rPr>
              <a:t>riduzione </a:t>
            </a:r>
            <a:r>
              <a:rPr lang="it-IT" sz="2400" b="1" dirty="0" smtClean="0">
                <a:solidFill>
                  <a:srgbClr val="0099CC"/>
                </a:solidFill>
              </a:rPr>
              <a:t>dell’incertezza</a:t>
            </a:r>
            <a:endParaRPr lang="it-IT" sz="2400" b="1" dirty="0" smtClean="0">
              <a:solidFill>
                <a:srgbClr val="0099CC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7868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Nell’esercizio della funzione creditizia la banca sopporta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rischio di credito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ossia l’eventualità che i flussi di cassa attesi dai prestiti concessi non vengano corrisposti in via totale 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parziale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la gestione del rischio di credito la banca utilizza i seguenti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strumenti: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screening</a:t>
            </a: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0225" indent="-354013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diversifi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cazione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portafoglio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crediti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6.2 Funzione creditizia e rischio di credito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7089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6.3 Altri rischi insiti nell’attività bancaria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6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Oltre al rischio di credito, la banca è sottoposta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a:</a:t>
            </a: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rischio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b="1" dirty="0" smtClean="0">
                <a:solidFill>
                  <a:srgbClr val="0099CC"/>
                </a:solidFill>
              </a:rPr>
              <a:t>interesse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rischio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b="1" dirty="0" smtClean="0">
                <a:solidFill>
                  <a:srgbClr val="0099CC"/>
                </a:solidFill>
              </a:rPr>
              <a:t>mercato</a:t>
            </a:r>
            <a:endParaRPr lang="it-IT" sz="2400" b="1" dirty="0">
              <a:solidFill>
                <a:srgbClr val="0099CC"/>
              </a:solidFill>
            </a:endParaRP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rischio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b="1" dirty="0" smtClean="0">
                <a:solidFill>
                  <a:srgbClr val="0099CC"/>
                </a:solidFill>
              </a:rPr>
              <a:t>liquidità</a:t>
            </a:r>
            <a:endParaRPr lang="it-IT" sz="2400" b="1" dirty="0">
              <a:solidFill>
                <a:srgbClr val="0099CC"/>
              </a:solidFill>
            </a:endParaRP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rischio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b="1" dirty="0" smtClean="0">
                <a:solidFill>
                  <a:srgbClr val="0099CC"/>
                </a:solidFill>
              </a:rPr>
              <a:t>cambio</a:t>
            </a:r>
            <a:endParaRPr lang="it-IT" sz="2400" b="1" dirty="0">
              <a:solidFill>
                <a:srgbClr val="0099CC"/>
              </a:solidFill>
            </a:endParaRP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rischio </a:t>
            </a:r>
            <a:r>
              <a:rPr lang="it-IT" sz="2400" b="1" dirty="0" smtClean="0">
                <a:solidFill>
                  <a:srgbClr val="0099CC"/>
                </a:solidFill>
              </a:rPr>
              <a:t>operativo</a:t>
            </a:r>
            <a:endParaRPr lang="it-IT" sz="2400" b="1" dirty="0">
              <a:solidFill>
                <a:srgbClr val="0099CC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spc="-40" dirty="0"/>
              <a:t>6.4 I riflessi dell’attività svolta sul bilancio </a:t>
            </a:r>
            <a:r>
              <a:rPr lang="it-IT" sz="3200" b="1" spc="-40" dirty="0" smtClean="0"/>
              <a:t/>
            </a:r>
            <a:br>
              <a:rPr lang="it-IT" sz="3200" b="1" spc="-40" dirty="0" smtClean="0"/>
            </a:br>
            <a:r>
              <a:rPr lang="it-IT" sz="3200" b="1" spc="-40" dirty="0" smtClean="0"/>
              <a:t>della </a:t>
            </a:r>
            <a:r>
              <a:rPr lang="it-IT" sz="3200" b="1" spc="-40" dirty="0"/>
              <a:t>banca</a:t>
            </a:r>
            <a:endParaRPr lang="it-IT" sz="3200" b="1" spc="-4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400" b="1" dirty="0">
                <a:solidFill>
                  <a:srgbClr val="0099CC"/>
                </a:solidFill>
              </a:rPr>
              <a:t>attività bancaria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esposta nello stato patrimoniale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l’indicazione della raccolta tra le passività e dei prestiti erogati tra 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attività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it-IT" sz="2400" b="1" dirty="0">
                <a:solidFill>
                  <a:srgbClr val="0099CC"/>
                </a:solidFill>
              </a:rPr>
              <a:t>riflessi economici dell’attività bancaria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trovano nel conto economico in termini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di:</a:t>
            </a: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interessi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attivi (sui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prestiti)</a:t>
            </a: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Interessi passivi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(sulla raccolta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8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6.4 I riflessi dell’attività svolta sul bilancio della banca</a:t>
            </a:r>
            <a:endParaRPr lang="it-IT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5192" y="1754356"/>
            <a:ext cx="80772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alcune delle attività finanziarie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trovano esposizione 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nello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patrimoniale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it-IT" sz="2400" b="1" dirty="0">
                <a:solidFill>
                  <a:srgbClr val="0099CC"/>
                </a:solidFill>
              </a:rPr>
              <a:t>riflessi economici della totalità delle attività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dell’area finanziaria sono riportati nel conto economico sotto varie voci di ricavo, tra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cui:</a:t>
            </a: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commissioni attive</a:t>
            </a:r>
          </a:p>
          <a:p>
            <a:pPr marL="530225" indent="-354013">
              <a:lnSpc>
                <a:spcPts val="34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risultato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netto dell’attività di negoziazione e dividendi o altri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proventi</a:t>
            </a:r>
          </a:p>
        </p:txBody>
      </p:sp>
    </p:spTree>
    <p:extLst>
      <p:ext uri="{BB962C8B-B14F-4D97-AF65-F5344CB8AC3E}">
        <p14:creationId xmlns:p14="http://schemas.microsoft.com/office/powerpoint/2010/main" val="2321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9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6.4 I riflessi dell’attività svolta sul bilancio della banca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2460" y="1470660"/>
            <a:ext cx="787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99CC"/>
                </a:solidFill>
              </a:rPr>
              <a:t>Tabella6.1 </a:t>
            </a:r>
            <a:r>
              <a:rPr lang="it-IT" sz="2000" dirty="0" smtClean="0"/>
              <a:t>Aree </a:t>
            </a:r>
            <a:r>
              <a:rPr lang="it-IT" sz="2000" dirty="0"/>
              <a:t>di </a:t>
            </a:r>
            <a:r>
              <a:rPr lang="it-IT" sz="2000" dirty="0" smtClean="0"/>
              <a:t>attività </a:t>
            </a:r>
            <a:r>
              <a:rPr lang="it-IT" sz="2000" dirty="0"/>
              <a:t>e rappresentazione nel bilancio della banca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49" r="-1940"/>
          <a:stretch/>
        </p:blipFill>
        <p:spPr>
          <a:xfrm>
            <a:off x="147320" y="1991957"/>
            <a:ext cx="8966200" cy="4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317</Words>
  <Application>Microsoft Office PowerPoint</Application>
  <PresentationFormat>Presentazione su schermo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Pearson</vt:lpstr>
      <vt:lpstr>Personalizza struttura</vt:lpstr>
      <vt:lpstr>Capitolo 6 Banche: fondamenti dell’attività  e della gestione</vt:lpstr>
      <vt:lpstr>Sommario del capitolo</vt:lpstr>
      <vt:lpstr>6.1 Attività bancarie</vt:lpstr>
      <vt:lpstr>6.2 Funzione creditizia e rischio di credito</vt:lpstr>
      <vt:lpstr>Presentazione standard di PowerPoint</vt:lpstr>
      <vt:lpstr>6.3 Altri rischi insiti nell’attività bancaria</vt:lpstr>
      <vt:lpstr>6.4 I riflessi dell’attività svolta sul bilancio  della banca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chiaracrep</cp:lastModifiedBy>
  <cp:revision>266</cp:revision>
  <dcterms:created xsi:type="dcterms:W3CDTF">2015-06-15T13:50:26Z</dcterms:created>
  <dcterms:modified xsi:type="dcterms:W3CDTF">2019-05-28T16:35:54Z</dcterms:modified>
</cp:coreProperties>
</file>