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</p:sldMasterIdLst>
  <p:notesMasterIdLst>
    <p:notesMasterId r:id="rId62"/>
  </p:notesMasterIdLst>
  <p:handoutMasterIdLst>
    <p:handoutMasterId r:id="rId63"/>
  </p:handoutMasterIdLst>
  <p:sldIdLst>
    <p:sldId id="278" r:id="rId4"/>
    <p:sldId id="280" r:id="rId5"/>
    <p:sldId id="366" r:id="rId6"/>
    <p:sldId id="281" r:id="rId7"/>
    <p:sldId id="362" r:id="rId8"/>
    <p:sldId id="282" r:id="rId9"/>
    <p:sldId id="349" r:id="rId10"/>
    <p:sldId id="283" r:id="rId11"/>
    <p:sldId id="284" r:id="rId12"/>
    <p:sldId id="285" r:id="rId13"/>
    <p:sldId id="286" r:id="rId14"/>
    <p:sldId id="350" r:id="rId15"/>
    <p:sldId id="287" r:id="rId16"/>
    <p:sldId id="288" r:id="rId17"/>
    <p:sldId id="351" r:id="rId18"/>
    <p:sldId id="361" r:id="rId19"/>
    <p:sldId id="289" r:id="rId20"/>
    <p:sldId id="290" r:id="rId21"/>
    <p:sldId id="291" r:id="rId22"/>
    <p:sldId id="292" r:id="rId23"/>
    <p:sldId id="35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63" r:id="rId39"/>
    <p:sldId id="364" r:id="rId40"/>
    <p:sldId id="312" r:id="rId41"/>
    <p:sldId id="313" r:id="rId42"/>
    <p:sldId id="365" r:id="rId43"/>
    <p:sldId id="321" r:id="rId44"/>
    <p:sldId id="322" r:id="rId45"/>
    <p:sldId id="323" r:id="rId46"/>
    <p:sldId id="325" r:id="rId47"/>
    <p:sldId id="326" r:id="rId48"/>
    <p:sldId id="327" r:id="rId49"/>
    <p:sldId id="330" r:id="rId50"/>
    <p:sldId id="329" r:id="rId51"/>
    <p:sldId id="354" r:id="rId52"/>
    <p:sldId id="355" r:id="rId53"/>
    <p:sldId id="331" r:id="rId54"/>
    <p:sldId id="332" r:id="rId55"/>
    <p:sldId id="333" r:id="rId56"/>
    <p:sldId id="334" r:id="rId57"/>
    <p:sldId id="356" r:id="rId58"/>
    <p:sldId id="357" r:id="rId59"/>
    <p:sldId id="360" r:id="rId60"/>
    <p:sldId id="359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90444" autoAdjust="0"/>
  </p:normalViewPr>
  <p:slideViewPr>
    <p:cSldViewPr>
      <p:cViewPr varScale="1">
        <p:scale>
          <a:sx n="105" d="100"/>
          <a:sy n="105" d="100"/>
        </p:scale>
        <p:origin x="1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92735A19-18CD-6C44-A11A-6FECA180AD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5CE283F9-55F7-0F4A-8AF1-DAFA45BD65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9620288E-AD91-8D4C-BCB3-2FFB410353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376DE22D-D4D1-F047-936A-780D76BDFB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C5BE66-B919-5C43-9A85-6521547DF9A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F3A06394-DCAF-D446-BC3D-80773EC042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DBDB9105-DB8F-0F42-AE73-CF4AE9AF21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FB7BA704-A11B-C147-A586-9C87CFC39E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4EE7B0B2-775D-BF41-A990-CC2D02AAF9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2B868A1C-2E28-2E4C-9D35-BF4ED6E94E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DB6B8E2F-0053-FD43-BA45-BDBB43B69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5D48E76-BBD4-E744-9ACC-A64F459E6FB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81D9D6-0E11-8C40-9207-503E45EFB50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9240D5B5-464C-8046-9E9F-853DD300D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C3CB90A-D882-0F47-A907-CEAD6C98F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E12D7DE4-33AF-4C41-B545-6F6F8534D3F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B683E0-7155-E943-8A76-5073BC5124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BE0CAD-9E9D-964C-B198-7C1DC8EF06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5A5B-C436-AE47-9461-F56F0208B44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833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06EF21-2FAA-2C44-B4BE-CF9391F0CC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635BF7-F42E-F048-88AD-670E8BE30E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A8F4-408F-2D47-8D16-B2B947E5516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7946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62BA1E-15D5-BF4B-BF0F-7A0F278B64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B2FEB6F6-FD5B-214A-8625-7F0A61F9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14E209FF-CBD8-9748-85F5-B4839A39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B23D7A5F-ED88-0D49-8F5D-48204A4B084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80ECD83-AE6F-684F-9367-55458CF755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D3DB43F9-EE40-7E4B-8630-5634011C7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472D64C0-3BB8-8140-A0D1-7E8EB11E6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1434B441-E41D-BF4D-A6F9-2932029DC64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B03F30-085F-CD49-B8BB-9D3B807B1B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F40770-1501-6342-B255-26E54414BA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3254-AA5B-E44C-9ADA-EC372F9E295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440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1683C6-07AA-DF44-9CA9-28408BD963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18BA36-48F9-EE45-8D1D-6166404938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68E9-21B3-DF4D-8135-88C589C66BA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0282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D88954-6B2D-D74F-9C86-FF862E34CA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C7A51-8BC2-4F4B-B270-10724E4C2B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BB07-7667-4145-A4EE-FB5FC55C10E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580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03870E-5BFF-B346-957B-421B3D6C32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B3FACA-8804-9147-9CF1-0549C482CD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1DE5-567D-AA40-9C36-7F5EDF5B91C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3541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E0B156-1F43-B34A-9ED6-E0A32F44C7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BD6539-C73E-124F-92CE-8700D9DF03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9551-C7CD-CD47-B1F7-6D83ACB440E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3788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E22129B-79FA-8D4E-B989-153837EA6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827FC7D-2459-B948-84D0-970DC2CBEF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540E-3580-7145-832B-FC09F545BDB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0262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504FB-5D3E-524B-A8CF-D516F016FD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5C205-261E-274A-97E3-66DE16B09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7458-8BA4-C243-BD9E-DDB7A11F0B5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2422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4AB0D5-F2A3-F643-88EB-6020F051D2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EDF83E-4404-E845-B403-EA21D4A4F2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0041-736B-1B46-BE8A-AE2953120E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39451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1D97E-8C47-A548-B3D8-8C886C4F9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FBE86D-4153-F841-B1F8-66AF8D0879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1E9E-CED2-144D-B875-5A4AC69FD49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384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75714-A24F-F341-886B-E66F439BF6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BEF61-2C01-1342-8C6B-BC70E2B90A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465D-42B1-8648-B23E-778B328B0EB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1737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C57D56-AFF5-5549-9036-10B012594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894288-E51B-7E47-A012-9511ED2EDC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C9E6-4A25-0C4E-8FFB-17E0B154CAD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794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FF2F5C1-E198-F54C-848A-6CAC7A96FB2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DC8B3051-3EB2-3249-ABCD-1182CE1AA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AAE5906B-6AD8-404D-922C-5273F46965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05632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050F73-A74F-0546-9EBF-D513E56F0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C96FF2-AB7E-AB47-A736-E864040107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9AAD-867E-AA4C-8D49-80794D5999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9995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0C8B3C-0953-E248-BD3D-B7DD659A94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C0E9D4-9CD6-DF4F-84CC-E505EB3398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F777-A496-9641-ACBE-CFB179AD4A0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505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1E9B08-5B36-E647-8671-7254919EFA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B228C2-EC6B-F74E-B811-0C8D041334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D948-A77F-6E4E-B930-7489D5C18B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089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A1C4A-EE63-7C4A-BA86-A2994C8248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27CA-A7F4-A14B-9E75-2DDE345AB8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A0E6-386A-034A-9DE1-D8CDD957AFF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44392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501A55F-52EC-0741-8C49-CBD4F689BC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C352B29-98C9-0C47-8F0A-EA18BFC2BB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9863-583C-D44E-854B-DC52872594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8532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C73AD2C-0D82-BA43-8247-B006A20A03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64F11BA-BC95-AA48-B023-8D6280345D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C657-C9A3-1341-B9DC-AB5F95F8553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433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71B1B3-9A77-6F40-A32B-FA93D54C5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03C68E-A5D9-0945-9A30-3F51EB75CB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D798-B892-2D42-82FA-1534CC73F59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98065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420AF5-D203-364F-A6B2-3EDE679326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6B55E7-1688-8844-97B3-EFCC72B873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380E-1C27-D34D-870E-A54534C758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28022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8EB78D-BEBD-9B47-BEBE-0ECFCD137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5E0034-C973-214F-960C-A63FB69624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AE8F-C158-2143-97A5-1637D285503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63682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E3F72-D3A4-7B4A-AA5A-B5599DD358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8AED43-996D-284D-B20C-113632EEF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9E06-428C-8342-A060-8BD5B6052E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8403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DC6883-C513-B64D-91AA-A61900F638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23484A-49B7-5043-AE93-3B4EB35CEC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8CE4-5B8F-7341-A07C-240A3F204DC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9311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6C60-41DB-D34C-AE08-ABC572711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D79DE-452D-0944-B4C9-74EBF931B0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D645-1C2B-EB4B-B034-10B3ED67E83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32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9656C2-EE0F-F647-A392-B4D59CADE7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BDC8-7769-A643-BE1B-01F6ADADD6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645A-727A-444C-9303-5C0BCBF8BFB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4958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18D5B3-7603-384E-A48E-62DB7CDB48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C1547F-DDD1-794C-A3A6-81311860D5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5521-B8C8-7241-826D-24705772094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5961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8C086FA-61BE-EC49-BF2E-43C7E094EA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A93EA69-F110-DB49-BD77-C818137B97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85B0-63B7-4E47-9130-1833D4DECB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742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901FF1-C493-754B-896D-CA19645923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AA41C-863E-9E40-BADA-31BE5BA10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0F8C-4F99-0A47-A2C4-3C0CB3527F2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822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38576-F0B7-8142-A84C-972B09AD5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2811C5-E332-E04B-B86D-F20042D400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C7E3-C414-E744-87B7-49F36D72159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881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4E97D393-3C10-904C-829B-0095E9D09D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DA60A52-EB6E-A54B-9F00-E73AE2AC6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0833091-B65F-534A-B75A-28D9707B0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B68B1064-209F-8B45-936E-6E97D30ADE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667978F3-C4A7-954D-A48F-00495E6A7D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E001D5-D82B-4B41-AC5E-3902D26950E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A78F3EF5-EF2D-DD4F-983C-728686D7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7E6C7128-A1F7-1845-BBAA-EB47A01F4A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F43B511-796F-8A48-9699-C0E59F01C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7A7AB2F-73A7-EB44-AAD7-9409DFBD7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59201778-1F9D-A545-99A8-311EBE02F1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1DA48513-A4A7-D849-9F35-CD1876CF79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4AEC86-0369-E341-8370-A0F235D20BB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609C1F19-F3B0-6047-B507-C9DB34E0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66361F85-286B-9541-802E-1BA39FE82B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627F0D2-8AC6-364B-9B21-F21F40764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A76FAE8-8725-4C4B-9760-62A92E471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5E36ED42-8555-6A47-B153-9999400C83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  <a:endParaRPr lang="en-US" altLang="it-IT" dirty="0"/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6D38A227-F44D-6743-B0DF-19DFD1BF7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17DA43-CDDF-794B-93E7-43650EF245D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:a16="http://schemas.microsoft.com/office/drawing/2014/main" id="{77731B15-2285-0A4A-9DA5-CEB468F0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6F32D74-185A-754F-991E-6E4320464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7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:a16="http://schemas.microsoft.com/office/drawing/2014/main" id="{B4126FC1-7549-9E48-881A-F1309614A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:a16="http://schemas.microsoft.com/office/drawing/2014/main" id="{898891E6-5596-CD4D-99EA-0AF5E3D6B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8F76127-BEDC-C647-A4C3-07BAFAF3AE9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90D8F99-4380-AC4F-9DA6-523BDC1C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384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Tassi </a:t>
            </a:r>
            <a:br>
              <a:rPr lang="it-IT" altLang="it-IT" sz="3200" b="1"/>
            </a:br>
            <a:r>
              <a:rPr lang="it-IT" altLang="it-IT" sz="3200" b="1"/>
              <a:t>di cambio fissi e interventi sul mercato dei cambi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:a16="http://schemas.microsoft.com/office/drawing/2014/main" id="{EBCF35B4-20A4-4549-9E5E-B68EADC3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313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5C720FAE-4252-F842-9086-D1D5F06F2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730250"/>
          </a:xfrm>
        </p:spPr>
        <p:txBody>
          <a:bodyPr/>
          <a:lstStyle/>
          <a:p>
            <a:pPr eaLnBrk="1" hangingPunct="1"/>
            <a:r>
              <a:rPr lang="it-IT" altLang="it-IT" sz="2800"/>
              <a:t>Attività, passività e offerta di moneta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4050CB5-F99D-0A40-B608-55049EBFA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78359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L’acquisto di una attività sarà pagato con valuta o con un assegno dalla banca centrale 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dirty="0"/>
              <a:t>entrambi denominati in valuta domestica, e</a:t>
            </a:r>
          </a:p>
          <a:p>
            <a:pPr lvl="3" eaLnBrk="1" hangingPunct="1">
              <a:lnSpc>
                <a:spcPct val="90000"/>
              </a:lnSpc>
              <a:buFont typeface="Arial" charset="0"/>
              <a:buChar char="○"/>
              <a:defRPr/>
            </a:pPr>
            <a:r>
              <a:rPr lang="it-IT" altLang="it-IT" dirty="0"/>
              <a:t>entrambi incrementano l’offerta di moneta in circolazione.</a:t>
            </a:r>
          </a:p>
          <a:p>
            <a:pPr marL="0" lvl="3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2400" dirty="0"/>
              <a:t>La transazione porta a un pari aumento delle attività e delle passività.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Quando la banca centrale acquista </a:t>
            </a:r>
            <a:r>
              <a:rPr lang="it-IT" altLang="it-IT" sz="2400" i="1" dirty="0"/>
              <a:t>titoli domestici o stranieri</a:t>
            </a:r>
            <a:r>
              <a:rPr lang="it-IT" altLang="it-IT" sz="2400" dirty="0"/>
              <a:t>, l’offerta di moneta domestica aumenta.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E41782A2-7B91-5C42-82A0-3C914C1234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1A033DFA-3993-7E4F-B5EB-3E9EEF168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B032CA-CBF2-464C-9C31-FE9E821799B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1A46444C-44D2-914C-9B44-DEBC72849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Attività, passività e offerta di moneta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CB11F5-8533-494C-97E5-3671F8048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47863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La vendita di un’attività sarà pagata alla banca centrale con valuta o con un assegno,</a:t>
            </a:r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entrambi denominati in valuta domestica;</a:t>
            </a:r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la banca centrale ripone la valuta nel suo caveau o riduce l’ammontare dei depositi bancari, </a:t>
            </a:r>
          </a:p>
          <a:p>
            <a:pPr lvl="3" eaLnBrk="1" hangingPunct="1"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causando una riduzione dell’offerta di moneta in circolazione.</a:t>
            </a:r>
          </a:p>
          <a:p>
            <a:pPr marL="0" lvl="3" indent="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it-IT" altLang="it-IT" sz="2400" dirty="0"/>
              <a:t>La transazione porta a una pari diminuzione di attività e di passività.</a:t>
            </a:r>
          </a:p>
          <a:p>
            <a:pPr eaLnBrk="1" hangingPunct="1">
              <a:defRPr/>
            </a:pPr>
            <a:r>
              <a:rPr lang="it-IT" altLang="it-IT" sz="2400" dirty="0"/>
              <a:t>Quando la banca centrale vende </a:t>
            </a:r>
            <a:r>
              <a:rPr lang="it-IT" altLang="it-IT" sz="2400" i="1" dirty="0"/>
              <a:t>titoli domestici o stranieri, </a:t>
            </a:r>
            <a:r>
              <a:rPr lang="it-IT" altLang="it-IT" sz="2400" dirty="0"/>
              <a:t>l’offerta di moneta domestica diminuisce.</a:t>
            </a:r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id="{CB53320E-0A17-5A4B-9716-E674F7A4AC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97AC8373-0BA9-204D-8E9B-1C9A0FE89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CA2F1F1-5EAB-2B4A-9E41-7EB4CF0118E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>
            <a:extLst>
              <a:ext uri="{FF2B5EF4-FFF2-40B4-BE49-F238E27FC236}">
                <a16:creationId xmlns:a16="http://schemas.microsoft.com/office/drawing/2014/main" id="{45E0E473-E11D-894C-9D18-1FDB1E0EE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/>
              <a:t>Bilancio della banca centrale a seguito della vendita </a:t>
            </a:r>
            <a:br>
              <a:rPr lang="it-IT" altLang="it-IT" sz="2000"/>
            </a:br>
            <a:r>
              <a:rPr lang="it-IT" altLang="it-IT" sz="2000"/>
              <a:t>di 100 dollari di attività estere (il compratore paga </a:t>
            </a:r>
            <a:br>
              <a:rPr lang="it-IT" altLang="it-IT" sz="2000"/>
            </a:br>
            <a:r>
              <a:rPr lang="it-IT" altLang="it-IT" sz="2000"/>
              <a:t>in moneta nazionale)</a:t>
            </a:r>
          </a:p>
        </p:txBody>
      </p:sp>
      <p:pic>
        <p:nvPicPr>
          <p:cNvPr id="51202" name="Picture 6">
            <a:extLst>
              <a:ext uri="{FF2B5EF4-FFF2-40B4-BE49-F238E27FC236}">
                <a16:creationId xmlns:a16="http://schemas.microsoft.com/office/drawing/2014/main" id="{31C6999E-6E51-054E-98F2-D3A689033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357438"/>
            <a:ext cx="8229600" cy="1235075"/>
          </a:xfrm>
          <a:noFill/>
        </p:spPr>
      </p:pic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9150F168-4D9C-EB45-9C97-52BB71627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8037A7FE-A3A1-A647-98C1-D34813603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DF28DCA-D269-3749-9251-BC49A36C55A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3D509DB-2F33-8B4D-A7A5-138A3E55D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I mercati dei cambi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7C0DE58-318C-EB47-9956-A9DCB87554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Le banche centrali scambiano titoli di Stato esteri sul mercato dei cambi.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I depositi in valuta estera e i titoli di Stato esteri sono spesso sostituti: sono entrambi attività abbastanza liquide denominate in valuta straniera.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Le quantità sia di depositi in valuta estera sia di titoli di Stato esteri acquistate e vendute influenzano il tasso di cambio. </a:t>
            </a:r>
          </a:p>
        </p:txBody>
      </p:sp>
      <p:sp>
        <p:nvSpPr>
          <p:cNvPr id="52227" name="Segnaposto piè di pagina 3">
            <a:extLst>
              <a:ext uri="{FF2B5EF4-FFF2-40B4-BE49-F238E27FC236}">
                <a16:creationId xmlns:a16="http://schemas.microsoft.com/office/drawing/2014/main" id="{8E1572B3-CABF-0B42-AB59-7880B47A8D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2228" name="Segnaposto numero diapositiva 4">
            <a:extLst>
              <a:ext uri="{FF2B5EF4-FFF2-40B4-BE49-F238E27FC236}">
                <a16:creationId xmlns:a16="http://schemas.microsoft.com/office/drawing/2014/main" id="{6DCA8AC1-577C-E741-B361-534C77220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EB7269C-E89F-0A41-A1DC-D0467C30551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75445F3C-15CA-0649-B260-1A981F9F0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La sterilizzazione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BADFAD-A2FD-7149-A0A1-1F25C798C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7835900" cy="4643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Poiché l’acquisto e la vendita di titoli esteri sul mercato dei cambi influenza l’offerta di moneta domestica, una banca centrale potrebbe voler compensare questo effetto.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Questo tipo di manovra è chiamato </a:t>
            </a:r>
            <a:r>
              <a:rPr lang="it-IT" altLang="it-IT" sz="2400" b="1"/>
              <a:t>intervento di sterilizzazione</a:t>
            </a:r>
            <a:r>
              <a:rPr lang="it-IT" altLang="it-IT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Se la banca centrale vende titoli esteri sul mercato dei cambi, può acquistare titoli di Stato domestici nei mercati obbligazioni – allo scopo di lasciar invariata la quantità di moneta in circolazione. 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74DAE4DB-1D75-9648-9AF4-4A1F512C91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FCF2D3AF-D665-184B-833D-026666230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D483FE6-F595-CE41-84E8-ADB77F0DB49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:a16="http://schemas.microsoft.com/office/drawing/2014/main" id="{C5AAC888-DC0E-E84E-AD4D-EB9F9D988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200"/>
              <a:t>Bilancio della banca centrale prima della vendita sterilizzata di 100 dollari di attività estere</a:t>
            </a:r>
          </a:p>
        </p:txBody>
      </p:sp>
      <p:pic>
        <p:nvPicPr>
          <p:cNvPr id="54274" name="Picture 6">
            <a:extLst>
              <a:ext uri="{FF2B5EF4-FFF2-40B4-BE49-F238E27FC236}">
                <a16:creationId xmlns:a16="http://schemas.microsoft.com/office/drawing/2014/main" id="{A7FC7FEC-47DD-734E-B0EF-3FD8E98F5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8229600" cy="1333500"/>
          </a:xfrm>
          <a:noFill/>
        </p:spPr>
      </p:pic>
      <p:sp>
        <p:nvSpPr>
          <p:cNvPr id="54275" name="Segnaposto piè di pagina 3">
            <a:extLst>
              <a:ext uri="{FF2B5EF4-FFF2-40B4-BE49-F238E27FC236}">
                <a16:creationId xmlns:a16="http://schemas.microsoft.com/office/drawing/2014/main" id="{454A03E1-E3EA-7644-A619-FE7C24640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4276" name="Segnaposto numero diapositiva 4">
            <a:extLst>
              <a:ext uri="{FF2B5EF4-FFF2-40B4-BE49-F238E27FC236}">
                <a16:creationId xmlns:a16="http://schemas.microsoft.com/office/drawing/2014/main" id="{169FE7BF-A771-824E-BB4C-5875F3700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C9661DE-9137-264E-8386-7EB779E0655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710CE35-F43E-9344-81D3-762257AD6C70}"/>
              </a:ext>
            </a:extLst>
          </p:cNvPr>
          <p:cNvSpPr txBox="1">
            <a:spLocks/>
          </p:cNvSpPr>
          <p:nvPr/>
        </p:nvSpPr>
        <p:spPr bwMode="auto">
          <a:xfrm>
            <a:off x="428625" y="3000375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>
              <a:defRPr/>
            </a:pPr>
            <a:r>
              <a:rPr lang="it-IT" sz="2200" b="1" kern="0" dirty="0">
                <a:solidFill>
                  <a:schemeClr val="accent1"/>
                </a:solidFill>
                <a:latin typeface="+mj-lt"/>
                <a:cs typeface="+mj-cs"/>
              </a:rPr>
              <a:t>Bilancio della banca centrale dopo la vendita sterilizzata di 100 dollari di attività estere</a:t>
            </a:r>
          </a:p>
        </p:txBody>
      </p:sp>
      <p:pic>
        <p:nvPicPr>
          <p:cNvPr id="54278" name="Picture 7">
            <a:extLst>
              <a:ext uri="{FF2B5EF4-FFF2-40B4-BE49-F238E27FC236}">
                <a16:creationId xmlns:a16="http://schemas.microsoft.com/office/drawing/2014/main" id="{D67626F8-5578-774B-8523-030749A8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8448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>
            <a:extLst>
              <a:ext uri="{FF2B5EF4-FFF2-40B4-BE49-F238E27FC236}">
                <a16:creationId xmlns:a16="http://schemas.microsoft.com/office/drawing/2014/main" id="{A8593129-C064-C048-9C93-1901B89AE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0"/>
              <a:t>Tabella 7.1 </a:t>
            </a:r>
            <a:r>
              <a:rPr lang="it-IT" altLang="it-IT"/>
              <a:t>Effetti di un intervento di 100 $ </a:t>
            </a:r>
            <a:br>
              <a:rPr lang="it-IT" altLang="it-IT"/>
            </a:br>
            <a:r>
              <a:rPr lang="it-IT" altLang="it-IT"/>
              <a:t>sul mercato dei cambi: riassunto</a:t>
            </a:r>
          </a:p>
        </p:txBody>
      </p:sp>
      <p:pic>
        <p:nvPicPr>
          <p:cNvPr id="55298" name="Segnaposto contenuto 5">
            <a:extLst>
              <a:ext uri="{FF2B5EF4-FFF2-40B4-BE49-F238E27FC236}">
                <a16:creationId xmlns:a16="http://schemas.microsoft.com/office/drawing/2014/main" id="{E34F5B6B-A5DE-B543-941F-FAF4E71FB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2060575"/>
            <a:ext cx="7058025" cy="2709863"/>
          </a:xfrm>
        </p:spPr>
      </p:pic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B41BBB06-6906-A947-8D0D-C7D6190C2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D35EAF03-0D48-1D4D-9E8A-100215ABB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DC16181-33AD-C840-99BD-94521FE019A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1A0ED24-7CB9-1B41-94E7-3BD9689CE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Tassi di cambio fissi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95717BC-3498-B54E-AD9A-362C8E23D0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8215313" cy="4714875"/>
          </a:xfrm>
        </p:spPr>
        <p:txBody>
          <a:bodyPr/>
          <a:lstStyle/>
          <a:p>
            <a:pPr eaLnBrk="1" hangingPunct="1"/>
            <a:r>
              <a:rPr lang="it-IT" altLang="it-IT" sz="2400"/>
              <a:t>Per fissare il tasso di cambio, una banca centrale influenza le quantità offerte e domandate di valuta scambiando attività domestiche ed estere, di modo che il tasso di cambio (il prezzo della valuta estera in termini di valuta domestica) rimanga costante.</a:t>
            </a:r>
          </a:p>
          <a:p>
            <a:pPr eaLnBrk="1" hangingPunct="1"/>
            <a:r>
              <a:rPr lang="it-IT" altLang="it-IT" sz="2400"/>
              <a:t>Il mercato dei cambi è in equilibrio quando</a:t>
            </a:r>
          </a:p>
          <a:p>
            <a:pPr algn="ctr" eaLnBrk="1" hangingPunct="1">
              <a:buFontTx/>
              <a:buNone/>
            </a:pPr>
            <a:r>
              <a:rPr lang="it-IT" altLang="it-IT" sz="2300"/>
              <a:t> </a:t>
            </a:r>
            <a:r>
              <a:rPr lang="it-IT" altLang="it-IT" i="1"/>
              <a:t>R</a:t>
            </a:r>
            <a:r>
              <a:rPr lang="it-IT" altLang="it-IT"/>
              <a:t> = </a:t>
            </a:r>
            <a:r>
              <a:rPr lang="it-IT" altLang="it-IT" i="1"/>
              <a:t>R</a:t>
            </a:r>
            <a:r>
              <a:rPr lang="it-IT" altLang="it-IT"/>
              <a:t>* + (</a:t>
            </a:r>
            <a:r>
              <a:rPr lang="it-IT" altLang="it-IT" i="1"/>
              <a:t>E</a:t>
            </a:r>
            <a:r>
              <a:rPr lang="it-IT" altLang="it-IT" i="1" baseline="30000"/>
              <a:t>e</a:t>
            </a:r>
            <a:r>
              <a:rPr lang="it-IT" altLang="it-IT"/>
              <a:t> – </a:t>
            </a:r>
            <a:r>
              <a:rPr lang="it-IT" altLang="it-IT" i="1"/>
              <a:t>E</a:t>
            </a:r>
            <a:r>
              <a:rPr lang="it-IT" altLang="it-IT"/>
              <a:t>)/</a:t>
            </a:r>
            <a:r>
              <a:rPr lang="it-IT" altLang="it-IT" i="1"/>
              <a:t>E</a:t>
            </a:r>
          </a:p>
          <a:p>
            <a:pPr eaLnBrk="1" hangingPunct="1"/>
            <a:r>
              <a:rPr lang="it-IT" altLang="it-IT" sz="2400"/>
              <a:t>Quando il tasso di cambio è fisso a un dato livello </a:t>
            </a:r>
            <a:r>
              <a:rPr lang="it-IT" altLang="it-IT" sz="2400" i="1"/>
              <a:t>E</a:t>
            </a:r>
            <a:r>
              <a:rPr lang="it-IT" altLang="it-IT" sz="2400" i="1" baseline="-25000"/>
              <a:t>0 </a:t>
            </a:r>
            <a:r>
              <a:rPr lang="it-IT" altLang="it-IT" sz="2400"/>
              <a:t>e il mercato si aspetta che rimanga fisso a quel livello, allora</a:t>
            </a:r>
          </a:p>
          <a:p>
            <a:pPr algn="ctr" eaLnBrk="1" hangingPunct="1">
              <a:buFontTx/>
              <a:buNone/>
            </a:pPr>
            <a:r>
              <a:rPr lang="it-IT" altLang="it-IT"/>
              <a:t> </a:t>
            </a:r>
            <a:r>
              <a:rPr lang="it-IT" altLang="it-IT" i="1"/>
              <a:t>R</a:t>
            </a:r>
            <a:r>
              <a:rPr lang="it-IT" altLang="it-IT"/>
              <a:t> = </a:t>
            </a:r>
            <a:r>
              <a:rPr lang="it-IT" altLang="it-IT" i="1"/>
              <a:t>R</a:t>
            </a:r>
            <a:r>
              <a:rPr lang="it-IT" altLang="it-IT"/>
              <a:t>*</a:t>
            </a:r>
            <a:endParaRPr lang="it-IT" altLang="it-IT" i="1"/>
          </a:p>
        </p:txBody>
      </p:sp>
      <p:sp>
        <p:nvSpPr>
          <p:cNvPr id="56323" name="Segnaposto piè di pagina 3">
            <a:extLst>
              <a:ext uri="{FF2B5EF4-FFF2-40B4-BE49-F238E27FC236}">
                <a16:creationId xmlns:a16="http://schemas.microsoft.com/office/drawing/2014/main" id="{CDA5676A-C01D-1B42-9065-CAC61E77E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6324" name="Segnaposto numero diapositiva 4">
            <a:extLst>
              <a:ext uri="{FF2B5EF4-FFF2-40B4-BE49-F238E27FC236}">
                <a16:creationId xmlns:a16="http://schemas.microsoft.com/office/drawing/2014/main" id="{21714285-3CDD-CC49-88D3-6A029BF89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61D57CA-49CE-EE4B-9EA0-EF0BF5715BD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2BB600CB-8FCA-184C-B7D4-9FBF1F24E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Tassi di cambio fissi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BDDDE0-4BA3-8347-942B-8A1461AC97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Per fissare il tasso di cambio, la banca centrale deve scambiare attività estere e domestiche fino a che</a:t>
            </a:r>
            <a:br>
              <a:rPr lang="it-IT" altLang="it-IT" sz="2400"/>
            </a:br>
            <a:r>
              <a:rPr lang="it-IT" altLang="it-IT" sz="2400" i="1"/>
              <a:t>R = R*.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In altre parole, aggiusta l’offerta di moneta finché il tasso di interesse domestico è uguale a quello estero, dato il livello dei prezzi e la produzione reale, ovvero: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M</a:t>
            </a:r>
            <a:r>
              <a:rPr lang="it-IT" altLang="it-IT" i="1" baseline="30000"/>
              <a:t>s</a:t>
            </a:r>
            <a:r>
              <a:rPr lang="it-IT" altLang="it-IT" i="1"/>
              <a:t>/P = L</a:t>
            </a:r>
            <a:r>
              <a:rPr lang="it-IT" altLang="it-IT"/>
              <a:t>(</a:t>
            </a:r>
            <a:r>
              <a:rPr lang="it-IT" altLang="it-IT" i="1"/>
              <a:t>R*,Y</a:t>
            </a:r>
            <a:r>
              <a:rPr lang="it-IT" altLang="it-IT"/>
              <a:t>)</a:t>
            </a:r>
            <a:endParaRPr lang="it-IT" altLang="it-IT" i="1"/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id="{99921C24-3E15-B545-97DE-AA5302133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23FD625B-BB94-C140-A3EE-154521797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B317BFB-81A7-CE45-9AB7-3B56943DDF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6B374431-B173-804A-AB56-AD8A92970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Tassi di cambio fissi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CE57103-8D17-CB40-9CF8-26F68FF260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it-IT" altLang="it-IT" sz="2400"/>
              <a:t>Supponiamo che la banca centrale abbia fissato il cambio a </a:t>
            </a:r>
            <a:r>
              <a:rPr lang="it-IT" altLang="it-IT" sz="2400" i="1"/>
              <a:t>E</a:t>
            </a:r>
            <a:r>
              <a:rPr lang="it-IT" altLang="it-IT" sz="2400" i="1" baseline="-25000"/>
              <a:t>0</a:t>
            </a:r>
            <a:r>
              <a:rPr lang="it-IT" altLang="it-IT" sz="2400" i="1"/>
              <a:t> </a:t>
            </a:r>
            <a:r>
              <a:rPr lang="it-IT" altLang="it-IT" sz="2400"/>
              <a:t>ma il livello di produzione aumenti, incrementando la domanda di moneta reale. </a:t>
            </a:r>
          </a:p>
          <a:p>
            <a:pPr eaLnBrk="1" hangingPunct="1">
              <a:spcBef>
                <a:spcPct val="60000"/>
              </a:spcBef>
            </a:pPr>
            <a:r>
              <a:rPr lang="it-IT" altLang="it-IT" sz="2400"/>
              <a:t>Questo porta a tassi di interesse maggiori e a una pressione al rialzo sul valore della valuta domestica.</a:t>
            </a:r>
          </a:p>
          <a:p>
            <a:pPr eaLnBrk="1" hangingPunct="1">
              <a:spcBef>
                <a:spcPct val="60000"/>
              </a:spcBef>
            </a:pPr>
            <a:r>
              <a:rPr lang="it-IT" altLang="it-IT" sz="2400"/>
              <a:t>Come dovrebbe rispondere la banca centrale se volesse fissare il tasso di cambio?</a:t>
            </a:r>
          </a:p>
        </p:txBody>
      </p:sp>
      <p:sp>
        <p:nvSpPr>
          <p:cNvPr id="58371" name="Segnaposto piè di pagina 3">
            <a:extLst>
              <a:ext uri="{FF2B5EF4-FFF2-40B4-BE49-F238E27FC236}">
                <a16:creationId xmlns:a16="http://schemas.microsoft.com/office/drawing/2014/main" id="{F86A3AB5-9B56-EE4B-BCE9-295B2BC00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8372" name="Segnaposto numero diapositiva 4">
            <a:extLst>
              <a:ext uri="{FF2B5EF4-FFF2-40B4-BE49-F238E27FC236}">
                <a16:creationId xmlns:a16="http://schemas.microsoft.com/office/drawing/2014/main" id="{DD8322DF-6639-864D-80DD-15560B3BA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843D06E-DDCB-6649-8863-576316B9411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F7B07B8C-833A-E041-AEE6-4BFBA30A4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2AC6FC-DC89-4E47-8E26-F99463EDA2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419600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Introduzione</a:t>
            </a:r>
          </a:p>
          <a:p>
            <a:pPr>
              <a:defRPr/>
            </a:pPr>
            <a:r>
              <a:rPr lang="it-IT" sz="2400" dirty="0"/>
              <a:t>Importanza dei tassi di cambio fissi</a:t>
            </a:r>
          </a:p>
          <a:p>
            <a:pPr>
              <a:defRPr/>
            </a:pPr>
            <a:r>
              <a:rPr lang="it-IT" sz="2400" dirty="0"/>
              <a:t>Intervento della banca centrale e offerta</a:t>
            </a:r>
            <a:br>
              <a:rPr lang="it-IT" sz="2400" dirty="0"/>
            </a:br>
            <a:r>
              <a:rPr lang="it-IT" sz="2400" dirty="0"/>
              <a:t>di moneta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bilancio della banca centrale</a:t>
            </a:r>
          </a:p>
          <a:p>
            <a:pPr>
              <a:defRPr/>
            </a:pPr>
            <a:r>
              <a:rPr lang="it-IT" sz="2400" dirty="0"/>
              <a:t>Attività, passività e offerta di moneta</a:t>
            </a:r>
          </a:p>
          <a:p>
            <a:pPr>
              <a:defRPr/>
            </a:pPr>
            <a:r>
              <a:rPr lang="it-IT" sz="2400" dirty="0"/>
              <a:t>I mercati dei cambi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La sterilizzazione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Tassi di cambio fissi</a:t>
            </a:r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7415E775-AA74-1D4B-92CF-6214B0403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B3FBEE8B-0397-7840-B1EA-69224C3539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3FE310A-0E1A-6D40-9C8A-2C9AEA01B01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9F305BA7-1C95-3540-9196-818D41E0D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Tassi di cambio fissi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677A78-5954-A944-AFCA-EE6741C56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>
                <a:cs typeface="Times New Roman" panose="02020603050405020304" pitchFamily="18" charset="0"/>
              </a:rPr>
              <a:t>La banca centrale deve acquistare attività estere sul mercato dei cambi,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aumentando così l’offerta di moneta,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riducendo pertanto i tassi di interesse.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>
                <a:ea typeface="Arial" panose="020B0604020202020204" pitchFamily="34" charset="0"/>
                <a:cs typeface="Times New Roman" panose="02020603050405020304" pitchFamily="18" charset="0"/>
              </a:rPr>
              <a:t>Alternativamente, domandando (acquistando) attività denominate in valuta estera e offrendo (vendendo) valuta domestica, il prezzo/valore della valuta estera aumenta e il prezzo/valore della valuta domestica si riduce. </a:t>
            </a:r>
          </a:p>
        </p:txBody>
      </p:sp>
      <p:sp>
        <p:nvSpPr>
          <p:cNvPr id="59395" name="Segnaposto piè di pagina 3">
            <a:extLst>
              <a:ext uri="{FF2B5EF4-FFF2-40B4-BE49-F238E27FC236}">
                <a16:creationId xmlns:a16="http://schemas.microsoft.com/office/drawing/2014/main" id="{0F6496E1-2698-5140-81C2-A9A7A0EA5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id="{98049260-2F0E-DF47-BBA9-1F3D9B1C3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58FE290-4F21-5A4E-8CAE-4163D963A16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:a16="http://schemas.microsoft.com/office/drawing/2014/main" id="{BE5ADB3D-1197-1246-8C2A-40FBE8490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455025" cy="730250"/>
          </a:xfrm>
        </p:spPr>
        <p:txBody>
          <a:bodyPr/>
          <a:lstStyle/>
          <a:p>
            <a:pPr eaLnBrk="1" hangingPunct="1"/>
            <a:r>
              <a:rPr lang="it-IT" altLang="it-IT" sz="2200" b="0"/>
              <a:t>Figura 7.1 </a:t>
            </a:r>
            <a:r>
              <a:rPr lang="it-IT" altLang="it-IT" sz="2200"/>
              <a:t>Equilibrio sul mercato delle attività</a:t>
            </a:r>
            <a:br>
              <a:rPr lang="it-IT" altLang="it-IT" sz="2200"/>
            </a:br>
            <a:r>
              <a:rPr lang="it-IT" altLang="it-IT" sz="2200"/>
              <a:t>con tasso di cambio fisso al livello E</a:t>
            </a:r>
            <a:r>
              <a:rPr lang="it-IT" altLang="it-IT" sz="2200" baseline="30000"/>
              <a:t>0</a:t>
            </a:r>
          </a:p>
        </p:txBody>
      </p:sp>
      <p:sp>
        <p:nvSpPr>
          <p:cNvPr id="60418" name="Segnaposto piè di pagina 3">
            <a:extLst>
              <a:ext uri="{FF2B5EF4-FFF2-40B4-BE49-F238E27FC236}">
                <a16:creationId xmlns:a16="http://schemas.microsoft.com/office/drawing/2014/main" id="{D747E437-4158-7947-963D-651B52DAB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0419" name="Segnaposto numero diapositiva 4">
            <a:extLst>
              <a:ext uri="{FF2B5EF4-FFF2-40B4-BE49-F238E27FC236}">
                <a16:creationId xmlns:a16="http://schemas.microsoft.com/office/drawing/2014/main" id="{2BCF3BD4-3153-144A-96B6-111CF7789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9E08565-E92E-F043-82E0-835A02E8096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0420" name="Segnaposto contenuto 2">
            <a:extLst>
              <a:ext uri="{FF2B5EF4-FFF2-40B4-BE49-F238E27FC236}">
                <a16:creationId xmlns:a16="http://schemas.microsoft.com/office/drawing/2014/main" id="{84C5066B-5292-C74F-B53D-1091A5096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160463"/>
            <a:ext cx="4824413" cy="5178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E7A8BFC8-D3D1-EF41-8D11-078129F44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Politica monetaria e tassi di cambio fissi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B6C32A-B4F5-2F4C-AD63-C1AFC83CA0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12875"/>
            <a:ext cx="8229600" cy="3744913"/>
          </a:xfrm>
        </p:spPr>
        <p:txBody>
          <a:bodyPr/>
          <a:lstStyle/>
          <a:p>
            <a:pPr eaLnBrk="1" hangingPunct="1"/>
            <a:r>
              <a:rPr lang="it-IT" altLang="it-IT" sz="2400"/>
              <a:t>Quando la banca centrale compra e vende attività estere per mantenere il tasso di cambio fisso e il livello del tasso di interesse domestico uguale a quello estero, non è in grado di aggiustare il tasso di interesse per ottenere altri obiettivi. </a:t>
            </a:r>
          </a:p>
          <a:p>
            <a:pPr lvl="3" eaLnBrk="1" hangingPunct="1"/>
            <a:r>
              <a:rPr lang="it-IT" altLang="it-IT"/>
              <a:t>La politica monetaria è inefficace</a:t>
            </a:r>
            <a:r>
              <a:rPr lang="it-IT" altLang="it-IT" i="1"/>
              <a:t> </a:t>
            </a:r>
            <a:r>
              <a:rPr lang="it-IT" altLang="it-IT"/>
              <a:t>nell’influenzare produzione e occupazione.</a:t>
            </a:r>
            <a:endParaRPr lang="it-IT" altLang="it-IT" i="1"/>
          </a:p>
        </p:txBody>
      </p:sp>
      <p:sp>
        <p:nvSpPr>
          <p:cNvPr id="61443" name="Segnaposto piè di pagina 3">
            <a:extLst>
              <a:ext uri="{FF2B5EF4-FFF2-40B4-BE49-F238E27FC236}">
                <a16:creationId xmlns:a16="http://schemas.microsoft.com/office/drawing/2014/main" id="{63E37306-8583-594B-AA2F-F48AF96E2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id="{C903DFF9-FE2A-734C-89AF-577483BB3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3A2DCB9-DBAC-8048-B651-F9A971EDFAF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85B757D8-8F9B-6A42-8200-39AFFDD83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303213"/>
            <a:ext cx="8410575" cy="822325"/>
          </a:xfrm>
        </p:spPr>
        <p:txBody>
          <a:bodyPr/>
          <a:lstStyle/>
          <a:p>
            <a:pPr eaLnBrk="1" hangingPunct="1"/>
            <a:r>
              <a:rPr lang="it-IT" altLang="it-IT" b="0"/>
              <a:t>Figura 7.2 </a:t>
            </a:r>
            <a:r>
              <a:rPr lang="it-IT" altLang="it-IT"/>
              <a:t>Un’espansione monetaria è inefficace in regime di cambi fissi</a:t>
            </a:r>
          </a:p>
        </p:txBody>
      </p:sp>
      <p:sp>
        <p:nvSpPr>
          <p:cNvPr id="62466" name="Segnaposto piè di pagina 3">
            <a:extLst>
              <a:ext uri="{FF2B5EF4-FFF2-40B4-BE49-F238E27FC236}">
                <a16:creationId xmlns:a16="http://schemas.microsoft.com/office/drawing/2014/main" id="{C51951FB-F5C3-4E49-8A1B-A09F91C9C1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2467" name="Segnaposto numero diapositiva 4">
            <a:extLst>
              <a:ext uri="{FF2B5EF4-FFF2-40B4-BE49-F238E27FC236}">
                <a16:creationId xmlns:a16="http://schemas.microsoft.com/office/drawing/2014/main" id="{FD9C8081-C2B5-DD49-A202-AFB9630F8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31AC82B-9616-4B4D-A628-4C422E52D33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2468" name="Immagine 1">
            <a:extLst>
              <a:ext uri="{FF2B5EF4-FFF2-40B4-BE49-F238E27FC236}">
                <a16:creationId xmlns:a16="http://schemas.microsoft.com/office/drawing/2014/main" id="{A2C6AACC-01FF-7543-8FE8-D9F447E5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268413"/>
            <a:ext cx="58007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9372F8DB-53B3-EC42-9C42-8693D03F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Politica fiscale e cambi fissi nel breve periodo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6AFFB0-AD8C-0D4A-9BFD-67D5811CE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96975"/>
            <a:ext cx="8229600" cy="482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Una politica fiscale temporanea è più efficace nell’influenzare la produzione e l’occupazione nel breve periodo.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L’aumento della produzione dovuto alla politica fiscale espansionistica accresce la domanda di moneta, creando una pressione al rialzo sui tassi di interesse e sul valore della valuta domestica.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Per evitare un apprezzamento della valuta domestica, la banca centrale deve acquistare attività estere, aumentando di conseguenza l’offerta di moneta e diminuendo i tassi di interesse.</a:t>
            </a:r>
          </a:p>
          <a:p>
            <a:r>
              <a:rPr lang="it-IT" altLang="it-IT">
                <a:latin typeface="Symbol" pitchFamily="2" charset="2"/>
              </a:rPr>
              <a:t>	®</a:t>
            </a:r>
            <a:r>
              <a:rPr lang="it-IT" altLang="it-IT"/>
              <a:t> Un’espansione fiscale sposta la curva dell’equilibrio 	del mercato dei beni verso destra. La </a:t>
            </a:r>
            <a:r>
              <a:rPr lang="it-IT" altLang="it-IT" i="1"/>
              <a:t>DD</a:t>
            </a:r>
            <a:r>
              <a:rPr lang="it-IT" altLang="it-IT" i="1" baseline="30000"/>
              <a:t>1</a:t>
            </a:r>
            <a:r>
              <a:rPr lang="it-IT" altLang="it-IT" i="1"/>
              <a:t> </a:t>
            </a:r>
            <a:r>
              <a:rPr lang="it-IT" altLang="it-IT"/>
              <a:t>nella Figura 	7.3 si sposta quindi in </a:t>
            </a:r>
            <a:r>
              <a:rPr lang="it-IT" altLang="it-IT" i="1"/>
              <a:t>DD</a:t>
            </a:r>
            <a:r>
              <a:rPr lang="it-IT" altLang="it-IT" i="1" baseline="30000"/>
              <a:t>2</a:t>
            </a:r>
            <a:r>
              <a:rPr lang="it-IT" altLang="it-IT" i="1"/>
              <a:t>.</a:t>
            </a:r>
            <a:endParaRPr lang="it-IT" altLang="it-IT"/>
          </a:p>
        </p:txBody>
      </p:sp>
      <p:sp>
        <p:nvSpPr>
          <p:cNvPr id="63491" name="Segnaposto piè di pagina 3">
            <a:extLst>
              <a:ext uri="{FF2B5EF4-FFF2-40B4-BE49-F238E27FC236}">
                <a16:creationId xmlns:a16="http://schemas.microsoft.com/office/drawing/2014/main" id="{9BE5E627-9AB1-FA49-8BAE-7AC27EE37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5A2CEB8D-9C18-D64D-9232-4CF6DC60A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9875C41-BEA2-2142-87C9-63C35FAB922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0FFCAC8B-E199-1D43-BCDD-AF741EACC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7.3 </a:t>
            </a:r>
            <a:r>
              <a:rPr lang="it-IT" altLang="it-IT"/>
              <a:t>Espansione fiscale in regime di tassi di cambio fissi</a:t>
            </a:r>
          </a:p>
        </p:txBody>
      </p:sp>
      <p:sp>
        <p:nvSpPr>
          <p:cNvPr id="64514" name="Segnaposto piè di pagina 3">
            <a:extLst>
              <a:ext uri="{FF2B5EF4-FFF2-40B4-BE49-F238E27FC236}">
                <a16:creationId xmlns:a16="http://schemas.microsoft.com/office/drawing/2014/main" id="{0DD9D319-4CF8-8E40-A612-8D3ECAD17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4515" name="Segnaposto numero diapositiva 4">
            <a:extLst>
              <a:ext uri="{FF2B5EF4-FFF2-40B4-BE49-F238E27FC236}">
                <a16:creationId xmlns:a16="http://schemas.microsoft.com/office/drawing/2014/main" id="{2806D862-C043-6147-A2BF-86B957367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D4FD965-1EF8-C84B-B016-052D00720DD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4516" name="Immagine 1">
            <a:extLst>
              <a:ext uri="{FF2B5EF4-FFF2-40B4-BE49-F238E27FC236}">
                <a16:creationId xmlns:a16="http://schemas.microsoft.com/office/drawing/2014/main" id="{22A7C5F6-E92B-5443-92A9-CE8C6518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585913"/>
            <a:ext cx="61325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E89BBE8A-2349-D147-A606-335F27118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Politica fiscale e cambi fissi nel lungo periodo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F707287-2291-A142-B072-2A615C44B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/>
              <a:t>Quando il tasso di cambio è fisso, non c’è apprezzamento reale del valore dei prodotti domestici nel breve periodo.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/>
              <a:t>Ma quando la produzione è al di sopra del suo livello normale (di lungo periodo), i salari e i prezzi tendono a crescere nel lungo periodo.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/>
              <a:t>Un livello dei prezzi in crescita rende i prodotti domestici più cari: apprezzamento </a:t>
            </a:r>
            <a:r>
              <a:rPr lang="it-IT" altLang="it-IT" sz="2200" i="1"/>
              <a:t>reale </a:t>
            </a:r>
            <a:r>
              <a:rPr lang="it-IT" altLang="it-IT" sz="2200"/>
              <a:t>(</a:t>
            </a:r>
            <a:r>
              <a:rPr lang="it-IT" altLang="it-IT" sz="2200" i="1"/>
              <a:t>EP*/P </a:t>
            </a:r>
            <a:r>
              <a:rPr lang="it-IT" altLang="it-IT" sz="2200"/>
              <a:t>si riduce).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900"/>
              <a:t>La domanda aggregata e la produzione diminuiscono all’aumentare dei prezzi: la curva </a:t>
            </a:r>
            <a:r>
              <a:rPr lang="it-IT" altLang="it-IT" sz="1900" i="1"/>
              <a:t>DD </a:t>
            </a:r>
            <a:r>
              <a:rPr lang="it-IT" altLang="it-IT" sz="1900"/>
              <a:t>si sposta a sinistra.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900"/>
              <a:t>I prezzi tendono ad aumentare fino a che l’occupazione, la domanda aggregata e la produzione ritornano al loro livello normale.</a:t>
            </a:r>
          </a:p>
        </p:txBody>
      </p:sp>
      <p:sp>
        <p:nvSpPr>
          <p:cNvPr id="65539" name="Segnaposto piè di pagina 3">
            <a:extLst>
              <a:ext uri="{FF2B5EF4-FFF2-40B4-BE49-F238E27FC236}">
                <a16:creationId xmlns:a16="http://schemas.microsoft.com/office/drawing/2014/main" id="{F1D6E708-E150-5648-B5DF-7FFB0A9C5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5540" name="Segnaposto numero diapositiva 4">
            <a:extLst>
              <a:ext uri="{FF2B5EF4-FFF2-40B4-BE49-F238E27FC236}">
                <a16:creationId xmlns:a16="http://schemas.microsoft.com/office/drawing/2014/main" id="{BCF31963-83B9-9F4C-90B6-CB689A9B9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A32472B-BF8C-F34A-9B7C-325189C068B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2F083D6-5268-B74A-A752-6816ACFD1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Politica fiscale e cambi fissi nel lungo periodo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616C69E-08DB-F545-850A-C7A5BDE8A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2400"/>
              <a:t>Nel lungo periodo i prezzi aumentano proporzionalmente all’aumento dell’offerta di moneta causato dall’intervento della banca centrale sul mercato dei cambi.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La curva </a:t>
            </a:r>
            <a:r>
              <a:rPr lang="it-IT" altLang="it-IT" i="1"/>
              <a:t>AA</a:t>
            </a:r>
            <a:r>
              <a:rPr lang="it-IT" altLang="it-IT"/>
              <a:t> si sposta verso il basso (sinistra) all’aumentare dei prezzi.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I tassi di cambio nominali saranno costanti (finché si mantiene il cambio fisso), ma il tasso di cambio reale sarà inferiore (apprezzamento reale).</a:t>
            </a:r>
          </a:p>
        </p:txBody>
      </p:sp>
      <p:sp>
        <p:nvSpPr>
          <p:cNvPr id="66563" name="Segnaposto piè di pagina 3">
            <a:extLst>
              <a:ext uri="{FF2B5EF4-FFF2-40B4-BE49-F238E27FC236}">
                <a16:creationId xmlns:a16="http://schemas.microsoft.com/office/drawing/2014/main" id="{44D55568-F9F1-4443-B49D-95C7330EA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217975B4-9391-CE4F-BDFE-0863066D7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9A27907-FE73-494F-90CB-E9C1F362AA3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5B69BB72-121E-1F46-A562-8D2B52DDF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Variazione del tasso di cambio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F78DB7-45AF-6249-8226-704C6A5DF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214438"/>
            <a:ext cx="8072438" cy="464343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200" dirty="0"/>
              <a:t>Deprezzamento e apprezzamento si riferiscono a variazioni del valore di una valuta a causa di mutamenti sul mercato.</a:t>
            </a:r>
          </a:p>
          <a:p>
            <a:pPr lvl="3" eaLnBrk="1" hangingPunct="1"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Con la </a:t>
            </a:r>
            <a:r>
              <a:rPr lang="it-IT" altLang="it-IT" sz="1900" b="1" dirty="0"/>
              <a:t>svalutazione</a:t>
            </a:r>
            <a:r>
              <a:rPr lang="it-IT" altLang="it-IT" sz="1900" dirty="0"/>
              <a:t>, viene ridotto il valore di una unità di valuta domestica, così che si devono cedere più unità</a:t>
            </a:r>
            <a:br>
              <a:rPr lang="it-IT" altLang="it-IT" sz="1900" dirty="0"/>
            </a:br>
            <a:r>
              <a:rPr lang="it-IT" altLang="it-IT" sz="1900" dirty="0"/>
              <a:t>per 1 unità di valuta estera.</a:t>
            </a:r>
          </a:p>
          <a:p>
            <a:pPr marL="352425" lvl="3" indent="0" eaLnBrk="1" hangingPunct="1">
              <a:spcBef>
                <a:spcPct val="40000"/>
              </a:spcBef>
              <a:buFont typeface="Arial" charset="0"/>
              <a:buNone/>
              <a:defRPr/>
            </a:pPr>
            <a:r>
              <a:rPr lang="it-IT" altLang="it-IT" sz="1900" dirty="0"/>
              <a:t>	</a:t>
            </a:r>
            <a:r>
              <a:rPr lang="it-IT" altLang="it-IT" sz="1900" dirty="0">
                <a:latin typeface="Symbol" panose="05050102010706020507" pitchFamily="18" charset="2"/>
              </a:rPr>
              <a:t>® </a:t>
            </a:r>
            <a:r>
              <a:rPr lang="it-IT" altLang="it-IT" dirty="0"/>
              <a:t>La banca centrale aumenta il livello di </a:t>
            </a:r>
            <a:r>
              <a:rPr lang="it-IT" altLang="it-IT" i="1" dirty="0"/>
              <a:t>E</a:t>
            </a:r>
            <a:r>
              <a:rPr lang="it-IT" altLang="it-IT" dirty="0"/>
              <a:t>.</a:t>
            </a:r>
            <a:endParaRPr lang="it-IT" altLang="it-IT" sz="1900" dirty="0">
              <a:latin typeface="Symbol" panose="05050102010706020507" pitchFamily="18" charset="2"/>
            </a:endParaRPr>
          </a:p>
          <a:p>
            <a:pPr lvl="3" eaLnBrk="1" hangingPunct="1"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Con la </a:t>
            </a:r>
            <a:r>
              <a:rPr lang="it-IT" altLang="it-IT" sz="1900" b="1" dirty="0"/>
              <a:t>rivalutazione</a:t>
            </a:r>
            <a:r>
              <a:rPr lang="it-IT" altLang="it-IT" sz="1900" dirty="0"/>
              <a:t>, viene incrementato il valore di una unità di valuta domestica, perciò servono meno unità</a:t>
            </a:r>
            <a:br>
              <a:rPr lang="it-IT" altLang="it-IT" sz="1900" dirty="0"/>
            </a:br>
            <a:r>
              <a:rPr lang="it-IT" altLang="it-IT" sz="1900" dirty="0"/>
              <a:t>per 1 unità di valuta estera.</a:t>
            </a:r>
          </a:p>
          <a:p>
            <a:pPr marL="352425" lvl="3" indent="0" eaLnBrk="1" hangingPunct="1">
              <a:spcBef>
                <a:spcPct val="40000"/>
              </a:spcBef>
              <a:buFont typeface="Arial" charset="0"/>
              <a:buNone/>
              <a:defRPr/>
            </a:pPr>
            <a:r>
              <a:rPr lang="it-IT" altLang="it-IT" sz="1800" dirty="0"/>
              <a:t>	</a:t>
            </a:r>
            <a:r>
              <a:rPr lang="it-IT" altLang="it-IT" sz="1800" dirty="0">
                <a:latin typeface="Symbol" panose="05050102010706020507" pitchFamily="18" charset="2"/>
              </a:rPr>
              <a:t>® </a:t>
            </a:r>
            <a:r>
              <a:rPr lang="it-IT" altLang="it-IT" sz="1800" dirty="0"/>
              <a:t>La banca centrale riduce il livello di </a:t>
            </a:r>
            <a:r>
              <a:rPr lang="it-IT" altLang="it-IT" sz="1800" i="1" dirty="0"/>
              <a:t>E</a:t>
            </a:r>
            <a:r>
              <a:rPr lang="it-IT" altLang="it-IT" sz="1800" dirty="0"/>
              <a:t>.</a:t>
            </a:r>
            <a:endParaRPr lang="it-IT" altLang="it-IT" sz="1800" dirty="0">
              <a:latin typeface="Symbol" panose="05050102010706020507" pitchFamily="18" charset="2"/>
            </a:endParaRPr>
          </a:p>
          <a:p>
            <a:pPr marL="352425" lvl="3" indent="0" eaLnBrk="1" hangingPunct="1">
              <a:spcBef>
                <a:spcPct val="40000"/>
              </a:spcBef>
              <a:buFont typeface="Arial" charset="0"/>
              <a:buNone/>
              <a:defRPr/>
            </a:pPr>
            <a:endParaRPr lang="it-IT" altLang="it-IT" sz="1900" dirty="0"/>
          </a:p>
        </p:txBody>
      </p:sp>
      <p:sp>
        <p:nvSpPr>
          <p:cNvPr id="67587" name="Segnaposto piè di pagina 3">
            <a:extLst>
              <a:ext uri="{FF2B5EF4-FFF2-40B4-BE49-F238E27FC236}">
                <a16:creationId xmlns:a16="http://schemas.microsoft.com/office/drawing/2014/main" id="{E763B3C6-3C2D-924D-B95C-E37F958DF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7588" name="Segnaposto numero diapositiva 4">
            <a:extLst>
              <a:ext uri="{FF2B5EF4-FFF2-40B4-BE49-F238E27FC236}">
                <a16:creationId xmlns:a16="http://schemas.microsoft.com/office/drawing/2014/main" id="{1F246847-8727-2A48-BD0D-6EFBE412D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681388D-C6EC-574D-AC72-7621D0979E7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>
            <a:extLst>
              <a:ext uri="{FF2B5EF4-FFF2-40B4-BE49-F238E27FC236}">
                <a16:creationId xmlns:a16="http://schemas.microsoft.com/office/drawing/2014/main" id="{4C275A30-D07B-0F44-8467-1799C34F0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Variazione del tasso di cambio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19382382-D219-5247-99A7-B1C40493FE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2400" dirty="0"/>
              <a:t>Perché i governi scelgono a volte di svalutare la loro moneta?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Per combattere la disoccupazione nonostante la mancanza di un’efficace politica monetaria</a:t>
            </a:r>
            <a:r>
              <a:rPr lang="it-IT" alt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Per migliorare il saldo del conto corrente</a:t>
            </a:r>
            <a:r>
              <a:rPr lang="it-IT" alt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Per il suo effetto sulle riserve estere della banca centrale: se questa sta esaurendole proprie riserve, un’improvvisa svalutazione </a:t>
            </a:r>
            <a:r>
              <a:rPr lang="it-IT" i="1" dirty="0"/>
              <a:t>una tantum </a:t>
            </a:r>
            <a:r>
              <a:rPr lang="it-IT" dirty="0"/>
              <a:t>può essere usata per aumentarle.</a:t>
            </a:r>
            <a:endParaRPr lang="it-IT" altLang="it-IT" dirty="0"/>
          </a:p>
        </p:txBody>
      </p:sp>
      <p:sp>
        <p:nvSpPr>
          <p:cNvPr id="68611" name="Segnaposto piè di pagina 3">
            <a:extLst>
              <a:ext uri="{FF2B5EF4-FFF2-40B4-BE49-F238E27FC236}">
                <a16:creationId xmlns:a16="http://schemas.microsoft.com/office/drawing/2014/main" id="{0C6AB070-CB02-7145-96D3-9DD8DEABBA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D2609CDF-31ED-6D43-BEB5-253241BBE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BACD38E-C2A3-2B41-A865-704CC6E5102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A324EE87-8654-5E4D-A0A6-D3A0EEFA1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Struttura della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77964-09EA-214F-A5DF-150FAA0B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981075"/>
            <a:ext cx="8229600" cy="5019675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Politica monetaria e tassi di cambio fissi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Politica fiscale e cambi fissi nel breve periodo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Politica fiscale e cambi fissi nel lungo periodo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Variazione del tasso di cambio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Crisi finanziarie e fuga di capitali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Differenziali tra i tassi di interesse</a:t>
            </a:r>
          </a:p>
          <a:p>
            <a:pPr>
              <a:defRPr/>
            </a:pPr>
            <a:r>
              <a:rPr lang="it-IT" sz="2400" dirty="0"/>
              <a:t>Tipi di sistemi a cambi fissi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Sistema con valuta di riserva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Gold standard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/>
              <a:t>Standard </a:t>
            </a:r>
            <a:r>
              <a:rPr lang="en-US" dirty="0" err="1"/>
              <a:t>bimetallico</a:t>
            </a:r>
            <a:endParaRPr lang="it-IT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Gold </a:t>
            </a:r>
            <a:r>
              <a:rPr lang="it-IT" dirty="0" err="1"/>
              <a:t>exchange</a:t>
            </a:r>
            <a:r>
              <a:rPr lang="it-IT" dirty="0"/>
              <a:t> standard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2F393E8D-6FF4-D049-8F17-79F0E1DAC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88702167-1954-644D-809F-EFE22E185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3B3FFB5-8A6B-D944-A489-845759D952A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F4AA2809-1505-CD46-9FDD-655B39A15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7.4 </a:t>
            </a:r>
            <a:r>
              <a:rPr lang="it-IT" altLang="it-IT"/>
              <a:t>Effetto di una svalutazione</a:t>
            </a:r>
          </a:p>
        </p:txBody>
      </p:sp>
      <p:sp>
        <p:nvSpPr>
          <p:cNvPr id="69634" name="Segnaposto piè di pagina 3">
            <a:extLst>
              <a:ext uri="{FF2B5EF4-FFF2-40B4-BE49-F238E27FC236}">
                <a16:creationId xmlns:a16="http://schemas.microsoft.com/office/drawing/2014/main" id="{0B64447C-5A4D-7D47-A2CD-76997AA49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9635" name="Segnaposto numero diapositiva 4">
            <a:extLst>
              <a:ext uri="{FF2B5EF4-FFF2-40B4-BE49-F238E27FC236}">
                <a16:creationId xmlns:a16="http://schemas.microsoft.com/office/drawing/2014/main" id="{EEF1269E-1096-8A4E-B601-2248BC3A9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EABF6A1-C137-7546-A413-9A289F848FF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9636" name="Immagine 1">
            <a:extLst>
              <a:ext uri="{FF2B5EF4-FFF2-40B4-BE49-F238E27FC236}">
                <a16:creationId xmlns:a16="http://schemas.microsoft.com/office/drawing/2014/main" id="{94C1D7A8-D41E-D047-BCAE-EC718213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58888"/>
            <a:ext cx="70580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0BE35D3-2699-784F-87FD-73ABF978D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Crisi finanziarie e fuga di capitali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023821-4EB5-364B-B9FE-21E113A80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Quando una banca centrale non ha abbastanza riserve ufficiali internazionali per mantenere un tasso di cambio fisso, si ha una </a:t>
            </a:r>
            <a:r>
              <a:rPr lang="it-IT" altLang="it-IT" sz="2400" b="1"/>
              <a:t>crisi della bilancia dei pagamenti</a:t>
            </a:r>
            <a:r>
              <a:rPr lang="it-IT" altLang="it-IT" sz="2400"/>
              <a:t>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Per sostenere un cambio fisso, la banca centrale deve avere abbastanza attività estere da vendere per soddisfare la domanda al tasso di cambio fisso.</a:t>
            </a:r>
          </a:p>
        </p:txBody>
      </p:sp>
      <p:sp>
        <p:nvSpPr>
          <p:cNvPr id="70659" name="Segnaposto piè di pagina 3">
            <a:extLst>
              <a:ext uri="{FF2B5EF4-FFF2-40B4-BE49-F238E27FC236}">
                <a16:creationId xmlns:a16="http://schemas.microsoft.com/office/drawing/2014/main" id="{B34DF6EF-D475-834D-9914-E466D9A51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id="{A0840F41-24ED-4D4C-8FF8-87D79331C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39A2687-47D2-BC41-A1AE-5029F27B07B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3145E183-D50A-FD44-BD56-71A9D7FF9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Crisi finanziarie e fuga di capitali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E6FEAF-DC4F-DF44-9845-D2D571ADD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533400" eaLnBrk="1" hangingPunct="1">
              <a:lnSpc>
                <a:spcPct val="90000"/>
              </a:lnSpc>
              <a:defRPr/>
            </a:pPr>
            <a:r>
              <a:rPr lang="it-IT" altLang="it-IT" sz="2400" dirty="0"/>
              <a:t>Gli investitori si potrebbero aspettare una svalutazione della valuta domestica che li spinge a desiderare attività estere anziché domestiche, perché ci si aspetta che il valore di queste ultime si riduca presto.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dirty="0"/>
              <a:t>Questa aspettativa o paura peggiora soltanto la crisi della bilancia dei pagamenti.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Gli investitori si precipitano a cambiare le loro attività domestiche in estere, svuotando lo stock di riserve ufficiali internazionali più rapidamente.</a:t>
            </a:r>
          </a:p>
        </p:txBody>
      </p:sp>
      <p:sp>
        <p:nvSpPr>
          <p:cNvPr id="71683" name="Segnaposto piè di pagina 3">
            <a:extLst>
              <a:ext uri="{FF2B5EF4-FFF2-40B4-BE49-F238E27FC236}">
                <a16:creationId xmlns:a16="http://schemas.microsoft.com/office/drawing/2014/main" id="{FEA2B6A4-93EA-B243-AFDB-F62A861441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1684" name="Segnaposto numero diapositiva 4">
            <a:extLst>
              <a:ext uri="{FF2B5EF4-FFF2-40B4-BE49-F238E27FC236}">
                <a16:creationId xmlns:a16="http://schemas.microsoft.com/office/drawing/2014/main" id="{A5236530-4A53-EA41-9D5E-AB4A921E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C45DFD4-B337-9A42-BFBA-56B8DB5597B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EB1CC288-61C2-E741-9346-E9CD9EB97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Crisi finanziarie e fuga di capitali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07AEEF8-D481-334B-AD5A-F54C649BEF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072438" cy="49291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2"/>
            </a:pPr>
            <a:r>
              <a:rPr lang="it-IT" altLang="it-IT" sz="2200"/>
              <a:t>Di conseguenza, il capitale viene spostato rapidamente dalle attività domestiche a quelle estere, e si ha una </a:t>
            </a:r>
            <a:r>
              <a:rPr lang="it-IT" altLang="it-IT" sz="2200" b="1"/>
              <a:t>fuga di capitali</a:t>
            </a:r>
            <a:r>
              <a:rPr lang="it-IT" altLang="it-IT" sz="2200"/>
              <a:t>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it-IT" altLang="it-IT" sz="1900"/>
              <a:t>L’economia domestica è a corto di capitale finanziario per gli investimenti e ha una bassa domanda aggregata.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2"/>
            </a:pPr>
            <a:r>
              <a:rPr lang="it-IT" altLang="it-IT" sz="2200"/>
              <a:t>Per evitare ciò, le attività domestiche devono offrire un elevato tasso di interesse per invogliare gli investitori a detenerle.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it-IT" altLang="it-IT" sz="1900"/>
              <a:t>La banca centrale può spingere al rialzo i tassi di interesse riducendo l’offerta di moneta (vendendo attività estere).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2"/>
            </a:pPr>
            <a:r>
              <a:rPr lang="it-IT" altLang="it-IT" sz="2200"/>
              <a:t>Di conseguenza, l’economia domestica potrebbe trovarsi di fronte a tassi di interesse elevati, offerta di moneta ridotta, bassa domanda aggregata, bassa produzione e bassa occupazione.</a:t>
            </a:r>
          </a:p>
        </p:txBody>
      </p:sp>
      <p:sp>
        <p:nvSpPr>
          <p:cNvPr id="72707" name="Segnaposto piè di pagina 3">
            <a:extLst>
              <a:ext uri="{FF2B5EF4-FFF2-40B4-BE49-F238E27FC236}">
                <a16:creationId xmlns:a16="http://schemas.microsoft.com/office/drawing/2014/main" id="{A2DE6B50-D579-EB41-A87B-B1D80AC8C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:a16="http://schemas.microsoft.com/office/drawing/2014/main" id="{5DA0F1C6-D913-414B-8260-850488C6C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165D710-2F16-EC42-9A71-82776CFF09D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71529DCA-65CE-1A45-8E26-9B849E614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</a:t>
            </a:r>
            <a:r>
              <a:rPr lang="en-US" altLang="it-IT" b="0"/>
              <a:t> 7.5 </a:t>
            </a:r>
            <a:r>
              <a:rPr lang="it-IT" altLang="it-IT"/>
              <a:t>Fuga di capitali, offerta di moneta e tassi di interesse</a:t>
            </a:r>
            <a:br>
              <a:rPr lang="it-IT" altLang="it-IT" sz="3200" i="1"/>
            </a:br>
            <a:endParaRPr lang="en-US" altLang="it-IT" sz="3200"/>
          </a:p>
        </p:txBody>
      </p:sp>
      <p:sp>
        <p:nvSpPr>
          <p:cNvPr id="73730" name="Segnaposto piè di pagina 3">
            <a:extLst>
              <a:ext uri="{FF2B5EF4-FFF2-40B4-BE49-F238E27FC236}">
                <a16:creationId xmlns:a16="http://schemas.microsoft.com/office/drawing/2014/main" id="{1EF3B04D-060D-4B4D-BD91-AA003EB08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3731" name="Segnaposto numero diapositiva 4">
            <a:extLst>
              <a:ext uri="{FF2B5EF4-FFF2-40B4-BE49-F238E27FC236}">
                <a16:creationId xmlns:a16="http://schemas.microsoft.com/office/drawing/2014/main" id="{0D32C848-899A-1040-AD31-EE4D6DD49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E85762F-38D5-1D41-97C8-F771ABAC057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3732" name="Immagine 1">
            <a:extLst>
              <a:ext uri="{FF2B5EF4-FFF2-40B4-BE49-F238E27FC236}">
                <a16:creationId xmlns:a16="http://schemas.microsoft.com/office/drawing/2014/main" id="{6BEB1B1D-04D4-3945-97CB-C6B23BBF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223963"/>
            <a:ext cx="4660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C563A5F-A3A0-6948-AE3D-08937E811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Crisi finanziarie e fuga di capitali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F8CEB40-324E-3F42-A3FE-0E06A57AC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430338"/>
            <a:ext cx="8001000" cy="2719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Le aspettative di una crisi della bilancia dei pagamenti peggiorano soltanto la crisi e accelerano la svalutazione.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In effetti, le aspettative di svalutazione possono causare una svalutazione. Per questo sono dette </a:t>
            </a:r>
            <a:r>
              <a:rPr lang="it-IT" altLang="it-IT" sz="2400" b="1"/>
              <a:t>crisi valutarie autorealizzantesi</a:t>
            </a:r>
            <a:r>
              <a:rPr lang="it-IT" altLang="it-IT" sz="2400"/>
              <a:t>.</a:t>
            </a:r>
          </a:p>
        </p:txBody>
      </p:sp>
      <p:sp>
        <p:nvSpPr>
          <p:cNvPr id="74755" name="Segnaposto piè di pagina 3">
            <a:extLst>
              <a:ext uri="{FF2B5EF4-FFF2-40B4-BE49-F238E27FC236}">
                <a16:creationId xmlns:a16="http://schemas.microsoft.com/office/drawing/2014/main" id="{4CA844E5-6891-EC44-B2BA-6E22812E8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4756" name="Segnaposto numero diapositiva 4">
            <a:extLst>
              <a:ext uri="{FF2B5EF4-FFF2-40B4-BE49-F238E27FC236}">
                <a16:creationId xmlns:a16="http://schemas.microsoft.com/office/drawing/2014/main" id="{5947BDA6-79E9-A841-82B2-FD4308562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2E51E66-478D-7643-9750-7FA8CB5708B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>
            <a:extLst>
              <a:ext uri="{FF2B5EF4-FFF2-40B4-BE49-F238E27FC236}">
                <a16:creationId xmlns:a16="http://schemas.microsoft.com/office/drawing/2014/main" id="{D190996A-9CF8-734F-AD0E-7679F6233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Perfetta sostituibilità tra attività e fallimento degli interventi di sterilizzazione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34F20-C5A1-A846-B21B-91BF877C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46225"/>
            <a:ext cx="8229600" cy="425926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mercato dei cambi è in equilibrio solo se i rendimenti attesi dei titoli denominati in valuta estera e in valuta nazionale sono gli stessi, cioè se esiste una </a:t>
            </a:r>
            <a:r>
              <a:rPr lang="it-IT" b="1" dirty="0"/>
              <a:t>perfetta sostituibilità tra attività finanziarie</a:t>
            </a:r>
            <a:r>
              <a:rPr lang="it-IT" dirty="0"/>
              <a:t>. Due attività sono sostituti perfetti quando gli investitori non hanno preferenze su come viene diviso il loro portafoglio tra di esse, purché esse abbiano lo stesso rendimento atteso. </a:t>
            </a:r>
          </a:p>
          <a:p>
            <a:pPr>
              <a:defRPr/>
            </a:pPr>
            <a:r>
              <a:rPr lang="it-IT" dirty="0">
                <a:latin typeface="Symbol" panose="05050102010706020507" pitchFamily="18" charset="2"/>
              </a:rPr>
              <a:t>      ®</a:t>
            </a:r>
            <a:r>
              <a:rPr lang="it-IT" dirty="0"/>
              <a:t>	Il tasso di cambio è determinato in modo tale 		che valga la condizione di parità dei tassi di interesse.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Il </a:t>
            </a:r>
            <a:r>
              <a:rPr lang="it-IT" i="1" dirty="0"/>
              <a:t>rischio</a:t>
            </a:r>
            <a:r>
              <a:rPr lang="it-IT" dirty="0"/>
              <a:t> sul mercato conduce invece all’</a:t>
            </a:r>
            <a:r>
              <a:rPr lang="it-IT" b="1" dirty="0"/>
              <a:t>imperfetta sostituibilità tra attività finanziarie</a:t>
            </a:r>
            <a:r>
              <a:rPr lang="it-IT" dirty="0"/>
              <a:t>, quando i rendimenti attesi di attività diverse possono differire in equilibrio.</a:t>
            </a:r>
          </a:p>
        </p:txBody>
      </p:sp>
      <p:sp>
        <p:nvSpPr>
          <p:cNvPr id="75779" name="Segnaposto piè di pagina 3">
            <a:extLst>
              <a:ext uri="{FF2B5EF4-FFF2-40B4-BE49-F238E27FC236}">
                <a16:creationId xmlns:a16="http://schemas.microsoft.com/office/drawing/2014/main" id="{22AACFA0-2631-FD4D-A057-E76623F56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id="{06F76BD1-CE72-6C4A-9C2F-E96C0220F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A7237E8-685F-D141-8EFA-7B741D1088D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>
            <a:extLst>
              <a:ext uri="{FF2B5EF4-FFF2-40B4-BE49-F238E27FC236}">
                <a16:creationId xmlns:a16="http://schemas.microsoft.com/office/drawing/2014/main" id="{ED2549B7-8B1B-4A4F-9EC4-57F40689C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95288"/>
            <a:ext cx="8893175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</a:t>
            </a:r>
            <a:r>
              <a:rPr lang="en-US" altLang="it-IT" b="0"/>
              <a:t> 7.6 </a:t>
            </a:r>
            <a:r>
              <a:rPr lang="it-IT" altLang="it-IT" sz="2000"/>
              <a:t>Il tasso di cambio del franco svizzero contro l’euro e le riserve estere svizzere, 2006-2013</a:t>
            </a:r>
          </a:p>
        </p:txBody>
      </p:sp>
      <p:sp>
        <p:nvSpPr>
          <p:cNvPr id="76802" name="Segnaposto piè di pagina 3">
            <a:extLst>
              <a:ext uri="{FF2B5EF4-FFF2-40B4-BE49-F238E27FC236}">
                <a16:creationId xmlns:a16="http://schemas.microsoft.com/office/drawing/2014/main" id="{4CD7EF62-DBC2-3D42-8D7B-E8E7946CA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6803" name="Segnaposto numero diapositiva 4">
            <a:extLst>
              <a:ext uri="{FF2B5EF4-FFF2-40B4-BE49-F238E27FC236}">
                <a16:creationId xmlns:a16="http://schemas.microsoft.com/office/drawing/2014/main" id="{BAB2F1A4-0592-A741-8AC5-B3E47A01A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11FF719-4BCF-E44E-9E77-B2B0232A53F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6804" name="Segnaposto contenuto 2">
            <a:extLst>
              <a:ext uri="{FF2B5EF4-FFF2-40B4-BE49-F238E27FC236}">
                <a16:creationId xmlns:a16="http://schemas.microsoft.com/office/drawing/2014/main" id="{6C7B005F-B1AE-8F4A-9842-B6F4BB645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588" y="1546225"/>
            <a:ext cx="6416675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A699E28-4378-6F4A-AAFE-150890FDE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Differenziali tra i tassi di interesse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6908622-689F-2F43-8F67-EC4EEBAAA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/>
              <a:t>La differenza di rischio tra attività domestiche e estere è una delle ragioni per cui i rendimenti attesi non sono uguali tra paesi.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i="1"/>
              <a:t>R</a:t>
            </a:r>
            <a:r>
              <a:rPr lang="it-IT" altLang="it-IT"/>
              <a:t> = </a:t>
            </a:r>
            <a:r>
              <a:rPr lang="it-IT" altLang="it-IT" i="1"/>
              <a:t>R*+</a:t>
            </a:r>
            <a:r>
              <a:rPr lang="it-IT" altLang="it-IT"/>
              <a:t>(</a:t>
            </a:r>
            <a:r>
              <a:rPr lang="it-IT" altLang="it-IT" i="1"/>
              <a:t>E</a:t>
            </a:r>
            <a:r>
              <a:rPr lang="it-IT" altLang="it-IT" i="1" baseline="30000"/>
              <a:t>e</a:t>
            </a:r>
            <a:r>
              <a:rPr lang="it-IT" altLang="it-IT" i="1"/>
              <a:t> – E</a:t>
            </a:r>
            <a:r>
              <a:rPr lang="it-IT" altLang="it-IT"/>
              <a:t>)</a:t>
            </a:r>
            <a:r>
              <a:rPr lang="it-IT" altLang="it-IT" i="1"/>
              <a:t>/E + </a:t>
            </a:r>
            <a:r>
              <a:rPr lang="it-IT" altLang="it-IT" i="1">
                <a:sym typeface="Symbol" pitchFamily="2" charset="2"/>
              </a:rPr>
              <a:t></a:t>
            </a:r>
            <a:endParaRPr lang="it-IT" altLang="it-IT" i="1"/>
          </a:p>
          <a:p>
            <a:pPr eaLnBrk="1" hangingPunct="1">
              <a:lnSpc>
                <a:spcPct val="80000"/>
              </a:lnSpc>
              <a:buFont typeface="Times" pitchFamily="2" charset="0"/>
              <a:buNone/>
            </a:pPr>
            <a:r>
              <a:rPr lang="it-IT" altLang="it-IT" sz="2400"/>
              <a:t>dove </a:t>
            </a:r>
            <a:r>
              <a:rPr lang="it-IT" altLang="it-IT" sz="2400" i="1">
                <a:sym typeface="Symbol" pitchFamily="2" charset="2"/>
              </a:rPr>
              <a:t></a:t>
            </a:r>
            <a:r>
              <a:rPr lang="it-IT" altLang="it-IT" sz="2400"/>
              <a:t> è detto </a:t>
            </a:r>
            <a:r>
              <a:rPr lang="it-IT" altLang="it-IT" sz="2400" b="1"/>
              <a:t>premio al rischio</a:t>
            </a:r>
            <a:r>
              <a:rPr lang="it-IT" altLang="it-IT" sz="2400"/>
              <a:t>, un ammontare addizionale necessario per compensare gli investitori per la scelta di investire in attività domestiche rischiose.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Il rischio può essere causato dal rischio di default o dal rischio di cambio.</a:t>
            </a:r>
          </a:p>
        </p:txBody>
      </p:sp>
      <p:sp>
        <p:nvSpPr>
          <p:cNvPr id="77827" name="Segnaposto piè di pagina 3">
            <a:extLst>
              <a:ext uri="{FF2B5EF4-FFF2-40B4-BE49-F238E27FC236}">
                <a16:creationId xmlns:a16="http://schemas.microsoft.com/office/drawing/2014/main" id="{28427785-DA86-F94F-892A-D4C3904C5F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BACA849D-E792-464A-8D02-AB6F49B6B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7D6CA5F-0646-0545-9726-3751D843672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15E5CD0F-BD33-DA4E-B1F7-2D7CF0527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sz="1800" b="0"/>
              <a:t>Figura 7.7 </a:t>
            </a:r>
            <a:r>
              <a:rPr lang="it-IT" altLang="it-IT" sz="1800"/>
              <a:t>Effetti di un acquisto sterilizzato di attività estere </a:t>
            </a:r>
            <a:br>
              <a:rPr lang="it-IT" altLang="it-IT" sz="1800"/>
            </a:br>
            <a:r>
              <a:rPr lang="it-IT" altLang="it-IT" sz="1800"/>
              <a:t>da parte della banca centrale nel caso di imperfetta sostituibilità di attività finanziarie</a:t>
            </a:r>
            <a:endParaRPr lang="en-US" altLang="it-IT" sz="1800"/>
          </a:p>
        </p:txBody>
      </p:sp>
      <p:sp>
        <p:nvSpPr>
          <p:cNvPr id="78850" name="Segnaposto piè di pagina 3">
            <a:extLst>
              <a:ext uri="{FF2B5EF4-FFF2-40B4-BE49-F238E27FC236}">
                <a16:creationId xmlns:a16="http://schemas.microsoft.com/office/drawing/2014/main" id="{C23923A5-2B94-394C-9579-DC3D446C0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8851" name="Segnaposto numero diapositiva 4">
            <a:extLst>
              <a:ext uri="{FF2B5EF4-FFF2-40B4-BE49-F238E27FC236}">
                <a16:creationId xmlns:a16="http://schemas.microsoft.com/office/drawing/2014/main" id="{5696C084-053C-3141-9457-BFC2AA7E2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C2EC149-81DE-0740-8E57-E0AB30743F7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8852" name="Immagine 1">
            <a:extLst>
              <a:ext uri="{FF2B5EF4-FFF2-40B4-BE49-F238E27FC236}">
                <a16:creationId xmlns:a16="http://schemas.microsoft.com/office/drawing/2014/main" id="{7AE22A10-2B42-2D46-956F-C3BCD559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092200"/>
            <a:ext cx="45323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FA527F1C-FD42-FE4B-A356-6E82518E8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Introduzione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36C302B-086C-2744-8F7B-17F78DB24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7835900" cy="5357812"/>
          </a:xfrm>
        </p:spPr>
        <p:txBody>
          <a:bodyPr/>
          <a:lstStyle/>
          <a:p>
            <a:pPr eaLnBrk="1" hangingPunct="1"/>
            <a:r>
              <a:rPr lang="it-IT" altLang="it-IT" sz="2400"/>
              <a:t>Molti paesi cercano di </a:t>
            </a:r>
            <a:r>
              <a:rPr lang="it-IT" altLang="it-IT" sz="2400" i="1"/>
              <a:t>fissare</a:t>
            </a:r>
            <a:r>
              <a:rPr lang="it-IT" altLang="it-IT" sz="2400"/>
              <a:t>  il proprio tasso di cambio a una valuta o a un gruppo di valute intervenendo sul mercato dei cambi.</a:t>
            </a:r>
          </a:p>
          <a:p>
            <a:r>
              <a:rPr lang="it-IT" altLang="it-IT" sz="2400"/>
              <a:t>Attualmente, i paesi industrializzati operano sotto un sistema ibrido di </a:t>
            </a:r>
            <a:r>
              <a:rPr lang="it-IT" altLang="it-IT" sz="2400" b="1"/>
              <a:t>tassi di cambio flessibili manovrati</a:t>
            </a:r>
            <a:r>
              <a:rPr lang="it-IT" altLang="it-IT" sz="2400"/>
              <a:t>, un sistema nel quale le banche centrali possono tentare di limitare i movimenti dei tassi di cambio senza tenerli rigidamente fissi.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Le banche centrali “manovrano” il tasso di cambio di volta in volta acquistando o vendendo valuta e attività, specialmente nei periodi di volatilità del tasso di cambio.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EADCC420-87E4-2A4C-9A3F-DBA6E027A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2E83930E-E0D0-8D43-93BC-E3E0613D0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F5DDC7C-B1ED-3948-B430-3939C055BC5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>
            <a:extLst>
              <a:ext uri="{FF2B5EF4-FFF2-40B4-BE49-F238E27FC236}">
                <a16:creationId xmlns:a16="http://schemas.microsoft.com/office/drawing/2014/main" id="{C3153B7C-A45A-6045-9F21-6A7B8150F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r>
              <a:rPr lang="it-IT" altLang="it-IT"/>
              <a:t>Evidenza degli interventi sterilizzati</a:t>
            </a:r>
          </a:p>
        </p:txBody>
      </p:sp>
      <p:sp>
        <p:nvSpPr>
          <p:cNvPr id="79874" name="Segnaposto contenuto 2">
            <a:extLst>
              <a:ext uri="{FF2B5EF4-FFF2-40B4-BE49-F238E27FC236}">
                <a16:creationId xmlns:a16="http://schemas.microsoft.com/office/drawing/2014/main" id="{2C1F40A3-2CA8-3C4B-86C6-AEFA26855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268413"/>
            <a:ext cx="8229600" cy="4525962"/>
          </a:xfrm>
        </p:spPr>
        <p:txBody>
          <a:bodyPr/>
          <a:lstStyle/>
          <a:p>
            <a:r>
              <a:rPr lang="it-IT" altLang="it-IT" sz="2400"/>
              <a:t>Se gli agenti di mercato non sono certi della direzione futura</a:t>
            </a:r>
            <a:r>
              <a:rPr lang="it-IT" altLang="it-IT" sz="2400" i="1"/>
              <a:t> </a:t>
            </a:r>
            <a:r>
              <a:rPr lang="it-IT" altLang="it-IT" sz="2400"/>
              <a:t>delle politiche macroeconomiche, gli interventi sterilizzati possono dare un’indicazione sulla direzione verso cui la banca centrale si aspetta (o desidera) che il tasso di cambio vada.</a:t>
            </a:r>
          </a:p>
          <a:p>
            <a:r>
              <a:rPr lang="it-IT" altLang="it-IT" sz="2400"/>
              <a:t>Questo </a:t>
            </a:r>
            <a:r>
              <a:rPr lang="it-IT" altLang="it-IT" sz="2400" b="1"/>
              <a:t>effetto di segnalazione degli interventi sui mercati dei cambi</a:t>
            </a:r>
            <a:r>
              <a:rPr lang="it-IT" altLang="it-IT" sz="2400"/>
              <a:t> può modificare le aspettative del mercato sulle politiche monetarie e fiscali future e comportare una variazione immediata del tasso di cambio, anche quando i titoli denominati in valute diverse sono perfetti sostituti.</a:t>
            </a:r>
          </a:p>
        </p:txBody>
      </p:sp>
      <p:sp>
        <p:nvSpPr>
          <p:cNvPr id="79875" name="Segnaposto piè di pagina 3">
            <a:extLst>
              <a:ext uri="{FF2B5EF4-FFF2-40B4-BE49-F238E27FC236}">
                <a16:creationId xmlns:a16="http://schemas.microsoft.com/office/drawing/2014/main" id="{CA9F9EDF-8883-AB46-AB00-BDA97BC4F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67356E69-D6B1-B346-9199-4F59D8D52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228EE48-6799-094D-A552-9205AF1BF1C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D054EDF5-B0A8-2E45-9B2F-C0E07C17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Tipi di sistemi a cambi fissi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6206B3F-51B3-E243-BAEE-832745B71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sz="2400" b="1"/>
              <a:t>Sistema con valuta di riserva: </a:t>
            </a:r>
            <a:r>
              <a:rPr lang="it-IT" altLang="it-IT" sz="2400"/>
              <a:t>una valuta agisce da riserva ufficiale internazionale.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Il dollaro USA è stata la valuta che ha avuto il ruolo di riserva ufficiale internazionale nel sistema di cambi fissi dal 1944 al 1973.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Tutti i paesi tranne gli USA detenevano dollari USA come mezzo per eseguire pagamenti ufficiali internazionali.</a:t>
            </a:r>
          </a:p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it-IT" altLang="it-IT" sz="2400" b="1"/>
              <a:t>Gold standard</a:t>
            </a:r>
            <a:r>
              <a:rPr lang="it-IT" altLang="it-IT" sz="2400"/>
              <a:t>: l’oro agisce come riserva ufficiale internazionale che tutti i paesi usano per eseguire pagamenti ufficiali internazionali.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:a16="http://schemas.microsoft.com/office/drawing/2014/main" id="{C0FF43AA-16E3-5346-91BC-A9102C8CE9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:a16="http://schemas.microsoft.com/office/drawing/2014/main" id="{D8829677-C734-134A-B870-FE1DF13F5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1EC3FB5-D99D-3747-84A4-82550E2EA0D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2C4AEAE-0564-9245-8C30-D31A73641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Sistema con valuta di riserva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CBB3DF9-2B6B-EE4B-897C-E230AE559A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358188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200" dirty="0"/>
              <a:t>Dal 1944 al 1973, ogni banca centrale fissava il valore della sua valuta rispetto al dollaro USA acquistando o vendendo attività domestiche in cambio di attività in dollari.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200" dirty="0"/>
              <a:t>L’arbitraggio assicurava che i tassi di cambio tra ogni coppia di valute rimanessero fissi.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Supponiamo che la Banca di Germania fissasse il cambio</a:t>
            </a:r>
            <a:br>
              <a:rPr lang="it-IT" altLang="it-IT" sz="1900" dirty="0"/>
            </a:br>
            <a:r>
              <a:rPr lang="it-IT" altLang="it-IT" sz="1900" dirty="0"/>
              <a:t>a 4DM/US$1 e la Banca di Francia fissasse il cambio</a:t>
            </a:r>
            <a:br>
              <a:rPr lang="it-IT" altLang="it-IT" sz="1900" dirty="0"/>
            </a:br>
            <a:r>
              <a:rPr lang="it-IT" altLang="it-IT" sz="1900" dirty="0"/>
              <a:t>a 5 </a:t>
            </a:r>
            <a:r>
              <a:rPr lang="it-IT" altLang="it-IT" sz="1900" dirty="0" err="1"/>
              <a:t>Ffr</a:t>
            </a:r>
            <a:r>
              <a:rPr lang="it-IT" altLang="it-IT" sz="1900" dirty="0"/>
              <a:t>/US$1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Il tasso marco/franco sarebbe stato</a:t>
            </a:r>
          </a:p>
          <a:p>
            <a:pPr marL="352425" lvl="3" indent="0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it-IT" altLang="it-IT" sz="1900" dirty="0"/>
              <a:t>                  4DM/US$1 / 5Ffr/US$1 = 0,85DM/1Ffr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In caso contrario, i trader di valute avrebbero potuto realizzare facili profitti acquistando valuta dove era più economica e vendendola dove era cara.</a:t>
            </a:r>
          </a:p>
        </p:txBody>
      </p:sp>
      <p:sp>
        <p:nvSpPr>
          <p:cNvPr id="81923" name="Segnaposto piè di pagina 3">
            <a:extLst>
              <a:ext uri="{FF2B5EF4-FFF2-40B4-BE49-F238E27FC236}">
                <a16:creationId xmlns:a16="http://schemas.microsoft.com/office/drawing/2014/main" id="{527BF151-AF41-594C-AF9F-31D9E7F70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:a16="http://schemas.microsoft.com/office/drawing/2014/main" id="{525DD86A-9C3A-D84E-ABCD-C8FE44C19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F4003E9-C2EA-224A-9FD3-A7E5BF37E7C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5DD571C7-D44B-4C4E-8D71-21DC6E226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Sistema con valuta di riserva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6A87B88-2624-3144-BC86-FE95C7AD4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389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Poiché la maggior parte dei paesi manteneva un tasso fisso scambiando attività (estere) denominate in dollari, le loro politiche monetarie erano inefficaci.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La Federal Reserve, tuttavia, non doveva intervenire sul mercato dei cambi, perciò poteva condurre la politica monetaria per influenzare la domanda aggregata, la produzione e l’occupazione</a:t>
            </a:r>
            <a:r>
              <a:rPr lang="it-IT" altLang="it-IT" sz="2600"/>
              <a:t>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Gli USA erano in una posizione speciale perché erano in grado di usare la politica monetaria come desideravano.</a:t>
            </a:r>
          </a:p>
        </p:txBody>
      </p:sp>
      <p:sp>
        <p:nvSpPr>
          <p:cNvPr id="82947" name="Segnaposto piè di pagina 3">
            <a:extLst>
              <a:ext uri="{FF2B5EF4-FFF2-40B4-BE49-F238E27FC236}">
                <a16:creationId xmlns:a16="http://schemas.microsoft.com/office/drawing/2014/main" id="{7EB08A54-92B2-654F-B68A-AA54B554F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2948" name="Segnaposto numero diapositiva 4">
            <a:extLst>
              <a:ext uri="{FF2B5EF4-FFF2-40B4-BE49-F238E27FC236}">
                <a16:creationId xmlns:a16="http://schemas.microsoft.com/office/drawing/2014/main" id="{8442EE7C-17DF-7D41-AD6C-7315B8CEB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7944447-A6C9-5A44-A65D-D3846FC8878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4D06C52-42B4-3B43-9F18-2CBD94D81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Gold standard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22A00A3-E995-BC42-9CAB-249F7B537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14438"/>
            <a:ext cx="82296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dirty="0"/>
              <a:t>Con il </a:t>
            </a:r>
            <a:r>
              <a:rPr lang="it-IT" altLang="it-IT" sz="2400" i="1" dirty="0" err="1"/>
              <a:t>gold</a:t>
            </a:r>
            <a:r>
              <a:rPr lang="it-IT" altLang="it-IT" sz="2400" i="1" dirty="0"/>
              <a:t> standard </a:t>
            </a:r>
            <a:r>
              <a:rPr lang="it-IT" altLang="it-IT" sz="2400" dirty="0"/>
              <a:t>ogni banca centrale fissa il valore della propria valuta rispetto a una certa quantità di oro (in once o in grammi) scambiando attività domestiche contro oro.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○"/>
              <a:defRPr/>
            </a:pPr>
            <a:r>
              <a:rPr lang="it-IT" altLang="it-IT" dirty="0"/>
              <a:t>Per esempio, se il prezzo dell’oro è fissato a $35 l’oncia dalla Federal </a:t>
            </a:r>
            <a:r>
              <a:rPr lang="it-IT" altLang="it-IT" dirty="0" err="1"/>
              <a:t>Reserve</a:t>
            </a:r>
            <a:r>
              <a:rPr lang="it-IT" altLang="it-IT" dirty="0"/>
              <a:t> mentre il prezzo dell’oro è fissato a £14,58 l’oncia dalla Banca d’Inghilterra, allora il cambio $/£ deve essere fissato a $2,40 per sterlina.</a:t>
            </a:r>
          </a:p>
          <a:p>
            <a:pPr marL="0" lvl="3" indent="0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it-IT" altLang="it-IT" sz="2400" dirty="0"/>
          </a:p>
        </p:txBody>
      </p:sp>
      <p:sp>
        <p:nvSpPr>
          <p:cNvPr id="83971" name="Segnaposto piè di pagina 3">
            <a:extLst>
              <a:ext uri="{FF2B5EF4-FFF2-40B4-BE49-F238E27FC236}">
                <a16:creationId xmlns:a16="http://schemas.microsoft.com/office/drawing/2014/main" id="{A0EADCD6-E5C0-9F48-A00C-B36A4E8E3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3972" name="Segnaposto numero diapositiva 4">
            <a:extLst>
              <a:ext uri="{FF2B5EF4-FFF2-40B4-BE49-F238E27FC236}">
                <a16:creationId xmlns:a16="http://schemas.microsoft.com/office/drawing/2014/main" id="{5575E723-0FEC-4F43-98AD-9F48A9E72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89E7BD1-D1B6-BB40-BA72-9AD9890C723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BAAC295-5D89-7640-9FB5-0B33FC02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Gold standard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7483EA5-05A6-7E48-AA28-C4CEFDC29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8143875" cy="441960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it-IT" altLang="it-IT" sz="2400" dirty="0"/>
              <a:t>Vantaggi del </a:t>
            </a:r>
            <a:r>
              <a:rPr lang="it-IT" altLang="it-IT" sz="2400" dirty="0" err="1"/>
              <a:t>gold</a:t>
            </a:r>
            <a:r>
              <a:rPr lang="it-IT" altLang="it-IT" sz="2400" dirty="0"/>
              <a:t> standard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Favorisce la </a:t>
            </a:r>
            <a:r>
              <a:rPr lang="it-IT" dirty="0"/>
              <a:t>natura simmetrica degli aggiustamenti monetari internazionali.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Pone dei limiti automatici all’aumento del livello nazionale dei prezzi causato dalle politiche di espansione monetaria attuate dalle banche centrali. Questi vincoli rendono più stabili e prevedibili i valori reali delle monete nazionali e quindi favoriscono le economie basate sulle transazioni che dipendono dall’uso della moneta.</a:t>
            </a:r>
            <a:endParaRPr lang="it-IT" altLang="it-IT" dirty="0"/>
          </a:p>
        </p:txBody>
      </p:sp>
      <p:sp>
        <p:nvSpPr>
          <p:cNvPr id="84995" name="Segnaposto piè di pagina 3">
            <a:extLst>
              <a:ext uri="{FF2B5EF4-FFF2-40B4-BE49-F238E27FC236}">
                <a16:creationId xmlns:a16="http://schemas.microsoft.com/office/drawing/2014/main" id="{BAEF5C86-BC58-254E-A020-3D1BFEE13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4996" name="Segnaposto numero diapositiva 4">
            <a:extLst>
              <a:ext uri="{FF2B5EF4-FFF2-40B4-BE49-F238E27FC236}">
                <a16:creationId xmlns:a16="http://schemas.microsoft.com/office/drawing/2014/main" id="{CEEA7D96-D17B-FA44-A575-8872A53F4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DEBE969-6D7C-4D4D-B9B3-36F29D0D35B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9B98EB7-1178-4746-B38F-2827042E0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Gold standard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62248C6-0179-A149-B6A8-409150336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072438" cy="4733925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defRPr/>
            </a:pPr>
            <a:r>
              <a:rPr lang="it-IT" altLang="it-IT" sz="2400" dirty="0"/>
              <a:t>Svantaggi del </a:t>
            </a:r>
            <a:r>
              <a:rPr lang="it-IT" altLang="it-IT" sz="2400" dirty="0" err="1"/>
              <a:t>gold</a:t>
            </a:r>
            <a:r>
              <a:rPr lang="it-IT" altLang="it-IT" sz="2400" dirty="0"/>
              <a:t> standard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Pone vincoli non desiderabili all’uso della politica monetaria per contrastare la disoccupazione.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Legare il valore delle monete all’oro garantisce un livello complessivo dei prezzi stabile solo se il prezzo </a:t>
            </a:r>
            <a:r>
              <a:rPr lang="it-IT" i="1" dirty="0"/>
              <a:t>relativo </a:t>
            </a:r>
            <a:r>
              <a:rPr lang="it-IT" dirty="0"/>
              <a:t>dell’oro in termini degli altri beni e servizi è stabile.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it-IT" dirty="0"/>
              <a:t>Le banche centrali non possono aumentare le loro riserve internazionali al crescere delle rispettive economie, a meno che non si scoprano nuovi giacimenti auriferi.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Può dare ai paesi con un’ampia produzione aurifera (come Russia e Sud Africa), una notevole capacità di influenzare le condizioni macroeconomiche mondiali attraverso la vendita di oro sul mercato.</a:t>
            </a:r>
            <a:endParaRPr lang="it-IT" altLang="it-IT" dirty="0"/>
          </a:p>
        </p:txBody>
      </p:sp>
      <p:sp>
        <p:nvSpPr>
          <p:cNvPr id="86019" name="Segnaposto piè di pagina 3">
            <a:extLst>
              <a:ext uri="{FF2B5EF4-FFF2-40B4-BE49-F238E27FC236}">
                <a16:creationId xmlns:a16="http://schemas.microsoft.com/office/drawing/2014/main" id="{928F46D3-2620-2E4E-94B8-47ABFFD69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6020" name="Segnaposto numero diapositiva 4">
            <a:extLst>
              <a:ext uri="{FF2B5EF4-FFF2-40B4-BE49-F238E27FC236}">
                <a16:creationId xmlns:a16="http://schemas.microsoft.com/office/drawing/2014/main" id="{5C4A31F1-5A73-7A41-8FEB-2FF7360FB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5B0DCC8-9453-3640-9198-F536AAFD843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FA2EC433-2E35-A347-BD7B-1A26FBFB5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en-US" altLang="it-IT"/>
              <a:t>Standard bimetallico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C9649D5-AAFE-4F46-96CD-C5D127A4FA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214438"/>
            <a:ext cx="7835900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300"/>
              <a:t>Nello </a:t>
            </a:r>
            <a:r>
              <a:rPr lang="it-IT" altLang="it-IT" sz="2300" b="1"/>
              <a:t>standard bimetallico </a:t>
            </a:r>
            <a:r>
              <a:rPr lang="it-IT" altLang="it-IT" sz="2300"/>
              <a:t>il valore della valuta si basa su argento e oro.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300"/>
              <a:t>Gli USA usarono uno standard bimetallico dal 1837 al 1861.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300"/>
              <a:t>Le banche coniavano quantità date di oro o argento in unità di valuta nazionale.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900"/>
              <a:t>371,25 grani di argento o 23,22 grani di oro potevano essere convertiti in un dollaro di argento o di oro.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900"/>
              <a:t>Perciò l’oro valeva 371,25/23,22 = 16 volte l’argento.</a:t>
            </a:r>
          </a:p>
        </p:txBody>
      </p:sp>
      <p:sp>
        <p:nvSpPr>
          <p:cNvPr id="87043" name="Segnaposto piè di pagina 3">
            <a:extLst>
              <a:ext uri="{FF2B5EF4-FFF2-40B4-BE49-F238E27FC236}">
                <a16:creationId xmlns:a16="http://schemas.microsoft.com/office/drawing/2014/main" id="{EA540C05-1647-6749-953D-2FD56AE6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7044" name="Segnaposto numero diapositiva 4">
            <a:extLst>
              <a:ext uri="{FF2B5EF4-FFF2-40B4-BE49-F238E27FC236}">
                <a16:creationId xmlns:a16="http://schemas.microsoft.com/office/drawing/2014/main" id="{60022E44-6D91-254D-A478-67CBB4D70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8D47041-6D1A-DA44-8B95-3569F55ED97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98FA66C4-394B-9949-AD13-B9C36FC9F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Gold exchange standard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D7A61C9-FFFD-864E-91AF-E40F7A035C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214438"/>
            <a:ext cx="7835900" cy="4735512"/>
          </a:xfrm>
        </p:spPr>
        <p:txBody>
          <a:bodyPr/>
          <a:lstStyle/>
          <a:p>
            <a:pPr eaLnBrk="1" hangingPunct="1"/>
            <a:r>
              <a:rPr lang="it-IT" altLang="it-IT" sz="2400"/>
              <a:t>Il </a:t>
            </a:r>
            <a:r>
              <a:rPr lang="it-IT" altLang="it-IT" sz="2400" b="1"/>
              <a:t>gold exchange standard</a:t>
            </a:r>
            <a:r>
              <a:rPr lang="it-IT" altLang="it-IT" sz="2400"/>
              <a:t> è un sistema di riserve ufficiali internazionali sia in un gruppo di valute (con prezzi fissi in termini di oro) sia in oro.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Permette maggiore flessibilità nella crescita delle riserve internazionali, secondo le condizioni macroeconomiche, perché l’ammontare delle valute detenute come riserve può cambiare.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Non vincola le economie così tanto all’offerta e alla domanda di oro.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Il sistema di cambi fissi dal 1944 al 1973 usava l’oro, e perciò funzionava in modo più simile al gold exchange standard piuttosto che al sistema con valuta di riserva.</a:t>
            </a:r>
          </a:p>
        </p:txBody>
      </p:sp>
      <p:sp>
        <p:nvSpPr>
          <p:cNvPr id="88067" name="Segnaposto piè di pagina 3">
            <a:extLst>
              <a:ext uri="{FF2B5EF4-FFF2-40B4-BE49-F238E27FC236}">
                <a16:creationId xmlns:a16="http://schemas.microsoft.com/office/drawing/2014/main" id="{5B33F51F-F4CE-E044-8734-82C9E41E6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8068" name="Segnaposto numero diapositiva 4">
            <a:extLst>
              <a:ext uri="{FF2B5EF4-FFF2-40B4-BE49-F238E27FC236}">
                <a16:creationId xmlns:a16="http://schemas.microsoft.com/office/drawing/2014/main" id="{AD372FC9-50FA-024D-BA6E-557B7218F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9ED39B8-E299-DB42-B290-11DD3E02830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olo 1">
            <a:extLst>
              <a:ext uri="{FF2B5EF4-FFF2-40B4-BE49-F238E27FC236}">
                <a16:creationId xmlns:a16="http://schemas.microsoft.com/office/drawing/2014/main" id="{9EA516AB-B869-B642-968D-5A37B2790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7.8 </a:t>
            </a:r>
            <a:r>
              <a:rPr lang="it-IT" altLang="it-IT"/>
              <a:t>Tassi di crescita delle riserve internazionali</a:t>
            </a:r>
          </a:p>
        </p:txBody>
      </p:sp>
      <p:sp>
        <p:nvSpPr>
          <p:cNvPr id="89090" name="Segnaposto piè di pagina 3">
            <a:extLst>
              <a:ext uri="{FF2B5EF4-FFF2-40B4-BE49-F238E27FC236}">
                <a16:creationId xmlns:a16="http://schemas.microsoft.com/office/drawing/2014/main" id="{F056825E-3352-A544-938E-38C8A15A59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9091" name="Segnaposto numero diapositiva 4">
            <a:extLst>
              <a:ext uri="{FF2B5EF4-FFF2-40B4-BE49-F238E27FC236}">
                <a16:creationId xmlns:a16="http://schemas.microsoft.com/office/drawing/2014/main" id="{6239C6DA-8426-4746-89A9-20F20A597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730AF99-C2D7-F54A-B780-0B0E43CC02A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89092" name="Segnaposto contenuto 2">
            <a:extLst>
              <a:ext uri="{FF2B5EF4-FFF2-40B4-BE49-F238E27FC236}">
                <a16:creationId xmlns:a16="http://schemas.microsoft.com/office/drawing/2014/main" id="{CBFBC509-EA2B-834B-ADB5-F64287BE34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546225"/>
            <a:ext cx="624522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>
            <a:extLst>
              <a:ext uri="{FF2B5EF4-FFF2-40B4-BE49-F238E27FC236}">
                <a16:creationId xmlns:a16="http://schemas.microsoft.com/office/drawing/2014/main" id="{29668199-FC89-4943-9373-5C0BAD92E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algn="ctr"/>
            <a:r>
              <a:rPr lang="it-IT" altLang="it-IT" sz="2800"/>
              <a:t>Importanza dei tassi di cambio fissi</a:t>
            </a:r>
          </a:p>
        </p:txBody>
      </p:sp>
      <p:sp>
        <p:nvSpPr>
          <p:cNvPr id="44034" name="Segnaposto contenuto 2">
            <a:extLst>
              <a:ext uri="{FF2B5EF4-FFF2-40B4-BE49-F238E27FC236}">
                <a16:creationId xmlns:a16="http://schemas.microsoft.com/office/drawing/2014/main" id="{1ACA8EB5-3EB7-C045-8B4E-A97F225FE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8958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1900"/>
              <a:t>Il sistema di fluttuazione dei tassi di cambio rispetto al dollaro viene chiamato </a:t>
            </a:r>
            <a:r>
              <a:rPr lang="it-IT" altLang="it-IT" sz="1900" i="1"/>
              <a:t>fluttuazione sporca</a:t>
            </a:r>
            <a:r>
              <a:rPr lang="it-IT" altLang="it-IT" sz="1900"/>
              <a:t>; nella </a:t>
            </a:r>
            <a:r>
              <a:rPr lang="it-IT" altLang="it-IT" sz="1900" i="1"/>
              <a:t>fluttuazione pulita</a:t>
            </a:r>
            <a:r>
              <a:rPr lang="it-IT" altLang="it-IT" sz="1900"/>
              <a:t>, invece, le banche centrali non effettuano tentativi diretti per influenzare il valore delle valute estere.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1900"/>
              <a:t>Alcuni paesi appartengono a </a:t>
            </a:r>
            <a:r>
              <a:rPr lang="it-IT" altLang="it-IT" sz="1900" i="1"/>
              <a:t>unioni valutarie, </a:t>
            </a:r>
            <a:r>
              <a:rPr lang="it-IT" altLang="it-IT" sz="1900"/>
              <a:t>i cui membri si accordano per fissare i tassi di cambio reciproci, permettendo però alle loro valute di fluttuare rispetto a quelle dei paesi non membri.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1900"/>
              <a:t>Molti </a:t>
            </a:r>
            <a:r>
              <a:rPr lang="it-IT" altLang="it-IT" sz="1900" i="1"/>
              <a:t>paesi in via di sviluppo </a:t>
            </a:r>
            <a:r>
              <a:rPr lang="it-IT" altLang="it-IT" sz="1900"/>
              <a:t>fissano il valore delle loro valute rispetto ad altre monete (in genere il dollaro) o a un “paniere” di valute scelte dalla banca centrale.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1900"/>
              <a:t>I tassi di cambio fissi sono stati la regola nel passato. Oggi molti economisti </a:t>
            </a:r>
            <a:r>
              <a:rPr lang="it-IT" altLang="it-IT" sz="1900" i="1"/>
              <a:t>e policy maker </a:t>
            </a:r>
            <a:r>
              <a:rPr lang="it-IT" altLang="it-IT" sz="1900"/>
              <a:t>scontenti dei tassi di cambio flessibili propongono a volte nuovi accordi internazionali che dovrebbero riportare a un sistema a cambi fissi.</a:t>
            </a:r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BEBD4CD0-712A-5640-9C0C-B349AA2F1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0F7D69BD-4C62-2B4C-A427-7F58CAFDE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1837AD-C94C-B84A-BAAD-2544CB16DF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>
            <a:extLst>
              <a:ext uri="{FF2B5EF4-FFF2-40B4-BE49-F238E27FC236}">
                <a16:creationId xmlns:a16="http://schemas.microsoft.com/office/drawing/2014/main" id="{61BDB1D0-0DA6-E548-B296-8E05BF48E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7.9 </a:t>
            </a:r>
            <a:r>
              <a:rPr lang="it-IT" altLang="it-IT"/>
              <a:t>La composizione valutaria </a:t>
            </a:r>
            <a:br>
              <a:rPr lang="it-IT" altLang="it-IT"/>
            </a:br>
            <a:r>
              <a:rPr lang="it-IT" altLang="it-IT"/>
              <a:t>delle riserve globali</a:t>
            </a:r>
          </a:p>
        </p:txBody>
      </p:sp>
      <p:sp>
        <p:nvSpPr>
          <p:cNvPr id="90114" name="Segnaposto piè di pagina 3">
            <a:extLst>
              <a:ext uri="{FF2B5EF4-FFF2-40B4-BE49-F238E27FC236}">
                <a16:creationId xmlns:a16="http://schemas.microsoft.com/office/drawing/2014/main" id="{CCDB799D-737F-7749-B50C-84665D220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0115" name="Segnaposto numero diapositiva 4">
            <a:extLst>
              <a:ext uri="{FF2B5EF4-FFF2-40B4-BE49-F238E27FC236}">
                <a16:creationId xmlns:a16="http://schemas.microsoft.com/office/drawing/2014/main" id="{FB0F85E7-17E4-2C45-A277-885FC368E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35A1B82-022A-BD47-991C-5CEAA9B2E56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0116" name="Segnaposto contenuto 2">
            <a:extLst>
              <a:ext uri="{FF2B5EF4-FFF2-40B4-BE49-F238E27FC236}">
                <a16:creationId xmlns:a16="http://schemas.microsoft.com/office/drawing/2014/main" id="{881B6445-DE2D-3B44-B649-B3EAA3E3D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546225"/>
            <a:ext cx="5657850" cy="452596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01361E3-10BE-0B46-861F-1BEF408CD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E45E666-4A69-A04D-ADAC-46B0BB31A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sz="2400"/>
              <a:t>Variazioni del bilancio della banca centrale portano a variazioni dell’offerta monetaria.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L’acquisto di attività domestiche o estere incrementa l’offerta di moneta domestica.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it-IT" altLang="it-IT"/>
              <a:t>La vendita di attività domestiche o estere riduce l’offerta di moneta domestica.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/>
            </a:pPr>
            <a:r>
              <a:rPr lang="it-IT" altLang="it-IT" sz="2400"/>
              <a:t>Quando i mercato si aspettano cambi fissi, le attività domestiche ed estere hanno rendimenti attesi uguali se sono trattate come perfetti sostituti.</a:t>
            </a:r>
          </a:p>
        </p:txBody>
      </p:sp>
      <p:sp>
        <p:nvSpPr>
          <p:cNvPr id="91139" name="Segnaposto piè di pagina 3">
            <a:extLst>
              <a:ext uri="{FF2B5EF4-FFF2-40B4-BE49-F238E27FC236}">
                <a16:creationId xmlns:a16="http://schemas.microsoft.com/office/drawing/2014/main" id="{15CE97FE-5CED-B44D-A30D-0FA901FF7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1140" name="Segnaposto numero diapositiva 4">
            <a:extLst>
              <a:ext uri="{FF2B5EF4-FFF2-40B4-BE49-F238E27FC236}">
                <a16:creationId xmlns:a16="http://schemas.microsoft.com/office/drawing/2014/main" id="{9B354480-1ECE-D642-9204-4259AC2B2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E0FF757-01E4-434D-9BF8-E6670D9CAEA6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09BC7D-63D2-0E4D-A2A7-AE25C9DF5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26B51A-55F4-5843-ABC6-C68CB7252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/>
              <a:t>La politica monetaria è inefficace nell’influenzare la produzione o l’occupazione in regime di cambi fissi.</a:t>
            </a:r>
          </a:p>
          <a:p>
            <a:pPr marL="533400" indent="-533400" eaLnBrk="1" hangingPunct="1">
              <a:buFont typeface="Times" pitchFamily="2" charset="0"/>
              <a:buAutoNum type="arabicPeriod" startAt="3"/>
            </a:pPr>
            <a:r>
              <a:rPr lang="it-IT" altLang="it-IT" sz="2400"/>
              <a:t>La politica fiscale temporanea è più efficace nell’influenzare la produzione e l’occupazione in regime di cambi fissi rispetto a un regime di cambi flessibili</a:t>
            </a:r>
            <a:r>
              <a:rPr lang="it-IT" altLang="it-IT" sz="2800"/>
              <a:t>. </a:t>
            </a:r>
          </a:p>
        </p:txBody>
      </p:sp>
      <p:sp>
        <p:nvSpPr>
          <p:cNvPr id="92163" name="Segnaposto piè di pagina 3">
            <a:extLst>
              <a:ext uri="{FF2B5EF4-FFF2-40B4-BE49-F238E27FC236}">
                <a16:creationId xmlns:a16="http://schemas.microsoft.com/office/drawing/2014/main" id="{BD74BC45-076E-C648-A233-C3083F55FA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2164" name="Segnaposto numero diapositiva 4">
            <a:extLst>
              <a:ext uri="{FF2B5EF4-FFF2-40B4-BE49-F238E27FC236}">
                <a16:creationId xmlns:a16="http://schemas.microsoft.com/office/drawing/2014/main" id="{DE366A62-D290-B648-80FD-2897D35F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25614D5-A4E6-144E-81DE-F98EB02BDF6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A7C7A99F-44CC-CC41-8B69-28FD4322B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BB9F6C9-870A-504B-9786-114B303E7C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052513"/>
            <a:ext cx="8229600" cy="5113337"/>
          </a:xfrm>
        </p:spPr>
        <p:txBody>
          <a:bodyPr/>
          <a:lstStyle/>
          <a:p>
            <a:pPr marL="609600" indent="-609600" eaLnBrk="1" hangingPunct="1">
              <a:buFont typeface="Times" pitchFamily="2" charset="0"/>
              <a:buAutoNum type="arabicPeriod" startAt="5"/>
            </a:pPr>
            <a:r>
              <a:rPr lang="it-IT" altLang="it-IT" sz="2400"/>
              <a:t>Si ha una crisi della bilancia dei pagamenti quando una banca centrale non ha abbastanza riserve ufficiali internazionali per mantenere il cambio fisso.</a:t>
            </a:r>
          </a:p>
          <a:p>
            <a:pPr marL="609600" indent="-609600" eaLnBrk="1" hangingPunct="1">
              <a:buFont typeface="Times" pitchFamily="2" charset="0"/>
              <a:buAutoNum type="arabicPeriod" startAt="5"/>
            </a:pPr>
            <a:r>
              <a:rPr lang="it-IT" altLang="it-IT" sz="2400"/>
              <a:t>Si ha una fuga di capitali se gli investitori si aspettano una svalutazione, cosa che potrebbe accadere se credono che una banca centrale non possa più mantenere un cambio fisso </a:t>
            </a:r>
            <a:br>
              <a:rPr lang="it-IT" altLang="it-IT" sz="2400"/>
            </a:br>
            <a:r>
              <a:rPr lang="it-IT" altLang="it-IT" sz="2400">
                <a:latin typeface="Symbol" pitchFamily="2" charset="2"/>
              </a:rPr>
              <a:t>=</a:t>
            </a:r>
            <a:r>
              <a:rPr lang="it-IT" altLang="it-IT" sz="2400"/>
              <a:t> crisi autorealizzantesi.</a:t>
            </a:r>
          </a:p>
        </p:txBody>
      </p:sp>
      <p:sp>
        <p:nvSpPr>
          <p:cNvPr id="93187" name="Segnaposto piè di pagina 3">
            <a:extLst>
              <a:ext uri="{FF2B5EF4-FFF2-40B4-BE49-F238E27FC236}">
                <a16:creationId xmlns:a16="http://schemas.microsoft.com/office/drawing/2014/main" id="{CD1DF104-C03D-9E46-853E-CB44F3837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3188" name="Segnaposto numero diapositiva 4">
            <a:extLst>
              <a:ext uri="{FF2B5EF4-FFF2-40B4-BE49-F238E27FC236}">
                <a16:creationId xmlns:a16="http://schemas.microsoft.com/office/drawing/2014/main" id="{DBEE52AE-31F0-C147-8AB9-2DF071FF3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861150D-89CC-DD4C-BCFB-424BBB9FE27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D164D279-7EEF-6A4D-BFFF-7F701DBB0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7858D3F-6E7A-5E43-8E9D-7E3647B93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103688"/>
          </a:xfrm>
        </p:spPr>
        <p:txBody>
          <a:bodyPr/>
          <a:lstStyle/>
          <a:p>
            <a:pPr marL="609600" indent="-609600" eaLnBrk="1" hangingPunct="1">
              <a:buFont typeface="Verdana" panose="020B0604030504040204" pitchFamily="34" charset="0"/>
              <a:buAutoNum type="arabicPeriod" startAt="7"/>
            </a:pPr>
            <a:r>
              <a:rPr lang="it-IT" altLang="it-IT" sz="2400"/>
              <a:t>Con un sistema con valuta di riserva, tutte le banche centrali, tranne quella che controlla l’offerta della valuta di riserva, scambiano la valuta di riserva per mantenere fissi i tassi di cambio. </a:t>
            </a:r>
          </a:p>
          <a:p>
            <a:pPr marL="609600" indent="-609600" eaLnBrk="1" hangingPunct="1">
              <a:buFont typeface="Times" pitchFamily="2" charset="0"/>
              <a:buAutoNum type="arabicPeriod" startAt="7"/>
            </a:pPr>
            <a:r>
              <a:rPr lang="it-IT" altLang="it-IT" sz="2400"/>
              <a:t>Con il gold standard, tutte le banche centrali scambiano oro per mantenere fissi i tassi di cambio.</a:t>
            </a:r>
          </a:p>
        </p:txBody>
      </p:sp>
      <p:sp>
        <p:nvSpPr>
          <p:cNvPr id="94211" name="Segnaposto piè di pagina 3">
            <a:extLst>
              <a:ext uri="{FF2B5EF4-FFF2-40B4-BE49-F238E27FC236}">
                <a16:creationId xmlns:a16="http://schemas.microsoft.com/office/drawing/2014/main" id="{7E42EF54-2AC7-0D47-994E-143DCF729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4212" name="Segnaposto numero diapositiva 4">
            <a:extLst>
              <a:ext uri="{FF2B5EF4-FFF2-40B4-BE49-F238E27FC236}">
                <a16:creationId xmlns:a16="http://schemas.microsoft.com/office/drawing/2014/main" id="{C832A8F5-A10D-9D40-8BF9-31226F07C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92C23E4-D9BF-3E46-A627-C5709B3FD53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C5E65FE8-BFB0-CB4A-8EC2-F03A233A6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7</a:t>
            </a:r>
            <a:br>
              <a:rPr lang="it-IT" altLang="it-IT"/>
            </a:br>
            <a:r>
              <a:rPr lang="it-IT" altLang="it-IT"/>
              <a:t>Appendice 7A1</a:t>
            </a:r>
          </a:p>
        </p:txBody>
      </p:sp>
      <p:sp>
        <p:nvSpPr>
          <p:cNvPr id="95234" name="Segnaposto piè di pagina 3">
            <a:extLst>
              <a:ext uri="{FF2B5EF4-FFF2-40B4-BE49-F238E27FC236}">
                <a16:creationId xmlns:a16="http://schemas.microsoft.com/office/drawing/2014/main" id="{03250C22-5BB7-6E4D-9F84-F6AB83F63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5235" name="Segnaposto numero diapositiva 4">
            <a:extLst>
              <a:ext uri="{FF2B5EF4-FFF2-40B4-BE49-F238E27FC236}">
                <a16:creationId xmlns:a16="http://schemas.microsoft.com/office/drawing/2014/main" id="{5F38D474-F51B-5640-BB00-668DFE284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B844B36-E391-644A-8929-57DB5FC6166F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0DA83249-5A51-4749-B3E8-2EA6DEDE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4940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Equilibrio </a:t>
            </a:r>
            <a:br>
              <a:rPr lang="it-IT" altLang="it-IT" sz="3200" b="1"/>
            </a:br>
            <a:r>
              <a:rPr lang="it-IT" altLang="it-IT" sz="3200" b="1"/>
              <a:t>sul mercato dei cambi </a:t>
            </a:r>
            <a:br>
              <a:rPr lang="it-IT" altLang="it-IT" sz="3200" b="1"/>
            </a:br>
            <a:r>
              <a:rPr lang="it-IT" altLang="it-IT" sz="3200" b="1"/>
              <a:t>con imperfetta sostituibilità</a:t>
            </a:r>
          </a:p>
        </p:txBody>
      </p:sp>
      <p:pic>
        <p:nvPicPr>
          <p:cNvPr id="95237" name="Immagine 7">
            <a:extLst>
              <a:ext uri="{FF2B5EF4-FFF2-40B4-BE49-F238E27FC236}">
                <a16:creationId xmlns:a16="http://schemas.microsoft.com/office/drawing/2014/main" id="{D7E58FD0-CB31-F741-9C25-1FEFBFC32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4313"/>
            <a:ext cx="380047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CasellaDiTesto 1">
            <a:extLst>
              <a:ext uri="{FF2B5EF4-FFF2-40B4-BE49-F238E27FC236}">
                <a16:creationId xmlns:a16="http://schemas.microsoft.com/office/drawing/2014/main" id="{CB653BEB-C617-EA4A-9838-4520EF40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5732463"/>
            <a:ext cx="330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Times" pitchFamily="2" charset="0"/>
              </a:rPr>
              <a:t>Adattamento italiano di Edimatica Srl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olo 1">
            <a:extLst>
              <a:ext uri="{FF2B5EF4-FFF2-40B4-BE49-F238E27FC236}">
                <a16:creationId xmlns:a16="http://schemas.microsoft.com/office/drawing/2014/main" id="{27AD07A3-2F7C-4445-B1AA-CE63079A7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946150"/>
          </a:xfrm>
        </p:spPr>
        <p:txBody>
          <a:bodyPr/>
          <a:lstStyle/>
          <a:p>
            <a:pPr eaLnBrk="1" hangingPunct="1"/>
            <a:r>
              <a:rPr lang="it-IT" altLang="it-IT" sz="2000" b="0"/>
              <a:t>Figura 7A1.1 </a:t>
            </a:r>
            <a:r>
              <a:rPr lang="it-IT" altLang="it-IT" sz="2000"/>
              <a:t>Offerta di titoli nazionali e premio al rischio sul tasso di cambio con imperfetta sostituibilità</a:t>
            </a:r>
            <a:br>
              <a:rPr lang="it-IT" altLang="it-IT" sz="2000"/>
            </a:br>
            <a:r>
              <a:rPr lang="it-IT" altLang="it-IT" sz="2000"/>
              <a:t>tra attività finanziarie</a:t>
            </a:r>
          </a:p>
        </p:txBody>
      </p:sp>
      <p:sp>
        <p:nvSpPr>
          <p:cNvPr id="96258" name="Segnaposto piè di pagina 3">
            <a:extLst>
              <a:ext uri="{FF2B5EF4-FFF2-40B4-BE49-F238E27FC236}">
                <a16:creationId xmlns:a16="http://schemas.microsoft.com/office/drawing/2014/main" id="{2D030F28-D68E-2642-AFDA-0194CD0BB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6259" name="Segnaposto numero diapositiva 4">
            <a:extLst>
              <a:ext uri="{FF2B5EF4-FFF2-40B4-BE49-F238E27FC236}">
                <a16:creationId xmlns:a16="http://schemas.microsoft.com/office/drawing/2014/main" id="{1FE26143-06A1-9C45-A171-5534C27CC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9AD0A60-2025-174A-8E8E-84112663391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6260" name="Segnaposto contenuto 2">
            <a:extLst>
              <a:ext uri="{FF2B5EF4-FFF2-40B4-BE49-F238E27FC236}">
                <a16:creationId xmlns:a16="http://schemas.microsoft.com/office/drawing/2014/main" id="{F4CE0571-144B-944A-B608-3E2A66C77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1566863"/>
            <a:ext cx="6492875" cy="452596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C2DE4176-980D-3D44-9D61-27F2DCECE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7</a:t>
            </a:r>
            <a:br>
              <a:rPr lang="it-IT" altLang="it-IT"/>
            </a:br>
            <a:r>
              <a:rPr lang="it-IT" altLang="it-IT"/>
              <a:t>Appendice 7A2</a:t>
            </a:r>
          </a:p>
        </p:txBody>
      </p:sp>
      <p:sp>
        <p:nvSpPr>
          <p:cNvPr id="97282" name="Segnaposto piè di pagina 3">
            <a:extLst>
              <a:ext uri="{FF2B5EF4-FFF2-40B4-BE49-F238E27FC236}">
                <a16:creationId xmlns:a16="http://schemas.microsoft.com/office/drawing/2014/main" id="{0B5961CA-2BB9-014B-B228-B71572953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7283" name="Segnaposto numero diapositiva 4">
            <a:extLst>
              <a:ext uri="{FF2B5EF4-FFF2-40B4-BE49-F238E27FC236}">
                <a16:creationId xmlns:a16="http://schemas.microsoft.com/office/drawing/2014/main" id="{ACC3EB04-ED0E-5446-9761-E587643E6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B2587C5-1C6D-E844-B196-E915C52E0BC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A6B2BBC-4A43-0C4C-9735-A8C7A252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384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La tempistica di una crisi della bilancia dei pagamenti</a:t>
            </a:r>
          </a:p>
        </p:txBody>
      </p:sp>
      <p:sp>
        <p:nvSpPr>
          <p:cNvPr id="97285" name="CasellaDiTesto 1">
            <a:extLst>
              <a:ext uri="{FF2B5EF4-FFF2-40B4-BE49-F238E27FC236}">
                <a16:creationId xmlns:a16="http://schemas.microsoft.com/office/drawing/2014/main" id="{4600B491-4EEB-FA4F-BA0B-3F620FDE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5732463"/>
            <a:ext cx="330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Times" pitchFamily="2" charset="0"/>
              </a:rPr>
              <a:t>Adattamento italiano di Edimatica Srl</a:t>
            </a:r>
          </a:p>
        </p:txBody>
      </p:sp>
      <p:pic>
        <p:nvPicPr>
          <p:cNvPr id="97286" name="Immagine 7">
            <a:extLst>
              <a:ext uri="{FF2B5EF4-FFF2-40B4-BE49-F238E27FC236}">
                <a16:creationId xmlns:a16="http://schemas.microsoft.com/office/drawing/2014/main" id="{20B87835-D698-7C4A-8E5F-05A19611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14313"/>
            <a:ext cx="380047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olo 1">
            <a:extLst>
              <a:ext uri="{FF2B5EF4-FFF2-40B4-BE49-F238E27FC236}">
                <a16:creationId xmlns:a16="http://schemas.microsoft.com/office/drawing/2014/main" id="{736659BF-50E2-7445-8360-73CF308CE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28050" cy="730250"/>
          </a:xfrm>
        </p:spPr>
        <p:txBody>
          <a:bodyPr/>
          <a:lstStyle/>
          <a:p>
            <a:pPr eaLnBrk="1" hangingPunct="1"/>
            <a:r>
              <a:rPr lang="it-IT" altLang="it-IT" sz="2000" b="0"/>
              <a:t>Figura 7A2.1 </a:t>
            </a:r>
            <a:r>
              <a:rPr lang="it-IT" altLang="it-IT" sz="2000"/>
              <a:t>Come si determina il momento in cui</a:t>
            </a:r>
            <a:br>
              <a:rPr lang="it-IT" altLang="it-IT" sz="2000"/>
            </a:br>
            <a:r>
              <a:rPr lang="it-IT" altLang="it-IT" sz="2000"/>
              <a:t>si verifica una crisi della bilancia dei pagamenti</a:t>
            </a:r>
          </a:p>
        </p:txBody>
      </p:sp>
      <p:sp>
        <p:nvSpPr>
          <p:cNvPr id="98306" name="Segnaposto piè di pagina 3">
            <a:extLst>
              <a:ext uri="{FF2B5EF4-FFF2-40B4-BE49-F238E27FC236}">
                <a16:creationId xmlns:a16="http://schemas.microsoft.com/office/drawing/2014/main" id="{EB6046B9-880D-FC44-AD47-8CDD2CFA8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98307" name="Segnaposto numero diapositiva 4">
            <a:extLst>
              <a:ext uri="{FF2B5EF4-FFF2-40B4-BE49-F238E27FC236}">
                <a16:creationId xmlns:a16="http://schemas.microsoft.com/office/drawing/2014/main" id="{35A4EDBF-533F-FC41-9EAB-9D68E3AC6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725A8F-1AC8-1640-A27B-C9C30515425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98308" name="Segnaposto contenuto 2">
            <a:extLst>
              <a:ext uri="{FF2B5EF4-FFF2-40B4-BE49-F238E27FC236}">
                <a16:creationId xmlns:a16="http://schemas.microsoft.com/office/drawing/2014/main" id="{FC98B0D2-C952-C348-AE96-9C4DE71AD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16025"/>
            <a:ext cx="4824413" cy="5068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799C5C09-70D3-534A-8237-794E32B35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Intervento della banca centrale </a:t>
            </a:r>
            <a:br>
              <a:rPr lang="it-IT" altLang="it-IT" sz="2800"/>
            </a:br>
            <a:r>
              <a:rPr lang="it-IT" altLang="it-IT" sz="2800"/>
              <a:t>e offerta di moneta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6071A6B-FCCE-3142-A4DF-95CCED68D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785938"/>
            <a:ext cx="8229600" cy="3155950"/>
          </a:xfrm>
        </p:spPr>
        <p:txBody>
          <a:bodyPr/>
          <a:lstStyle/>
          <a:p>
            <a:pPr eaLnBrk="1" hangingPunct="1"/>
            <a:r>
              <a:rPr lang="it-IT" altLang="it-IT" sz="2400"/>
              <a:t>Per studiare gli effetti dell’intervento della banca centrale sul mercato dei cambi, costruiamo prima un </a:t>
            </a:r>
            <a:r>
              <a:rPr lang="it-IT" altLang="it-IT" sz="2400" b="1"/>
              <a:t>bilancio</a:t>
            </a:r>
            <a:r>
              <a:rPr lang="it-IT" altLang="it-IT" sz="2400"/>
              <a:t> semplificato </a:t>
            </a:r>
            <a:r>
              <a:rPr lang="it-IT" altLang="it-IT" sz="2400" b="1"/>
              <a:t>della banca centrale</a:t>
            </a:r>
            <a:r>
              <a:rPr lang="it-IT" altLang="it-IT" sz="2400"/>
              <a:t>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Riporta le attività e le passività della banca centrale.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I bilanci usano la partita doppia: ogni transazione entra in bilancio due volte.</a:t>
            </a:r>
          </a:p>
        </p:txBody>
      </p:sp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31E005BD-7782-B640-8B21-125B82C23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DF1D9CE0-2AF2-1644-A041-D178DDC01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5AFF16A-DB98-EB46-A8F1-251176D600C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>
            <a:extLst>
              <a:ext uri="{FF2B5EF4-FFF2-40B4-BE49-F238E27FC236}">
                <a16:creationId xmlns:a16="http://schemas.microsoft.com/office/drawing/2014/main" id="{5E55150A-7A0D-544B-9DF5-C4E607F10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 sz="2000"/>
              <a:t>Bilancio della banca centrale del paese immaginario</a:t>
            </a:r>
            <a:br>
              <a:rPr lang="it-IT" altLang="it-IT" sz="2000"/>
            </a:br>
            <a:r>
              <a:rPr lang="it-IT" altLang="it-IT" sz="2000"/>
              <a:t>di Pecunia</a:t>
            </a:r>
          </a:p>
        </p:txBody>
      </p:sp>
      <p:pic>
        <p:nvPicPr>
          <p:cNvPr id="46082" name="Picture 6">
            <a:extLst>
              <a:ext uri="{FF2B5EF4-FFF2-40B4-BE49-F238E27FC236}">
                <a16:creationId xmlns:a16="http://schemas.microsoft.com/office/drawing/2014/main" id="{94CFDC1A-C381-014A-92D6-67E820FC0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33600"/>
            <a:ext cx="8229600" cy="1195388"/>
          </a:xfrm>
          <a:noFill/>
        </p:spPr>
      </p:pic>
      <p:sp>
        <p:nvSpPr>
          <p:cNvPr id="46083" name="Segnaposto piè di pagina 3">
            <a:extLst>
              <a:ext uri="{FF2B5EF4-FFF2-40B4-BE49-F238E27FC236}">
                <a16:creationId xmlns:a16="http://schemas.microsoft.com/office/drawing/2014/main" id="{4B30E206-33DB-004C-A908-E62A9F731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6084" name="Segnaposto numero diapositiva 4">
            <a:extLst>
              <a:ext uri="{FF2B5EF4-FFF2-40B4-BE49-F238E27FC236}">
                <a16:creationId xmlns:a16="http://schemas.microsoft.com/office/drawing/2014/main" id="{FCEA5837-58EA-DD49-A228-122489487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30251A9-2A78-4D4D-8E5E-FEC85C4A1E3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E3384DDC-B7F5-EF48-9E71-486C2EDAE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bilancio della banca centrale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1CE9E4F-5262-574D-B19A-4E96109487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Attività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Titoli emessi dai governi stranieri (riserve ufficiali </a:t>
            </a:r>
            <a:r>
              <a:rPr lang="it-IT" altLang="it-IT" i="1"/>
              <a:t>internazionali</a:t>
            </a:r>
            <a:r>
              <a:rPr lang="it-IT" altLang="it-IT"/>
              <a:t>)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Oro (riserve ufficiali </a:t>
            </a:r>
            <a:r>
              <a:rPr lang="it-IT" altLang="it-IT" i="1"/>
              <a:t>internazionali</a:t>
            </a:r>
            <a:r>
              <a:rPr lang="it-IT" altLang="it-IT"/>
              <a:t>)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Titoli emessi dal governo </a:t>
            </a:r>
            <a:r>
              <a:rPr lang="it-IT" altLang="it-IT" i="1"/>
              <a:t>domestico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Prestiti alle banche </a:t>
            </a:r>
            <a:r>
              <a:rPr lang="it-IT" altLang="it-IT" i="1"/>
              <a:t>domestiche</a:t>
            </a:r>
            <a:endParaRPr lang="it-IT" altLang="it-IT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it-IT" altLang="it-IT" sz="2400"/>
              <a:t>Passività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Depositi delle banche domestiche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</a:pPr>
            <a:r>
              <a:rPr lang="it-IT" altLang="it-IT"/>
              <a:t>Valuta in circolazione (in precedenza le banche centrali dovevano cedere oro quando i cittadini presentavano valuta)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DCDD115C-5B2B-DC4B-AD66-51A032F2E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9B9D8401-C1EA-414D-B1E0-4D243CFC4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BBA24B9-9CE7-CA44-8D64-C9F1B3766DA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9053986-2455-1041-9751-E0068A5FE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Il bilancio della banca centrale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A8AFB03-DA82-4240-901B-7A676E02B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29600" cy="5022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altLang="it-IT" sz="2200" dirty="0"/>
              <a:t>Attività = Passività + Valore netto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Char char="○"/>
              <a:defRPr/>
            </a:pPr>
            <a:r>
              <a:rPr lang="it-IT" altLang="it-IT" sz="1900" dirty="0"/>
              <a:t>Se ipotizziamo che il valore netto della banca centrale sia sempre pari a zero, allora attività = passività.</a:t>
            </a:r>
          </a:p>
          <a:p>
            <a:pPr marL="719138" lvl="4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1900" dirty="0"/>
              <a:t>Un aumento delle attività porta a un pari aumento delle passività.</a:t>
            </a:r>
          </a:p>
          <a:p>
            <a:pPr marL="719138" lvl="4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altLang="it-IT" sz="1900" dirty="0"/>
              <a:t>Una diminuzione delle attività porta a una pari diminuzione delle passività.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defRPr/>
            </a:pPr>
            <a:r>
              <a:rPr lang="it-IT" altLang="it-IT" sz="2200" dirty="0"/>
              <a:t>Variazioni del bilancio della banca centrale portano a variazioni della valuta in circolazione o a variazioni dei depositi bancari, che a loro volta portano a variazioni dell’offerta di moneta.</a:t>
            </a:r>
          </a:p>
          <a:p>
            <a:pPr marL="352425" lvl="3" indent="0"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  <a:defRPr/>
            </a:pPr>
            <a:r>
              <a:rPr lang="it-IT" altLang="it-IT" i="1" dirty="0"/>
              <a:t>Se i depositi presso la banca centrale aumentano, le banche tipicamente hanno più fondi disponibili per il prestito ai clienti, perciò l’ammontare di moneta in circolazione aumenta</a:t>
            </a:r>
            <a:r>
              <a:rPr lang="it-IT" altLang="it-IT" sz="1900" dirty="0"/>
              <a:t>.</a:t>
            </a:r>
          </a:p>
        </p:txBody>
      </p:sp>
      <p:sp>
        <p:nvSpPr>
          <p:cNvPr id="48131" name="Segnaposto piè di pagina 3">
            <a:extLst>
              <a:ext uri="{FF2B5EF4-FFF2-40B4-BE49-F238E27FC236}">
                <a16:creationId xmlns:a16="http://schemas.microsoft.com/office/drawing/2014/main" id="{CC3892E5-5A43-7142-9B81-7FEE7BBE4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8132" name="Segnaposto numero diapositiva 4">
            <a:extLst>
              <a:ext uri="{FF2B5EF4-FFF2-40B4-BE49-F238E27FC236}">
                <a16:creationId xmlns:a16="http://schemas.microsoft.com/office/drawing/2014/main" id="{88898179-472F-5846-B846-97DF903D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0E2FFBD-710F-EA4B-BE42-C5E890C6F777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4786</Words>
  <Application>Microsoft Macintosh PowerPoint</Application>
  <PresentationFormat>Presentazione su schermo (4:3)</PresentationFormat>
  <Paragraphs>341</Paragraphs>
  <Slides>58</Slides>
  <Notes>0</Notes>
  <HiddenSlides>11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58</vt:i4>
      </vt:variant>
    </vt:vector>
  </HeadingPairs>
  <TitlesOfParts>
    <vt:vector size="66" baseType="lpstr">
      <vt:lpstr>Arial</vt:lpstr>
      <vt:lpstr>Courier New</vt:lpstr>
      <vt:lpstr>Symbol</vt:lpstr>
      <vt:lpstr>Times</vt:lpstr>
      <vt:lpstr>Verdana</vt:lpstr>
      <vt:lpstr>Custom Design</vt:lpstr>
      <vt:lpstr>1_Custom Design</vt:lpstr>
      <vt:lpstr>2_Custom Design</vt:lpstr>
      <vt:lpstr>Capitolo 7</vt:lpstr>
      <vt:lpstr>Struttura della presentazione</vt:lpstr>
      <vt:lpstr>Struttura della presentazione</vt:lpstr>
      <vt:lpstr>Introduzione</vt:lpstr>
      <vt:lpstr>Importanza dei tassi di cambio fissi</vt:lpstr>
      <vt:lpstr>Intervento della banca centrale  e offerta di moneta</vt:lpstr>
      <vt:lpstr>Bilancio della banca centrale del paese immaginario di Pecunia</vt:lpstr>
      <vt:lpstr>Il bilancio della banca centrale</vt:lpstr>
      <vt:lpstr>Il bilancio della banca centrale </vt:lpstr>
      <vt:lpstr>Attività, passività e offerta di moneta</vt:lpstr>
      <vt:lpstr>Attività, passività e offerta di moneta </vt:lpstr>
      <vt:lpstr>Bilancio della banca centrale a seguito della vendita  di 100 dollari di attività estere (il compratore paga  in moneta nazionale)</vt:lpstr>
      <vt:lpstr>I mercati dei cambi</vt:lpstr>
      <vt:lpstr>La sterilizzazione</vt:lpstr>
      <vt:lpstr>Bilancio della banca centrale prima della vendita sterilizzata di 100 dollari di attività estere</vt:lpstr>
      <vt:lpstr>Tabella 7.1 Effetti di un intervento di 100 $  sul mercato dei cambi: riassunto</vt:lpstr>
      <vt:lpstr>Tassi di cambio fissi</vt:lpstr>
      <vt:lpstr>Tassi di cambio fissi </vt:lpstr>
      <vt:lpstr>Tassi di cambio fissi </vt:lpstr>
      <vt:lpstr>Tassi di cambio fissi </vt:lpstr>
      <vt:lpstr>Figura 7.1 Equilibrio sul mercato delle attività con tasso di cambio fisso al livello E0</vt:lpstr>
      <vt:lpstr>Politica monetaria e tassi di cambio fissi</vt:lpstr>
      <vt:lpstr>Figura 7.2 Un’espansione monetaria è inefficace in regime di cambi fissi</vt:lpstr>
      <vt:lpstr>Politica fiscale e cambi fissi nel breve periodo</vt:lpstr>
      <vt:lpstr>Figura 7.3 Espansione fiscale in regime di tassi di cambio fissi</vt:lpstr>
      <vt:lpstr>Politica fiscale e cambi fissi nel lungo periodo</vt:lpstr>
      <vt:lpstr>Politica fiscale e cambi fissi nel lungo periodo </vt:lpstr>
      <vt:lpstr>Variazione del tasso di cambio</vt:lpstr>
      <vt:lpstr>Variazione del tasso di cambio</vt:lpstr>
      <vt:lpstr>Figura 7.4 Effetto di una svalutazione</vt:lpstr>
      <vt:lpstr>Crisi finanziarie e fuga di capitali</vt:lpstr>
      <vt:lpstr>Crisi finanziarie e fuga di capitali </vt:lpstr>
      <vt:lpstr>Crisi finanziarie e fuga di capitali </vt:lpstr>
      <vt:lpstr>Figura 7.5 Fuga di capitali, offerta di moneta e tassi di interesse </vt:lpstr>
      <vt:lpstr>Crisi finanziarie e fuga di capitali </vt:lpstr>
      <vt:lpstr>Perfetta sostituibilità tra attività e fallimento degli interventi di sterilizzazione</vt:lpstr>
      <vt:lpstr>Figura 7.6 Il tasso di cambio del franco svizzero contro l’euro e le riserve estere svizzere, 2006-2013</vt:lpstr>
      <vt:lpstr>Differenziali tra i tassi di interesse </vt:lpstr>
      <vt:lpstr>Figura 7.7 Effetti di un acquisto sterilizzato di attività estere  da parte della banca centrale nel caso di imperfetta sostituibilità di attività finanziarie</vt:lpstr>
      <vt:lpstr>Evidenza degli interventi sterilizzati</vt:lpstr>
      <vt:lpstr>Tipi di sistemi a cambi fissi</vt:lpstr>
      <vt:lpstr>Sistema con valuta di riserva</vt:lpstr>
      <vt:lpstr>Sistema con valuta di riserva </vt:lpstr>
      <vt:lpstr>Gold standard</vt:lpstr>
      <vt:lpstr>Gold standard </vt:lpstr>
      <vt:lpstr>Gold standard </vt:lpstr>
      <vt:lpstr>Standard bimetallico</vt:lpstr>
      <vt:lpstr>Gold exchange standard</vt:lpstr>
      <vt:lpstr>Figura 7.8 Tassi di crescita delle riserve internazionali</vt:lpstr>
      <vt:lpstr>Figura 7.9 La composizione valutaria  delle riserve globali</vt:lpstr>
      <vt:lpstr>Riassunto</vt:lpstr>
      <vt:lpstr>Riassunto </vt:lpstr>
      <vt:lpstr>Riassunto </vt:lpstr>
      <vt:lpstr>Riassunto </vt:lpstr>
      <vt:lpstr>Capitolo 7 Appendice 7A1</vt:lpstr>
      <vt:lpstr>Figura 7A1.1 Offerta di titoli nazionali e premio al rischio sul tasso di cambio con imperfetta sostituibilità tra attività finanziarie</vt:lpstr>
      <vt:lpstr>Capitolo 7 Appendice 7A2</vt:lpstr>
      <vt:lpstr>Figura 7A2.1 Come si determina il momento in cui si verifica una crisi della bilancia dei pagamenti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ANIELLO FERRARO</cp:lastModifiedBy>
  <cp:revision>415</cp:revision>
  <dcterms:created xsi:type="dcterms:W3CDTF">2005-08-05T21:46:31Z</dcterms:created>
  <dcterms:modified xsi:type="dcterms:W3CDTF">2022-05-05T06:42:01Z</dcterms:modified>
</cp:coreProperties>
</file>