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124" r:id="rId2"/>
    <p:sldMasterId id="2147484136" r:id="rId3"/>
  </p:sldMasterIdLst>
  <p:notesMasterIdLst>
    <p:notesMasterId r:id="rId73"/>
  </p:notesMasterIdLst>
  <p:handoutMasterIdLst>
    <p:handoutMasterId r:id="rId74"/>
  </p:handoutMasterIdLst>
  <p:sldIdLst>
    <p:sldId id="278" r:id="rId4"/>
    <p:sldId id="280" r:id="rId5"/>
    <p:sldId id="393" r:id="rId6"/>
    <p:sldId id="281" r:id="rId7"/>
    <p:sldId id="282" r:id="rId8"/>
    <p:sldId id="283" r:id="rId9"/>
    <p:sldId id="284" r:id="rId10"/>
    <p:sldId id="286" r:id="rId11"/>
    <p:sldId id="362" r:id="rId12"/>
    <p:sldId id="288" r:id="rId13"/>
    <p:sldId id="289" r:id="rId14"/>
    <p:sldId id="290" r:id="rId15"/>
    <p:sldId id="391" r:id="rId16"/>
    <p:sldId id="363" r:id="rId17"/>
    <p:sldId id="291" r:id="rId18"/>
    <p:sldId id="364" r:id="rId19"/>
    <p:sldId id="293" r:id="rId20"/>
    <p:sldId id="382" r:id="rId21"/>
    <p:sldId id="365" r:id="rId22"/>
    <p:sldId id="296" r:id="rId23"/>
    <p:sldId id="297" r:id="rId24"/>
    <p:sldId id="367" r:id="rId25"/>
    <p:sldId id="299" r:id="rId26"/>
    <p:sldId id="301" r:id="rId27"/>
    <p:sldId id="368" r:id="rId28"/>
    <p:sldId id="303" r:id="rId29"/>
    <p:sldId id="304" r:id="rId30"/>
    <p:sldId id="369" r:id="rId31"/>
    <p:sldId id="370" r:id="rId32"/>
    <p:sldId id="310" r:id="rId33"/>
    <p:sldId id="311" r:id="rId34"/>
    <p:sldId id="312" r:id="rId35"/>
    <p:sldId id="371" r:id="rId36"/>
    <p:sldId id="383" r:id="rId37"/>
    <p:sldId id="315" r:id="rId38"/>
    <p:sldId id="316" r:id="rId39"/>
    <p:sldId id="373" r:id="rId40"/>
    <p:sldId id="318" r:id="rId41"/>
    <p:sldId id="374" r:id="rId42"/>
    <p:sldId id="320" r:id="rId43"/>
    <p:sldId id="375" r:id="rId44"/>
    <p:sldId id="379" r:id="rId45"/>
    <p:sldId id="380" r:id="rId46"/>
    <p:sldId id="323" r:id="rId47"/>
    <p:sldId id="324" r:id="rId48"/>
    <p:sldId id="392" r:id="rId49"/>
    <p:sldId id="325" r:id="rId50"/>
    <p:sldId id="381" r:id="rId51"/>
    <p:sldId id="328" r:id="rId52"/>
    <p:sldId id="329" r:id="rId53"/>
    <p:sldId id="330" r:id="rId54"/>
    <p:sldId id="331" r:id="rId55"/>
    <p:sldId id="332" r:id="rId56"/>
    <p:sldId id="333" r:id="rId57"/>
    <p:sldId id="334" r:id="rId58"/>
    <p:sldId id="335" r:id="rId59"/>
    <p:sldId id="336" r:id="rId60"/>
    <p:sldId id="337" r:id="rId61"/>
    <p:sldId id="339" r:id="rId62"/>
    <p:sldId id="340" r:id="rId63"/>
    <p:sldId id="341" r:id="rId64"/>
    <p:sldId id="342" r:id="rId65"/>
    <p:sldId id="384" r:id="rId66"/>
    <p:sldId id="354" r:id="rId67"/>
    <p:sldId id="355" r:id="rId68"/>
    <p:sldId id="386" r:id="rId69"/>
    <p:sldId id="387" r:id="rId70"/>
    <p:sldId id="390" r:id="rId71"/>
    <p:sldId id="389"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8" autoAdjust="0"/>
    <p:restoredTop sz="90183" autoAdjust="0"/>
  </p:normalViewPr>
  <p:slideViewPr>
    <p:cSldViewPr>
      <p:cViewPr varScale="1">
        <p:scale>
          <a:sx n="83" d="100"/>
          <a:sy n="83" d="100"/>
        </p:scale>
        <p:origin x="1288" y="192"/>
      </p:cViewPr>
      <p:guideLst>
        <p:guide orient="horz" pos="2160"/>
        <p:guide pos="2880"/>
      </p:guideLst>
    </p:cSldViewPr>
  </p:slideViewPr>
  <p:outlineViewPr>
    <p:cViewPr>
      <p:scale>
        <a:sx n="33" d="100"/>
        <a:sy n="33" d="100"/>
      </p:scale>
      <p:origin x="0" y="96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21A7A105-5A95-9F41-9F2A-42622D2ECCB0}"/>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35843" name="Rectangle 1027">
            <a:extLst>
              <a:ext uri="{FF2B5EF4-FFF2-40B4-BE49-F238E27FC236}">
                <a16:creationId xmlns:a16="http://schemas.microsoft.com/office/drawing/2014/main" id="{35AC3979-7556-DD47-A1C6-3DB364163187}"/>
              </a:ext>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5844" name="Rectangle 1028">
            <a:extLst>
              <a:ext uri="{FF2B5EF4-FFF2-40B4-BE49-F238E27FC236}">
                <a16:creationId xmlns:a16="http://schemas.microsoft.com/office/drawing/2014/main" id="{0CB48F13-3B8A-2242-87E8-D83AB7F414F1}"/>
              </a:ext>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35845" name="Rectangle 1029">
            <a:extLst>
              <a:ext uri="{FF2B5EF4-FFF2-40B4-BE49-F238E27FC236}">
                <a16:creationId xmlns:a16="http://schemas.microsoft.com/office/drawing/2014/main" id="{AB2C2D77-DDED-A648-AE51-5020DDF5ED2C}"/>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FD15A84-49C3-264A-A5BC-187F0FC34900}"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080C5635-32D8-CD46-BB1F-DA83C50FD374}"/>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22531" name="Rectangle 1027">
            <a:extLst>
              <a:ext uri="{FF2B5EF4-FFF2-40B4-BE49-F238E27FC236}">
                <a16:creationId xmlns:a16="http://schemas.microsoft.com/office/drawing/2014/main" id="{1F692548-9B1C-2648-890A-7017C0A4F66C}"/>
              </a:ext>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7892" name="Rectangle 1028">
            <a:extLst>
              <a:ext uri="{FF2B5EF4-FFF2-40B4-BE49-F238E27FC236}">
                <a16:creationId xmlns:a16="http://schemas.microsoft.com/office/drawing/2014/main" id="{EC689DEC-8A7E-8449-9314-C0496782F74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CC88BFBE-9C6C-6E49-A3F0-608AF60DACFB}"/>
              </a:ext>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a16="http://schemas.microsoft.com/office/drawing/2014/main" id="{3EBC175F-2E9F-F941-8F79-AAE1F14DE963}"/>
              </a:ext>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22535" name="Rectangle 1031">
            <a:extLst>
              <a:ext uri="{FF2B5EF4-FFF2-40B4-BE49-F238E27FC236}">
                <a16:creationId xmlns:a16="http://schemas.microsoft.com/office/drawing/2014/main" id="{225DB68D-0348-7F47-899D-1B5749D2AFA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21D8278-17E1-8E48-9CDC-137F913666FA}"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8EA2670-A246-A64D-B293-FA521314E8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FE52AC03-A941-8E49-A81D-8BADD158CDA1}" type="slidenum">
              <a:rPr lang="en-US" altLang="it-IT" smtClean="0"/>
              <a:pPr>
                <a:spcBef>
                  <a:spcPct val="0"/>
                </a:spcBef>
              </a:pPr>
              <a:t>43</a:t>
            </a:fld>
            <a:endParaRPr lang="en-US" altLang="it-IT"/>
          </a:p>
        </p:txBody>
      </p:sp>
      <p:sp>
        <p:nvSpPr>
          <p:cNvPr id="83970" name="Rectangle 2">
            <a:extLst>
              <a:ext uri="{FF2B5EF4-FFF2-40B4-BE49-F238E27FC236}">
                <a16:creationId xmlns:a16="http://schemas.microsoft.com/office/drawing/2014/main" id="{CDB77DD4-B588-A84F-A153-E01E63EDE3F9}"/>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D01739D8-2489-9943-8FD4-241EA53917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egnaposto immagine diapositiva 1">
            <a:extLst>
              <a:ext uri="{FF2B5EF4-FFF2-40B4-BE49-F238E27FC236}">
                <a16:creationId xmlns:a16="http://schemas.microsoft.com/office/drawing/2014/main" id="{B04CFE36-7E73-E14B-ABE5-5335F8A8D5AF}"/>
              </a:ext>
            </a:extLst>
          </p:cNvPr>
          <p:cNvSpPr>
            <a:spLocks noGrp="1" noRot="1" noChangeAspect="1" noChangeArrowheads="1" noTextEdit="1"/>
          </p:cNvSpPr>
          <p:nvPr>
            <p:ph type="sldImg"/>
          </p:nvPr>
        </p:nvSpPr>
        <p:spPr>
          <a:ln/>
        </p:spPr>
      </p:sp>
      <p:sp>
        <p:nvSpPr>
          <p:cNvPr id="93186" name="Segnaposto note 2">
            <a:extLst>
              <a:ext uri="{FF2B5EF4-FFF2-40B4-BE49-F238E27FC236}">
                <a16:creationId xmlns:a16="http://schemas.microsoft.com/office/drawing/2014/main" id="{D71AA10A-3A6C-804B-9E8D-3C97611EF2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itchFamily="2" charset="0"/>
              <a:cs typeface="Arial" panose="020B0604020202020204" pitchFamily="34" charset="0"/>
            </a:endParaRPr>
          </a:p>
        </p:txBody>
      </p:sp>
      <p:sp>
        <p:nvSpPr>
          <p:cNvPr id="93187" name="Segnaposto numero diapositiva 3">
            <a:extLst>
              <a:ext uri="{FF2B5EF4-FFF2-40B4-BE49-F238E27FC236}">
                <a16:creationId xmlns:a16="http://schemas.microsoft.com/office/drawing/2014/main" id="{D5F7F7F0-D6F8-1F48-9D0D-C99DBCDD0F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4377B0E-8D73-EC48-9DE4-B49C7ED75840}" type="slidenum">
              <a:rPr lang="en-US" altLang="it-IT" smtClean="0"/>
              <a:pPr>
                <a:spcBef>
                  <a:spcPct val="0"/>
                </a:spcBef>
              </a:pPr>
              <a:t>51</a:t>
            </a:fld>
            <a:endParaRPr lang="en-US" alt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C4FA0D-1F98-7445-8BE7-998F947EDEEE}"/>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a16="http://schemas.microsoft.com/office/drawing/2014/main" id="{DEF55912-9123-014F-A13C-A8D08B7DFA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744450F8-24AE-584A-A226-BD3494EE5C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a16="http://schemas.microsoft.com/office/drawing/2014/main" id="{F7A41B74-73B0-DF46-A019-63512212824E}"/>
              </a:ext>
            </a:extLst>
          </p:cNvPr>
          <p:cNvPicPr preferRelativeResize="0">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37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099CC28B-7496-FE49-B553-23889FB20624}"/>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44B77E7C-AED3-804D-AAA5-1576CE6B800B}"/>
              </a:ext>
            </a:extLst>
          </p:cNvPr>
          <p:cNvSpPr>
            <a:spLocks noGrp="1" noChangeArrowheads="1"/>
          </p:cNvSpPr>
          <p:nvPr>
            <p:ph type="sldNum" sz="quarter" idx="11"/>
          </p:nvPr>
        </p:nvSpPr>
        <p:spPr>
          <a:ln/>
        </p:spPr>
        <p:txBody>
          <a:bodyPr/>
          <a:lstStyle>
            <a:lvl1pPr>
              <a:defRPr/>
            </a:lvl1pPr>
          </a:lstStyle>
          <a:p>
            <a:pPr>
              <a:defRPr/>
            </a:pPr>
            <a:fld id="{14629630-CA92-694A-9197-31131E09FAC6}" type="slidenum">
              <a:rPr lang="en-US" altLang="it-IT"/>
              <a:pPr>
                <a:defRPr/>
              </a:pPr>
              <a:t>‹N›</a:t>
            </a:fld>
            <a:endParaRPr lang="en-US" altLang="it-IT"/>
          </a:p>
        </p:txBody>
      </p:sp>
    </p:spTree>
    <p:extLst>
      <p:ext uri="{BB962C8B-B14F-4D97-AF65-F5344CB8AC3E}">
        <p14:creationId xmlns:p14="http://schemas.microsoft.com/office/powerpoint/2010/main" val="357901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0213E262-0B98-8F44-8890-42CF647E132F}"/>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9C63CAB6-4A55-C14B-BCA3-A85D39F1318E}"/>
              </a:ext>
            </a:extLst>
          </p:cNvPr>
          <p:cNvSpPr>
            <a:spLocks noGrp="1" noChangeArrowheads="1"/>
          </p:cNvSpPr>
          <p:nvPr>
            <p:ph type="sldNum" sz="quarter" idx="11"/>
          </p:nvPr>
        </p:nvSpPr>
        <p:spPr>
          <a:ln/>
        </p:spPr>
        <p:txBody>
          <a:bodyPr/>
          <a:lstStyle>
            <a:lvl1pPr>
              <a:defRPr/>
            </a:lvl1pPr>
          </a:lstStyle>
          <a:p>
            <a:pPr>
              <a:defRPr/>
            </a:pPr>
            <a:fld id="{149F05F6-2B95-044C-8A23-4C0E4FE6F1D9}" type="slidenum">
              <a:rPr lang="en-US" altLang="it-IT"/>
              <a:pPr>
                <a:defRPr/>
              </a:pPr>
              <a:t>‹N›</a:t>
            </a:fld>
            <a:endParaRPr lang="en-US" altLang="it-IT"/>
          </a:p>
        </p:txBody>
      </p:sp>
    </p:spTree>
    <p:extLst>
      <p:ext uri="{BB962C8B-B14F-4D97-AF65-F5344CB8AC3E}">
        <p14:creationId xmlns:p14="http://schemas.microsoft.com/office/powerpoint/2010/main" val="278897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7724B6-87EF-2942-954F-B6C1C9130C2B}"/>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4EF104A0-66F5-0A4D-B143-7F66D8C33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E287BD7D-0B57-9344-962D-A4EB96B8B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a16="http://schemas.microsoft.com/office/drawing/2014/main" id="{74D88F74-9E4A-B249-8E07-C1A37A0263DE}"/>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49ADD413-45DE-3648-8A96-5765F815F01D}"/>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a16="http://schemas.microsoft.com/office/drawing/2014/main" id="{37AD0FAA-992B-604A-BF99-5B47DA5341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8CD8A64F-DBFF-0C43-957A-D720E9F65F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a16="http://schemas.microsoft.com/office/drawing/2014/main" id="{09A23D50-6D83-F447-AE35-EF8AA373E5E9}"/>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063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170D4579-B530-6348-82B9-30A031F193CF}"/>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3B0946D1-AD91-F448-AB2A-D6515559E711}"/>
              </a:ext>
            </a:extLst>
          </p:cNvPr>
          <p:cNvSpPr>
            <a:spLocks noGrp="1" noChangeArrowheads="1"/>
          </p:cNvSpPr>
          <p:nvPr>
            <p:ph type="sldNum" sz="quarter" idx="11"/>
          </p:nvPr>
        </p:nvSpPr>
        <p:spPr>
          <a:ln/>
        </p:spPr>
        <p:txBody>
          <a:bodyPr/>
          <a:lstStyle>
            <a:lvl1pPr>
              <a:defRPr/>
            </a:lvl1pPr>
          </a:lstStyle>
          <a:p>
            <a:pPr>
              <a:defRPr/>
            </a:pPr>
            <a:fld id="{95DC1FB6-471A-5D47-9428-73D1899FCC83}" type="slidenum">
              <a:rPr lang="en-US" altLang="it-IT"/>
              <a:pPr>
                <a:defRPr/>
              </a:pPr>
              <a:t>‹N›</a:t>
            </a:fld>
            <a:endParaRPr lang="en-US" altLang="it-IT"/>
          </a:p>
        </p:txBody>
      </p:sp>
    </p:spTree>
    <p:extLst>
      <p:ext uri="{BB962C8B-B14F-4D97-AF65-F5344CB8AC3E}">
        <p14:creationId xmlns:p14="http://schemas.microsoft.com/office/powerpoint/2010/main" val="61617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CCFFAF3B-51D4-9240-A56D-98A4C45956FE}"/>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0BDE887A-2503-EA40-BAA6-0AF4DF0BACB7}"/>
              </a:ext>
            </a:extLst>
          </p:cNvPr>
          <p:cNvSpPr>
            <a:spLocks noGrp="1" noChangeArrowheads="1"/>
          </p:cNvSpPr>
          <p:nvPr>
            <p:ph type="sldNum" sz="quarter" idx="11"/>
          </p:nvPr>
        </p:nvSpPr>
        <p:spPr>
          <a:ln/>
        </p:spPr>
        <p:txBody>
          <a:bodyPr/>
          <a:lstStyle>
            <a:lvl1pPr>
              <a:defRPr/>
            </a:lvl1pPr>
          </a:lstStyle>
          <a:p>
            <a:pPr>
              <a:defRPr/>
            </a:pPr>
            <a:fld id="{906FFCFB-BC5E-0242-8D3F-C0B2DDAC2ADE}" type="slidenum">
              <a:rPr lang="en-US" altLang="it-IT"/>
              <a:pPr>
                <a:defRPr/>
              </a:pPr>
              <a:t>‹N›</a:t>
            </a:fld>
            <a:endParaRPr lang="en-US" altLang="it-IT"/>
          </a:p>
        </p:txBody>
      </p:sp>
    </p:spTree>
    <p:extLst>
      <p:ext uri="{BB962C8B-B14F-4D97-AF65-F5344CB8AC3E}">
        <p14:creationId xmlns:p14="http://schemas.microsoft.com/office/powerpoint/2010/main" val="62474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7F00F13F-5BCB-A64F-B9B7-F6F3E5D7A7D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AC4A5EEC-581F-5F46-B6AD-84DD99FB6E40}"/>
              </a:ext>
            </a:extLst>
          </p:cNvPr>
          <p:cNvSpPr>
            <a:spLocks noGrp="1" noChangeArrowheads="1"/>
          </p:cNvSpPr>
          <p:nvPr>
            <p:ph type="sldNum" sz="quarter" idx="11"/>
          </p:nvPr>
        </p:nvSpPr>
        <p:spPr>
          <a:ln/>
        </p:spPr>
        <p:txBody>
          <a:bodyPr/>
          <a:lstStyle>
            <a:lvl1pPr>
              <a:defRPr/>
            </a:lvl1pPr>
          </a:lstStyle>
          <a:p>
            <a:pPr>
              <a:defRPr/>
            </a:pPr>
            <a:fld id="{354DF012-2AE6-F747-907A-FA1404CF6AAE}" type="slidenum">
              <a:rPr lang="en-US" altLang="it-IT"/>
              <a:pPr>
                <a:defRPr/>
              </a:pPr>
              <a:t>‹N›</a:t>
            </a:fld>
            <a:endParaRPr lang="en-US" altLang="it-IT"/>
          </a:p>
        </p:txBody>
      </p:sp>
    </p:spTree>
    <p:extLst>
      <p:ext uri="{BB962C8B-B14F-4D97-AF65-F5344CB8AC3E}">
        <p14:creationId xmlns:p14="http://schemas.microsoft.com/office/powerpoint/2010/main" val="268477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CA4DBB7A-597F-1442-8A57-7DD350194323}"/>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a16="http://schemas.microsoft.com/office/drawing/2014/main" id="{46B8B311-8D30-EC42-80FF-E97C9D77690C}"/>
              </a:ext>
            </a:extLst>
          </p:cNvPr>
          <p:cNvSpPr>
            <a:spLocks noGrp="1" noChangeArrowheads="1"/>
          </p:cNvSpPr>
          <p:nvPr>
            <p:ph type="sldNum" sz="quarter" idx="11"/>
          </p:nvPr>
        </p:nvSpPr>
        <p:spPr>
          <a:ln/>
        </p:spPr>
        <p:txBody>
          <a:bodyPr/>
          <a:lstStyle>
            <a:lvl1pPr>
              <a:defRPr/>
            </a:lvl1pPr>
          </a:lstStyle>
          <a:p>
            <a:pPr>
              <a:defRPr/>
            </a:pPr>
            <a:fld id="{0E538F30-F1EA-4247-9161-4EBFD56563A6}" type="slidenum">
              <a:rPr lang="en-US" altLang="it-IT"/>
              <a:pPr>
                <a:defRPr/>
              </a:pPr>
              <a:t>‹N›</a:t>
            </a:fld>
            <a:endParaRPr lang="en-US" altLang="it-IT"/>
          </a:p>
        </p:txBody>
      </p:sp>
    </p:spTree>
    <p:extLst>
      <p:ext uri="{BB962C8B-B14F-4D97-AF65-F5344CB8AC3E}">
        <p14:creationId xmlns:p14="http://schemas.microsoft.com/office/powerpoint/2010/main" val="401004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D0D5A77A-CD18-E347-9CD5-212D9C3E24CF}"/>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a16="http://schemas.microsoft.com/office/drawing/2014/main" id="{FC26498B-02A2-F44D-B104-065097E3FBCB}"/>
              </a:ext>
            </a:extLst>
          </p:cNvPr>
          <p:cNvSpPr>
            <a:spLocks noGrp="1" noChangeArrowheads="1"/>
          </p:cNvSpPr>
          <p:nvPr>
            <p:ph type="sldNum" sz="quarter" idx="11"/>
          </p:nvPr>
        </p:nvSpPr>
        <p:spPr>
          <a:ln/>
        </p:spPr>
        <p:txBody>
          <a:bodyPr/>
          <a:lstStyle>
            <a:lvl1pPr>
              <a:defRPr/>
            </a:lvl1pPr>
          </a:lstStyle>
          <a:p>
            <a:pPr>
              <a:defRPr/>
            </a:pPr>
            <a:fld id="{FEDED10C-66D6-6747-A399-74AE00D994F0}" type="slidenum">
              <a:rPr lang="en-US" altLang="it-IT"/>
              <a:pPr>
                <a:defRPr/>
              </a:pPr>
              <a:t>‹N›</a:t>
            </a:fld>
            <a:endParaRPr lang="en-US" altLang="it-IT"/>
          </a:p>
        </p:txBody>
      </p:sp>
    </p:spTree>
    <p:extLst>
      <p:ext uri="{BB962C8B-B14F-4D97-AF65-F5344CB8AC3E}">
        <p14:creationId xmlns:p14="http://schemas.microsoft.com/office/powerpoint/2010/main" val="3152034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F11E01C-3275-DE4D-93F9-DA064EF58B2C}"/>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a16="http://schemas.microsoft.com/office/drawing/2014/main" id="{84FB888F-4837-0A49-BA6B-80AE4BEC76E2}"/>
              </a:ext>
            </a:extLst>
          </p:cNvPr>
          <p:cNvSpPr>
            <a:spLocks noGrp="1" noChangeArrowheads="1"/>
          </p:cNvSpPr>
          <p:nvPr>
            <p:ph type="sldNum" sz="quarter" idx="11"/>
          </p:nvPr>
        </p:nvSpPr>
        <p:spPr>
          <a:ln/>
        </p:spPr>
        <p:txBody>
          <a:bodyPr/>
          <a:lstStyle>
            <a:lvl1pPr>
              <a:defRPr/>
            </a:lvl1pPr>
          </a:lstStyle>
          <a:p>
            <a:pPr>
              <a:defRPr/>
            </a:pPr>
            <a:fld id="{49F89FA0-FC27-584B-A853-385DF49486DA}" type="slidenum">
              <a:rPr lang="en-US" altLang="it-IT"/>
              <a:pPr>
                <a:defRPr/>
              </a:pPr>
              <a:t>‹N›</a:t>
            </a:fld>
            <a:endParaRPr lang="en-US" altLang="it-IT"/>
          </a:p>
        </p:txBody>
      </p:sp>
    </p:spTree>
    <p:extLst>
      <p:ext uri="{BB962C8B-B14F-4D97-AF65-F5344CB8AC3E}">
        <p14:creationId xmlns:p14="http://schemas.microsoft.com/office/powerpoint/2010/main" val="785756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1364AE75-1314-834F-998C-45135D30CAFB}"/>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2EFF04EB-A4F8-D444-908C-F801D5D45AF3}"/>
              </a:ext>
            </a:extLst>
          </p:cNvPr>
          <p:cNvSpPr>
            <a:spLocks noGrp="1" noChangeArrowheads="1"/>
          </p:cNvSpPr>
          <p:nvPr>
            <p:ph type="sldNum" sz="quarter" idx="11"/>
          </p:nvPr>
        </p:nvSpPr>
        <p:spPr>
          <a:ln/>
        </p:spPr>
        <p:txBody>
          <a:bodyPr/>
          <a:lstStyle>
            <a:lvl1pPr>
              <a:defRPr/>
            </a:lvl1pPr>
          </a:lstStyle>
          <a:p>
            <a:pPr>
              <a:defRPr/>
            </a:pPr>
            <a:fld id="{99BEA470-5948-134C-9AEC-709D77E55666}" type="slidenum">
              <a:rPr lang="en-US" altLang="it-IT"/>
              <a:pPr>
                <a:defRPr/>
              </a:pPr>
              <a:t>‹N›</a:t>
            </a:fld>
            <a:endParaRPr lang="en-US" altLang="it-IT"/>
          </a:p>
        </p:txBody>
      </p:sp>
    </p:spTree>
    <p:extLst>
      <p:ext uri="{BB962C8B-B14F-4D97-AF65-F5344CB8AC3E}">
        <p14:creationId xmlns:p14="http://schemas.microsoft.com/office/powerpoint/2010/main" val="23461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62A82325-C465-5B4F-8053-08486D244EEA}"/>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CB9890E7-206E-844D-AB25-FE7E1EE37F2A}"/>
              </a:ext>
            </a:extLst>
          </p:cNvPr>
          <p:cNvSpPr>
            <a:spLocks noGrp="1" noChangeArrowheads="1"/>
          </p:cNvSpPr>
          <p:nvPr>
            <p:ph type="sldNum" sz="quarter" idx="11"/>
          </p:nvPr>
        </p:nvSpPr>
        <p:spPr>
          <a:ln/>
        </p:spPr>
        <p:txBody>
          <a:bodyPr/>
          <a:lstStyle>
            <a:lvl1pPr>
              <a:defRPr/>
            </a:lvl1pPr>
          </a:lstStyle>
          <a:p>
            <a:pPr>
              <a:defRPr/>
            </a:pPr>
            <a:fld id="{5F2D4406-0505-2E47-9BB7-B73080605601}" type="slidenum">
              <a:rPr lang="en-US" altLang="it-IT"/>
              <a:pPr>
                <a:defRPr/>
              </a:pPr>
              <a:t>‹N›</a:t>
            </a:fld>
            <a:endParaRPr lang="en-US" altLang="it-IT"/>
          </a:p>
        </p:txBody>
      </p:sp>
    </p:spTree>
    <p:extLst>
      <p:ext uri="{BB962C8B-B14F-4D97-AF65-F5344CB8AC3E}">
        <p14:creationId xmlns:p14="http://schemas.microsoft.com/office/powerpoint/2010/main" val="3804909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65320E50-437E-474C-899F-ED1ECA8EBC2E}"/>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E15F55E4-632A-034B-8013-162F76E35768}"/>
              </a:ext>
            </a:extLst>
          </p:cNvPr>
          <p:cNvSpPr>
            <a:spLocks noGrp="1" noChangeArrowheads="1"/>
          </p:cNvSpPr>
          <p:nvPr>
            <p:ph type="sldNum" sz="quarter" idx="11"/>
          </p:nvPr>
        </p:nvSpPr>
        <p:spPr>
          <a:ln/>
        </p:spPr>
        <p:txBody>
          <a:bodyPr/>
          <a:lstStyle>
            <a:lvl1pPr>
              <a:defRPr/>
            </a:lvl1pPr>
          </a:lstStyle>
          <a:p>
            <a:pPr>
              <a:defRPr/>
            </a:pPr>
            <a:fld id="{D03A3C13-3F3B-584A-86D1-4C24BDDE1EBE}" type="slidenum">
              <a:rPr lang="en-US" altLang="it-IT"/>
              <a:pPr>
                <a:defRPr/>
              </a:pPr>
              <a:t>‹N›</a:t>
            </a:fld>
            <a:endParaRPr lang="en-US" altLang="it-IT"/>
          </a:p>
        </p:txBody>
      </p:sp>
    </p:spTree>
    <p:extLst>
      <p:ext uri="{BB962C8B-B14F-4D97-AF65-F5344CB8AC3E}">
        <p14:creationId xmlns:p14="http://schemas.microsoft.com/office/powerpoint/2010/main" val="1844667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650F8689-2BD2-254F-BAB4-4EBD90649E7A}"/>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15DDDFC1-F4C0-AE45-84C6-1FAE5A1D26A8}"/>
              </a:ext>
            </a:extLst>
          </p:cNvPr>
          <p:cNvSpPr>
            <a:spLocks noGrp="1" noChangeArrowheads="1"/>
          </p:cNvSpPr>
          <p:nvPr>
            <p:ph type="sldNum" sz="quarter" idx="11"/>
          </p:nvPr>
        </p:nvSpPr>
        <p:spPr>
          <a:ln/>
        </p:spPr>
        <p:txBody>
          <a:bodyPr/>
          <a:lstStyle>
            <a:lvl1pPr>
              <a:defRPr/>
            </a:lvl1pPr>
          </a:lstStyle>
          <a:p>
            <a:pPr>
              <a:defRPr/>
            </a:pPr>
            <a:fld id="{F1F177F6-3AD7-A246-A262-D28B32FB0A67}" type="slidenum">
              <a:rPr lang="en-US" altLang="it-IT"/>
              <a:pPr>
                <a:defRPr/>
              </a:pPr>
              <a:t>‹N›</a:t>
            </a:fld>
            <a:endParaRPr lang="en-US" altLang="it-IT"/>
          </a:p>
        </p:txBody>
      </p:sp>
    </p:spTree>
    <p:extLst>
      <p:ext uri="{BB962C8B-B14F-4D97-AF65-F5344CB8AC3E}">
        <p14:creationId xmlns:p14="http://schemas.microsoft.com/office/powerpoint/2010/main" val="3576108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0AADE69B-9319-854F-9FAF-D06FFFFAF21D}"/>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796F5C70-E0A4-E847-A087-D7AC6BFBD88D}"/>
              </a:ext>
            </a:extLst>
          </p:cNvPr>
          <p:cNvSpPr>
            <a:spLocks noGrp="1" noChangeArrowheads="1"/>
          </p:cNvSpPr>
          <p:nvPr>
            <p:ph type="sldNum" sz="quarter" idx="11"/>
          </p:nvPr>
        </p:nvSpPr>
        <p:spPr>
          <a:ln/>
        </p:spPr>
        <p:txBody>
          <a:bodyPr/>
          <a:lstStyle>
            <a:lvl1pPr>
              <a:defRPr/>
            </a:lvl1pPr>
          </a:lstStyle>
          <a:p>
            <a:pPr>
              <a:defRPr/>
            </a:pPr>
            <a:fld id="{368D0477-C59E-8140-9559-81DAD478D4EC}" type="slidenum">
              <a:rPr lang="en-US" altLang="it-IT"/>
              <a:pPr>
                <a:defRPr/>
              </a:pPr>
              <a:t>‹N›</a:t>
            </a:fld>
            <a:endParaRPr lang="en-US" altLang="it-IT"/>
          </a:p>
        </p:txBody>
      </p:sp>
    </p:spTree>
    <p:extLst>
      <p:ext uri="{BB962C8B-B14F-4D97-AF65-F5344CB8AC3E}">
        <p14:creationId xmlns:p14="http://schemas.microsoft.com/office/powerpoint/2010/main" val="4068919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30F24A9-FA6D-D745-B7C9-799E2CE08D3A}"/>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5" name="Picture 10" descr="Pearson_Bound_White">
            <a:extLst>
              <a:ext uri="{FF2B5EF4-FFF2-40B4-BE49-F238E27FC236}">
                <a16:creationId xmlns:a16="http://schemas.microsoft.com/office/drawing/2014/main" id="{7FCBA6EB-4C75-1144-9D41-B08B0A4CFD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earson_Strap_Bound_White">
            <a:extLst>
              <a:ext uri="{FF2B5EF4-FFF2-40B4-BE49-F238E27FC236}">
                <a16:creationId xmlns:a16="http://schemas.microsoft.com/office/drawing/2014/main" id="{A6FDF1DF-6731-D944-909C-55B3CB56C9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305790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21BF79C8-F003-7B43-90FA-1A4A89B3084B}"/>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5" name="Rectangle 7">
            <a:extLst>
              <a:ext uri="{FF2B5EF4-FFF2-40B4-BE49-F238E27FC236}">
                <a16:creationId xmlns:a16="http://schemas.microsoft.com/office/drawing/2014/main" id="{0FE0B446-184A-0344-AEAF-092F56F6D2E2}"/>
              </a:ext>
            </a:extLst>
          </p:cNvPr>
          <p:cNvSpPr>
            <a:spLocks noGrp="1" noChangeArrowheads="1"/>
          </p:cNvSpPr>
          <p:nvPr>
            <p:ph type="sldNum" sz="quarter" idx="11"/>
          </p:nvPr>
        </p:nvSpPr>
        <p:spPr>
          <a:ln/>
        </p:spPr>
        <p:txBody>
          <a:bodyPr/>
          <a:lstStyle>
            <a:lvl1pPr>
              <a:defRPr/>
            </a:lvl1pPr>
          </a:lstStyle>
          <a:p>
            <a:pPr>
              <a:defRPr/>
            </a:pPr>
            <a:fld id="{80D799BE-101B-AB45-84D4-8CF5BFE57C82}" type="slidenum">
              <a:rPr lang="en-US" altLang="it-IT"/>
              <a:pPr>
                <a:defRPr/>
              </a:pPr>
              <a:t>‹N›</a:t>
            </a:fld>
            <a:endParaRPr lang="en-US" altLang="it-IT"/>
          </a:p>
        </p:txBody>
      </p:sp>
    </p:spTree>
    <p:extLst>
      <p:ext uri="{BB962C8B-B14F-4D97-AF65-F5344CB8AC3E}">
        <p14:creationId xmlns:p14="http://schemas.microsoft.com/office/powerpoint/2010/main" val="2518569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3DC113E4-EE29-894E-B8A0-16339B17D942}"/>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5" name="Rectangle 7">
            <a:extLst>
              <a:ext uri="{FF2B5EF4-FFF2-40B4-BE49-F238E27FC236}">
                <a16:creationId xmlns:a16="http://schemas.microsoft.com/office/drawing/2014/main" id="{687A64C7-F2FD-A54C-8C00-2AC0FF61D657}"/>
              </a:ext>
            </a:extLst>
          </p:cNvPr>
          <p:cNvSpPr>
            <a:spLocks noGrp="1" noChangeArrowheads="1"/>
          </p:cNvSpPr>
          <p:nvPr>
            <p:ph type="sldNum" sz="quarter" idx="11"/>
          </p:nvPr>
        </p:nvSpPr>
        <p:spPr>
          <a:ln/>
        </p:spPr>
        <p:txBody>
          <a:bodyPr/>
          <a:lstStyle>
            <a:lvl1pPr>
              <a:defRPr/>
            </a:lvl1pPr>
          </a:lstStyle>
          <a:p>
            <a:pPr>
              <a:defRPr/>
            </a:pPr>
            <a:fld id="{2D496793-2A71-8747-A464-766F92402250}" type="slidenum">
              <a:rPr lang="en-US" altLang="it-IT"/>
              <a:pPr>
                <a:defRPr/>
              </a:pPr>
              <a:t>‹N›</a:t>
            </a:fld>
            <a:endParaRPr lang="en-US" altLang="it-IT"/>
          </a:p>
        </p:txBody>
      </p:sp>
    </p:spTree>
    <p:extLst>
      <p:ext uri="{BB962C8B-B14F-4D97-AF65-F5344CB8AC3E}">
        <p14:creationId xmlns:p14="http://schemas.microsoft.com/office/powerpoint/2010/main" val="1372238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8C321CDA-4A84-4B47-BA1C-EC2DB03F90CF}"/>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6" name="Rectangle 7">
            <a:extLst>
              <a:ext uri="{FF2B5EF4-FFF2-40B4-BE49-F238E27FC236}">
                <a16:creationId xmlns:a16="http://schemas.microsoft.com/office/drawing/2014/main" id="{AE65B6BA-D54C-5F4B-AF3C-2AF363DD19FF}"/>
              </a:ext>
            </a:extLst>
          </p:cNvPr>
          <p:cNvSpPr>
            <a:spLocks noGrp="1" noChangeArrowheads="1"/>
          </p:cNvSpPr>
          <p:nvPr>
            <p:ph type="sldNum" sz="quarter" idx="11"/>
          </p:nvPr>
        </p:nvSpPr>
        <p:spPr>
          <a:ln/>
        </p:spPr>
        <p:txBody>
          <a:bodyPr/>
          <a:lstStyle>
            <a:lvl1pPr>
              <a:defRPr/>
            </a:lvl1pPr>
          </a:lstStyle>
          <a:p>
            <a:pPr>
              <a:defRPr/>
            </a:pPr>
            <a:fld id="{0FFB2C0B-C4F5-F54E-A838-E3BE5A880E50}" type="slidenum">
              <a:rPr lang="en-US" altLang="it-IT"/>
              <a:pPr>
                <a:defRPr/>
              </a:pPr>
              <a:t>‹N›</a:t>
            </a:fld>
            <a:endParaRPr lang="en-US" altLang="it-IT"/>
          </a:p>
        </p:txBody>
      </p:sp>
    </p:spTree>
    <p:extLst>
      <p:ext uri="{BB962C8B-B14F-4D97-AF65-F5344CB8AC3E}">
        <p14:creationId xmlns:p14="http://schemas.microsoft.com/office/powerpoint/2010/main" val="367978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C58A5D67-E72D-E94D-B487-8E3B3E07BD3E}"/>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8" name="Rectangle 7">
            <a:extLst>
              <a:ext uri="{FF2B5EF4-FFF2-40B4-BE49-F238E27FC236}">
                <a16:creationId xmlns:a16="http://schemas.microsoft.com/office/drawing/2014/main" id="{C5FE8A0D-C8D2-794F-8892-65E808F06507}"/>
              </a:ext>
            </a:extLst>
          </p:cNvPr>
          <p:cNvSpPr>
            <a:spLocks noGrp="1" noChangeArrowheads="1"/>
          </p:cNvSpPr>
          <p:nvPr>
            <p:ph type="sldNum" sz="quarter" idx="11"/>
          </p:nvPr>
        </p:nvSpPr>
        <p:spPr>
          <a:ln/>
        </p:spPr>
        <p:txBody>
          <a:bodyPr/>
          <a:lstStyle>
            <a:lvl1pPr>
              <a:defRPr/>
            </a:lvl1pPr>
          </a:lstStyle>
          <a:p>
            <a:pPr>
              <a:defRPr/>
            </a:pPr>
            <a:fld id="{7C63A73F-5244-B247-97DE-19D604743C02}" type="slidenum">
              <a:rPr lang="en-US" altLang="it-IT"/>
              <a:pPr>
                <a:defRPr/>
              </a:pPr>
              <a:t>‹N›</a:t>
            </a:fld>
            <a:endParaRPr lang="en-US" altLang="it-IT"/>
          </a:p>
        </p:txBody>
      </p:sp>
    </p:spTree>
    <p:extLst>
      <p:ext uri="{BB962C8B-B14F-4D97-AF65-F5344CB8AC3E}">
        <p14:creationId xmlns:p14="http://schemas.microsoft.com/office/powerpoint/2010/main" val="208127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525BE954-6405-1647-BC23-F15BCDE9EE46}"/>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4" name="Rectangle 7">
            <a:extLst>
              <a:ext uri="{FF2B5EF4-FFF2-40B4-BE49-F238E27FC236}">
                <a16:creationId xmlns:a16="http://schemas.microsoft.com/office/drawing/2014/main" id="{7674503C-248C-E84A-91CE-72291733B65A}"/>
              </a:ext>
            </a:extLst>
          </p:cNvPr>
          <p:cNvSpPr>
            <a:spLocks noGrp="1" noChangeArrowheads="1"/>
          </p:cNvSpPr>
          <p:nvPr>
            <p:ph type="sldNum" sz="quarter" idx="11"/>
          </p:nvPr>
        </p:nvSpPr>
        <p:spPr>
          <a:ln/>
        </p:spPr>
        <p:txBody>
          <a:bodyPr/>
          <a:lstStyle>
            <a:lvl1pPr>
              <a:defRPr/>
            </a:lvl1pPr>
          </a:lstStyle>
          <a:p>
            <a:pPr>
              <a:defRPr/>
            </a:pPr>
            <a:fld id="{B26A27D6-C724-4543-A7F5-84EC80BCFDD4}" type="slidenum">
              <a:rPr lang="en-US" altLang="it-IT"/>
              <a:pPr>
                <a:defRPr/>
              </a:pPr>
              <a:t>‹N›</a:t>
            </a:fld>
            <a:endParaRPr lang="en-US" altLang="it-IT"/>
          </a:p>
        </p:txBody>
      </p:sp>
    </p:spTree>
    <p:extLst>
      <p:ext uri="{BB962C8B-B14F-4D97-AF65-F5344CB8AC3E}">
        <p14:creationId xmlns:p14="http://schemas.microsoft.com/office/powerpoint/2010/main" val="401929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85C55A4-C1F9-FD4E-A6C3-3D167E2BD9C2}"/>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3" name="Rectangle 7">
            <a:extLst>
              <a:ext uri="{FF2B5EF4-FFF2-40B4-BE49-F238E27FC236}">
                <a16:creationId xmlns:a16="http://schemas.microsoft.com/office/drawing/2014/main" id="{2C21DA90-30FD-B248-9D99-F7A522EA6108}"/>
              </a:ext>
            </a:extLst>
          </p:cNvPr>
          <p:cNvSpPr>
            <a:spLocks noGrp="1" noChangeArrowheads="1"/>
          </p:cNvSpPr>
          <p:nvPr>
            <p:ph type="sldNum" sz="quarter" idx="11"/>
          </p:nvPr>
        </p:nvSpPr>
        <p:spPr>
          <a:ln/>
        </p:spPr>
        <p:txBody>
          <a:bodyPr/>
          <a:lstStyle>
            <a:lvl1pPr>
              <a:defRPr/>
            </a:lvl1pPr>
          </a:lstStyle>
          <a:p>
            <a:pPr>
              <a:defRPr/>
            </a:pPr>
            <a:fld id="{F3CE6C6E-95DA-5240-B84E-77E560B9F6EC}" type="slidenum">
              <a:rPr lang="en-US" altLang="it-IT"/>
              <a:pPr>
                <a:defRPr/>
              </a:pPr>
              <a:t>‹N›</a:t>
            </a:fld>
            <a:endParaRPr lang="en-US" altLang="it-IT"/>
          </a:p>
        </p:txBody>
      </p:sp>
    </p:spTree>
    <p:extLst>
      <p:ext uri="{BB962C8B-B14F-4D97-AF65-F5344CB8AC3E}">
        <p14:creationId xmlns:p14="http://schemas.microsoft.com/office/powerpoint/2010/main" val="234178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a16="http://schemas.microsoft.com/office/drawing/2014/main" id="{570667A7-5D0F-B442-A189-9AF60524B4E3}"/>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A5902955-2F18-7D45-848B-E0BFD4256542}"/>
              </a:ext>
            </a:extLst>
          </p:cNvPr>
          <p:cNvSpPr>
            <a:spLocks noGrp="1" noChangeArrowheads="1"/>
          </p:cNvSpPr>
          <p:nvPr>
            <p:ph type="sldNum" sz="quarter" idx="11"/>
          </p:nvPr>
        </p:nvSpPr>
        <p:spPr>
          <a:ln/>
        </p:spPr>
        <p:txBody>
          <a:bodyPr/>
          <a:lstStyle>
            <a:lvl1pPr>
              <a:defRPr/>
            </a:lvl1pPr>
          </a:lstStyle>
          <a:p>
            <a:pPr>
              <a:defRPr/>
            </a:pPr>
            <a:fld id="{F539BDD1-4D80-A34A-93DE-582381CE4AFC}" type="slidenum">
              <a:rPr lang="en-US" altLang="it-IT"/>
              <a:pPr>
                <a:defRPr/>
              </a:pPr>
              <a:t>‹N›</a:t>
            </a:fld>
            <a:endParaRPr lang="en-US" altLang="it-IT"/>
          </a:p>
        </p:txBody>
      </p:sp>
    </p:spTree>
    <p:extLst>
      <p:ext uri="{BB962C8B-B14F-4D97-AF65-F5344CB8AC3E}">
        <p14:creationId xmlns:p14="http://schemas.microsoft.com/office/powerpoint/2010/main" val="3167978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8578514C-71FB-F64C-B201-0039BBD24206}"/>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6" name="Rectangle 7">
            <a:extLst>
              <a:ext uri="{FF2B5EF4-FFF2-40B4-BE49-F238E27FC236}">
                <a16:creationId xmlns:a16="http://schemas.microsoft.com/office/drawing/2014/main" id="{C2962B3B-B03A-1F4A-93FD-0884D789D626}"/>
              </a:ext>
            </a:extLst>
          </p:cNvPr>
          <p:cNvSpPr>
            <a:spLocks noGrp="1" noChangeArrowheads="1"/>
          </p:cNvSpPr>
          <p:nvPr>
            <p:ph type="sldNum" sz="quarter" idx="11"/>
          </p:nvPr>
        </p:nvSpPr>
        <p:spPr>
          <a:ln/>
        </p:spPr>
        <p:txBody>
          <a:bodyPr/>
          <a:lstStyle>
            <a:lvl1pPr>
              <a:defRPr/>
            </a:lvl1pPr>
          </a:lstStyle>
          <a:p>
            <a:pPr>
              <a:defRPr/>
            </a:pPr>
            <a:fld id="{58BC1534-926A-E040-87F8-9D4CE5ED2CF4}" type="slidenum">
              <a:rPr lang="en-US" altLang="it-IT"/>
              <a:pPr>
                <a:defRPr/>
              </a:pPr>
              <a:t>‹N›</a:t>
            </a:fld>
            <a:endParaRPr lang="en-US" altLang="it-IT"/>
          </a:p>
        </p:txBody>
      </p:sp>
    </p:spTree>
    <p:extLst>
      <p:ext uri="{BB962C8B-B14F-4D97-AF65-F5344CB8AC3E}">
        <p14:creationId xmlns:p14="http://schemas.microsoft.com/office/powerpoint/2010/main" val="158774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08E8FCE2-82AF-6443-948A-C7C16D236069}"/>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6" name="Rectangle 7">
            <a:extLst>
              <a:ext uri="{FF2B5EF4-FFF2-40B4-BE49-F238E27FC236}">
                <a16:creationId xmlns:a16="http://schemas.microsoft.com/office/drawing/2014/main" id="{18114C5C-7EEE-6A4F-A0A1-32FF0673B2EE}"/>
              </a:ext>
            </a:extLst>
          </p:cNvPr>
          <p:cNvSpPr>
            <a:spLocks noGrp="1" noChangeArrowheads="1"/>
          </p:cNvSpPr>
          <p:nvPr>
            <p:ph type="sldNum" sz="quarter" idx="11"/>
          </p:nvPr>
        </p:nvSpPr>
        <p:spPr>
          <a:ln/>
        </p:spPr>
        <p:txBody>
          <a:bodyPr/>
          <a:lstStyle>
            <a:lvl1pPr>
              <a:defRPr/>
            </a:lvl1pPr>
          </a:lstStyle>
          <a:p>
            <a:pPr>
              <a:defRPr/>
            </a:pPr>
            <a:fld id="{7617545B-3049-8C46-9D42-1C8971822ABC}" type="slidenum">
              <a:rPr lang="en-US" altLang="it-IT"/>
              <a:pPr>
                <a:defRPr/>
              </a:pPr>
              <a:t>‹N›</a:t>
            </a:fld>
            <a:endParaRPr lang="en-US" altLang="it-IT"/>
          </a:p>
        </p:txBody>
      </p:sp>
    </p:spTree>
    <p:extLst>
      <p:ext uri="{BB962C8B-B14F-4D97-AF65-F5344CB8AC3E}">
        <p14:creationId xmlns:p14="http://schemas.microsoft.com/office/powerpoint/2010/main" val="2988363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B713BF1B-3144-F44F-9C7C-6CC84CC5A36E}"/>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5" name="Rectangle 7">
            <a:extLst>
              <a:ext uri="{FF2B5EF4-FFF2-40B4-BE49-F238E27FC236}">
                <a16:creationId xmlns:a16="http://schemas.microsoft.com/office/drawing/2014/main" id="{930D164B-8509-4B4D-87B6-1B5DAAB6379A}"/>
              </a:ext>
            </a:extLst>
          </p:cNvPr>
          <p:cNvSpPr>
            <a:spLocks noGrp="1" noChangeArrowheads="1"/>
          </p:cNvSpPr>
          <p:nvPr>
            <p:ph type="sldNum" sz="quarter" idx="11"/>
          </p:nvPr>
        </p:nvSpPr>
        <p:spPr>
          <a:ln/>
        </p:spPr>
        <p:txBody>
          <a:bodyPr/>
          <a:lstStyle>
            <a:lvl1pPr>
              <a:defRPr/>
            </a:lvl1pPr>
          </a:lstStyle>
          <a:p>
            <a:pPr>
              <a:defRPr/>
            </a:pPr>
            <a:fld id="{EA5E09AB-D94D-8C41-9C22-BD422D83D992}" type="slidenum">
              <a:rPr lang="en-US" altLang="it-IT"/>
              <a:pPr>
                <a:defRPr/>
              </a:pPr>
              <a:t>‹N›</a:t>
            </a:fld>
            <a:endParaRPr lang="en-US" altLang="it-IT"/>
          </a:p>
        </p:txBody>
      </p:sp>
    </p:spTree>
    <p:extLst>
      <p:ext uri="{BB962C8B-B14F-4D97-AF65-F5344CB8AC3E}">
        <p14:creationId xmlns:p14="http://schemas.microsoft.com/office/powerpoint/2010/main" val="599837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C8F3FC54-214F-4E48-BA9C-977AFA339FA3}"/>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endParaRPr lang="en-US" altLang="it-IT" dirty="0"/>
          </a:p>
        </p:txBody>
      </p:sp>
      <p:sp>
        <p:nvSpPr>
          <p:cNvPr id="5" name="Rectangle 7">
            <a:extLst>
              <a:ext uri="{FF2B5EF4-FFF2-40B4-BE49-F238E27FC236}">
                <a16:creationId xmlns:a16="http://schemas.microsoft.com/office/drawing/2014/main" id="{5A6D5409-4A5D-5043-BABC-4EF954D54EA0}"/>
              </a:ext>
            </a:extLst>
          </p:cNvPr>
          <p:cNvSpPr>
            <a:spLocks noGrp="1" noChangeArrowheads="1"/>
          </p:cNvSpPr>
          <p:nvPr>
            <p:ph type="sldNum" sz="quarter" idx="11"/>
          </p:nvPr>
        </p:nvSpPr>
        <p:spPr>
          <a:ln/>
        </p:spPr>
        <p:txBody>
          <a:bodyPr/>
          <a:lstStyle>
            <a:lvl1pPr>
              <a:defRPr/>
            </a:lvl1pPr>
          </a:lstStyle>
          <a:p>
            <a:pPr>
              <a:defRPr/>
            </a:pPr>
            <a:fld id="{4BAAF42F-08B2-6A4E-AC6B-A558E93913AD}" type="slidenum">
              <a:rPr lang="en-US" altLang="it-IT"/>
              <a:pPr>
                <a:defRPr/>
              </a:pPr>
              <a:t>‹N›</a:t>
            </a:fld>
            <a:endParaRPr lang="en-US" altLang="it-IT"/>
          </a:p>
        </p:txBody>
      </p:sp>
    </p:spTree>
    <p:extLst>
      <p:ext uri="{BB962C8B-B14F-4D97-AF65-F5344CB8AC3E}">
        <p14:creationId xmlns:p14="http://schemas.microsoft.com/office/powerpoint/2010/main" val="3699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0D8623E9-0331-1F4E-BB94-4282EF4DD9D3}"/>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8CB272CB-3DAE-B94F-A462-32E931645997}"/>
              </a:ext>
            </a:extLst>
          </p:cNvPr>
          <p:cNvSpPr>
            <a:spLocks noGrp="1" noChangeArrowheads="1"/>
          </p:cNvSpPr>
          <p:nvPr>
            <p:ph type="sldNum" sz="quarter" idx="11"/>
          </p:nvPr>
        </p:nvSpPr>
        <p:spPr>
          <a:ln/>
        </p:spPr>
        <p:txBody>
          <a:bodyPr/>
          <a:lstStyle>
            <a:lvl1pPr>
              <a:defRPr/>
            </a:lvl1pPr>
          </a:lstStyle>
          <a:p>
            <a:pPr>
              <a:defRPr/>
            </a:pPr>
            <a:fld id="{0F25C16F-B28A-6146-899E-B86033852B8D}" type="slidenum">
              <a:rPr lang="en-US" altLang="it-IT"/>
              <a:pPr>
                <a:defRPr/>
              </a:pPr>
              <a:t>‹N›</a:t>
            </a:fld>
            <a:endParaRPr lang="en-US" altLang="it-IT"/>
          </a:p>
        </p:txBody>
      </p:sp>
    </p:spTree>
    <p:extLst>
      <p:ext uri="{BB962C8B-B14F-4D97-AF65-F5344CB8AC3E}">
        <p14:creationId xmlns:p14="http://schemas.microsoft.com/office/powerpoint/2010/main" val="34502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AA37D1BF-B070-D948-B6B2-B6546AA8559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a16="http://schemas.microsoft.com/office/drawing/2014/main" id="{3E3AF36E-4CB2-E049-A520-BDD47FF575AA}"/>
              </a:ext>
            </a:extLst>
          </p:cNvPr>
          <p:cNvSpPr>
            <a:spLocks noGrp="1" noChangeArrowheads="1"/>
          </p:cNvSpPr>
          <p:nvPr>
            <p:ph type="sldNum" sz="quarter" idx="11"/>
          </p:nvPr>
        </p:nvSpPr>
        <p:spPr>
          <a:ln/>
        </p:spPr>
        <p:txBody>
          <a:bodyPr/>
          <a:lstStyle>
            <a:lvl1pPr>
              <a:defRPr/>
            </a:lvl1pPr>
          </a:lstStyle>
          <a:p>
            <a:pPr>
              <a:defRPr/>
            </a:pPr>
            <a:fld id="{88F4894C-6DFF-B346-9056-6C5729078ADC}" type="slidenum">
              <a:rPr lang="en-US" altLang="it-IT"/>
              <a:pPr>
                <a:defRPr/>
              </a:pPr>
              <a:t>‹N›</a:t>
            </a:fld>
            <a:endParaRPr lang="en-US" altLang="it-IT"/>
          </a:p>
        </p:txBody>
      </p:sp>
    </p:spTree>
    <p:extLst>
      <p:ext uri="{BB962C8B-B14F-4D97-AF65-F5344CB8AC3E}">
        <p14:creationId xmlns:p14="http://schemas.microsoft.com/office/powerpoint/2010/main" val="390392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a16="http://schemas.microsoft.com/office/drawing/2014/main" id="{C1601627-1405-C14C-9D39-BE441C9B0F0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a16="http://schemas.microsoft.com/office/drawing/2014/main" id="{9A6E16CE-DE0D-3D43-8105-1BE5179229D9}"/>
              </a:ext>
            </a:extLst>
          </p:cNvPr>
          <p:cNvSpPr>
            <a:spLocks noGrp="1" noChangeArrowheads="1"/>
          </p:cNvSpPr>
          <p:nvPr>
            <p:ph type="sldNum" sz="quarter" idx="11"/>
          </p:nvPr>
        </p:nvSpPr>
        <p:spPr>
          <a:ln/>
        </p:spPr>
        <p:txBody>
          <a:bodyPr/>
          <a:lstStyle>
            <a:lvl1pPr>
              <a:defRPr/>
            </a:lvl1pPr>
          </a:lstStyle>
          <a:p>
            <a:pPr>
              <a:defRPr/>
            </a:pPr>
            <a:fld id="{A5E569DA-90A2-5545-9D1E-E068870FF10A}" type="slidenum">
              <a:rPr lang="en-US" altLang="it-IT"/>
              <a:pPr>
                <a:defRPr/>
              </a:pPr>
              <a:t>‹N›</a:t>
            </a:fld>
            <a:endParaRPr lang="en-US" altLang="it-IT"/>
          </a:p>
        </p:txBody>
      </p:sp>
    </p:spTree>
    <p:extLst>
      <p:ext uri="{BB962C8B-B14F-4D97-AF65-F5344CB8AC3E}">
        <p14:creationId xmlns:p14="http://schemas.microsoft.com/office/powerpoint/2010/main" val="373258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6622244-B31D-A14D-9D2B-45618785EAA6}"/>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a16="http://schemas.microsoft.com/office/drawing/2014/main" id="{DDDE0032-6A24-CB48-A60C-71DE80A44E70}"/>
              </a:ext>
            </a:extLst>
          </p:cNvPr>
          <p:cNvSpPr>
            <a:spLocks noGrp="1" noChangeArrowheads="1"/>
          </p:cNvSpPr>
          <p:nvPr>
            <p:ph type="sldNum" sz="quarter" idx="11"/>
          </p:nvPr>
        </p:nvSpPr>
        <p:spPr>
          <a:ln/>
        </p:spPr>
        <p:txBody>
          <a:bodyPr/>
          <a:lstStyle>
            <a:lvl1pPr>
              <a:defRPr/>
            </a:lvl1pPr>
          </a:lstStyle>
          <a:p>
            <a:pPr>
              <a:defRPr/>
            </a:pPr>
            <a:fld id="{06A5426D-B9D3-F74D-A96E-D340995915DE}" type="slidenum">
              <a:rPr lang="en-US" altLang="it-IT"/>
              <a:pPr>
                <a:defRPr/>
              </a:pPr>
              <a:t>‹N›</a:t>
            </a:fld>
            <a:endParaRPr lang="en-US" altLang="it-IT"/>
          </a:p>
        </p:txBody>
      </p:sp>
    </p:spTree>
    <p:extLst>
      <p:ext uri="{BB962C8B-B14F-4D97-AF65-F5344CB8AC3E}">
        <p14:creationId xmlns:p14="http://schemas.microsoft.com/office/powerpoint/2010/main" val="268880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4549785D-F6A8-D743-B387-330B92E9681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25C2B362-F946-E849-8CAA-26FE8DA2C09C}"/>
              </a:ext>
            </a:extLst>
          </p:cNvPr>
          <p:cNvSpPr>
            <a:spLocks noGrp="1" noChangeArrowheads="1"/>
          </p:cNvSpPr>
          <p:nvPr>
            <p:ph type="sldNum" sz="quarter" idx="11"/>
          </p:nvPr>
        </p:nvSpPr>
        <p:spPr>
          <a:ln/>
        </p:spPr>
        <p:txBody>
          <a:bodyPr/>
          <a:lstStyle>
            <a:lvl1pPr>
              <a:defRPr/>
            </a:lvl1pPr>
          </a:lstStyle>
          <a:p>
            <a:pPr>
              <a:defRPr/>
            </a:pPr>
            <a:fld id="{8133E6DA-DBB7-9B49-A508-87C975F0CCB5}" type="slidenum">
              <a:rPr lang="en-US" altLang="it-IT"/>
              <a:pPr>
                <a:defRPr/>
              </a:pPr>
              <a:t>‹N›</a:t>
            </a:fld>
            <a:endParaRPr lang="en-US" altLang="it-IT"/>
          </a:p>
        </p:txBody>
      </p:sp>
    </p:spTree>
    <p:extLst>
      <p:ext uri="{BB962C8B-B14F-4D97-AF65-F5344CB8AC3E}">
        <p14:creationId xmlns:p14="http://schemas.microsoft.com/office/powerpoint/2010/main" val="9116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8A0DFD72-68F5-7045-8114-026E9C5010F1}"/>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45EC4E26-C48D-0240-A008-CC97DD795D3A}"/>
              </a:ext>
            </a:extLst>
          </p:cNvPr>
          <p:cNvSpPr>
            <a:spLocks noGrp="1" noChangeArrowheads="1"/>
          </p:cNvSpPr>
          <p:nvPr>
            <p:ph type="sldNum" sz="quarter" idx="11"/>
          </p:nvPr>
        </p:nvSpPr>
        <p:spPr>
          <a:ln/>
        </p:spPr>
        <p:txBody>
          <a:bodyPr/>
          <a:lstStyle>
            <a:lvl1pPr>
              <a:defRPr/>
            </a:lvl1pPr>
          </a:lstStyle>
          <a:p>
            <a:pPr>
              <a:defRPr/>
            </a:pPr>
            <a:fld id="{91B4EF66-DF7D-8A48-93AB-0154F19CC38E}" type="slidenum">
              <a:rPr lang="en-US" altLang="it-IT"/>
              <a:pPr>
                <a:defRPr/>
              </a:pPr>
              <a:t>‹N›</a:t>
            </a:fld>
            <a:endParaRPr lang="en-US" altLang="it-IT"/>
          </a:p>
        </p:txBody>
      </p:sp>
    </p:spTree>
    <p:extLst>
      <p:ext uri="{BB962C8B-B14F-4D97-AF65-F5344CB8AC3E}">
        <p14:creationId xmlns:p14="http://schemas.microsoft.com/office/powerpoint/2010/main" val="187573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B047933A-71E4-F940-A0AB-66AEBBE46FE5}"/>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a16="http://schemas.microsoft.com/office/drawing/2014/main" id="{5C722A10-B306-A341-B7CA-48E63B568855}"/>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00F5E3FA-EEC3-E740-9A3D-1F5DD754B253}"/>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688CD45D-047D-4042-8DF4-27EF24E40B0B}"/>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(c) Pearson Italia S.p.A. - Krugman, Obstfeld, Melitz - Economia internazionale 2</a:t>
            </a:r>
          </a:p>
        </p:txBody>
      </p:sp>
      <p:sp>
        <p:nvSpPr>
          <p:cNvPr id="472070" name="Rectangle 6">
            <a:extLst>
              <a:ext uri="{FF2B5EF4-FFF2-40B4-BE49-F238E27FC236}">
                <a16:creationId xmlns:a16="http://schemas.microsoft.com/office/drawing/2014/main" id="{3808F583-B177-F541-886D-F32D845BCE16}"/>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defRPr sz="900">
                <a:solidFill>
                  <a:schemeClr val="bg1"/>
                </a:solidFill>
              </a:defRPr>
            </a:lvl1pPr>
          </a:lstStyle>
          <a:p>
            <a:pPr>
              <a:defRPr/>
            </a:pPr>
            <a:fld id="{31369E0E-C6FF-DA4C-9F42-3EE836E4E37C}" type="slidenum">
              <a:rPr lang="en-US" altLang="it-IT"/>
              <a:pPr>
                <a:defRPr/>
              </a:pPr>
              <a:t>‹N›</a:t>
            </a:fld>
            <a:endParaRPr lang="en-US" altLang="it-IT"/>
          </a:p>
        </p:txBody>
      </p:sp>
      <p:pic>
        <p:nvPicPr>
          <p:cNvPr id="1031" name="Picture 12" descr="Pearson_Bound_White">
            <a:extLst>
              <a:ext uri="{FF2B5EF4-FFF2-40B4-BE49-F238E27FC236}">
                <a16:creationId xmlns:a16="http://schemas.microsoft.com/office/drawing/2014/main" id="{BDB585E1-806A-3947-AC6B-FAB30A90D0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7"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B6281EAD-A3F9-B74C-BD36-1D02F40D7617}"/>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13315" name="Rectangle 2">
            <a:extLst>
              <a:ext uri="{FF2B5EF4-FFF2-40B4-BE49-F238E27FC236}">
                <a16:creationId xmlns:a16="http://schemas.microsoft.com/office/drawing/2014/main" id="{E46E0795-3D76-0B44-99DC-7A73FB10040B}"/>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3316" name="Rectangle 3">
            <a:extLst>
              <a:ext uri="{FF2B5EF4-FFF2-40B4-BE49-F238E27FC236}">
                <a16:creationId xmlns:a16="http://schemas.microsoft.com/office/drawing/2014/main" id="{2A613DE6-F3E9-7542-8374-7FEACDAFEDE9}"/>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FF6129F9-2F9E-9045-9F74-F60358BA883E}"/>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t>(c) Pearson Italia S.p.A. - Krugman, Obstfeld, Melitz - Economia internazionale 2</a:t>
            </a:r>
          </a:p>
        </p:txBody>
      </p:sp>
      <p:sp>
        <p:nvSpPr>
          <p:cNvPr id="472070" name="Rectangle 6">
            <a:extLst>
              <a:ext uri="{FF2B5EF4-FFF2-40B4-BE49-F238E27FC236}">
                <a16:creationId xmlns:a16="http://schemas.microsoft.com/office/drawing/2014/main" id="{A14AF883-AEC3-7646-AC14-81DE4E57BB4D}"/>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7D3D0A77-573A-9343-9BF0-61D73B4BE873}" type="slidenum">
              <a:rPr lang="en-US" altLang="it-IT"/>
              <a:pPr>
                <a:defRPr/>
              </a:pPr>
              <a:t>‹N›</a:t>
            </a:fld>
            <a:endParaRPr lang="en-US" altLang="it-IT"/>
          </a:p>
        </p:txBody>
      </p:sp>
      <p:pic>
        <p:nvPicPr>
          <p:cNvPr id="13319" name="Picture 12" descr="Pearson_Bound_White">
            <a:extLst>
              <a:ext uri="{FF2B5EF4-FFF2-40B4-BE49-F238E27FC236}">
                <a16:creationId xmlns:a16="http://schemas.microsoft.com/office/drawing/2014/main" id="{B5937520-452A-0647-BBC5-17D882C363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8"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1A770FF5-C3B1-5745-A7BF-09A51D729551}"/>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25603" name="Rectangle 2">
            <a:extLst>
              <a:ext uri="{FF2B5EF4-FFF2-40B4-BE49-F238E27FC236}">
                <a16:creationId xmlns:a16="http://schemas.microsoft.com/office/drawing/2014/main" id="{1EBEC81D-D31D-9245-A4E4-80896B33D7C1}"/>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5604" name="Rectangle 3">
            <a:extLst>
              <a:ext uri="{FF2B5EF4-FFF2-40B4-BE49-F238E27FC236}">
                <a16:creationId xmlns:a16="http://schemas.microsoft.com/office/drawing/2014/main" id="{563A7A01-21E3-5F45-A31D-719F7680D4C3}"/>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a16="http://schemas.microsoft.com/office/drawing/2014/main" id="{FED9DEC7-474D-F045-BE65-40B69F87A84D}"/>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ltLang="it-IT"/>
              <a:t>(c) Pearson Italia S.p.A. - Krugman, Obstfeld, Melitz - Economia internazionale 2</a:t>
            </a:r>
            <a:endParaRPr lang="en-US" altLang="it-IT" dirty="0"/>
          </a:p>
        </p:txBody>
      </p:sp>
      <p:sp>
        <p:nvSpPr>
          <p:cNvPr id="490503" name="Rectangle 7">
            <a:extLst>
              <a:ext uri="{FF2B5EF4-FFF2-40B4-BE49-F238E27FC236}">
                <a16:creationId xmlns:a16="http://schemas.microsoft.com/office/drawing/2014/main" id="{64552F99-12B8-5D40-AAAD-52A10C51466C}"/>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3B8D6251-DA51-2048-9CE9-B40C140FB40E}" type="slidenum">
              <a:rPr lang="en-US" altLang="it-IT"/>
              <a:pPr>
                <a:defRPr/>
              </a:pPr>
              <a:t>‹N›</a:t>
            </a:fld>
            <a:endParaRPr lang="en-US" altLang="it-IT"/>
          </a:p>
        </p:txBody>
      </p:sp>
      <p:pic>
        <p:nvPicPr>
          <p:cNvPr id="25607" name="Picture 9" descr="Pearson_Bound_White">
            <a:extLst>
              <a:ext uri="{FF2B5EF4-FFF2-40B4-BE49-F238E27FC236}">
                <a16:creationId xmlns:a16="http://schemas.microsoft.com/office/drawing/2014/main" id="{6F9FA432-A09B-294F-96CB-504DAB798A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9"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834D616-2CFC-D748-BA80-C86D58068B46}"/>
              </a:ext>
            </a:extLst>
          </p:cNvPr>
          <p:cNvSpPr>
            <a:spLocks noGrp="1" noChangeArrowheads="1"/>
          </p:cNvSpPr>
          <p:nvPr>
            <p:ph type="title"/>
          </p:nvPr>
        </p:nvSpPr>
        <p:spPr>
          <a:xfrm>
            <a:off x="395288" y="981075"/>
            <a:ext cx="3990975" cy="900113"/>
          </a:xfrm>
        </p:spPr>
        <p:txBody>
          <a:bodyPr/>
          <a:lstStyle/>
          <a:p>
            <a:pPr eaLnBrk="1" hangingPunct="1"/>
            <a:r>
              <a:rPr lang="it-IT" altLang="it-IT"/>
              <a:t>Capitolo 6</a:t>
            </a:r>
          </a:p>
        </p:txBody>
      </p:sp>
      <p:sp>
        <p:nvSpPr>
          <p:cNvPr id="39938" name="Segnaposto piè di pagina 3">
            <a:extLst>
              <a:ext uri="{FF2B5EF4-FFF2-40B4-BE49-F238E27FC236}">
                <a16:creationId xmlns:a16="http://schemas.microsoft.com/office/drawing/2014/main" id="{C4DEA97A-B44B-284F-AFD9-FF4E4EB4F85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39939" name="Segnaposto numero diapositiva 4">
            <a:extLst>
              <a:ext uri="{FF2B5EF4-FFF2-40B4-BE49-F238E27FC236}">
                <a16:creationId xmlns:a16="http://schemas.microsoft.com/office/drawing/2014/main" id="{451749C8-2E20-7F4B-979D-A554E8EE14E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B78473F-3937-7E42-9DF8-9A996AB4305B}" type="slidenum">
              <a:rPr lang="en-US" altLang="it-IT" sz="900" smtClean="0">
                <a:solidFill>
                  <a:schemeClr val="bg1"/>
                </a:solidFill>
                <a:latin typeface="Times" pitchFamily="2" charset="0"/>
              </a:rPr>
              <a:pPr eaLnBrk="0" hangingPunct="0">
                <a:spcBef>
                  <a:spcPct val="0"/>
                </a:spcBef>
                <a:buSzTx/>
                <a:buFontTx/>
                <a:buNone/>
              </a:pPr>
              <a:t>1</a:t>
            </a:fld>
            <a:endParaRPr lang="en-US" altLang="it-IT" sz="900">
              <a:solidFill>
                <a:schemeClr val="bg1"/>
              </a:solidFill>
              <a:latin typeface="Times" pitchFamily="2" charset="0"/>
            </a:endParaRPr>
          </a:p>
        </p:txBody>
      </p:sp>
      <p:sp>
        <p:nvSpPr>
          <p:cNvPr id="39940" name="Rectangle 3">
            <a:extLst>
              <a:ext uri="{FF2B5EF4-FFF2-40B4-BE49-F238E27FC236}">
                <a16:creationId xmlns:a16="http://schemas.microsoft.com/office/drawing/2014/main" id="{B14A72D1-16DC-B14B-A35B-C24C7CFD5E0A}"/>
              </a:ext>
            </a:extLst>
          </p:cNvPr>
          <p:cNvSpPr txBox="1">
            <a:spLocks noChangeArrowheads="1"/>
          </p:cNvSpPr>
          <p:nvPr/>
        </p:nvSpPr>
        <p:spPr bwMode="auto">
          <a:xfrm>
            <a:off x="285750" y="2143125"/>
            <a:ext cx="3384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Produzione </a:t>
            </a:r>
            <a:br>
              <a:rPr lang="it-IT" altLang="it-IT" sz="3200" b="1"/>
            </a:br>
            <a:r>
              <a:rPr lang="it-IT" altLang="it-IT" sz="3200" b="1"/>
              <a:t>e tasso </a:t>
            </a:r>
            <a:br>
              <a:rPr lang="it-IT" altLang="it-IT" sz="3200" b="1"/>
            </a:br>
            <a:r>
              <a:rPr lang="it-IT" altLang="it-IT" sz="3200" b="1"/>
              <a:t>di cambio </a:t>
            </a:r>
            <a:br>
              <a:rPr lang="it-IT" altLang="it-IT" sz="3200" b="1"/>
            </a:br>
            <a:r>
              <a:rPr lang="it-IT" altLang="it-IT" sz="3200" b="1"/>
              <a:t>nel breve periodo</a:t>
            </a:r>
          </a:p>
        </p:txBody>
      </p:sp>
      <p:pic>
        <p:nvPicPr>
          <p:cNvPr id="39941" name="Segnaposto immagine 7">
            <a:extLst>
              <a:ext uri="{FF2B5EF4-FFF2-40B4-BE49-F238E27FC236}">
                <a16:creationId xmlns:a16="http://schemas.microsoft.com/office/drawing/2014/main" id="{E0133157-AAD0-2B42-97D5-4EA9C56EF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4313"/>
            <a:ext cx="38163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1A7BC651-C21B-744C-9320-E9CBAB832AAB}"/>
              </a:ext>
            </a:extLst>
          </p:cNvPr>
          <p:cNvSpPr>
            <a:spLocks noGrp="1" noChangeArrowheads="1"/>
          </p:cNvSpPr>
          <p:nvPr>
            <p:ph type="title"/>
          </p:nvPr>
        </p:nvSpPr>
        <p:spPr/>
        <p:txBody>
          <a:bodyPr/>
          <a:lstStyle/>
          <a:p>
            <a:pPr eaLnBrk="1" hangingPunct="1"/>
            <a:r>
              <a:rPr lang="it-IT" altLang="it-IT"/>
              <a:t>Determinanti della domanda aggregata </a:t>
            </a:r>
          </a:p>
        </p:txBody>
      </p:sp>
      <p:sp>
        <p:nvSpPr>
          <p:cNvPr id="2" name="Rectangle 3">
            <a:extLst>
              <a:ext uri="{FF2B5EF4-FFF2-40B4-BE49-F238E27FC236}">
                <a16:creationId xmlns:a16="http://schemas.microsoft.com/office/drawing/2014/main" id="{2DC770DE-E2D1-684C-B2E7-DC356BCE787A}"/>
              </a:ext>
            </a:extLst>
          </p:cNvPr>
          <p:cNvSpPr>
            <a:spLocks noGrp="1" noChangeArrowheads="1"/>
          </p:cNvSpPr>
          <p:nvPr>
            <p:ph idx="1"/>
          </p:nvPr>
        </p:nvSpPr>
        <p:spPr/>
        <p:txBody>
          <a:bodyPr/>
          <a:lstStyle/>
          <a:p>
            <a:pPr eaLnBrk="1" hangingPunct="1">
              <a:lnSpc>
                <a:spcPct val="90000"/>
              </a:lnSpc>
            </a:pPr>
            <a:r>
              <a:rPr lang="it-IT" altLang="it-IT" sz="2400"/>
              <a:t>Per semplicità, ipotizziamo che fattori politici esogeni determinino la spesa pubblica </a:t>
            </a:r>
            <a:r>
              <a:rPr lang="it-IT" altLang="it-IT" sz="2400" i="1"/>
              <a:t>G</a:t>
            </a:r>
            <a:r>
              <a:rPr lang="it-IT" altLang="it-IT" sz="2400"/>
              <a:t> e il livello di tassazione </a:t>
            </a:r>
            <a:r>
              <a:rPr lang="it-IT" altLang="it-IT" sz="2400" i="1"/>
              <a:t>T.</a:t>
            </a:r>
          </a:p>
          <a:p>
            <a:pPr eaLnBrk="1" hangingPunct="1">
              <a:lnSpc>
                <a:spcPct val="90000"/>
              </a:lnSpc>
              <a:spcBef>
                <a:spcPct val="70000"/>
              </a:spcBef>
            </a:pPr>
            <a:r>
              <a:rPr lang="it-IT" altLang="it-IT" sz="2400"/>
              <a:t>Per semplicità, per ora ipotizziamo che la spesa per investimento </a:t>
            </a:r>
            <a:r>
              <a:rPr lang="it-IT" altLang="it-IT" sz="2400" i="1"/>
              <a:t>I</a:t>
            </a:r>
            <a:r>
              <a:rPr lang="it-IT" altLang="it-IT" sz="2400"/>
              <a:t> sia determinata esogenamente.</a:t>
            </a:r>
          </a:p>
          <a:p>
            <a:pPr lvl="3" eaLnBrk="1" hangingPunct="1">
              <a:lnSpc>
                <a:spcPct val="90000"/>
              </a:lnSpc>
              <a:spcBef>
                <a:spcPct val="50000"/>
              </a:spcBef>
            </a:pPr>
            <a:r>
              <a:rPr lang="it-IT" altLang="it-IT"/>
              <a:t>Un modello più complicato mostra che l’investimento dipende dal costo di prendere a prestito per l’investimento, ovvero dal tasso di interesse.</a:t>
            </a:r>
          </a:p>
        </p:txBody>
      </p:sp>
      <p:sp>
        <p:nvSpPr>
          <p:cNvPr id="49155" name="Segnaposto piè di pagina 3">
            <a:extLst>
              <a:ext uri="{FF2B5EF4-FFF2-40B4-BE49-F238E27FC236}">
                <a16:creationId xmlns:a16="http://schemas.microsoft.com/office/drawing/2014/main" id="{21E451F0-E4BB-1C43-845D-75254039139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9156" name="Segnaposto numero diapositiva 4">
            <a:extLst>
              <a:ext uri="{FF2B5EF4-FFF2-40B4-BE49-F238E27FC236}">
                <a16:creationId xmlns:a16="http://schemas.microsoft.com/office/drawing/2014/main" id="{879EFC82-910C-9A49-B62F-191D6621633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8893874-630D-1945-A433-A4761A9FEE45}" type="slidenum">
              <a:rPr lang="en-US" altLang="it-IT" sz="900" smtClean="0">
                <a:solidFill>
                  <a:schemeClr val="bg1"/>
                </a:solidFill>
                <a:latin typeface="Times" pitchFamily="2" charset="0"/>
              </a:rPr>
              <a:pPr eaLnBrk="0" hangingPunct="0">
                <a:spcBef>
                  <a:spcPct val="0"/>
                </a:spcBef>
                <a:buSzTx/>
                <a:buFontTx/>
                <a:buNone/>
              </a:pPr>
              <a:t>10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7BDAB611-9FBB-244D-A8ED-D8886C089D4A}"/>
              </a:ext>
            </a:extLst>
          </p:cNvPr>
          <p:cNvSpPr>
            <a:spLocks noGrp="1" noChangeArrowheads="1"/>
          </p:cNvSpPr>
          <p:nvPr>
            <p:ph type="title"/>
          </p:nvPr>
        </p:nvSpPr>
        <p:spPr/>
        <p:txBody>
          <a:bodyPr/>
          <a:lstStyle/>
          <a:p>
            <a:pPr eaLnBrk="1" hangingPunct="1"/>
            <a:r>
              <a:rPr lang="it-IT" altLang="it-IT"/>
              <a:t>Determinanti della domanda aggregata </a:t>
            </a:r>
          </a:p>
        </p:txBody>
      </p:sp>
      <p:sp>
        <p:nvSpPr>
          <p:cNvPr id="2" name="Rectangle 3">
            <a:extLst>
              <a:ext uri="{FF2B5EF4-FFF2-40B4-BE49-F238E27FC236}">
                <a16:creationId xmlns:a16="http://schemas.microsoft.com/office/drawing/2014/main" id="{2D72C3C2-3EEF-0140-9971-46F895AA6C95}"/>
              </a:ext>
            </a:extLst>
          </p:cNvPr>
          <p:cNvSpPr>
            <a:spLocks noGrp="1" noChangeArrowheads="1"/>
          </p:cNvSpPr>
          <p:nvPr>
            <p:ph idx="1"/>
          </p:nvPr>
        </p:nvSpPr>
        <p:spPr>
          <a:xfrm>
            <a:off x="365125" y="1484313"/>
            <a:ext cx="8229600" cy="4740275"/>
          </a:xfrm>
        </p:spPr>
        <p:txBody>
          <a:bodyPr/>
          <a:lstStyle/>
          <a:p>
            <a:pPr eaLnBrk="1" hangingPunct="1"/>
            <a:r>
              <a:rPr lang="it-IT" altLang="it-IT" sz="2600"/>
              <a:t>La domanda aggregata è perciò espressa come:</a:t>
            </a:r>
          </a:p>
          <a:p>
            <a:pPr algn="ctr" eaLnBrk="1" hangingPunct="1">
              <a:buFontTx/>
              <a:buNone/>
            </a:pPr>
            <a:r>
              <a:rPr lang="en-US" altLang="it-IT" sz="2400" i="1"/>
              <a:t>D</a:t>
            </a:r>
            <a:r>
              <a:rPr lang="en-US" altLang="it-IT" sz="2400"/>
              <a:t> = </a:t>
            </a:r>
            <a:r>
              <a:rPr lang="en-US" altLang="it-IT" sz="2400" i="1"/>
              <a:t>C</a:t>
            </a:r>
            <a:r>
              <a:rPr lang="en-US" altLang="it-IT" sz="2400"/>
              <a:t>(</a:t>
            </a:r>
            <a:r>
              <a:rPr lang="en-US" altLang="it-IT" sz="2400" i="1"/>
              <a:t>Y</a:t>
            </a:r>
            <a:r>
              <a:rPr lang="en-US" altLang="it-IT" sz="2400"/>
              <a:t> – </a:t>
            </a:r>
            <a:r>
              <a:rPr lang="en-US" altLang="it-IT" sz="2400" i="1"/>
              <a:t>T</a:t>
            </a:r>
            <a:r>
              <a:rPr lang="en-US" altLang="it-IT" sz="2400"/>
              <a:t>) + </a:t>
            </a:r>
            <a:r>
              <a:rPr lang="en-US" altLang="it-IT" sz="2400" i="1"/>
              <a:t>I</a:t>
            </a:r>
            <a:r>
              <a:rPr lang="en-US" altLang="it-IT" sz="2400"/>
              <a:t> + </a:t>
            </a:r>
            <a:r>
              <a:rPr lang="en-US" altLang="it-IT" sz="2400" i="1"/>
              <a:t>G</a:t>
            </a:r>
            <a:r>
              <a:rPr lang="en-US" altLang="it-IT" sz="2400"/>
              <a:t> + </a:t>
            </a:r>
            <a:r>
              <a:rPr lang="en-US" altLang="it-IT" sz="2400" i="1"/>
              <a:t>CA</a:t>
            </a:r>
            <a:r>
              <a:rPr lang="en-US" altLang="it-IT" sz="2400"/>
              <a:t>(</a:t>
            </a:r>
            <a:r>
              <a:rPr lang="en-US" altLang="it-IT" sz="2400" i="1"/>
              <a:t>EP</a:t>
            </a:r>
            <a:r>
              <a:rPr lang="en-US" altLang="it-IT" sz="2400"/>
              <a:t>*/</a:t>
            </a:r>
            <a:r>
              <a:rPr lang="en-US" altLang="it-IT" sz="2400" i="1"/>
              <a:t>P</a:t>
            </a:r>
            <a:r>
              <a:rPr lang="en-US" altLang="it-IT" sz="2400"/>
              <a:t>, </a:t>
            </a:r>
            <a:r>
              <a:rPr lang="en-US" altLang="it-IT" sz="2400" i="1"/>
              <a:t>Y</a:t>
            </a:r>
            <a:r>
              <a:rPr lang="en-US" altLang="it-IT" sz="2400"/>
              <a:t> – </a:t>
            </a:r>
            <a:r>
              <a:rPr lang="en-US" altLang="it-IT" sz="2400" i="1"/>
              <a:t>T</a:t>
            </a:r>
            <a:r>
              <a:rPr lang="en-US" altLang="it-IT" sz="2400"/>
              <a:t>)</a:t>
            </a:r>
            <a:endParaRPr lang="en-US" altLang="it-IT" sz="2800"/>
          </a:p>
          <a:p>
            <a:pPr eaLnBrk="1" hangingPunct="1">
              <a:spcBef>
                <a:spcPct val="550000"/>
              </a:spcBef>
            </a:pPr>
            <a:r>
              <a:rPr lang="it-IT" altLang="it-IT" sz="2600"/>
              <a:t>O più semplicemente:</a:t>
            </a:r>
            <a:r>
              <a:rPr lang="en-US" altLang="it-IT" sz="2800"/>
              <a:t>	</a:t>
            </a:r>
          </a:p>
          <a:p>
            <a:pPr algn="ctr" eaLnBrk="1" hangingPunct="1">
              <a:spcBef>
                <a:spcPct val="40000"/>
              </a:spcBef>
              <a:buFontTx/>
              <a:buNone/>
            </a:pPr>
            <a:r>
              <a:rPr lang="en-US" altLang="it-IT" sz="2400" i="1"/>
              <a:t>D</a:t>
            </a:r>
            <a:r>
              <a:rPr lang="en-US" altLang="it-IT" sz="2400"/>
              <a:t> = </a:t>
            </a:r>
            <a:r>
              <a:rPr lang="en-US" altLang="it-IT" sz="2400" i="1"/>
              <a:t>D</a:t>
            </a:r>
            <a:r>
              <a:rPr lang="en-US" altLang="it-IT" sz="2400"/>
              <a:t>(</a:t>
            </a:r>
            <a:r>
              <a:rPr lang="en-US" altLang="it-IT" sz="2400" i="1"/>
              <a:t>EP</a:t>
            </a:r>
            <a:r>
              <a:rPr lang="en-US" altLang="it-IT" sz="2400"/>
              <a:t>*/</a:t>
            </a:r>
            <a:r>
              <a:rPr lang="en-US" altLang="it-IT" sz="2400" i="1"/>
              <a:t>P</a:t>
            </a:r>
            <a:r>
              <a:rPr lang="en-US" altLang="it-IT" sz="2400"/>
              <a:t>, </a:t>
            </a:r>
            <a:r>
              <a:rPr lang="en-US" altLang="it-IT" sz="2400" i="1"/>
              <a:t>Y</a:t>
            </a:r>
            <a:r>
              <a:rPr lang="en-US" altLang="it-IT" sz="2400"/>
              <a:t> – </a:t>
            </a:r>
            <a:r>
              <a:rPr lang="en-US" altLang="it-IT" sz="2400" i="1"/>
              <a:t>T</a:t>
            </a:r>
            <a:r>
              <a:rPr lang="en-US" altLang="it-IT" sz="2400"/>
              <a:t>, </a:t>
            </a:r>
            <a:r>
              <a:rPr lang="en-US" altLang="it-IT" sz="2400" i="1"/>
              <a:t>I</a:t>
            </a:r>
            <a:r>
              <a:rPr lang="en-US" altLang="it-IT" sz="2400"/>
              <a:t>, </a:t>
            </a:r>
            <a:r>
              <a:rPr lang="en-US" altLang="it-IT" sz="2400" i="1"/>
              <a:t>G</a:t>
            </a:r>
            <a:r>
              <a:rPr lang="en-US" altLang="it-IT" sz="2400"/>
              <a:t>)</a:t>
            </a:r>
          </a:p>
        </p:txBody>
      </p:sp>
      <p:sp>
        <p:nvSpPr>
          <p:cNvPr id="50179" name="Segnaposto piè di pagina 3">
            <a:extLst>
              <a:ext uri="{FF2B5EF4-FFF2-40B4-BE49-F238E27FC236}">
                <a16:creationId xmlns:a16="http://schemas.microsoft.com/office/drawing/2014/main" id="{774A29AC-63B4-434C-8004-7C606D6177F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0180" name="Segnaposto numero diapositiva 4">
            <a:extLst>
              <a:ext uri="{FF2B5EF4-FFF2-40B4-BE49-F238E27FC236}">
                <a16:creationId xmlns:a16="http://schemas.microsoft.com/office/drawing/2014/main" id="{870C0E86-7FAE-FE4A-AC41-D6B836108CF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059B2D1-870C-0C40-96CA-3CE8DFF2DD3D}" type="slidenum">
              <a:rPr lang="en-US" altLang="it-IT" sz="900" smtClean="0">
                <a:solidFill>
                  <a:schemeClr val="bg1"/>
                </a:solidFill>
                <a:latin typeface="Times" pitchFamily="2" charset="0"/>
              </a:rPr>
              <a:pPr eaLnBrk="0" hangingPunct="0">
                <a:spcBef>
                  <a:spcPct val="0"/>
                </a:spcBef>
                <a:buSzTx/>
                <a:buFontTx/>
                <a:buNone/>
              </a:pPr>
              <a:t>11</a:t>
            </a:fld>
            <a:endParaRPr lang="en-US" altLang="it-IT" sz="900">
              <a:solidFill>
                <a:schemeClr val="bg1"/>
              </a:solidFill>
              <a:latin typeface="Times" pitchFamily="2" charset="0"/>
            </a:endParaRPr>
          </a:p>
        </p:txBody>
      </p:sp>
      <p:grpSp>
        <p:nvGrpSpPr>
          <p:cNvPr id="50181" name="Group 4">
            <a:extLst>
              <a:ext uri="{FF2B5EF4-FFF2-40B4-BE49-F238E27FC236}">
                <a16:creationId xmlns:a16="http://schemas.microsoft.com/office/drawing/2014/main" id="{5C7CC584-489E-F242-B2D5-40C97A10A38D}"/>
              </a:ext>
            </a:extLst>
          </p:cNvPr>
          <p:cNvGrpSpPr>
            <a:grpSpLocks/>
          </p:cNvGrpSpPr>
          <p:nvPr/>
        </p:nvGrpSpPr>
        <p:grpSpPr bwMode="auto">
          <a:xfrm>
            <a:off x="3449638" y="2846388"/>
            <a:ext cx="1985962" cy="1878012"/>
            <a:chOff x="2237" y="1660"/>
            <a:chExt cx="1180" cy="1285"/>
          </a:xfrm>
        </p:grpSpPr>
        <p:sp>
          <p:nvSpPr>
            <p:cNvPr id="50188" name="AutoShape 5">
              <a:extLst>
                <a:ext uri="{FF2B5EF4-FFF2-40B4-BE49-F238E27FC236}">
                  <a16:creationId xmlns:a16="http://schemas.microsoft.com/office/drawing/2014/main" id="{1BFA99F8-763D-5C43-9B9D-31ECE6EBBD4F}"/>
                </a:ext>
              </a:extLst>
            </p:cNvPr>
            <p:cNvSpPr>
              <a:spLocks/>
            </p:cNvSpPr>
            <p:nvPr/>
          </p:nvSpPr>
          <p:spPr bwMode="auto">
            <a:xfrm rot="-5400000">
              <a:off x="2566" y="1409"/>
              <a:ext cx="183" cy="685"/>
            </a:xfrm>
            <a:prstGeom prst="leftBrace">
              <a:avLst>
                <a:gd name="adj1" fmla="val 3119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sp>
          <p:nvSpPr>
            <p:cNvPr id="50189" name="Line 6">
              <a:extLst>
                <a:ext uri="{FF2B5EF4-FFF2-40B4-BE49-F238E27FC236}">
                  <a16:creationId xmlns:a16="http://schemas.microsoft.com/office/drawing/2014/main" id="{C9BB2535-C7BA-AD4E-9E2D-0D7636D0FB2B}"/>
                </a:ext>
              </a:extLst>
            </p:cNvPr>
            <p:cNvSpPr>
              <a:spLocks noChangeShapeType="1"/>
            </p:cNvSpPr>
            <p:nvPr/>
          </p:nvSpPr>
          <p:spPr bwMode="auto">
            <a:xfrm>
              <a:off x="2652" y="1838"/>
              <a:ext cx="5"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0190" name="Text Box 7">
              <a:extLst>
                <a:ext uri="{FF2B5EF4-FFF2-40B4-BE49-F238E27FC236}">
                  <a16:creationId xmlns:a16="http://schemas.microsoft.com/office/drawing/2014/main" id="{44C47401-87E3-AB46-A486-E63422668A4E}"/>
                </a:ext>
              </a:extLst>
            </p:cNvPr>
            <p:cNvSpPr txBox="1">
              <a:spLocks noChangeArrowheads="1"/>
            </p:cNvSpPr>
            <p:nvPr/>
          </p:nvSpPr>
          <p:spPr bwMode="auto">
            <a:xfrm>
              <a:off x="2237" y="2189"/>
              <a:ext cx="1180" cy="756"/>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Investimento e </a:t>
              </a:r>
            </a:p>
            <a:p>
              <a:pPr eaLnBrk="1" hangingPunct="1">
                <a:spcBef>
                  <a:spcPct val="0"/>
                </a:spcBef>
                <a:buSzTx/>
                <a:buFontTx/>
                <a:buNone/>
              </a:pPr>
              <a:r>
                <a:rPr lang="it-IT" altLang="it-IT" sz="1800">
                  <a:latin typeface="Arial" panose="020B0604020202020204" pitchFamily="34" charset="0"/>
                </a:rPr>
                <a:t>spesa pubblica,</a:t>
              </a:r>
            </a:p>
            <a:p>
              <a:pPr eaLnBrk="1" hangingPunct="1">
                <a:spcBef>
                  <a:spcPct val="0"/>
                </a:spcBef>
                <a:buSzTx/>
                <a:buFontTx/>
                <a:buNone/>
              </a:pPr>
              <a:r>
                <a:rPr lang="it-IT" altLang="it-IT" sz="1800">
                  <a:latin typeface="Arial" panose="020B0604020202020204" pitchFamily="34" charset="0"/>
                </a:rPr>
                <a:t>entrambi esogeni</a:t>
              </a:r>
            </a:p>
          </p:txBody>
        </p:sp>
      </p:grpSp>
      <p:grpSp>
        <p:nvGrpSpPr>
          <p:cNvPr id="50182" name="Group 8">
            <a:extLst>
              <a:ext uri="{FF2B5EF4-FFF2-40B4-BE49-F238E27FC236}">
                <a16:creationId xmlns:a16="http://schemas.microsoft.com/office/drawing/2014/main" id="{28A9D4A2-4849-A945-8674-2E61F5EFF7F4}"/>
              </a:ext>
            </a:extLst>
          </p:cNvPr>
          <p:cNvGrpSpPr>
            <a:grpSpLocks/>
          </p:cNvGrpSpPr>
          <p:nvPr/>
        </p:nvGrpSpPr>
        <p:grpSpPr bwMode="auto">
          <a:xfrm>
            <a:off x="5072063" y="2857500"/>
            <a:ext cx="3062287" cy="1609725"/>
            <a:chOff x="3139" y="1623"/>
            <a:chExt cx="1929" cy="1014"/>
          </a:xfrm>
        </p:grpSpPr>
        <p:sp>
          <p:nvSpPr>
            <p:cNvPr id="50186" name="AutoShape 9">
              <a:extLst>
                <a:ext uri="{FF2B5EF4-FFF2-40B4-BE49-F238E27FC236}">
                  <a16:creationId xmlns:a16="http://schemas.microsoft.com/office/drawing/2014/main" id="{A04EB3C1-C19B-C247-BA65-C0DC28B9533A}"/>
                </a:ext>
              </a:extLst>
            </p:cNvPr>
            <p:cNvSpPr>
              <a:spLocks/>
            </p:cNvSpPr>
            <p:nvPr/>
          </p:nvSpPr>
          <p:spPr bwMode="auto">
            <a:xfrm rot="-5400000">
              <a:off x="3819" y="943"/>
              <a:ext cx="257" cy="1618"/>
            </a:xfrm>
            <a:prstGeom prst="leftBrace">
              <a:avLst>
                <a:gd name="adj1" fmla="val 5246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sp>
          <p:nvSpPr>
            <p:cNvPr id="50187" name="Text Box 10">
              <a:extLst>
                <a:ext uri="{FF2B5EF4-FFF2-40B4-BE49-F238E27FC236}">
                  <a16:creationId xmlns:a16="http://schemas.microsoft.com/office/drawing/2014/main" id="{90E3C6DB-7E0E-2F43-8BBE-A2DAFD7FE0FB}"/>
                </a:ext>
              </a:extLst>
            </p:cNvPr>
            <p:cNvSpPr txBox="1">
              <a:spLocks noChangeArrowheads="1"/>
            </p:cNvSpPr>
            <p:nvPr/>
          </p:nvSpPr>
          <p:spPr bwMode="auto">
            <a:xfrm>
              <a:off x="3570" y="1881"/>
              <a:ext cx="1498" cy="756"/>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Conto corrente </a:t>
              </a:r>
            </a:p>
            <a:p>
              <a:pPr eaLnBrk="1" hangingPunct="1">
                <a:spcBef>
                  <a:spcPct val="0"/>
                </a:spcBef>
                <a:buSzTx/>
                <a:buFontTx/>
                <a:buNone/>
              </a:pPr>
              <a:r>
                <a:rPr lang="it-IT" altLang="it-IT" sz="1800">
                  <a:latin typeface="Arial" panose="020B0604020202020204" pitchFamily="34" charset="0"/>
                </a:rPr>
                <a:t>in funzione del tasso </a:t>
              </a:r>
            </a:p>
            <a:p>
              <a:pPr eaLnBrk="1" hangingPunct="1">
                <a:spcBef>
                  <a:spcPct val="0"/>
                </a:spcBef>
                <a:buSzTx/>
                <a:buFontTx/>
                <a:buNone/>
              </a:pPr>
              <a:r>
                <a:rPr lang="it-IT" altLang="it-IT" sz="1800">
                  <a:latin typeface="Arial" panose="020B0604020202020204" pitchFamily="34" charset="0"/>
                </a:rPr>
                <a:t>di cambio reale e del </a:t>
              </a:r>
            </a:p>
            <a:p>
              <a:pPr eaLnBrk="1" hangingPunct="1">
                <a:spcBef>
                  <a:spcPct val="0"/>
                </a:spcBef>
                <a:buSzTx/>
                <a:buFontTx/>
                <a:buNone/>
              </a:pPr>
              <a:r>
                <a:rPr lang="it-IT" altLang="it-IT" sz="1800">
                  <a:latin typeface="Arial" panose="020B0604020202020204" pitchFamily="34" charset="0"/>
                </a:rPr>
                <a:t>reddito disponibile</a:t>
              </a:r>
            </a:p>
          </p:txBody>
        </p:sp>
      </p:grpSp>
      <p:grpSp>
        <p:nvGrpSpPr>
          <p:cNvPr id="50183" name="Group 12">
            <a:extLst>
              <a:ext uri="{FF2B5EF4-FFF2-40B4-BE49-F238E27FC236}">
                <a16:creationId xmlns:a16="http://schemas.microsoft.com/office/drawing/2014/main" id="{9D82B883-577F-A54B-B881-E35DA112F213}"/>
              </a:ext>
            </a:extLst>
          </p:cNvPr>
          <p:cNvGrpSpPr>
            <a:grpSpLocks/>
          </p:cNvGrpSpPr>
          <p:nvPr/>
        </p:nvGrpSpPr>
        <p:grpSpPr bwMode="auto">
          <a:xfrm>
            <a:off x="1836738" y="2928938"/>
            <a:ext cx="1365250" cy="1536700"/>
            <a:chOff x="1315" y="1650"/>
            <a:chExt cx="860" cy="968"/>
          </a:xfrm>
        </p:grpSpPr>
        <p:sp>
          <p:nvSpPr>
            <p:cNvPr id="50184" name="AutoShape 13">
              <a:extLst>
                <a:ext uri="{FF2B5EF4-FFF2-40B4-BE49-F238E27FC236}">
                  <a16:creationId xmlns:a16="http://schemas.microsoft.com/office/drawing/2014/main" id="{650862B5-02B6-524A-B9C1-659DEAA74A48}"/>
                </a:ext>
              </a:extLst>
            </p:cNvPr>
            <p:cNvSpPr>
              <a:spLocks/>
            </p:cNvSpPr>
            <p:nvPr/>
          </p:nvSpPr>
          <p:spPr bwMode="auto">
            <a:xfrm rot="-5400000">
              <a:off x="1695" y="1384"/>
              <a:ext cx="183" cy="715"/>
            </a:xfrm>
            <a:prstGeom prst="leftBrace">
              <a:avLst>
                <a:gd name="adj1" fmla="val 325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sp>
          <p:nvSpPr>
            <p:cNvPr id="50185" name="Text Box 14">
              <a:extLst>
                <a:ext uri="{FF2B5EF4-FFF2-40B4-BE49-F238E27FC236}">
                  <a16:creationId xmlns:a16="http://schemas.microsoft.com/office/drawing/2014/main" id="{B8AC6DFC-772C-8A44-A623-22705F9F9995}"/>
                </a:ext>
              </a:extLst>
            </p:cNvPr>
            <p:cNvSpPr txBox="1">
              <a:spLocks noChangeArrowheads="1"/>
            </p:cNvSpPr>
            <p:nvPr/>
          </p:nvSpPr>
          <p:spPr bwMode="auto">
            <a:xfrm>
              <a:off x="1315" y="1862"/>
              <a:ext cx="860" cy="756"/>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Consumo </a:t>
              </a:r>
            </a:p>
            <a:p>
              <a:pPr eaLnBrk="1" hangingPunct="1">
                <a:spcBef>
                  <a:spcPct val="0"/>
                </a:spcBef>
                <a:buSzTx/>
                <a:buFontTx/>
                <a:buNone/>
              </a:pPr>
              <a:r>
                <a:rPr lang="it-IT" altLang="it-IT" sz="1800">
                  <a:latin typeface="Arial" panose="020B0604020202020204" pitchFamily="34" charset="0"/>
                </a:rPr>
                <a:t>in funzione </a:t>
              </a:r>
            </a:p>
            <a:p>
              <a:pPr eaLnBrk="1" hangingPunct="1">
                <a:spcBef>
                  <a:spcPct val="0"/>
                </a:spcBef>
                <a:buSzTx/>
                <a:buFontTx/>
                <a:buNone/>
              </a:pPr>
              <a:r>
                <a:rPr lang="it-IT" altLang="it-IT" sz="1800">
                  <a:latin typeface="Arial" panose="020B0604020202020204" pitchFamily="34" charset="0"/>
                </a:rPr>
                <a:t>del reddito </a:t>
              </a:r>
            </a:p>
            <a:p>
              <a:pPr eaLnBrk="1" hangingPunct="1">
                <a:spcBef>
                  <a:spcPct val="0"/>
                </a:spcBef>
                <a:buSzTx/>
                <a:buFontTx/>
                <a:buNone/>
              </a:pPr>
              <a:r>
                <a:rPr lang="it-IT" altLang="it-IT" sz="1800">
                  <a:latin typeface="Arial" panose="020B0604020202020204" pitchFamily="34" charset="0"/>
                </a:rPr>
                <a:t>disponibile</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4397DCA-8440-D546-B532-B4812E6535F7}"/>
              </a:ext>
            </a:extLst>
          </p:cNvPr>
          <p:cNvSpPr>
            <a:spLocks noGrp="1" noChangeArrowheads="1"/>
          </p:cNvSpPr>
          <p:nvPr>
            <p:ph type="title"/>
          </p:nvPr>
        </p:nvSpPr>
        <p:spPr/>
        <p:txBody>
          <a:bodyPr/>
          <a:lstStyle/>
          <a:p>
            <a:pPr eaLnBrk="1" hangingPunct="1"/>
            <a:r>
              <a:rPr lang="it-IT" altLang="it-IT"/>
              <a:t>Determinanti della domanda aggregata </a:t>
            </a:r>
          </a:p>
        </p:txBody>
      </p:sp>
      <p:sp>
        <p:nvSpPr>
          <p:cNvPr id="2" name="Rectangle 3">
            <a:extLst>
              <a:ext uri="{FF2B5EF4-FFF2-40B4-BE49-F238E27FC236}">
                <a16:creationId xmlns:a16="http://schemas.microsoft.com/office/drawing/2014/main" id="{D1EB2324-B9D5-574F-8929-33B44164FA48}"/>
              </a:ext>
            </a:extLst>
          </p:cNvPr>
          <p:cNvSpPr>
            <a:spLocks noGrp="1" noChangeArrowheads="1"/>
          </p:cNvSpPr>
          <p:nvPr>
            <p:ph idx="1"/>
          </p:nvPr>
        </p:nvSpPr>
        <p:spPr>
          <a:xfrm>
            <a:off x="357188" y="1268413"/>
            <a:ext cx="8229600" cy="4525962"/>
          </a:xfrm>
        </p:spPr>
        <p:txBody>
          <a:bodyPr/>
          <a:lstStyle/>
          <a:p>
            <a:pPr eaLnBrk="1" hangingPunct="1"/>
            <a:r>
              <a:rPr lang="it-IT" altLang="it-IT" sz="2400"/>
              <a:t>Queste sono le determinanti della domanda aggregata.</a:t>
            </a:r>
          </a:p>
          <a:p>
            <a:pPr lvl="3" eaLnBrk="1" hangingPunct="1">
              <a:spcBef>
                <a:spcPct val="50000"/>
              </a:spcBef>
            </a:pPr>
            <a:r>
              <a:rPr lang="it-IT" altLang="it-IT"/>
              <a:t>Tasso di cambio reale: un aumento del tasso di cambio reale fa crescere il saldo del conto corrente, e perciò provoca un aumento della domanda aggregata di prodotti domestici.</a:t>
            </a:r>
            <a:endParaRPr lang="it-IT" altLang="it-IT" i="1"/>
          </a:p>
          <a:p>
            <a:pPr lvl="3" eaLnBrk="1" hangingPunct="1">
              <a:spcBef>
                <a:spcPct val="50000"/>
              </a:spcBef>
            </a:pPr>
            <a:r>
              <a:rPr lang="it-IT" altLang="it-IT"/>
              <a:t>Reddito disponibile: un aumento del reddito disponibile accresce il consumo, ma riduce il saldo del conto corrente.</a:t>
            </a:r>
          </a:p>
          <a:p>
            <a:pPr marL="719138" lvl="4" eaLnBrk="1" hangingPunct="1">
              <a:lnSpc>
                <a:spcPct val="100000"/>
              </a:lnSpc>
              <a:spcBef>
                <a:spcPct val="50000"/>
              </a:spcBef>
            </a:pPr>
            <a:r>
              <a:rPr lang="it-IT" altLang="it-IT" sz="1800"/>
              <a:t>Poiché la spesa totale per consumi è solitamente maggiore della spesa in prodotti esteri, il primo effetto domina il secondo.</a:t>
            </a:r>
          </a:p>
          <a:p>
            <a:pPr marL="719138" lvl="4" eaLnBrk="1" hangingPunct="1">
              <a:lnSpc>
                <a:spcPct val="100000"/>
              </a:lnSpc>
              <a:spcBef>
                <a:spcPct val="50000"/>
              </a:spcBef>
            </a:pPr>
            <a:r>
              <a:rPr lang="it-IT" altLang="it-IT" sz="1800"/>
              <a:t>All’aumentare del reddito, dato il livello di tassazione, il consumo aggregato e la domanda aggregata crescono meno</a:t>
            </a:r>
            <a:br>
              <a:rPr lang="it-IT" altLang="it-IT" sz="1800"/>
            </a:br>
            <a:r>
              <a:rPr lang="it-IT" altLang="it-IT" sz="1800"/>
              <a:t>del reddito.</a:t>
            </a:r>
          </a:p>
        </p:txBody>
      </p:sp>
      <p:sp>
        <p:nvSpPr>
          <p:cNvPr id="51203" name="Segnaposto piè di pagina 3">
            <a:extLst>
              <a:ext uri="{FF2B5EF4-FFF2-40B4-BE49-F238E27FC236}">
                <a16:creationId xmlns:a16="http://schemas.microsoft.com/office/drawing/2014/main" id="{A97F996A-51F3-4749-AF82-3770644E94E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1204" name="Segnaposto numero diapositiva 4">
            <a:extLst>
              <a:ext uri="{FF2B5EF4-FFF2-40B4-BE49-F238E27FC236}">
                <a16:creationId xmlns:a16="http://schemas.microsoft.com/office/drawing/2014/main" id="{4A96F152-FA11-7E4E-B0CB-A252F514F8F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F0F4480-763A-264C-A5E8-97DAE36BD7F1}" type="slidenum">
              <a:rPr lang="en-US" altLang="it-IT" sz="900" smtClean="0">
                <a:solidFill>
                  <a:schemeClr val="bg1"/>
                </a:solidFill>
                <a:latin typeface="Times" pitchFamily="2" charset="0"/>
              </a:rPr>
              <a:pPr eaLnBrk="0" hangingPunct="0">
                <a:spcBef>
                  <a:spcPct val="0"/>
                </a:spcBef>
                <a:buSzTx/>
                <a:buFontTx/>
                <a:buNone/>
              </a:pPr>
              <a:t>12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Right)">
                                      <p:cBhvr>
                                        <p:cTn id="10" dur="500"/>
                                        <p:tgtEl>
                                          <p:spTgt spid="2">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Right)">
                                      <p:cBhvr>
                                        <p:cTn id="13" dur="500"/>
                                        <p:tgtEl>
                                          <p:spTgt spid="2">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trips(downRight)">
                                      <p:cBhvr>
                                        <p:cTn id="16" dur="500"/>
                                        <p:tgtEl>
                                          <p:spTgt spid="2">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strips(downRigh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a:extLst>
              <a:ext uri="{FF2B5EF4-FFF2-40B4-BE49-F238E27FC236}">
                <a16:creationId xmlns:a16="http://schemas.microsoft.com/office/drawing/2014/main" id="{9ADC2BD7-EA76-DC4E-BDA2-B8040297F89F}"/>
              </a:ext>
            </a:extLst>
          </p:cNvPr>
          <p:cNvSpPr>
            <a:spLocks noGrp="1" noChangeArrowheads="1"/>
          </p:cNvSpPr>
          <p:nvPr>
            <p:ph type="title"/>
          </p:nvPr>
        </p:nvSpPr>
        <p:spPr/>
        <p:txBody>
          <a:bodyPr/>
          <a:lstStyle/>
          <a:p>
            <a:r>
              <a:rPr lang="it-IT" altLang="it-IT"/>
              <a:t>Determinanti della domanda aggregata </a:t>
            </a:r>
          </a:p>
        </p:txBody>
      </p:sp>
      <p:sp>
        <p:nvSpPr>
          <p:cNvPr id="52226" name="Segnaposto contenuto 2">
            <a:extLst>
              <a:ext uri="{FF2B5EF4-FFF2-40B4-BE49-F238E27FC236}">
                <a16:creationId xmlns:a16="http://schemas.microsoft.com/office/drawing/2014/main" id="{7DCD1B92-8878-F140-ADA1-A17F21D710A4}"/>
              </a:ext>
            </a:extLst>
          </p:cNvPr>
          <p:cNvSpPr>
            <a:spLocks noGrp="1" noChangeArrowheads="1"/>
          </p:cNvSpPr>
          <p:nvPr>
            <p:ph idx="1"/>
          </p:nvPr>
        </p:nvSpPr>
        <p:spPr/>
        <p:txBody>
          <a:bodyPr/>
          <a:lstStyle/>
          <a:p>
            <a:pPr marL="342900" indent="-342900">
              <a:buFont typeface="Courier New" panose="02070309020205020404" pitchFamily="49" charset="0"/>
              <a:buChar char="o"/>
            </a:pPr>
            <a:r>
              <a:rPr lang="it-IT" altLang="it-IT" i="1"/>
              <a:t>Un deprezzamento reale della valuta nazionale aumenta la domanda aggregata per i beni domestici a parità di altre condizioni, mentre un apprezzamento reale la riduce.</a:t>
            </a:r>
          </a:p>
          <a:p>
            <a:pPr marL="342900" indent="-342900">
              <a:buFont typeface="Courier New" panose="02070309020205020404" pitchFamily="49" charset="0"/>
              <a:buChar char="o"/>
            </a:pPr>
            <a:r>
              <a:rPr lang="it-IT" altLang="it-IT" i="1"/>
              <a:t>Un aumento del reddito reale interno aumenta la domanda aggregata per prodotti domestici a parità di altre condizioni, mentre una sua diminuzione riduce la domanda aggregata di prodotti domestici.</a:t>
            </a:r>
            <a:endParaRPr lang="it-IT" altLang="it-IT"/>
          </a:p>
        </p:txBody>
      </p:sp>
      <p:sp>
        <p:nvSpPr>
          <p:cNvPr id="52227" name="Segnaposto piè di pagina 3">
            <a:extLst>
              <a:ext uri="{FF2B5EF4-FFF2-40B4-BE49-F238E27FC236}">
                <a16:creationId xmlns:a16="http://schemas.microsoft.com/office/drawing/2014/main" id="{743E8DB3-23F3-5047-A279-E99AA381D6CF}"/>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2228" name="Segnaposto numero diapositiva 4">
            <a:extLst>
              <a:ext uri="{FF2B5EF4-FFF2-40B4-BE49-F238E27FC236}">
                <a16:creationId xmlns:a16="http://schemas.microsoft.com/office/drawing/2014/main" id="{CD849434-5D60-6640-A987-6563A160D374}"/>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F9A8640-6561-D944-A8CD-68F6D6FC6E4B}" type="slidenum">
              <a:rPr lang="en-US" altLang="it-IT" sz="900" smtClean="0">
                <a:solidFill>
                  <a:schemeClr val="bg1"/>
                </a:solidFill>
                <a:latin typeface="Times" pitchFamily="2" charset="0"/>
              </a:rPr>
              <a:pPr>
                <a:spcBef>
                  <a:spcPct val="0"/>
                </a:spcBef>
                <a:buSzTx/>
                <a:buFontTx/>
                <a:buNone/>
              </a:pPr>
              <a:t>13</a:t>
            </a:fld>
            <a:endParaRPr lang="en-US" altLang="it-IT" sz="900">
              <a:solidFill>
                <a:schemeClr val="bg1"/>
              </a:solidFill>
              <a:latin typeface="Times"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6DD35793-C2BF-1141-81AE-93840138E0B2}"/>
              </a:ext>
            </a:extLst>
          </p:cNvPr>
          <p:cNvSpPr>
            <a:spLocks noGrp="1" noChangeArrowheads="1"/>
          </p:cNvSpPr>
          <p:nvPr>
            <p:ph type="title"/>
          </p:nvPr>
        </p:nvSpPr>
        <p:spPr/>
        <p:txBody>
          <a:bodyPr/>
          <a:lstStyle/>
          <a:p>
            <a:pPr eaLnBrk="1" hangingPunct="1"/>
            <a:r>
              <a:rPr lang="it-IT" altLang="it-IT" b="0"/>
              <a:t>Figura 6.1 </a:t>
            </a:r>
            <a:r>
              <a:rPr lang="it-IT" altLang="it-IT"/>
              <a:t>Domanda aggregata in funzione </a:t>
            </a:r>
            <a:br>
              <a:rPr lang="it-IT" altLang="it-IT"/>
            </a:br>
            <a:r>
              <a:rPr lang="it-IT" altLang="it-IT"/>
              <a:t>del reddito</a:t>
            </a:r>
          </a:p>
        </p:txBody>
      </p:sp>
      <p:sp>
        <p:nvSpPr>
          <p:cNvPr id="53250" name="Segnaposto piè di pagina 3">
            <a:extLst>
              <a:ext uri="{FF2B5EF4-FFF2-40B4-BE49-F238E27FC236}">
                <a16:creationId xmlns:a16="http://schemas.microsoft.com/office/drawing/2014/main" id="{742A8FDF-C61B-F54A-8E1A-AE175569BCB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3251" name="Segnaposto numero diapositiva 4">
            <a:extLst>
              <a:ext uri="{FF2B5EF4-FFF2-40B4-BE49-F238E27FC236}">
                <a16:creationId xmlns:a16="http://schemas.microsoft.com/office/drawing/2014/main" id="{89C936E8-97B0-BF49-A45C-C5ECD77D507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4711D83-1F1F-8F40-BEC1-B685DB434955}" type="slidenum">
              <a:rPr lang="en-US" altLang="it-IT" sz="900" smtClean="0">
                <a:solidFill>
                  <a:schemeClr val="bg1"/>
                </a:solidFill>
                <a:latin typeface="Times" pitchFamily="2" charset="0"/>
              </a:rPr>
              <a:pPr eaLnBrk="0" hangingPunct="0">
                <a:spcBef>
                  <a:spcPct val="0"/>
                </a:spcBef>
                <a:buSzTx/>
                <a:buFontTx/>
                <a:buNone/>
              </a:pPr>
              <a:t>14</a:t>
            </a:fld>
            <a:endParaRPr lang="en-US" altLang="it-IT" sz="900">
              <a:solidFill>
                <a:schemeClr val="bg1"/>
              </a:solidFill>
              <a:latin typeface="Times" pitchFamily="2" charset="0"/>
            </a:endParaRPr>
          </a:p>
        </p:txBody>
      </p:sp>
      <p:pic>
        <p:nvPicPr>
          <p:cNvPr id="53252" name="Segnaposto contenuto 2">
            <a:extLst>
              <a:ext uri="{FF2B5EF4-FFF2-40B4-BE49-F238E27FC236}">
                <a16:creationId xmlns:a16="http://schemas.microsoft.com/office/drawing/2014/main" id="{B3454D77-76CE-FE4B-B851-96BE1BDF2B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5738" y="1192213"/>
            <a:ext cx="6284912" cy="50450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731FD48-B0F5-EF4C-997C-B0AEAA26FC9A}"/>
              </a:ext>
            </a:extLst>
          </p:cNvPr>
          <p:cNvSpPr>
            <a:spLocks noGrp="1" noChangeArrowheads="1"/>
          </p:cNvSpPr>
          <p:nvPr>
            <p:ph type="title"/>
          </p:nvPr>
        </p:nvSpPr>
        <p:spPr/>
        <p:txBody>
          <a:bodyPr/>
          <a:lstStyle/>
          <a:p>
            <a:pPr algn="ctr" eaLnBrk="1" hangingPunct="1"/>
            <a:r>
              <a:rPr lang="it-IT" altLang="it-IT" sz="2800"/>
              <a:t>Equilibrio di breve periodo per la domanda aggregata e la produzione</a:t>
            </a:r>
          </a:p>
        </p:txBody>
      </p:sp>
      <p:sp>
        <p:nvSpPr>
          <p:cNvPr id="2" name="Rectangle 3">
            <a:extLst>
              <a:ext uri="{FF2B5EF4-FFF2-40B4-BE49-F238E27FC236}">
                <a16:creationId xmlns:a16="http://schemas.microsoft.com/office/drawing/2014/main" id="{F14FA032-C6C1-6240-993C-BEC6BB4180DD}"/>
              </a:ext>
            </a:extLst>
          </p:cNvPr>
          <p:cNvSpPr>
            <a:spLocks noGrp="1" noChangeArrowheads="1"/>
          </p:cNvSpPr>
          <p:nvPr>
            <p:ph idx="1"/>
          </p:nvPr>
        </p:nvSpPr>
        <p:spPr>
          <a:xfrm>
            <a:off x="714375" y="1643063"/>
            <a:ext cx="7835900" cy="4648200"/>
          </a:xfrm>
        </p:spPr>
        <p:txBody>
          <a:bodyPr/>
          <a:lstStyle/>
          <a:p>
            <a:pPr eaLnBrk="1" hangingPunct="1"/>
            <a:r>
              <a:rPr lang="it-IT" altLang="it-IT" sz="2400"/>
              <a:t>L’equilibrio è raggiunto quando il valore della produzione </a:t>
            </a:r>
            <a:r>
              <a:rPr lang="it-IT" altLang="it-IT" sz="2400" i="1"/>
              <a:t>Y </a:t>
            </a:r>
            <a:r>
              <a:rPr lang="it-IT" altLang="it-IT" sz="2400"/>
              <a:t>(e il reddito derivante dalla produzione) è uguale alla domanda </a:t>
            </a:r>
            <a:r>
              <a:rPr lang="it-IT" altLang="it-IT" sz="2400" i="1"/>
              <a:t>D.</a:t>
            </a:r>
          </a:p>
          <a:p>
            <a:pPr algn="ctr" eaLnBrk="1" hangingPunct="1">
              <a:buFontTx/>
              <a:buNone/>
            </a:pPr>
            <a:r>
              <a:rPr lang="en-US" altLang="it-IT" sz="2800" i="1"/>
              <a:t>Y</a:t>
            </a:r>
            <a:r>
              <a:rPr lang="en-US" altLang="it-IT" sz="2800"/>
              <a:t> = </a:t>
            </a:r>
            <a:r>
              <a:rPr lang="en-US" altLang="it-IT" sz="2800" i="1"/>
              <a:t>D</a:t>
            </a:r>
            <a:r>
              <a:rPr lang="en-US" altLang="it-IT" sz="2800"/>
              <a:t>(</a:t>
            </a:r>
            <a:r>
              <a:rPr lang="en-US" altLang="it-IT" sz="2800" i="1"/>
              <a:t>EP</a:t>
            </a:r>
            <a:r>
              <a:rPr lang="en-US" altLang="it-IT" sz="2800"/>
              <a:t>*/</a:t>
            </a:r>
            <a:r>
              <a:rPr lang="en-US" altLang="it-IT" sz="2800" i="1"/>
              <a:t>P</a:t>
            </a:r>
            <a:r>
              <a:rPr lang="en-US" altLang="it-IT" sz="2800"/>
              <a:t>, </a:t>
            </a:r>
            <a:r>
              <a:rPr lang="en-US" altLang="it-IT" sz="2800" i="1"/>
              <a:t>Y</a:t>
            </a:r>
            <a:r>
              <a:rPr lang="en-US" altLang="it-IT" sz="2800"/>
              <a:t> – </a:t>
            </a:r>
            <a:r>
              <a:rPr lang="en-US" altLang="it-IT" sz="2800" i="1"/>
              <a:t>T</a:t>
            </a:r>
            <a:r>
              <a:rPr lang="en-US" altLang="it-IT" sz="2800"/>
              <a:t>, </a:t>
            </a:r>
            <a:r>
              <a:rPr lang="en-US" altLang="it-IT" sz="2800" i="1"/>
              <a:t>I</a:t>
            </a:r>
            <a:r>
              <a:rPr lang="en-US" altLang="it-IT" sz="2800"/>
              <a:t>, </a:t>
            </a:r>
            <a:r>
              <a:rPr lang="en-US" altLang="it-IT" sz="2800" i="1"/>
              <a:t>G</a:t>
            </a:r>
            <a:r>
              <a:rPr lang="en-US" altLang="it-IT" sz="2800"/>
              <a:t>)</a:t>
            </a:r>
          </a:p>
        </p:txBody>
      </p:sp>
      <p:sp>
        <p:nvSpPr>
          <p:cNvPr id="54275" name="Segnaposto piè di pagina 3">
            <a:extLst>
              <a:ext uri="{FF2B5EF4-FFF2-40B4-BE49-F238E27FC236}">
                <a16:creationId xmlns:a16="http://schemas.microsoft.com/office/drawing/2014/main" id="{32DEBBDB-A8B4-3340-9074-58E29467A1F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4276" name="Segnaposto numero diapositiva 4">
            <a:extLst>
              <a:ext uri="{FF2B5EF4-FFF2-40B4-BE49-F238E27FC236}">
                <a16:creationId xmlns:a16="http://schemas.microsoft.com/office/drawing/2014/main" id="{C92087D8-251E-5945-8235-0F2470A7E93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A16DFA8-B6DF-CA45-B4AB-8A8DBFFE5A2E}" type="slidenum">
              <a:rPr lang="en-US" altLang="it-IT" sz="900" smtClean="0">
                <a:solidFill>
                  <a:schemeClr val="bg1"/>
                </a:solidFill>
                <a:latin typeface="Times" pitchFamily="2" charset="0"/>
              </a:rPr>
              <a:pPr eaLnBrk="0" hangingPunct="0">
                <a:spcBef>
                  <a:spcPct val="0"/>
                </a:spcBef>
                <a:buSzTx/>
                <a:buFontTx/>
                <a:buNone/>
              </a:pPr>
              <a:t>15</a:t>
            </a:fld>
            <a:endParaRPr lang="en-US" altLang="it-IT" sz="900">
              <a:solidFill>
                <a:schemeClr val="bg1"/>
              </a:solidFill>
              <a:latin typeface="Times" pitchFamily="2" charset="0"/>
            </a:endParaRPr>
          </a:p>
        </p:txBody>
      </p:sp>
      <p:grpSp>
        <p:nvGrpSpPr>
          <p:cNvPr id="54277" name="Group 4">
            <a:extLst>
              <a:ext uri="{FF2B5EF4-FFF2-40B4-BE49-F238E27FC236}">
                <a16:creationId xmlns:a16="http://schemas.microsoft.com/office/drawing/2014/main" id="{570D8C25-3B77-2E46-B7AF-D706F0FE849D}"/>
              </a:ext>
            </a:extLst>
          </p:cNvPr>
          <p:cNvGrpSpPr>
            <a:grpSpLocks/>
          </p:cNvGrpSpPr>
          <p:nvPr/>
        </p:nvGrpSpPr>
        <p:grpSpPr bwMode="auto">
          <a:xfrm>
            <a:off x="539750" y="3495675"/>
            <a:ext cx="2722563" cy="1804988"/>
            <a:chOff x="552" y="2459"/>
            <a:chExt cx="1715" cy="1137"/>
          </a:xfrm>
        </p:grpSpPr>
        <p:sp>
          <p:nvSpPr>
            <p:cNvPr id="54282" name="Line 5">
              <a:extLst>
                <a:ext uri="{FF2B5EF4-FFF2-40B4-BE49-F238E27FC236}">
                  <a16:creationId xmlns:a16="http://schemas.microsoft.com/office/drawing/2014/main" id="{F294E086-D353-BB44-84D8-C2BB064DE734}"/>
                </a:ext>
              </a:extLst>
            </p:cNvPr>
            <p:cNvSpPr>
              <a:spLocks noChangeShapeType="1"/>
            </p:cNvSpPr>
            <p:nvPr/>
          </p:nvSpPr>
          <p:spPr bwMode="auto">
            <a:xfrm flipV="1">
              <a:off x="1746" y="2459"/>
              <a:ext cx="0" cy="7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4283" name="Text Box 6">
              <a:extLst>
                <a:ext uri="{FF2B5EF4-FFF2-40B4-BE49-F238E27FC236}">
                  <a16:creationId xmlns:a16="http://schemas.microsoft.com/office/drawing/2014/main" id="{610767DF-ECB4-4246-B7B8-7D1930F35128}"/>
                </a:ext>
              </a:extLst>
            </p:cNvPr>
            <p:cNvSpPr txBox="1">
              <a:spLocks noChangeArrowheads="1"/>
            </p:cNvSpPr>
            <p:nvPr/>
          </p:nvSpPr>
          <p:spPr bwMode="auto">
            <a:xfrm>
              <a:off x="552" y="3186"/>
              <a:ext cx="1715" cy="410"/>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Valore della produzione, </a:t>
              </a:r>
            </a:p>
            <a:p>
              <a:pPr eaLnBrk="1" hangingPunct="1">
                <a:spcBef>
                  <a:spcPct val="0"/>
                </a:spcBef>
                <a:buSzTx/>
                <a:buFontTx/>
                <a:buNone/>
              </a:pPr>
              <a:r>
                <a:rPr lang="it-IT" altLang="it-IT" sz="1800">
                  <a:latin typeface="Arial" panose="020B0604020202020204" pitchFamily="34" charset="0"/>
                </a:rPr>
                <a:t>reddito da produzione.</a:t>
              </a:r>
            </a:p>
          </p:txBody>
        </p:sp>
      </p:grpSp>
      <p:grpSp>
        <p:nvGrpSpPr>
          <p:cNvPr id="54278" name="Group 10">
            <a:extLst>
              <a:ext uri="{FF2B5EF4-FFF2-40B4-BE49-F238E27FC236}">
                <a16:creationId xmlns:a16="http://schemas.microsoft.com/office/drawing/2014/main" id="{443547D7-3CD1-5D44-B071-878DAA228903}"/>
              </a:ext>
            </a:extLst>
          </p:cNvPr>
          <p:cNvGrpSpPr>
            <a:grpSpLocks/>
          </p:cNvGrpSpPr>
          <p:nvPr/>
        </p:nvGrpSpPr>
        <p:grpSpPr bwMode="auto">
          <a:xfrm>
            <a:off x="3286125" y="3429000"/>
            <a:ext cx="4686300" cy="2165350"/>
            <a:chOff x="2103" y="2533"/>
            <a:chExt cx="2952" cy="1364"/>
          </a:xfrm>
        </p:grpSpPr>
        <p:sp>
          <p:nvSpPr>
            <p:cNvPr id="54279" name="AutoShape 11">
              <a:extLst>
                <a:ext uri="{FF2B5EF4-FFF2-40B4-BE49-F238E27FC236}">
                  <a16:creationId xmlns:a16="http://schemas.microsoft.com/office/drawing/2014/main" id="{63069DC3-41B4-2140-8899-04693A301C3C}"/>
                </a:ext>
              </a:extLst>
            </p:cNvPr>
            <p:cNvSpPr>
              <a:spLocks/>
            </p:cNvSpPr>
            <p:nvPr/>
          </p:nvSpPr>
          <p:spPr bwMode="auto">
            <a:xfrm rot="-5400000">
              <a:off x="2963" y="1673"/>
              <a:ext cx="210" cy="1930"/>
            </a:xfrm>
            <a:prstGeom prst="leftBrace">
              <a:avLst>
                <a:gd name="adj1" fmla="val 7658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sp>
          <p:nvSpPr>
            <p:cNvPr id="54280" name="Line 12">
              <a:extLst>
                <a:ext uri="{FF2B5EF4-FFF2-40B4-BE49-F238E27FC236}">
                  <a16:creationId xmlns:a16="http://schemas.microsoft.com/office/drawing/2014/main" id="{3E5171D9-F342-FE4C-9359-73BDBE24CA1A}"/>
                </a:ext>
              </a:extLst>
            </p:cNvPr>
            <p:cNvSpPr>
              <a:spLocks noChangeShapeType="1"/>
            </p:cNvSpPr>
            <p:nvPr/>
          </p:nvSpPr>
          <p:spPr bwMode="auto">
            <a:xfrm>
              <a:off x="3073" y="2743"/>
              <a:ext cx="201"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4281" name="Text Box 13">
              <a:extLst>
                <a:ext uri="{FF2B5EF4-FFF2-40B4-BE49-F238E27FC236}">
                  <a16:creationId xmlns:a16="http://schemas.microsoft.com/office/drawing/2014/main" id="{29AAB059-129C-9243-9849-915FF3B8D27A}"/>
                </a:ext>
              </a:extLst>
            </p:cNvPr>
            <p:cNvSpPr txBox="1">
              <a:spLocks noChangeArrowheads="1"/>
            </p:cNvSpPr>
            <p:nvPr/>
          </p:nvSpPr>
          <p:spPr bwMode="auto">
            <a:xfrm>
              <a:off x="2365" y="3141"/>
              <a:ext cx="2690" cy="756"/>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Domanda aggregata in funzione </a:t>
              </a:r>
            </a:p>
            <a:p>
              <a:pPr eaLnBrk="1" hangingPunct="1">
                <a:spcBef>
                  <a:spcPct val="0"/>
                </a:spcBef>
                <a:buSzTx/>
                <a:buFontTx/>
                <a:buNone/>
              </a:pPr>
              <a:r>
                <a:rPr lang="it-IT" altLang="it-IT" sz="1800">
                  <a:latin typeface="Arial" panose="020B0604020202020204" pitchFamily="34" charset="0"/>
                </a:rPr>
                <a:t>del tasso di cambio reale, </a:t>
              </a:r>
            </a:p>
            <a:p>
              <a:pPr eaLnBrk="1" hangingPunct="1">
                <a:spcBef>
                  <a:spcPct val="0"/>
                </a:spcBef>
                <a:buSzTx/>
                <a:buFontTx/>
                <a:buNone/>
              </a:pPr>
              <a:r>
                <a:rPr lang="it-IT" altLang="it-IT" sz="1800">
                  <a:latin typeface="Arial" panose="020B0604020202020204" pitchFamily="34" charset="0"/>
                </a:rPr>
                <a:t>del reddito disponibile, </a:t>
              </a:r>
            </a:p>
            <a:p>
              <a:pPr eaLnBrk="1" hangingPunct="1">
                <a:spcBef>
                  <a:spcPct val="0"/>
                </a:spcBef>
                <a:buSzTx/>
                <a:buFontTx/>
                <a:buNone/>
              </a:pPr>
              <a:r>
                <a:rPr lang="it-IT" altLang="it-IT" sz="1800">
                  <a:latin typeface="Arial" panose="020B0604020202020204" pitchFamily="34" charset="0"/>
                </a:rPr>
                <a:t>dell’investimento e della spesa pubblica.</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a:extLst>
              <a:ext uri="{FF2B5EF4-FFF2-40B4-BE49-F238E27FC236}">
                <a16:creationId xmlns:a16="http://schemas.microsoft.com/office/drawing/2014/main" id="{4F8EC024-4A63-954A-A28D-69D62747F4D5}"/>
              </a:ext>
            </a:extLst>
          </p:cNvPr>
          <p:cNvSpPr>
            <a:spLocks noGrp="1" noChangeArrowheads="1"/>
          </p:cNvSpPr>
          <p:nvPr>
            <p:ph type="title"/>
          </p:nvPr>
        </p:nvSpPr>
        <p:spPr/>
        <p:txBody>
          <a:bodyPr/>
          <a:lstStyle/>
          <a:p>
            <a:pPr eaLnBrk="1" hangingPunct="1"/>
            <a:r>
              <a:rPr lang="it-IT" altLang="it-IT" b="0"/>
              <a:t>Figura 6.2 </a:t>
            </a:r>
            <a:r>
              <a:rPr lang="it-IT" altLang="it-IT"/>
              <a:t>Determinazione della produzione</a:t>
            </a:r>
            <a:br>
              <a:rPr lang="it-IT" altLang="it-IT"/>
            </a:br>
            <a:r>
              <a:rPr lang="it-IT" altLang="it-IT"/>
              <a:t>nel breve periodo</a:t>
            </a:r>
          </a:p>
        </p:txBody>
      </p:sp>
      <p:sp>
        <p:nvSpPr>
          <p:cNvPr id="55298" name="Segnaposto piè di pagina 3">
            <a:extLst>
              <a:ext uri="{FF2B5EF4-FFF2-40B4-BE49-F238E27FC236}">
                <a16:creationId xmlns:a16="http://schemas.microsoft.com/office/drawing/2014/main" id="{E0309676-52E8-504D-A55D-BC3F301B96C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5299" name="Segnaposto numero diapositiva 4">
            <a:extLst>
              <a:ext uri="{FF2B5EF4-FFF2-40B4-BE49-F238E27FC236}">
                <a16:creationId xmlns:a16="http://schemas.microsoft.com/office/drawing/2014/main" id="{72954FAD-E1EC-E94A-A749-DA00FCAFCB0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0F22616-D2DA-2948-ABC2-B5485F263D30}" type="slidenum">
              <a:rPr lang="en-US" altLang="it-IT" sz="900" smtClean="0">
                <a:solidFill>
                  <a:schemeClr val="bg1"/>
                </a:solidFill>
                <a:latin typeface="Times" pitchFamily="2" charset="0"/>
              </a:rPr>
              <a:pPr eaLnBrk="0" hangingPunct="0">
                <a:spcBef>
                  <a:spcPct val="0"/>
                </a:spcBef>
                <a:buSzTx/>
                <a:buFontTx/>
                <a:buNone/>
              </a:pPr>
              <a:t>16</a:t>
            </a:fld>
            <a:endParaRPr lang="en-US" altLang="it-IT" sz="900">
              <a:solidFill>
                <a:schemeClr val="bg1"/>
              </a:solidFill>
              <a:latin typeface="Times" pitchFamily="2" charset="0"/>
            </a:endParaRPr>
          </a:p>
        </p:txBody>
      </p:sp>
      <p:sp>
        <p:nvSpPr>
          <p:cNvPr id="55300" name="AutoShape 62">
            <a:extLst>
              <a:ext uri="{FF2B5EF4-FFF2-40B4-BE49-F238E27FC236}">
                <a16:creationId xmlns:a16="http://schemas.microsoft.com/office/drawing/2014/main" id="{C2B627ED-4583-6846-9C43-8E8458877C4D}"/>
              </a:ext>
            </a:extLst>
          </p:cNvPr>
          <p:cNvSpPr>
            <a:spLocks/>
          </p:cNvSpPr>
          <p:nvPr/>
        </p:nvSpPr>
        <p:spPr bwMode="auto">
          <a:xfrm>
            <a:off x="6286500" y="2357438"/>
            <a:ext cx="71438" cy="433387"/>
          </a:xfrm>
          <a:prstGeom prst="rightBrace">
            <a:avLst>
              <a:gd name="adj1" fmla="val 14978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SzTx/>
              <a:buFontTx/>
              <a:buNone/>
            </a:pPr>
            <a:endParaRPr lang="it-IT" altLang="it-IT" sz="2400">
              <a:latin typeface="Times" pitchFamily="2" charset="0"/>
            </a:endParaRPr>
          </a:p>
        </p:txBody>
      </p:sp>
      <p:sp>
        <p:nvSpPr>
          <p:cNvPr id="55301" name="AutoShape 55">
            <a:extLst>
              <a:ext uri="{FF2B5EF4-FFF2-40B4-BE49-F238E27FC236}">
                <a16:creationId xmlns:a16="http://schemas.microsoft.com/office/drawing/2014/main" id="{05BABDA6-F64A-0B41-8D0A-C44440750C87}"/>
              </a:ext>
            </a:extLst>
          </p:cNvPr>
          <p:cNvSpPr>
            <a:spLocks/>
          </p:cNvSpPr>
          <p:nvPr/>
        </p:nvSpPr>
        <p:spPr bwMode="auto">
          <a:xfrm>
            <a:off x="4000500" y="3643313"/>
            <a:ext cx="92075" cy="608012"/>
          </a:xfrm>
          <a:prstGeom prst="leftBrace">
            <a:avLst>
              <a:gd name="adj1" fmla="val 54356"/>
              <a:gd name="adj2" fmla="val 50000"/>
            </a:avLst>
          </a:prstGeom>
          <a:solidFill>
            <a:schemeClr val="bg1"/>
          </a:solidFill>
          <a:ln w="9525">
            <a:solidFill>
              <a:schemeClr val="tx1"/>
            </a:solidFill>
            <a:round/>
            <a:headEnd/>
            <a:tailEnd/>
          </a:ln>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sp>
        <p:nvSpPr>
          <p:cNvPr id="55302" name="Line 56">
            <a:extLst>
              <a:ext uri="{FF2B5EF4-FFF2-40B4-BE49-F238E27FC236}">
                <a16:creationId xmlns:a16="http://schemas.microsoft.com/office/drawing/2014/main" id="{422DD098-43BD-B04A-B751-2850FD25A70B}"/>
              </a:ext>
            </a:extLst>
          </p:cNvPr>
          <p:cNvSpPr>
            <a:spLocks noChangeShapeType="1"/>
          </p:cNvSpPr>
          <p:nvPr/>
        </p:nvSpPr>
        <p:spPr bwMode="auto">
          <a:xfrm flipH="1">
            <a:off x="2714625" y="4071938"/>
            <a:ext cx="1285875"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5303" name="Segnaposto contenuto 2">
            <a:extLst>
              <a:ext uri="{FF2B5EF4-FFF2-40B4-BE49-F238E27FC236}">
                <a16:creationId xmlns:a16="http://schemas.microsoft.com/office/drawing/2014/main" id="{CC8D2E65-C263-FD40-8DAB-7D56121202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8088" y="1546225"/>
            <a:ext cx="6543675"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4F288CD6-4D2E-1B45-A322-3799F190F188}"/>
              </a:ext>
            </a:extLst>
          </p:cNvPr>
          <p:cNvSpPr>
            <a:spLocks noGrp="1" noChangeArrowheads="1"/>
          </p:cNvSpPr>
          <p:nvPr>
            <p:ph type="title"/>
          </p:nvPr>
        </p:nvSpPr>
        <p:spPr/>
        <p:txBody>
          <a:bodyPr/>
          <a:lstStyle/>
          <a:p>
            <a:pPr algn="ctr" eaLnBrk="1" hangingPunct="1"/>
            <a:r>
              <a:rPr lang="it-IT" altLang="it-IT" sz="2800"/>
              <a:t>Equilibrio di breve periodo e tasso</a:t>
            </a:r>
            <a:br>
              <a:rPr lang="it-IT" altLang="it-IT" sz="2800"/>
            </a:br>
            <a:r>
              <a:rPr lang="it-IT" altLang="it-IT" sz="2800"/>
              <a:t>di cambio: la curva DD</a:t>
            </a:r>
          </a:p>
        </p:txBody>
      </p:sp>
      <p:sp>
        <p:nvSpPr>
          <p:cNvPr id="2" name="Rectangle 3">
            <a:extLst>
              <a:ext uri="{FF2B5EF4-FFF2-40B4-BE49-F238E27FC236}">
                <a16:creationId xmlns:a16="http://schemas.microsoft.com/office/drawing/2014/main" id="{CF868D20-6C71-9246-A167-256B24794F4B}"/>
              </a:ext>
            </a:extLst>
          </p:cNvPr>
          <p:cNvSpPr>
            <a:spLocks noGrp="1" noChangeArrowheads="1"/>
          </p:cNvSpPr>
          <p:nvPr>
            <p:ph idx="1"/>
          </p:nvPr>
        </p:nvSpPr>
        <p:spPr>
          <a:xfrm>
            <a:off x="357188" y="1423988"/>
            <a:ext cx="8229600" cy="4957762"/>
          </a:xfrm>
        </p:spPr>
        <p:txBody>
          <a:bodyPr/>
          <a:lstStyle/>
          <a:p>
            <a:pPr eaLnBrk="1" hangingPunct="1"/>
            <a:r>
              <a:rPr lang="it-IT" altLang="it-IT" sz="2400"/>
              <a:t>La </a:t>
            </a:r>
            <a:r>
              <a:rPr lang="it-IT" altLang="it-IT" sz="2400" b="1"/>
              <a:t>curva DD </a:t>
            </a:r>
            <a:r>
              <a:rPr lang="it-IT" altLang="it-IT" sz="2400"/>
              <a:t>indica il tipo di relazione tra il tasso di cambio e la produzione che deve valere quando il mercato è in equilibrio.</a:t>
            </a:r>
          </a:p>
          <a:p>
            <a:pPr eaLnBrk="1" hangingPunct="1"/>
            <a:r>
              <a:rPr lang="it-IT" altLang="it-IT" sz="2400"/>
              <a:t>Con livelli dei prezzi, domestici ed esteri, fissi, un aumento del tasso di cambio nominale rende i beni e i servizi stranieri più cari rispetto a quelli domestici. Un aumento del tasso di cambio (un deprezzamento della valuta domestica) fa aumentare la domanda aggregata di prodotti domestici.</a:t>
            </a:r>
          </a:p>
          <a:p>
            <a:pPr eaLnBrk="1" hangingPunct="1"/>
            <a:r>
              <a:rPr lang="it-IT" altLang="it-IT" sz="2400"/>
              <a:t>In equilibrio, la produzione aumenterà fino a uguagliare la domanda aggregata.</a:t>
            </a:r>
          </a:p>
        </p:txBody>
      </p:sp>
      <p:sp>
        <p:nvSpPr>
          <p:cNvPr id="56323" name="Segnaposto piè di pagina 3">
            <a:extLst>
              <a:ext uri="{FF2B5EF4-FFF2-40B4-BE49-F238E27FC236}">
                <a16:creationId xmlns:a16="http://schemas.microsoft.com/office/drawing/2014/main" id="{2F45E570-03BF-0B4A-BA9A-F76DDE179E5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6324" name="Segnaposto numero diapositiva 4">
            <a:extLst>
              <a:ext uri="{FF2B5EF4-FFF2-40B4-BE49-F238E27FC236}">
                <a16:creationId xmlns:a16="http://schemas.microsoft.com/office/drawing/2014/main" id="{9F3374EC-51DF-0645-984E-DE32AE2CF1F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CCA73AE-3057-5F4E-B722-9E09BE9275B6}" type="slidenum">
              <a:rPr lang="en-US" altLang="it-IT" sz="900" smtClean="0">
                <a:solidFill>
                  <a:schemeClr val="bg1"/>
                </a:solidFill>
                <a:latin typeface="Times" pitchFamily="2" charset="0"/>
              </a:rPr>
              <a:pPr eaLnBrk="0" hangingPunct="0">
                <a:spcBef>
                  <a:spcPct val="0"/>
                </a:spcBef>
                <a:buSzTx/>
                <a:buFontTx/>
                <a:buNone/>
              </a:pPr>
              <a:t>17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BC45B40-B065-144F-9A49-B57D45BBE03D}"/>
              </a:ext>
            </a:extLst>
          </p:cNvPr>
          <p:cNvSpPr>
            <a:spLocks noGrp="1" noChangeArrowheads="1"/>
          </p:cNvSpPr>
          <p:nvPr>
            <p:ph type="title"/>
          </p:nvPr>
        </p:nvSpPr>
        <p:spPr>
          <a:xfrm>
            <a:off x="179388" y="395288"/>
            <a:ext cx="8778875" cy="900112"/>
          </a:xfrm>
        </p:spPr>
        <p:txBody>
          <a:bodyPr/>
          <a:lstStyle/>
          <a:p>
            <a:pPr eaLnBrk="1" hangingPunct="1"/>
            <a:r>
              <a:rPr lang="en-US" altLang="it-IT" b="0"/>
              <a:t>Figura 6.3 </a:t>
            </a:r>
            <a:r>
              <a:rPr lang="it-IT" altLang="it-IT"/>
              <a:t>Effetti di un deprezzamento della valuta sulla produzione con prezzi dei prodotti fissi</a:t>
            </a:r>
            <a:endParaRPr lang="en-US" altLang="it-IT"/>
          </a:p>
        </p:txBody>
      </p:sp>
      <p:sp>
        <p:nvSpPr>
          <p:cNvPr id="57346" name="Segnaposto piè di pagina 3">
            <a:extLst>
              <a:ext uri="{FF2B5EF4-FFF2-40B4-BE49-F238E27FC236}">
                <a16:creationId xmlns:a16="http://schemas.microsoft.com/office/drawing/2014/main" id="{9A46FDAD-97E9-3B4D-B37E-C230E72B7EE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7347" name="Segnaposto numero diapositiva 4">
            <a:extLst>
              <a:ext uri="{FF2B5EF4-FFF2-40B4-BE49-F238E27FC236}">
                <a16:creationId xmlns:a16="http://schemas.microsoft.com/office/drawing/2014/main" id="{4597AE18-31B6-5B42-9A33-8EED3C1202E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82DF897-0448-A140-A370-D687E402F01F}" type="slidenum">
              <a:rPr lang="en-US" altLang="it-IT" sz="900" smtClean="0">
                <a:solidFill>
                  <a:schemeClr val="bg1"/>
                </a:solidFill>
                <a:latin typeface="Times" pitchFamily="2" charset="0"/>
              </a:rPr>
              <a:pPr eaLnBrk="0" hangingPunct="0">
                <a:spcBef>
                  <a:spcPct val="0"/>
                </a:spcBef>
                <a:buSzTx/>
                <a:buFontTx/>
                <a:buNone/>
              </a:pPr>
              <a:t>18</a:t>
            </a:fld>
            <a:endParaRPr lang="en-US" altLang="it-IT" sz="900">
              <a:solidFill>
                <a:schemeClr val="bg1"/>
              </a:solidFill>
              <a:latin typeface="Times" pitchFamily="2" charset="0"/>
            </a:endParaRPr>
          </a:p>
        </p:txBody>
      </p:sp>
      <p:pic>
        <p:nvPicPr>
          <p:cNvPr id="57348" name="Immagine 1">
            <a:extLst>
              <a:ext uri="{FF2B5EF4-FFF2-40B4-BE49-F238E27FC236}">
                <a16:creationId xmlns:a16="http://schemas.microsoft.com/office/drawing/2014/main" id="{66460EA9-AB65-194D-8AA6-375FC9DB62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1125538"/>
            <a:ext cx="6931025"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a:extLst>
              <a:ext uri="{FF2B5EF4-FFF2-40B4-BE49-F238E27FC236}">
                <a16:creationId xmlns:a16="http://schemas.microsoft.com/office/drawing/2014/main" id="{6B0E0672-8F32-7140-8A2B-7192B176F9B5}"/>
              </a:ext>
            </a:extLst>
          </p:cNvPr>
          <p:cNvSpPr>
            <a:spLocks noGrp="1" noChangeArrowheads="1"/>
          </p:cNvSpPr>
          <p:nvPr>
            <p:ph type="title"/>
          </p:nvPr>
        </p:nvSpPr>
        <p:spPr>
          <a:xfrm>
            <a:off x="285750" y="214313"/>
            <a:ext cx="8229600" cy="900112"/>
          </a:xfrm>
        </p:spPr>
        <p:txBody>
          <a:bodyPr/>
          <a:lstStyle/>
          <a:p>
            <a:pPr eaLnBrk="1" hangingPunct="1"/>
            <a:r>
              <a:rPr lang="it-IT" altLang="it-IT" b="0"/>
              <a:t>Figura 6.4 </a:t>
            </a:r>
            <a:r>
              <a:rPr lang="it-IT" altLang="it-IT"/>
              <a:t>Derivazione della curva DD</a:t>
            </a:r>
          </a:p>
        </p:txBody>
      </p:sp>
      <p:sp>
        <p:nvSpPr>
          <p:cNvPr id="58370" name="Segnaposto piè di pagina 3">
            <a:extLst>
              <a:ext uri="{FF2B5EF4-FFF2-40B4-BE49-F238E27FC236}">
                <a16:creationId xmlns:a16="http://schemas.microsoft.com/office/drawing/2014/main" id="{D2B900B5-4A12-DF4D-903D-AC3D9A141CA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8371" name="Segnaposto numero diapositiva 4">
            <a:extLst>
              <a:ext uri="{FF2B5EF4-FFF2-40B4-BE49-F238E27FC236}">
                <a16:creationId xmlns:a16="http://schemas.microsoft.com/office/drawing/2014/main" id="{0C7B7C53-2715-F84E-A0CA-A3EA4B0DAA1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F0E510F-72DF-154D-A0CF-C812CF4B78E3}" type="slidenum">
              <a:rPr lang="en-US" altLang="it-IT" sz="900" smtClean="0">
                <a:solidFill>
                  <a:schemeClr val="bg1"/>
                </a:solidFill>
                <a:latin typeface="Times" pitchFamily="2" charset="0"/>
              </a:rPr>
              <a:pPr eaLnBrk="0" hangingPunct="0">
                <a:spcBef>
                  <a:spcPct val="0"/>
                </a:spcBef>
                <a:buSzTx/>
                <a:buFontTx/>
                <a:buNone/>
              </a:pPr>
              <a:t>19</a:t>
            </a:fld>
            <a:endParaRPr lang="en-US" altLang="it-IT" sz="900">
              <a:solidFill>
                <a:schemeClr val="bg1"/>
              </a:solidFill>
              <a:latin typeface="Times" pitchFamily="2" charset="0"/>
            </a:endParaRPr>
          </a:p>
        </p:txBody>
      </p:sp>
      <p:pic>
        <p:nvPicPr>
          <p:cNvPr id="58372" name="Segnaposto contenuto 2">
            <a:extLst>
              <a:ext uri="{FF2B5EF4-FFF2-40B4-BE49-F238E27FC236}">
                <a16:creationId xmlns:a16="http://schemas.microsoft.com/office/drawing/2014/main" id="{7F316D12-C374-F84D-9051-37B329DF3C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4575" y="627063"/>
            <a:ext cx="4921250" cy="56816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A620719B-3EC5-C14E-8E4D-9369D156053E}"/>
              </a:ext>
            </a:extLst>
          </p:cNvPr>
          <p:cNvSpPr>
            <a:spLocks noGrp="1" noChangeArrowheads="1"/>
          </p:cNvSpPr>
          <p:nvPr>
            <p:ph type="title"/>
          </p:nvPr>
        </p:nvSpPr>
        <p:spPr>
          <a:xfrm>
            <a:off x="365125" y="395288"/>
            <a:ext cx="8229600" cy="585787"/>
          </a:xfrm>
        </p:spPr>
        <p:txBody>
          <a:bodyPr/>
          <a:lstStyle/>
          <a:p>
            <a:pPr eaLnBrk="1" hangingPunct="1"/>
            <a:r>
              <a:rPr lang="it-IT" altLang="it-IT"/>
              <a:t>Struttura della presentazione</a:t>
            </a:r>
          </a:p>
        </p:txBody>
      </p:sp>
      <p:sp>
        <p:nvSpPr>
          <p:cNvPr id="6147" name="Rectangle 3">
            <a:extLst>
              <a:ext uri="{FF2B5EF4-FFF2-40B4-BE49-F238E27FC236}">
                <a16:creationId xmlns:a16="http://schemas.microsoft.com/office/drawing/2014/main" id="{1B280818-9175-254C-A212-7BF946DD7324}"/>
              </a:ext>
            </a:extLst>
          </p:cNvPr>
          <p:cNvSpPr>
            <a:spLocks noGrp="1" noChangeArrowheads="1"/>
          </p:cNvSpPr>
          <p:nvPr>
            <p:ph idx="1"/>
          </p:nvPr>
        </p:nvSpPr>
        <p:spPr>
          <a:xfrm>
            <a:off x="365125" y="1196975"/>
            <a:ext cx="8229600" cy="4875213"/>
          </a:xfrm>
        </p:spPr>
        <p:txBody>
          <a:bodyPr/>
          <a:lstStyle/>
          <a:p>
            <a:pPr>
              <a:defRPr/>
            </a:pPr>
            <a:r>
              <a:rPr lang="it-IT" sz="2200" dirty="0"/>
              <a:t>Introduzione</a:t>
            </a:r>
          </a:p>
          <a:p>
            <a:pPr>
              <a:defRPr/>
            </a:pPr>
            <a:r>
              <a:rPr lang="it-IT" sz="2200" dirty="0"/>
              <a:t>Determinanti della domanda aggregata</a:t>
            </a:r>
          </a:p>
          <a:p>
            <a:pPr marL="342900" indent="-342900">
              <a:buFont typeface="Courier New" panose="02070309020205020404" pitchFamily="49" charset="0"/>
              <a:buChar char="o"/>
              <a:defRPr/>
            </a:pPr>
            <a:r>
              <a:rPr lang="it-IT" dirty="0"/>
              <a:t>Come variazioni del tasso di cambio reale influenzano</a:t>
            </a:r>
            <a:br>
              <a:rPr lang="it-IT" dirty="0"/>
            </a:br>
            <a:r>
              <a:rPr lang="it-IT" dirty="0"/>
              <a:t>il conto corrente</a:t>
            </a:r>
          </a:p>
          <a:p>
            <a:pPr>
              <a:defRPr/>
            </a:pPr>
            <a:r>
              <a:rPr lang="it-IT" sz="2200" dirty="0"/>
              <a:t>Equilibrio di breve periodo per la domanda aggregata</a:t>
            </a:r>
            <a:br>
              <a:rPr lang="it-IT" sz="2200" dirty="0"/>
            </a:br>
            <a:r>
              <a:rPr lang="it-IT" sz="2200" dirty="0"/>
              <a:t>e la produzione</a:t>
            </a:r>
          </a:p>
          <a:p>
            <a:pPr>
              <a:defRPr/>
            </a:pPr>
            <a:r>
              <a:rPr lang="it-IT" sz="2200" dirty="0"/>
              <a:t>Equilibrio di breve periodo e tasso di cambio:</a:t>
            </a:r>
            <a:br>
              <a:rPr lang="it-IT" sz="2200" dirty="0"/>
            </a:br>
            <a:r>
              <a:rPr lang="it-IT" sz="2200" dirty="0"/>
              <a:t>la curva </a:t>
            </a:r>
            <a:r>
              <a:rPr lang="it-IT" sz="2200" i="1" dirty="0"/>
              <a:t>DD</a:t>
            </a:r>
            <a:endParaRPr lang="it-IT" sz="2200" dirty="0"/>
          </a:p>
          <a:p>
            <a:pPr>
              <a:defRPr/>
            </a:pPr>
            <a:r>
              <a:rPr lang="it-IT" sz="2200" dirty="0"/>
              <a:t>Equilibrio di breve periodo per le attività</a:t>
            </a:r>
          </a:p>
          <a:p>
            <a:pPr>
              <a:defRPr/>
            </a:pPr>
            <a:r>
              <a:rPr lang="it-IT" sz="2200" dirty="0"/>
              <a:t>Equilibrio di breve periodo per le attività: la curva </a:t>
            </a:r>
            <a:r>
              <a:rPr lang="it-IT" sz="2200" i="1" dirty="0"/>
              <a:t>AA</a:t>
            </a:r>
            <a:endParaRPr lang="it-IT" sz="2200" dirty="0"/>
          </a:p>
          <a:p>
            <a:pPr marL="342900" indent="-342900">
              <a:buFont typeface="Courier New" panose="02070309020205020404" pitchFamily="49" charset="0"/>
              <a:buChar char="o"/>
              <a:defRPr/>
            </a:pPr>
            <a:r>
              <a:rPr lang="it-IT" dirty="0"/>
              <a:t>L’uso congiunto delle curve </a:t>
            </a:r>
            <a:r>
              <a:rPr lang="it-IT" i="1" dirty="0"/>
              <a:t>DD </a:t>
            </a:r>
            <a:r>
              <a:rPr lang="it-IT" dirty="0"/>
              <a:t>e </a:t>
            </a:r>
            <a:r>
              <a:rPr lang="it-IT" i="1" dirty="0"/>
              <a:t>AA</a:t>
            </a:r>
            <a:endParaRPr lang="it-IT" dirty="0"/>
          </a:p>
        </p:txBody>
      </p:sp>
      <p:sp>
        <p:nvSpPr>
          <p:cNvPr id="40963" name="Segnaposto piè di pagina 3">
            <a:extLst>
              <a:ext uri="{FF2B5EF4-FFF2-40B4-BE49-F238E27FC236}">
                <a16:creationId xmlns:a16="http://schemas.microsoft.com/office/drawing/2014/main" id="{B7DD5B30-D6B2-4446-96E5-9DEF652F7A3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0964" name="Segnaposto numero diapositiva 4">
            <a:extLst>
              <a:ext uri="{FF2B5EF4-FFF2-40B4-BE49-F238E27FC236}">
                <a16:creationId xmlns:a16="http://schemas.microsoft.com/office/drawing/2014/main" id="{C20A09A9-A892-A24B-82B5-506F2D13ADF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87B8990-EA16-F344-9A78-80C7BD01DA22}" type="slidenum">
              <a:rPr lang="en-US" altLang="it-IT" sz="900" smtClean="0">
                <a:solidFill>
                  <a:schemeClr val="bg1"/>
                </a:solidFill>
                <a:latin typeface="Times" pitchFamily="2" charset="0"/>
              </a:rPr>
              <a:pPr eaLnBrk="0" hangingPunct="0">
                <a:spcBef>
                  <a:spcPct val="0"/>
                </a:spcBef>
                <a:buSzTx/>
                <a:buFontTx/>
                <a:buNone/>
              </a:pPr>
              <a:t>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trips(downRigh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trips(downRigh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trips(downRigh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trips(downRigh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trips(downRight)">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trips(downRight)">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strips(downRight)">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strips(downRight)">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192C9CE-CC91-7841-83E9-5E8D9CE7CB4A}"/>
              </a:ext>
            </a:extLst>
          </p:cNvPr>
          <p:cNvSpPr>
            <a:spLocks noGrp="1" noChangeArrowheads="1"/>
          </p:cNvSpPr>
          <p:nvPr>
            <p:ph type="title"/>
          </p:nvPr>
        </p:nvSpPr>
        <p:spPr/>
        <p:txBody>
          <a:bodyPr/>
          <a:lstStyle/>
          <a:p>
            <a:pPr eaLnBrk="1" hangingPunct="1"/>
            <a:r>
              <a:rPr lang="it-IT" altLang="it-IT"/>
              <a:t>Equilibrio di breve periodo e tasso di cambio: la curva DD </a:t>
            </a:r>
            <a:endParaRPr lang="en-US" altLang="it-IT"/>
          </a:p>
        </p:txBody>
      </p:sp>
      <p:sp>
        <p:nvSpPr>
          <p:cNvPr id="2" name="Rectangle 3">
            <a:extLst>
              <a:ext uri="{FF2B5EF4-FFF2-40B4-BE49-F238E27FC236}">
                <a16:creationId xmlns:a16="http://schemas.microsoft.com/office/drawing/2014/main" id="{53B08E6C-14C2-7D45-93A6-46E4286ACE14}"/>
              </a:ext>
            </a:extLst>
          </p:cNvPr>
          <p:cNvSpPr>
            <a:spLocks noGrp="1" noChangeArrowheads="1"/>
          </p:cNvSpPr>
          <p:nvPr>
            <p:ph idx="1"/>
          </p:nvPr>
        </p:nvSpPr>
        <p:spPr>
          <a:xfrm>
            <a:off x="571500" y="1643063"/>
            <a:ext cx="7835900" cy="4572000"/>
          </a:xfrm>
        </p:spPr>
        <p:txBody>
          <a:bodyPr/>
          <a:lstStyle/>
          <a:p>
            <a:pPr eaLnBrk="1" hangingPunct="1">
              <a:buFontTx/>
              <a:buNone/>
            </a:pPr>
            <a:r>
              <a:rPr lang="it-IT" altLang="it-IT" sz="2400">
                <a:cs typeface="Times New Roman" panose="02020603050405020304" pitchFamily="18" charset="0"/>
              </a:rPr>
              <a:t>La curva </a:t>
            </a:r>
            <a:r>
              <a:rPr lang="it-IT" altLang="it-IT" sz="2400" i="1">
                <a:cs typeface="Times New Roman" panose="02020603050405020304" pitchFamily="18" charset="0"/>
              </a:rPr>
              <a:t>DD m</a:t>
            </a:r>
            <a:r>
              <a:rPr lang="it-IT" altLang="it-IT" sz="2400"/>
              <a:t>ostra le combinazioni di produzione e tasso di cambio in cui il mercato dei beni è in equilibrio di breve periodo:</a:t>
            </a:r>
          </a:p>
          <a:p>
            <a:pPr algn="ctr" eaLnBrk="1" hangingPunct="1">
              <a:buFontTx/>
              <a:buNone/>
            </a:pPr>
            <a:r>
              <a:rPr lang="it-IT" altLang="it-IT"/>
              <a:t>domanda aggregata = produzione aggregata</a:t>
            </a:r>
          </a:p>
          <a:p>
            <a:pPr eaLnBrk="1" hangingPunct="1"/>
            <a:r>
              <a:rPr lang="it-IT" altLang="it-IT" sz="2400"/>
              <a:t>È inclinata positivamente perché un aumento del tasso di cambio provoca un aumento della domanda aggregata e della produzione aggregata.</a:t>
            </a:r>
          </a:p>
        </p:txBody>
      </p:sp>
      <p:sp>
        <p:nvSpPr>
          <p:cNvPr id="59395" name="Segnaposto piè di pagina 3">
            <a:extLst>
              <a:ext uri="{FF2B5EF4-FFF2-40B4-BE49-F238E27FC236}">
                <a16:creationId xmlns:a16="http://schemas.microsoft.com/office/drawing/2014/main" id="{8BE86CF0-E065-F048-8BDA-B6621E81AB7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9396" name="Segnaposto numero diapositiva 4">
            <a:extLst>
              <a:ext uri="{FF2B5EF4-FFF2-40B4-BE49-F238E27FC236}">
                <a16:creationId xmlns:a16="http://schemas.microsoft.com/office/drawing/2014/main" id="{CD9BB021-F818-3141-979C-2A6C3EC9EBA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21FADA3-F775-C347-9677-F034C4A94227}" type="slidenum">
              <a:rPr lang="en-US" altLang="it-IT" sz="900" smtClean="0">
                <a:solidFill>
                  <a:schemeClr val="bg1"/>
                </a:solidFill>
                <a:latin typeface="Times" pitchFamily="2" charset="0"/>
              </a:rPr>
              <a:pPr eaLnBrk="0" hangingPunct="0">
                <a:spcBef>
                  <a:spcPct val="0"/>
                </a:spcBef>
                <a:buSzTx/>
                <a:buFontTx/>
                <a:buNone/>
              </a:pPr>
              <a:t>20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30DDF524-520C-9E49-AFDF-4D485D634DD1}"/>
              </a:ext>
            </a:extLst>
          </p:cNvPr>
          <p:cNvSpPr>
            <a:spLocks noGrp="1" noChangeArrowheads="1"/>
          </p:cNvSpPr>
          <p:nvPr>
            <p:ph type="title"/>
          </p:nvPr>
        </p:nvSpPr>
        <p:spPr/>
        <p:txBody>
          <a:bodyPr/>
          <a:lstStyle/>
          <a:p>
            <a:pPr eaLnBrk="1" hangingPunct="1"/>
            <a:r>
              <a:rPr lang="it-IT" altLang="it-IT"/>
              <a:t>Spostamento della curva </a:t>
            </a:r>
            <a:r>
              <a:rPr lang="it-IT" altLang="it-IT" i="1"/>
              <a:t>DD</a:t>
            </a:r>
            <a:endParaRPr lang="it-IT" altLang="it-IT"/>
          </a:p>
        </p:txBody>
      </p:sp>
      <p:sp>
        <p:nvSpPr>
          <p:cNvPr id="2" name="Rectangle 3">
            <a:extLst>
              <a:ext uri="{FF2B5EF4-FFF2-40B4-BE49-F238E27FC236}">
                <a16:creationId xmlns:a16="http://schemas.microsoft.com/office/drawing/2014/main" id="{E8C3414E-7DA9-054A-875F-359A6D42B59A}"/>
              </a:ext>
            </a:extLst>
          </p:cNvPr>
          <p:cNvSpPr>
            <a:spLocks noGrp="1" noChangeArrowheads="1"/>
          </p:cNvSpPr>
          <p:nvPr>
            <p:ph idx="1"/>
          </p:nvPr>
        </p:nvSpPr>
        <p:spPr>
          <a:xfrm>
            <a:off x="357188" y="1214438"/>
            <a:ext cx="8229600" cy="4525962"/>
          </a:xfrm>
        </p:spPr>
        <p:txBody>
          <a:bodyPr/>
          <a:lstStyle/>
          <a:p>
            <a:pPr indent="-609600" eaLnBrk="1" hangingPunct="1">
              <a:spcBef>
                <a:spcPct val="70000"/>
              </a:spcBef>
              <a:defRPr/>
            </a:pPr>
            <a:r>
              <a:rPr lang="it-IT" altLang="it-IT" sz="2400" dirty="0"/>
              <a:t>Variazioni del tasso di cambio generano movimenti lungo la curva DD. Altre variazioni causano uno spostamento</a:t>
            </a:r>
            <a:r>
              <a:rPr lang="it-IT" altLang="it-IT" sz="2800" dirty="0"/>
              <a:t>.</a:t>
            </a:r>
          </a:p>
          <a:p>
            <a:pPr marL="609600" indent="-609600" eaLnBrk="1" hangingPunct="1">
              <a:spcBef>
                <a:spcPct val="70000"/>
              </a:spcBef>
              <a:buFont typeface="Times" charset="0"/>
              <a:buAutoNum type="arabicPeriod"/>
              <a:defRPr/>
            </a:pPr>
            <a:r>
              <a:rPr lang="it-IT" altLang="it-IT" i="1" dirty="0"/>
              <a:t>Variazioni di G</a:t>
            </a:r>
            <a:r>
              <a:rPr lang="it-IT" altLang="it-IT" dirty="0"/>
              <a:t>: una maggiore spesa pubblica fa crescere la domanda aggregata e la produzione in equilibrio. La produzione aumenta per ogni tasso di cambio: la curva </a:t>
            </a:r>
            <a:r>
              <a:rPr lang="it-IT" altLang="it-IT" i="1" dirty="0"/>
              <a:t>DD </a:t>
            </a:r>
            <a:r>
              <a:rPr lang="it-IT" altLang="it-IT" dirty="0"/>
              <a:t>si sposta verso destra.</a:t>
            </a:r>
          </a:p>
        </p:txBody>
      </p:sp>
      <p:sp>
        <p:nvSpPr>
          <p:cNvPr id="60419" name="Segnaposto piè di pagina 3">
            <a:extLst>
              <a:ext uri="{FF2B5EF4-FFF2-40B4-BE49-F238E27FC236}">
                <a16:creationId xmlns:a16="http://schemas.microsoft.com/office/drawing/2014/main" id="{6F7FD438-2F0E-ED4A-95B8-4794A8C4B1A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0420" name="Segnaposto numero diapositiva 4">
            <a:extLst>
              <a:ext uri="{FF2B5EF4-FFF2-40B4-BE49-F238E27FC236}">
                <a16:creationId xmlns:a16="http://schemas.microsoft.com/office/drawing/2014/main" id="{3FDC7AB8-BCA8-5E46-80A0-C7107EE8A2F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F0CD8F9-7197-4646-AEAF-E3929809C89A}" type="slidenum">
              <a:rPr lang="en-US" altLang="it-IT" sz="900" smtClean="0">
                <a:solidFill>
                  <a:schemeClr val="bg1"/>
                </a:solidFill>
                <a:latin typeface="Times" pitchFamily="2" charset="0"/>
              </a:rPr>
              <a:pPr eaLnBrk="0" hangingPunct="0">
                <a:spcBef>
                  <a:spcPct val="0"/>
                </a:spcBef>
                <a:buSzTx/>
                <a:buFontTx/>
                <a:buNone/>
              </a:pPr>
              <a:t>21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a:extLst>
              <a:ext uri="{FF2B5EF4-FFF2-40B4-BE49-F238E27FC236}">
                <a16:creationId xmlns:a16="http://schemas.microsoft.com/office/drawing/2014/main" id="{F5EA3413-7F73-434F-95CE-77BDB0F16C46}"/>
              </a:ext>
            </a:extLst>
          </p:cNvPr>
          <p:cNvSpPr>
            <a:spLocks noGrp="1" noChangeArrowheads="1"/>
          </p:cNvSpPr>
          <p:nvPr>
            <p:ph type="title"/>
          </p:nvPr>
        </p:nvSpPr>
        <p:spPr>
          <a:xfrm>
            <a:off x="357188" y="214313"/>
            <a:ext cx="8462962" cy="900112"/>
          </a:xfrm>
        </p:spPr>
        <p:txBody>
          <a:bodyPr/>
          <a:lstStyle/>
          <a:p>
            <a:pPr eaLnBrk="1" hangingPunct="1"/>
            <a:r>
              <a:rPr lang="it-IT" altLang="it-IT" sz="2200" b="0"/>
              <a:t>Figura 6.5 </a:t>
            </a:r>
            <a:r>
              <a:rPr lang="it-IT" altLang="it-IT" sz="2200"/>
              <a:t>Spesa pubblica e posizione della curva DD</a:t>
            </a:r>
          </a:p>
        </p:txBody>
      </p:sp>
      <p:sp>
        <p:nvSpPr>
          <p:cNvPr id="61442" name="Segnaposto piè di pagina 3">
            <a:extLst>
              <a:ext uri="{FF2B5EF4-FFF2-40B4-BE49-F238E27FC236}">
                <a16:creationId xmlns:a16="http://schemas.microsoft.com/office/drawing/2014/main" id="{266514CD-D934-8848-AE34-8FE4CBCD116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1443" name="Segnaposto numero diapositiva 4">
            <a:extLst>
              <a:ext uri="{FF2B5EF4-FFF2-40B4-BE49-F238E27FC236}">
                <a16:creationId xmlns:a16="http://schemas.microsoft.com/office/drawing/2014/main" id="{596F30C7-0EEC-9A48-97F0-0161EF36D61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77B4F6E-5860-0542-A427-0E61E5921AA8}" type="slidenum">
              <a:rPr lang="en-US" altLang="it-IT" sz="900" smtClean="0">
                <a:solidFill>
                  <a:schemeClr val="bg1"/>
                </a:solidFill>
                <a:latin typeface="Times" pitchFamily="2" charset="0"/>
              </a:rPr>
              <a:pPr eaLnBrk="0" hangingPunct="0">
                <a:spcBef>
                  <a:spcPct val="0"/>
                </a:spcBef>
                <a:buSzTx/>
                <a:buFontTx/>
                <a:buNone/>
              </a:pPr>
              <a:t>22</a:t>
            </a:fld>
            <a:endParaRPr lang="en-US" altLang="it-IT" sz="900">
              <a:solidFill>
                <a:schemeClr val="bg1"/>
              </a:solidFill>
              <a:latin typeface="Times" pitchFamily="2" charset="0"/>
            </a:endParaRPr>
          </a:p>
        </p:txBody>
      </p:sp>
      <p:pic>
        <p:nvPicPr>
          <p:cNvPr id="61444" name="Segnaposto contenuto 2">
            <a:extLst>
              <a:ext uri="{FF2B5EF4-FFF2-40B4-BE49-F238E27FC236}">
                <a16:creationId xmlns:a16="http://schemas.microsoft.com/office/drawing/2014/main" id="{2F3ABB9C-29B5-3D43-8DDE-19C05E0CFA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727075"/>
            <a:ext cx="4752975" cy="55387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89EFA8A-7485-8D4D-8A5E-22966FF88F51}"/>
              </a:ext>
            </a:extLst>
          </p:cNvPr>
          <p:cNvSpPr>
            <a:spLocks noGrp="1" noChangeArrowheads="1"/>
          </p:cNvSpPr>
          <p:nvPr>
            <p:ph type="title"/>
          </p:nvPr>
        </p:nvSpPr>
        <p:spPr/>
        <p:txBody>
          <a:bodyPr/>
          <a:lstStyle/>
          <a:p>
            <a:pPr eaLnBrk="1" hangingPunct="1"/>
            <a:r>
              <a:rPr lang="it-IT" altLang="it-IT"/>
              <a:t>Spostamento della curva </a:t>
            </a:r>
            <a:r>
              <a:rPr lang="it-IT" altLang="it-IT" i="1"/>
              <a:t>DD </a:t>
            </a:r>
            <a:endParaRPr lang="it-IT" altLang="it-IT"/>
          </a:p>
        </p:txBody>
      </p:sp>
      <p:sp>
        <p:nvSpPr>
          <p:cNvPr id="2" name="Rectangle 3">
            <a:extLst>
              <a:ext uri="{FF2B5EF4-FFF2-40B4-BE49-F238E27FC236}">
                <a16:creationId xmlns:a16="http://schemas.microsoft.com/office/drawing/2014/main" id="{A8AB8390-1018-5140-A42D-4DCED9906F0E}"/>
              </a:ext>
            </a:extLst>
          </p:cNvPr>
          <p:cNvSpPr>
            <a:spLocks noGrp="1" noChangeArrowheads="1"/>
          </p:cNvSpPr>
          <p:nvPr>
            <p:ph idx="1"/>
          </p:nvPr>
        </p:nvSpPr>
        <p:spPr>
          <a:xfrm>
            <a:off x="357188" y="1143000"/>
            <a:ext cx="8229600" cy="4662488"/>
          </a:xfrm>
        </p:spPr>
        <p:txBody>
          <a:bodyPr/>
          <a:lstStyle/>
          <a:p>
            <a:pPr marL="533400" indent="-533400" eaLnBrk="1" hangingPunct="1">
              <a:lnSpc>
                <a:spcPct val="80000"/>
              </a:lnSpc>
              <a:buFont typeface="Times" charset="0"/>
              <a:buAutoNum type="arabicPeriod" startAt="2"/>
              <a:defRPr/>
            </a:pPr>
            <a:r>
              <a:rPr lang="it-IT" altLang="it-IT" i="1" dirty="0"/>
              <a:t>Variazioni di T</a:t>
            </a:r>
            <a:r>
              <a:rPr lang="it-IT" altLang="it-IT" dirty="0"/>
              <a:t>: minori imposte generalmente fanno crescere la spesa per consumi, facendo aumentare la domanda aggregata e la produzione per ogni tasso di interesse: la curva </a:t>
            </a:r>
            <a:r>
              <a:rPr lang="it-IT" altLang="it-IT" i="1" dirty="0"/>
              <a:t>DD </a:t>
            </a:r>
            <a:r>
              <a:rPr lang="it-IT" altLang="it-IT" dirty="0"/>
              <a:t>si sposta verso destra.</a:t>
            </a:r>
          </a:p>
          <a:p>
            <a:pPr marL="533400" indent="-533400" eaLnBrk="1" hangingPunct="1">
              <a:lnSpc>
                <a:spcPct val="80000"/>
              </a:lnSpc>
              <a:buFont typeface="Times" charset="0"/>
              <a:buAutoNum type="arabicPeriod" startAt="2"/>
              <a:defRPr/>
            </a:pPr>
            <a:r>
              <a:rPr lang="it-IT" altLang="it-IT" i="1" dirty="0"/>
              <a:t>Variazioni di I</a:t>
            </a:r>
            <a:r>
              <a:rPr lang="it-IT" altLang="it-IT" dirty="0"/>
              <a:t>: una maggior domanda di investimenti sposta la curva </a:t>
            </a:r>
            <a:r>
              <a:rPr lang="it-IT" altLang="it-IT" i="1" dirty="0"/>
              <a:t>DD </a:t>
            </a:r>
            <a:r>
              <a:rPr lang="it-IT" altLang="it-IT" dirty="0"/>
              <a:t>verso destra.</a:t>
            </a:r>
          </a:p>
          <a:p>
            <a:pPr marL="533400" indent="-533400" eaLnBrk="1" hangingPunct="1">
              <a:lnSpc>
                <a:spcPct val="80000"/>
              </a:lnSpc>
              <a:buFont typeface="Times" charset="0"/>
              <a:buAutoNum type="arabicPeriod" startAt="2"/>
              <a:defRPr/>
            </a:pPr>
            <a:r>
              <a:rPr lang="it-IT" altLang="it-IT" i="1" dirty="0"/>
              <a:t>Variazioni di P rispetto a P*</a:t>
            </a:r>
            <a:r>
              <a:rPr lang="it-IT" altLang="it-IT" dirty="0"/>
              <a:t>:</a:t>
            </a:r>
            <a:r>
              <a:rPr lang="it-IT" altLang="it-IT" i="1" dirty="0"/>
              <a:t> </a:t>
            </a:r>
            <a:r>
              <a:rPr lang="it-IT" altLang="it-IT" dirty="0"/>
              <a:t>prezzi domestici inferiori rispetto ai prezzi esteri spostano la curva </a:t>
            </a:r>
            <a:r>
              <a:rPr lang="it-IT" altLang="it-IT" i="1" dirty="0"/>
              <a:t>DD </a:t>
            </a:r>
            <a:r>
              <a:rPr lang="it-IT" altLang="it-IT" dirty="0"/>
              <a:t>verso destra. Una riduzione di </a:t>
            </a:r>
            <a:r>
              <a:rPr lang="it-IT" altLang="it-IT" i="1" dirty="0"/>
              <a:t>P* </a:t>
            </a:r>
            <a:r>
              <a:rPr lang="it-IT" altLang="it-IT" dirty="0"/>
              <a:t>sposta la curva </a:t>
            </a:r>
            <a:r>
              <a:rPr lang="it-IT" altLang="it-IT" i="1" dirty="0"/>
              <a:t>DD</a:t>
            </a:r>
            <a:r>
              <a:rPr lang="it-IT" altLang="it-IT" dirty="0"/>
              <a:t> verso sinistra.</a:t>
            </a:r>
          </a:p>
          <a:p>
            <a:pPr marL="609600" indent="-609600" eaLnBrk="1" hangingPunct="1">
              <a:buFont typeface="Times" charset="0"/>
              <a:buAutoNum type="arabicPeriod" startAt="5"/>
              <a:defRPr/>
            </a:pPr>
            <a:r>
              <a:rPr lang="it-IT" altLang="it-IT" i="1" dirty="0"/>
              <a:t>Variazioni della funzione di consumo (C)</a:t>
            </a:r>
            <a:r>
              <a:rPr lang="it-IT" altLang="it-IT" dirty="0"/>
              <a:t>: la volontà di consumare di più e di risparmiare di meno sposta la curva </a:t>
            </a:r>
            <a:r>
              <a:rPr lang="it-IT" altLang="it-IT" i="1" dirty="0"/>
              <a:t>DD </a:t>
            </a:r>
            <a:r>
              <a:rPr lang="it-IT" altLang="it-IT" dirty="0"/>
              <a:t>verso destra.</a:t>
            </a:r>
          </a:p>
          <a:p>
            <a:pPr marL="609600" indent="-609600" eaLnBrk="1" hangingPunct="1">
              <a:buFont typeface="Times" charset="0"/>
              <a:buAutoNum type="arabicPeriod" startAt="5"/>
              <a:defRPr/>
            </a:pPr>
            <a:r>
              <a:rPr lang="it-IT" altLang="it-IT" i="1" dirty="0"/>
              <a:t>Variazioni della domanda tra produzione interna ed estera</a:t>
            </a:r>
            <a:r>
              <a:rPr lang="it-IT" altLang="it-IT" dirty="0"/>
              <a:t>: la volontà di consumare più beni domestici rispetto ai beni esteri sposta la curva </a:t>
            </a:r>
            <a:r>
              <a:rPr lang="it-IT" altLang="it-IT" i="1" dirty="0"/>
              <a:t>DD </a:t>
            </a:r>
            <a:r>
              <a:rPr lang="it-IT" altLang="it-IT" dirty="0"/>
              <a:t>verso destra.</a:t>
            </a:r>
          </a:p>
          <a:p>
            <a:pPr marL="533400" indent="-533400" eaLnBrk="1" hangingPunct="1">
              <a:lnSpc>
                <a:spcPct val="80000"/>
              </a:lnSpc>
              <a:buFont typeface="Times" charset="0"/>
              <a:buAutoNum type="arabicPeriod" startAt="2"/>
              <a:defRPr/>
            </a:pPr>
            <a:endParaRPr lang="it-IT" altLang="it-IT" b="1" i="1" dirty="0"/>
          </a:p>
        </p:txBody>
      </p:sp>
      <p:sp>
        <p:nvSpPr>
          <p:cNvPr id="62467" name="Segnaposto piè di pagina 3">
            <a:extLst>
              <a:ext uri="{FF2B5EF4-FFF2-40B4-BE49-F238E27FC236}">
                <a16:creationId xmlns:a16="http://schemas.microsoft.com/office/drawing/2014/main" id="{924AA863-6396-DF43-A2D2-DE9F5251AC0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2468" name="Segnaposto numero diapositiva 4">
            <a:extLst>
              <a:ext uri="{FF2B5EF4-FFF2-40B4-BE49-F238E27FC236}">
                <a16:creationId xmlns:a16="http://schemas.microsoft.com/office/drawing/2014/main" id="{30177387-3A40-CA4D-8800-1E59A36BB3D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6E96B98-8D50-324F-BA36-A267721B7CD0}" type="slidenum">
              <a:rPr lang="en-US" altLang="it-IT" sz="900" smtClean="0">
                <a:solidFill>
                  <a:schemeClr val="bg1"/>
                </a:solidFill>
                <a:latin typeface="Times" pitchFamily="2" charset="0"/>
              </a:rPr>
              <a:pPr eaLnBrk="0" hangingPunct="0">
                <a:spcBef>
                  <a:spcPct val="0"/>
                </a:spcBef>
                <a:buSzTx/>
                <a:buFontTx/>
                <a:buNone/>
              </a:pPr>
              <a:t>23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BA8E0D26-2F2A-ED42-AE67-A3A6F1DFFC8E}"/>
              </a:ext>
            </a:extLst>
          </p:cNvPr>
          <p:cNvSpPr>
            <a:spLocks noGrp="1" noChangeArrowheads="1"/>
          </p:cNvSpPr>
          <p:nvPr>
            <p:ph type="title"/>
          </p:nvPr>
        </p:nvSpPr>
        <p:spPr/>
        <p:txBody>
          <a:bodyPr/>
          <a:lstStyle/>
          <a:p>
            <a:pPr algn="ctr" eaLnBrk="1" hangingPunct="1"/>
            <a:r>
              <a:rPr lang="it-IT" altLang="it-IT" sz="2800"/>
              <a:t>Equilibrio di breve periodo per le attività</a:t>
            </a:r>
          </a:p>
        </p:txBody>
      </p:sp>
      <p:sp>
        <p:nvSpPr>
          <p:cNvPr id="2" name="Rectangle 3">
            <a:extLst>
              <a:ext uri="{FF2B5EF4-FFF2-40B4-BE49-F238E27FC236}">
                <a16:creationId xmlns:a16="http://schemas.microsoft.com/office/drawing/2014/main" id="{30B41AFA-00AF-0E43-8A5F-E611877E79D1}"/>
              </a:ext>
            </a:extLst>
          </p:cNvPr>
          <p:cNvSpPr>
            <a:spLocks noGrp="1" noChangeArrowheads="1"/>
          </p:cNvSpPr>
          <p:nvPr>
            <p:ph idx="1"/>
          </p:nvPr>
        </p:nvSpPr>
        <p:spPr>
          <a:xfrm>
            <a:off x="642938" y="1714500"/>
            <a:ext cx="7835900" cy="4522788"/>
          </a:xfrm>
        </p:spPr>
        <p:txBody>
          <a:bodyPr/>
          <a:lstStyle/>
          <a:p>
            <a:pPr marL="533400" indent="-533400" eaLnBrk="1" hangingPunct="1">
              <a:lnSpc>
                <a:spcPct val="80000"/>
              </a:lnSpc>
              <a:defRPr/>
            </a:pPr>
            <a:r>
              <a:rPr lang="it-IT" sz="2400" dirty="0"/>
              <a:t>Consideriamo due mercati delle attività:</a:t>
            </a:r>
          </a:p>
          <a:p>
            <a:pPr marL="533400" indent="-533400" eaLnBrk="1" hangingPunct="1">
              <a:lnSpc>
                <a:spcPct val="80000"/>
              </a:lnSpc>
              <a:buFont typeface="Times" pitchFamily="18" charset="0"/>
              <a:buAutoNum type="arabicPeriod"/>
              <a:defRPr/>
            </a:pPr>
            <a:r>
              <a:rPr lang="it-IT" sz="2400" dirty="0"/>
              <a:t>Mercato dei cambi</a:t>
            </a:r>
          </a:p>
          <a:p>
            <a:pPr marL="914400" lvl="1" indent="-457200" eaLnBrk="1" hangingPunct="1">
              <a:lnSpc>
                <a:spcPct val="80000"/>
              </a:lnSpc>
              <a:spcBef>
                <a:spcPct val="40000"/>
              </a:spcBef>
              <a:buFont typeface="Courier New" panose="02070309020205020404" pitchFamily="49" charset="0"/>
              <a:buChar char="o"/>
              <a:defRPr/>
            </a:pPr>
            <a:r>
              <a:rPr lang="it-IT" dirty="0"/>
              <a:t>La parità dei tassi di interesse determina l’equilibrio:</a:t>
            </a:r>
          </a:p>
          <a:p>
            <a:pPr marL="457200" lvl="1" indent="0" eaLnBrk="1" hangingPunct="1">
              <a:lnSpc>
                <a:spcPct val="80000"/>
              </a:lnSpc>
              <a:spcBef>
                <a:spcPct val="40000"/>
              </a:spcBef>
              <a:buFont typeface="Verdana" panose="020B0604030504040204" pitchFamily="34" charset="0"/>
              <a:buNone/>
              <a:defRPr/>
            </a:pPr>
            <a:br>
              <a:rPr lang="en-US" dirty="0"/>
            </a:br>
            <a:r>
              <a:rPr lang="en-US" dirty="0"/>
              <a:t>                  </a:t>
            </a:r>
            <a:r>
              <a:rPr lang="en-US" i="1" dirty="0"/>
              <a:t>R = R* + </a:t>
            </a:r>
            <a:r>
              <a:rPr lang="en-US" dirty="0"/>
              <a:t>(</a:t>
            </a:r>
            <a:r>
              <a:rPr lang="it-IT" i="1" dirty="0" err="1"/>
              <a:t>E</a:t>
            </a:r>
            <a:r>
              <a:rPr lang="it-IT" i="1" baseline="30000" dirty="0" err="1"/>
              <a:t>e</a:t>
            </a:r>
            <a:r>
              <a:rPr lang="en-US" i="1" dirty="0"/>
              <a:t> – E</a:t>
            </a:r>
            <a:r>
              <a:rPr lang="en-US" dirty="0"/>
              <a:t>)</a:t>
            </a:r>
            <a:r>
              <a:rPr lang="en-US" i="1" dirty="0"/>
              <a:t>/E </a:t>
            </a:r>
          </a:p>
          <a:p>
            <a:pPr marL="457200" lvl="1" indent="0" eaLnBrk="1" hangingPunct="1">
              <a:lnSpc>
                <a:spcPct val="80000"/>
              </a:lnSpc>
              <a:spcBef>
                <a:spcPct val="40000"/>
              </a:spcBef>
              <a:buFont typeface="Verdana" panose="020B0604030504040204" pitchFamily="34" charset="0"/>
              <a:buNone/>
              <a:defRPr/>
            </a:pPr>
            <a:endParaRPr lang="en-US" sz="800" i="1" dirty="0"/>
          </a:p>
          <a:p>
            <a:pPr marL="533400" indent="-533400" eaLnBrk="1" hangingPunct="1">
              <a:lnSpc>
                <a:spcPct val="80000"/>
              </a:lnSpc>
              <a:buFont typeface="Times" pitchFamily="18" charset="0"/>
              <a:buAutoNum type="arabicPeriod"/>
              <a:defRPr/>
            </a:pPr>
            <a:r>
              <a:rPr lang="it-IT" sz="2400" dirty="0"/>
              <a:t>Mercato monetario</a:t>
            </a:r>
          </a:p>
          <a:p>
            <a:pPr marL="914400" lvl="1" indent="-457200" eaLnBrk="1" hangingPunct="1">
              <a:lnSpc>
                <a:spcPct val="80000"/>
              </a:lnSpc>
              <a:spcBef>
                <a:spcPct val="40000"/>
              </a:spcBef>
              <a:buFont typeface="Courier New" panose="02070309020205020404" pitchFamily="49" charset="0"/>
              <a:buChar char="o"/>
              <a:defRPr/>
            </a:pPr>
            <a:r>
              <a:rPr lang="it-IT" dirty="0"/>
              <a:t>L’equilibrio si determina quando l’offerta di attività monetarie reali è uguale alla domanda di attività monetarie reali:   </a:t>
            </a:r>
          </a:p>
          <a:p>
            <a:pPr marL="457200" lvl="1" indent="0" eaLnBrk="1" hangingPunct="1">
              <a:lnSpc>
                <a:spcPct val="80000"/>
              </a:lnSpc>
              <a:spcBef>
                <a:spcPct val="40000"/>
              </a:spcBef>
              <a:buFont typeface="Verdana" panose="020B0604030504040204" pitchFamily="34" charset="0"/>
              <a:buNone/>
              <a:defRPr/>
            </a:pPr>
            <a:r>
              <a:rPr lang="it-IT" i="1" dirty="0"/>
              <a:t>			</a:t>
            </a:r>
            <a:r>
              <a:rPr lang="it-IT" i="1" dirty="0" err="1"/>
              <a:t>M</a:t>
            </a:r>
            <a:r>
              <a:rPr lang="it-IT" i="1" baseline="30000" dirty="0" err="1"/>
              <a:t>s</a:t>
            </a:r>
            <a:r>
              <a:rPr lang="it-IT" i="1" dirty="0"/>
              <a:t>/P = L</a:t>
            </a:r>
            <a:r>
              <a:rPr lang="it-IT" dirty="0"/>
              <a:t>(</a:t>
            </a:r>
            <a:r>
              <a:rPr lang="it-IT" i="1" dirty="0"/>
              <a:t>R, Y</a:t>
            </a:r>
            <a:r>
              <a:rPr lang="it-IT" dirty="0"/>
              <a:t>) </a:t>
            </a:r>
          </a:p>
          <a:p>
            <a:pPr marL="914400" lvl="1" indent="-457200" eaLnBrk="1" hangingPunct="1">
              <a:lnSpc>
                <a:spcPct val="80000"/>
              </a:lnSpc>
              <a:spcBef>
                <a:spcPct val="40000"/>
              </a:spcBef>
              <a:buFont typeface="Courier New" panose="02070309020205020404" pitchFamily="49" charset="0"/>
              <a:buChar char="o"/>
              <a:defRPr/>
            </a:pPr>
            <a:r>
              <a:rPr lang="it-IT" dirty="0"/>
              <a:t>Un aumento del reddito e della produzione provoca un aumento della domanda reale di moneta.</a:t>
            </a:r>
          </a:p>
        </p:txBody>
      </p:sp>
      <p:sp>
        <p:nvSpPr>
          <p:cNvPr id="63491" name="Segnaposto piè di pagina 3">
            <a:extLst>
              <a:ext uri="{FF2B5EF4-FFF2-40B4-BE49-F238E27FC236}">
                <a16:creationId xmlns:a16="http://schemas.microsoft.com/office/drawing/2014/main" id="{3114FDCA-5A99-6742-9BC0-7E1F5B391E2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3492" name="Segnaposto numero diapositiva 4">
            <a:extLst>
              <a:ext uri="{FF2B5EF4-FFF2-40B4-BE49-F238E27FC236}">
                <a16:creationId xmlns:a16="http://schemas.microsoft.com/office/drawing/2014/main" id="{0C03D5E7-3DBF-6A47-89D9-BC8C2768EB0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FB0FAA9-7F16-8B40-93C0-E95C5A8930BA}" type="slidenum">
              <a:rPr lang="en-US" altLang="it-IT" sz="900" smtClean="0">
                <a:solidFill>
                  <a:schemeClr val="bg1"/>
                </a:solidFill>
                <a:latin typeface="Times" pitchFamily="2" charset="0"/>
              </a:rPr>
              <a:pPr eaLnBrk="0" hangingPunct="0">
                <a:spcBef>
                  <a:spcPct val="0"/>
                </a:spcBef>
                <a:buSzTx/>
                <a:buFontTx/>
                <a:buNone/>
              </a:pPr>
              <a:t>24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trips(downRight)">
                                      <p:cBhvr>
                                        <p:cTn id="27" dur="500"/>
                                        <p:tgtEl>
                                          <p:spTgt spid="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trips(downRight)">
                                      <p:cBhvr>
                                        <p:cTn id="32" dur="500"/>
                                        <p:tgtEl>
                                          <p:spTgt spid="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strips(downRight)">
                                      <p:cBhvr>
                                        <p:cTn id="37" dur="500"/>
                                        <p:tgtEl>
                                          <p:spTgt spid="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trips(downRight)">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Segnaposto contenuto 2">
            <a:extLst>
              <a:ext uri="{FF2B5EF4-FFF2-40B4-BE49-F238E27FC236}">
                <a16:creationId xmlns:a16="http://schemas.microsoft.com/office/drawing/2014/main" id="{A618FFB1-A491-C442-8433-C0A2D8B1AF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2138" y="1192213"/>
            <a:ext cx="4625975" cy="5040312"/>
          </a:xfrm>
        </p:spPr>
      </p:pic>
      <p:sp>
        <p:nvSpPr>
          <p:cNvPr id="64514" name="Titolo 1">
            <a:extLst>
              <a:ext uri="{FF2B5EF4-FFF2-40B4-BE49-F238E27FC236}">
                <a16:creationId xmlns:a16="http://schemas.microsoft.com/office/drawing/2014/main" id="{1C72B213-FFC7-5E43-AA15-5BECACC6DAF2}"/>
              </a:ext>
            </a:extLst>
          </p:cNvPr>
          <p:cNvSpPr>
            <a:spLocks noGrp="1" noChangeArrowheads="1"/>
          </p:cNvSpPr>
          <p:nvPr>
            <p:ph type="title"/>
          </p:nvPr>
        </p:nvSpPr>
        <p:spPr>
          <a:xfrm>
            <a:off x="357188" y="287338"/>
            <a:ext cx="8229600" cy="620712"/>
          </a:xfrm>
        </p:spPr>
        <p:txBody>
          <a:bodyPr/>
          <a:lstStyle/>
          <a:p>
            <a:pPr eaLnBrk="1" hangingPunct="1"/>
            <a:r>
              <a:rPr lang="it-IT" altLang="it-IT" sz="2200" b="0"/>
              <a:t>Figura 6.6 </a:t>
            </a:r>
            <a:r>
              <a:rPr lang="it-IT" altLang="it-IT" sz="2200"/>
              <a:t>Produzione e tassi di cambio nell’equilibrio del mercato delle attività</a:t>
            </a:r>
          </a:p>
        </p:txBody>
      </p:sp>
      <p:sp>
        <p:nvSpPr>
          <p:cNvPr id="64515" name="Segnaposto piè di pagina 3">
            <a:extLst>
              <a:ext uri="{FF2B5EF4-FFF2-40B4-BE49-F238E27FC236}">
                <a16:creationId xmlns:a16="http://schemas.microsoft.com/office/drawing/2014/main" id="{3CB6F3D9-8D7E-D14A-8B4F-151F2375E3E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4516" name="Segnaposto numero diapositiva 4">
            <a:extLst>
              <a:ext uri="{FF2B5EF4-FFF2-40B4-BE49-F238E27FC236}">
                <a16:creationId xmlns:a16="http://schemas.microsoft.com/office/drawing/2014/main" id="{E28C65E0-D753-A447-A27F-0CF259BC187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7EAB36F-6648-1A4C-8132-D708BC735F4B}" type="slidenum">
              <a:rPr lang="en-US" altLang="it-IT" sz="900" smtClean="0">
                <a:solidFill>
                  <a:schemeClr val="bg1"/>
                </a:solidFill>
                <a:latin typeface="Times" pitchFamily="2" charset="0"/>
              </a:rPr>
              <a:pPr eaLnBrk="0" hangingPunct="0">
                <a:spcBef>
                  <a:spcPct val="0"/>
                </a:spcBef>
                <a:buSzTx/>
                <a:buFontTx/>
                <a:buNone/>
              </a:pPr>
              <a:t>25</a:t>
            </a:fld>
            <a:endParaRPr lang="en-US" altLang="it-IT" sz="900">
              <a:solidFill>
                <a:schemeClr val="bg1"/>
              </a:solidFill>
              <a:latin typeface="Times" pitchFamily="2" charset="0"/>
            </a:endParaRPr>
          </a:p>
        </p:txBody>
      </p:sp>
      <p:sp>
        <p:nvSpPr>
          <p:cNvPr id="64517" name="Text Box 73">
            <a:extLst>
              <a:ext uri="{FF2B5EF4-FFF2-40B4-BE49-F238E27FC236}">
                <a16:creationId xmlns:a16="http://schemas.microsoft.com/office/drawing/2014/main" id="{6E57B3A8-C2E6-6241-86F2-8BDF5324F709}"/>
              </a:ext>
            </a:extLst>
          </p:cNvPr>
          <p:cNvSpPr txBox="1">
            <a:spLocks noChangeArrowheads="1"/>
          </p:cNvSpPr>
          <p:nvPr/>
        </p:nvSpPr>
        <p:spPr bwMode="auto">
          <a:xfrm>
            <a:off x="4233863" y="1200150"/>
            <a:ext cx="2859087" cy="527050"/>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400">
                <a:latin typeface="Arial" panose="020B0604020202020204" pitchFamily="34" charset="0"/>
              </a:rPr>
              <a:t>Diminuzione del rendimento</a:t>
            </a:r>
            <a:br>
              <a:rPr lang="it-IT" altLang="it-IT" sz="1400">
                <a:latin typeface="Arial" panose="020B0604020202020204" pitchFamily="34" charset="0"/>
              </a:rPr>
            </a:br>
            <a:r>
              <a:rPr lang="it-IT" altLang="it-IT" sz="1400">
                <a:latin typeface="Arial" panose="020B0604020202020204" pitchFamily="34" charset="0"/>
              </a:rPr>
              <a:t>sui depositi in valuta domestica</a:t>
            </a:r>
          </a:p>
        </p:txBody>
      </p:sp>
      <p:sp>
        <p:nvSpPr>
          <p:cNvPr id="64518" name="Line 75">
            <a:extLst>
              <a:ext uri="{FF2B5EF4-FFF2-40B4-BE49-F238E27FC236}">
                <a16:creationId xmlns:a16="http://schemas.microsoft.com/office/drawing/2014/main" id="{7C525AC5-F7AB-A147-89BD-1203E30669F1}"/>
              </a:ext>
            </a:extLst>
          </p:cNvPr>
          <p:cNvSpPr>
            <a:spLocks noChangeShapeType="1"/>
          </p:cNvSpPr>
          <p:nvPr/>
        </p:nvSpPr>
        <p:spPr bwMode="auto">
          <a:xfrm flipH="1">
            <a:off x="3779838" y="1414463"/>
            <a:ext cx="471487" cy="390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4519" name="Text Box 78">
            <a:extLst>
              <a:ext uri="{FF2B5EF4-FFF2-40B4-BE49-F238E27FC236}">
                <a16:creationId xmlns:a16="http://schemas.microsoft.com/office/drawing/2014/main" id="{B7158CD8-EBEF-D440-A04B-44F028C7C221}"/>
              </a:ext>
            </a:extLst>
          </p:cNvPr>
          <p:cNvSpPr txBox="1">
            <a:spLocks noChangeArrowheads="1"/>
          </p:cNvSpPr>
          <p:nvPr/>
        </p:nvSpPr>
        <p:spPr bwMode="auto">
          <a:xfrm>
            <a:off x="4889500" y="5226050"/>
            <a:ext cx="1598613" cy="469900"/>
          </a:xfrm>
          <a:prstGeom prst="rect">
            <a:avLst/>
          </a:prstGeom>
          <a:solidFill>
            <a:schemeClr val="bg1"/>
          </a:solidFill>
          <a:ln w="12700">
            <a:solidFill>
              <a:schemeClr val="tx1"/>
            </a:solidFill>
            <a:miter lim="800000"/>
            <a:headEnd type="none" w="sm" len="sm"/>
            <a:tailEnd type="none" w="sm" len="sm"/>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200">
                <a:latin typeface="Arial" panose="020B0604020202020204" pitchFamily="34" charset="0"/>
              </a:rPr>
              <a:t>Aumento dell’offerta </a:t>
            </a:r>
          </a:p>
          <a:p>
            <a:pPr eaLnBrk="1" hangingPunct="1">
              <a:spcBef>
                <a:spcPct val="0"/>
              </a:spcBef>
              <a:buSzTx/>
              <a:buFontTx/>
              <a:buNone/>
            </a:pPr>
            <a:r>
              <a:rPr lang="it-IT" altLang="it-IT" sz="1200">
                <a:latin typeface="Arial" panose="020B0604020202020204" pitchFamily="34" charset="0"/>
              </a:rPr>
              <a:t>di moneta domestica</a:t>
            </a:r>
          </a:p>
        </p:txBody>
      </p:sp>
      <p:sp>
        <p:nvSpPr>
          <p:cNvPr id="64520" name="Line 77">
            <a:extLst>
              <a:ext uri="{FF2B5EF4-FFF2-40B4-BE49-F238E27FC236}">
                <a16:creationId xmlns:a16="http://schemas.microsoft.com/office/drawing/2014/main" id="{DF6F0E33-3C3D-A945-8CE9-AD430232B250}"/>
              </a:ext>
            </a:extLst>
          </p:cNvPr>
          <p:cNvSpPr>
            <a:spLocks noChangeShapeType="1"/>
          </p:cNvSpPr>
          <p:nvPr/>
        </p:nvSpPr>
        <p:spPr bwMode="auto">
          <a:xfrm>
            <a:off x="4140200" y="4868863"/>
            <a:ext cx="827088" cy="3540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D9B5A33D-2391-2F45-99BA-6F6EB97FC10A}"/>
              </a:ext>
            </a:extLst>
          </p:cNvPr>
          <p:cNvSpPr>
            <a:spLocks noGrp="1" noChangeArrowheads="1"/>
          </p:cNvSpPr>
          <p:nvPr>
            <p:ph type="title"/>
          </p:nvPr>
        </p:nvSpPr>
        <p:spPr/>
        <p:txBody>
          <a:bodyPr/>
          <a:lstStyle/>
          <a:p>
            <a:pPr eaLnBrk="1" hangingPunct="1"/>
            <a:r>
              <a:rPr lang="it-IT" altLang="it-IT"/>
              <a:t>Equilibrio di breve periodo per le attività </a:t>
            </a:r>
            <a:endParaRPr lang="en-US" altLang="it-IT"/>
          </a:p>
        </p:txBody>
      </p:sp>
      <p:sp>
        <p:nvSpPr>
          <p:cNvPr id="2" name="Rectangle 3">
            <a:extLst>
              <a:ext uri="{FF2B5EF4-FFF2-40B4-BE49-F238E27FC236}">
                <a16:creationId xmlns:a16="http://schemas.microsoft.com/office/drawing/2014/main" id="{14F9C3D6-C12E-3D42-A8C2-982F1D1E81EF}"/>
              </a:ext>
            </a:extLst>
          </p:cNvPr>
          <p:cNvSpPr>
            <a:spLocks noGrp="1" noChangeArrowheads="1"/>
          </p:cNvSpPr>
          <p:nvPr>
            <p:ph idx="1"/>
          </p:nvPr>
        </p:nvSpPr>
        <p:spPr/>
        <p:txBody>
          <a:bodyPr/>
          <a:lstStyle/>
          <a:p>
            <a:pPr eaLnBrk="1" hangingPunct="1">
              <a:lnSpc>
                <a:spcPct val="90000"/>
              </a:lnSpc>
            </a:pPr>
            <a:r>
              <a:rPr lang="it-IT" altLang="it-IT" sz="2400"/>
              <a:t>Quando reddito e produzione aumentano,</a:t>
            </a:r>
          </a:p>
          <a:p>
            <a:pPr lvl="3" eaLnBrk="1" hangingPunct="1">
              <a:lnSpc>
                <a:spcPct val="90000"/>
              </a:lnSpc>
              <a:spcBef>
                <a:spcPct val="40000"/>
              </a:spcBef>
            </a:pPr>
            <a:r>
              <a:rPr lang="it-IT" altLang="it-IT"/>
              <a:t>la domanda di moneta aumenta,</a:t>
            </a:r>
          </a:p>
          <a:p>
            <a:pPr lvl="3" eaLnBrk="1" hangingPunct="1">
              <a:lnSpc>
                <a:spcPct val="90000"/>
              </a:lnSpc>
              <a:spcBef>
                <a:spcPct val="40000"/>
              </a:spcBef>
            </a:pPr>
            <a:r>
              <a:rPr lang="it-IT" altLang="it-IT"/>
              <a:t>portando a un aumento del tasso di interesse domestico,</a:t>
            </a:r>
          </a:p>
          <a:p>
            <a:pPr lvl="3" eaLnBrk="1" hangingPunct="1">
              <a:lnSpc>
                <a:spcPct val="90000"/>
              </a:lnSpc>
              <a:spcBef>
                <a:spcPct val="40000"/>
              </a:spcBef>
            </a:pPr>
            <a:r>
              <a:rPr lang="it-IT" altLang="it-IT"/>
              <a:t>portando a un apprezzamento della valuta domestica</a:t>
            </a:r>
            <a:r>
              <a:rPr lang="it-IT" altLang="it-IT" sz="2200"/>
              <a:t>.</a:t>
            </a:r>
          </a:p>
          <a:p>
            <a:pPr eaLnBrk="1" hangingPunct="1">
              <a:lnSpc>
                <a:spcPct val="90000"/>
              </a:lnSpc>
            </a:pPr>
            <a:r>
              <a:rPr lang="it-IT" altLang="it-IT" sz="2400"/>
              <a:t>Un apprezzamento della valuta domestica è rappresentato da una riduzione di </a:t>
            </a:r>
            <a:r>
              <a:rPr lang="it-IT" altLang="it-IT" sz="2400" i="1"/>
              <a:t>E</a:t>
            </a:r>
            <a:r>
              <a:rPr lang="it-IT" altLang="it-IT" sz="2400"/>
              <a:t>.</a:t>
            </a:r>
          </a:p>
          <a:p>
            <a:pPr eaLnBrk="1" hangingPunct="1">
              <a:lnSpc>
                <a:spcPct val="90000"/>
              </a:lnSpc>
            </a:pPr>
            <a:r>
              <a:rPr lang="it-IT" altLang="it-IT" sz="2400"/>
              <a:t>Quando reddito e produzione diminuiscono, la valuta domestica si deprezza ed </a:t>
            </a:r>
            <a:r>
              <a:rPr lang="it-IT" altLang="it-IT" sz="2400" i="1"/>
              <a:t>E </a:t>
            </a:r>
            <a:r>
              <a:rPr lang="it-IT" altLang="it-IT" sz="2400"/>
              <a:t>aumenta.</a:t>
            </a:r>
          </a:p>
        </p:txBody>
      </p:sp>
      <p:sp>
        <p:nvSpPr>
          <p:cNvPr id="65539" name="Segnaposto piè di pagina 3">
            <a:extLst>
              <a:ext uri="{FF2B5EF4-FFF2-40B4-BE49-F238E27FC236}">
                <a16:creationId xmlns:a16="http://schemas.microsoft.com/office/drawing/2014/main" id="{03179102-24FF-1646-94C4-19CAD750460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5540" name="Segnaposto numero diapositiva 4">
            <a:extLst>
              <a:ext uri="{FF2B5EF4-FFF2-40B4-BE49-F238E27FC236}">
                <a16:creationId xmlns:a16="http://schemas.microsoft.com/office/drawing/2014/main" id="{E8CD0D12-062A-E145-8210-ADB4FC358F2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67577CB-AFA3-5249-9CC2-8F8ED1CBE598}" type="slidenum">
              <a:rPr lang="en-US" altLang="it-IT" sz="900" smtClean="0">
                <a:solidFill>
                  <a:schemeClr val="bg1"/>
                </a:solidFill>
                <a:latin typeface="Times" pitchFamily="2" charset="0"/>
              </a:rPr>
              <a:pPr eaLnBrk="0" hangingPunct="0">
                <a:spcBef>
                  <a:spcPct val="0"/>
                </a:spcBef>
                <a:buSzTx/>
                <a:buFontTx/>
                <a:buNone/>
              </a:pPr>
              <a:t>26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Right)">
                                      <p:cBhvr>
                                        <p:cTn id="10" dur="500"/>
                                        <p:tgtEl>
                                          <p:spTgt spid="2">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Right)">
                                      <p:cBhvr>
                                        <p:cTn id="13" dur="500"/>
                                        <p:tgtEl>
                                          <p:spTgt spid="2">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trips(downRight)">
                                      <p:cBhvr>
                                        <p:cTn id="16" dur="500"/>
                                        <p:tgtEl>
                                          <p:spTgt spid="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strips(downRight)">
                                      <p:cBhvr>
                                        <p:cTn id="21" dur="500"/>
                                        <p:tgtEl>
                                          <p:spTgt spid="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strips(downRight)">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DC42621E-BC07-7B49-9C52-7A4D53726076}"/>
              </a:ext>
            </a:extLst>
          </p:cNvPr>
          <p:cNvSpPr>
            <a:spLocks noGrp="1" noChangeArrowheads="1"/>
          </p:cNvSpPr>
          <p:nvPr>
            <p:ph type="title"/>
          </p:nvPr>
        </p:nvSpPr>
        <p:spPr/>
        <p:txBody>
          <a:bodyPr/>
          <a:lstStyle/>
          <a:p>
            <a:pPr algn="ctr" eaLnBrk="1" hangingPunct="1"/>
            <a:r>
              <a:rPr lang="it-IT" altLang="it-IT" sz="2800"/>
              <a:t>Equilibrio di breve periodo</a:t>
            </a:r>
            <a:br>
              <a:rPr lang="it-IT" altLang="it-IT" sz="2800"/>
            </a:br>
            <a:r>
              <a:rPr lang="it-IT" altLang="it-IT" sz="2800"/>
              <a:t>per le attività: la curva </a:t>
            </a:r>
            <a:r>
              <a:rPr lang="it-IT" altLang="it-IT" sz="2800" i="1"/>
              <a:t>AA</a:t>
            </a:r>
            <a:endParaRPr lang="it-IT" altLang="it-IT" sz="2800"/>
          </a:p>
        </p:txBody>
      </p:sp>
      <p:sp>
        <p:nvSpPr>
          <p:cNvPr id="2" name="Rectangle 3">
            <a:extLst>
              <a:ext uri="{FF2B5EF4-FFF2-40B4-BE49-F238E27FC236}">
                <a16:creationId xmlns:a16="http://schemas.microsoft.com/office/drawing/2014/main" id="{269DF26D-1585-7843-B4BD-4FC3597981A1}"/>
              </a:ext>
            </a:extLst>
          </p:cNvPr>
          <p:cNvSpPr>
            <a:spLocks noGrp="1" noChangeArrowheads="1"/>
          </p:cNvSpPr>
          <p:nvPr>
            <p:ph idx="1"/>
          </p:nvPr>
        </p:nvSpPr>
        <p:spPr>
          <a:xfrm>
            <a:off x="428625" y="1785938"/>
            <a:ext cx="8229600" cy="2651125"/>
          </a:xfrm>
        </p:spPr>
        <p:txBody>
          <a:bodyPr/>
          <a:lstStyle/>
          <a:p>
            <a:pPr eaLnBrk="1" hangingPunct="1"/>
            <a:r>
              <a:rPr lang="it-IT" altLang="it-IT" sz="2400"/>
              <a:t>La relazione inversa tra produzione e tassi di cambio necessaria per mantenere il mercato dei cambi e il mercato monetario in equilibrio è sintetizzata dalla curva </a:t>
            </a:r>
            <a:r>
              <a:rPr lang="it-IT" altLang="it-IT" sz="2400" i="1"/>
              <a:t>AA</a:t>
            </a:r>
            <a:r>
              <a:rPr lang="it-IT" altLang="it-IT" sz="2400"/>
              <a:t>.</a:t>
            </a:r>
          </a:p>
        </p:txBody>
      </p:sp>
      <p:sp>
        <p:nvSpPr>
          <p:cNvPr id="66563" name="Segnaposto piè di pagina 3">
            <a:extLst>
              <a:ext uri="{FF2B5EF4-FFF2-40B4-BE49-F238E27FC236}">
                <a16:creationId xmlns:a16="http://schemas.microsoft.com/office/drawing/2014/main" id="{C25965D0-0BAF-644E-BC0A-304E359EE0C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6564" name="Segnaposto numero diapositiva 4">
            <a:extLst>
              <a:ext uri="{FF2B5EF4-FFF2-40B4-BE49-F238E27FC236}">
                <a16:creationId xmlns:a16="http://schemas.microsoft.com/office/drawing/2014/main" id="{AD46AF01-183D-DC40-BF86-468D1D84F77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97B2809-7B6F-2E4C-ADEC-1DE3FB131DF0}" type="slidenum">
              <a:rPr lang="en-US" altLang="it-IT" sz="900" smtClean="0">
                <a:solidFill>
                  <a:schemeClr val="bg1"/>
                </a:solidFill>
                <a:latin typeface="Times" pitchFamily="2" charset="0"/>
              </a:rPr>
              <a:pPr eaLnBrk="0" hangingPunct="0">
                <a:spcBef>
                  <a:spcPct val="0"/>
                </a:spcBef>
                <a:buSzTx/>
                <a:buFontTx/>
                <a:buNone/>
              </a:pPr>
              <a:t>27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Segnaposto contenuto 2">
            <a:extLst>
              <a:ext uri="{FF2B5EF4-FFF2-40B4-BE49-F238E27FC236}">
                <a16:creationId xmlns:a16="http://schemas.microsoft.com/office/drawing/2014/main" id="{B38CB8BD-9C3B-F343-8D4A-0F892387B8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8850" y="1566863"/>
            <a:ext cx="7042150" cy="4484687"/>
          </a:xfrm>
        </p:spPr>
      </p:pic>
      <p:sp>
        <p:nvSpPr>
          <p:cNvPr id="67586" name="Titolo 1">
            <a:extLst>
              <a:ext uri="{FF2B5EF4-FFF2-40B4-BE49-F238E27FC236}">
                <a16:creationId xmlns:a16="http://schemas.microsoft.com/office/drawing/2014/main" id="{67FB5EAD-8154-B74E-B3E7-93FD45CD9F40}"/>
              </a:ext>
            </a:extLst>
          </p:cNvPr>
          <p:cNvSpPr>
            <a:spLocks noGrp="1" noChangeArrowheads="1"/>
          </p:cNvSpPr>
          <p:nvPr>
            <p:ph type="title"/>
          </p:nvPr>
        </p:nvSpPr>
        <p:spPr>
          <a:xfrm>
            <a:off x="365125" y="395288"/>
            <a:ext cx="8229600" cy="585787"/>
          </a:xfrm>
        </p:spPr>
        <p:txBody>
          <a:bodyPr/>
          <a:lstStyle/>
          <a:p>
            <a:pPr eaLnBrk="1" hangingPunct="1"/>
            <a:r>
              <a:rPr lang="it-IT" altLang="it-IT" b="0"/>
              <a:t>Figura 6.7 </a:t>
            </a:r>
            <a:r>
              <a:rPr lang="it-IT" altLang="it-IT"/>
              <a:t>La curva AA</a:t>
            </a:r>
          </a:p>
        </p:txBody>
      </p:sp>
      <p:sp>
        <p:nvSpPr>
          <p:cNvPr id="67587" name="Segnaposto piè di pagina 3">
            <a:extLst>
              <a:ext uri="{FF2B5EF4-FFF2-40B4-BE49-F238E27FC236}">
                <a16:creationId xmlns:a16="http://schemas.microsoft.com/office/drawing/2014/main" id="{CCDB1D7E-3190-DC40-98C2-58481A7FA44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7588" name="Segnaposto numero diapositiva 4">
            <a:extLst>
              <a:ext uri="{FF2B5EF4-FFF2-40B4-BE49-F238E27FC236}">
                <a16:creationId xmlns:a16="http://schemas.microsoft.com/office/drawing/2014/main" id="{79E51380-FD4C-AA42-BFCC-18EE5807989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13699EE-576C-314B-874D-6BFB7E83E6D1}" type="slidenum">
              <a:rPr lang="en-US" altLang="it-IT" sz="900" smtClean="0">
                <a:solidFill>
                  <a:schemeClr val="bg1"/>
                </a:solidFill>
                <a:latin typeface="Times" pitchFamily="2" charset="0"/>
              </a:rPr>
              <a:pPr eaLnBrk="0" hangingPunct="0">
                <a:spcBef>
                  <a:spcPct val="0"/>
                </a:spcBef>
                <a:buSzTx/>
                <a:buFontTx/>
                <a:buNone/>
              </a:pPr>
              <a:t>28</a:t>
            </a:fld>
            <a:endParaRPr lang="en-US" altLang="it-IT" sz="900">
              <a:solidFill>
                <a:schemeClr val="bg1"/>
              </a:solidFill>
              <a:latin typeface="Times" pitchFamily="2" charset="0"/>
            </a:endParaRPr>
          </a:p>
        </p:txBody>
      </p:sp>
      <p:sp>
        <p:nvSpPr>
          <p:cNvPr id="67589" name="Text Box 37">
            <a:extLst>
              <a:ext uri="{FF2B5EF4-FFF2-40B4-BE49-F238E27FC236}">
                <a16:creationId xmlns:a16="http://schemas.microsoft.com/office/drawing/2014/main" id="{4E5CF28E-F2B9-1140-A15B-86B0F633B829}"/>
              </a:ext>
            </a:extLst>
          </p:cNvPr>
          <p:cNvSpPr txBox="1">
            <a:spLocks noChangeArrowheads="1"/>
          </p:cNvSpPr>
          <p:nvPr/>
        </p:nvSpPr>
        <p:spPr bwMode="auto">
          <a:xfrm>
            <a:off x="5283200" y="1071563"/>
            <a:ext cx="1981200" cy="1377950"/>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400">
                <a:latin typeface="Arial" panose="020B0604020202020204" pitchFamily="34" charset="0"/>
              </a:rPr>
              <a:t>Tasso di cambio di equilibrio nel mercato dei cambi;</a:t>
            </a:r>
            <a:br>
              <a:rPr lang="it-IT" altLang="it-IT" sz="1400">
                <a:latin typeface="Arial" panose="020B0604020202020204" pitchFamily="34" charset="0"/>
              </a:rPr>
            </a:br>
            <a:r>
              <a:rPr lang="it-IT" altLang="it-IT" sz="1400">
                <a:latin typeface="Arial" panose="020B0604020202020204" pitchFamily="34" charset="0"/>
              </a:rPr>
              <a:t>Produzione di equilibrio nel mercato monetario.</a:t>
            </a:r>
          </a:p>
        </p:txBody>
      </p:sp>
      <p:sp>
        <p:nvSpPr>
          <p:cNvPr id="67590" name="Line 36">
            <a:extLst>
              <a:ext uri="{FF2B5EF4-FFF2-40B4-BE49-F238E27FC236}">
                <a16:creationId xmlns:a16="http://schemas.microsoft.com/office/drawing/2014/main" id="{BD58FFA2-AD11-D946-8F59-64C6E50B16FF}"/>
              </a:ext>
            </a:extLst>
          </p:cNvPr>
          <p:cNvSpPr>
            <a:spLocks noChangeShapeType="1"/>
          </p:cNvSpPr>
          <p:nvPr/>
        </p:nvSpPr>
        <p:spPr bwMode="auto">
          <a:xfrm flipH="1">
            <a:off x="4140200" y="2071688"/>
            <a:ext cx="1100138" cy="769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 name="Line 38">
            <a:extLst>
              <a:ext uri="{FF2B5EF4-FFF2-40B4-BE49-F238E27FC236}">
                <a16:creationId xmlns:a16="http://schemas.microsoft.com/office/drawing/2014/main" id="{FEA73DDA-8945-414E-BA19-3F5A6D780628}"/>
              </a:ext>
            </a:extLst>
          </p:cNvPr>
          <p:cNvSpPr>
            <a:spLocks noChangeShapeType="1"/>
          </p:cNvSpPr>
          <p:nvPr/>
        </p:nvSpPr>
        <p:spPr bwMode="auto">
          <a:xfrm flipH="1">
            <a:off x="5283200" y="2428875"/>
            <a:ext cx="828675" cy="1360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6">
            <a:extLst>
              <a:ext uri="{FF2B5EF4-FFF2-40B4-BE49-F238E27FC236}">
                <a16:creationId xmlns:a16="http://schemas.microsoft.com/office/drawing/2014/main" id="{3BB41698-3FBE-9F4E-8308-E74491C088F1}"/>
              </a:ext>
            </a:extLst>
          </p:cNvPr>
          <p:cNvSpPr>
            <a:spLocks noGrp="1" noChangeArrowheads="1"/>
          </p:cNvSpPr>
          <p:nvPr>
            <p:ph type="title"/>
          </p:nvPr>
        </p:nvSpPr>
        <p:spPr/>
        <p:txBody>
          <a:bodyPr/>
          <a:lstStyle/>
          <a:p>
            <a:pPr eaLnBrk="1" hangingPunct="1"/>
            <a:r>
              <a:rPr lang="it-IT" altLang="it-IT"/>
              <a:t>Spostamento della curva </a:t>
            </a:r>
            <a:r>
              <a:rPr lang="it-IT" altLang="it-IT" i="1"/>
              <a:t>AA</a:t>
            </a:r>
            <a:endParaRPr lang="it-IT" altLang="it-IT"/>
          </a:p>
        </p:txBody>
      </p:sp>
      <p:sp>
        <p:nvSpPr>
          <p:cNvPr id="32775" name="Rectangle 7">
            <a:extLst>
              <a:ext uri="{FF2B5EF4-FFF2-40B4-BE49-F238E27FC236}">
                <a16:creationId xmlns:a16="http://schemas.microsoft.com/office/drawing/2014/main" id="{A389B417-156D-EA46-8ABD-82AB048D26CF}"/>
              </a:ext>
            </a:extLst>
          </p:cNvPr>
          <p:cNvSpPr>
            <a:spLocks noGrp="1" noChangeArrowheads="1"/>
          </p:cNvSpPr>
          <p:nvPr>
            <p:ph idx="1"/>
          </p:nvPr>
        </p:nvSpPr>
        <p:spPr>
          <a:xfrm>
            <a:off x="365125" y="1052513"/>
            <a:ext cx="8229600" cy="4897437"/>
          </a:xfrm>
        </p:spPr>
        <p:txBody>
          <a:bodyPr/>
          <a:lstStyle/>
          <a:p>
            <a:pPr marL="609600" indent="-609600" eaLnBrk="1" hangingPunct="1">
              <a:buFont typeface="Times" charset="0"/>
              <a:buAutoNum type="arabicPeriod"/>
              <a:defRPr/>
            </a:pPr>
            <a:r>
              <a:rPr lang="it-IT" altLang="it-IT" i="1" dirty="0"/>
              <a:t>Variazioni di </a:t>
            </a:r>
            <a:r>
              <a:rPr lang="it-IT" altLang="it-IT" i="1" dirty="0" err="1"/>
              <a:t>M</a:t>
            </a:r>
            <a:r>
              <a:rPr lang="it-IT" altLang="it-IT" i="1" baseline="30000" dirty="0" err="1"/>
              <a:t>s</a:t>
            </a:r>
            <a:r>
              <a:rPr lang="it-IT" altLang="it-IT" dirty="0"/>
              <a:t>: un aumento dell’offerta di moneta riduce i tassi di interesse nel breve periodo, causando un deprezzamento della valuta domestica (un aumento di </a:t>
            </a:r>
            <a:r>
              <a:rPr lang="it-IT" altLang="it-IT" i="1" dirty="0"/>
              <a:t>E</a:t>
            </a:r>
            <a:r>
              <a:rPr lang="it-IT" altLang="it-IT" dirty="0"/>
              <a:t>) per ogni </a:t>
            </a:r>
            <a:r>
              <a:rPr lang="it-IT" altLang="it-IT" i="1" dirty="0"/>
              <a:t>Y</a:t>
            </a:r>
            <a:r>
              <a:rPr lang="it-IT" altLang="it-IT" dirty="0"/>
              <a:t>: la curva </a:t>
            </a:r>
            <a:r>
              <a:rPr lang="it-IT" altLang="it-IT" i="1" dirty="0"/>
              <a:t>AA </a:t>
            </a:r>
            <a:r>
              <a:rPr lang="it-IT" altLang="it-IT" dirty="0"/>
              <a:t>si sposta verso l’alto (destra).</a:t>
            </a:r>
          </a:p>
          <a:p>
            <a:pPr marL="609600" indent="-609600" eaLnBrk="1" hangingPunct="1">
              <a:buFont typeface="Times" charset="0"/>
              <a:buAutoNum type="arabicPeriod"/>
              <a:defRPr/>
            </a:pPr>
            <a:r>
              <a:rPr lang="it-IT" altLang="it-IT" i="1" dirty="0"/>
              <a:t>Variazioni di P</a:t>
            </a:r>
            <a:r>
              <a:rPr lang="it-IT" altLang="it-IT" dirty="0"/>
              <a:t>: un aumento del livello interno dei prezzi riduce l’offerta reale di moneta, provocando l’aumento dei tassi di interesse e causando un apprezzamento della valuta domestica (una diminuzione di </a:t>
            </a:r>
            <a:r>
              <a:rPr lang="it-IT" altLang="it-IT" i="1" dirty="0"/>
              <a:t>E</a:t>
            </a:r>
            <a:r>
              <a:rPr lang="it-IT" altLang="it-IT" dirty="0"/>
              <a:t>): la curva </a:t>
            </a:r>
            <a:r>
              <a:rPr lang="it-IT" altLang="it-IT" i="1" dirty="0"/>
              <a:t>AA</a:t>
            </a:r>
            <a:r>
              <a:rPr lang="it-IT" altLang="it-IT" dirty="0"/>
              <a:t> si sposta verso il basso (sinistra).</a:t>
            </a:r>
          </a:p>
          <a:p>
            <a:pPr marL="609600" indent="-609600" eaLnBrk="1" hangingPunct="1">
              <a:buFont typeface="Times" charset="0"/>
              <a:buAutoNum type="arabicPeriod"/>
              <a:defRPr/>
            </a:pPr>
            <a:r>
              <a:rPr lang="it-IT" altLang="it-IT" i="1" dirty="0"/>
              <a:t>Variazioni di R*: </a:t>
            </a:r>
            <a:r>
              <a:rPr lang="it-IT" altLang="it-IT" dirty="0"/>
              <a:t>Un aumento dei tassi di interesse esteri rende i depositi in valuta estera più attraenti, e ciò porta al deprezzamento della valuta domestica (un aumento di </a:t>
            </a:r>
            <a:r>
              <a:rPr lang="it-IT" altLang="it-IT" i="1" dirty="0"/>
              <a:t>E</a:t>
            </a:r>
            <a:r>
              <a:rPr lang="it-IT" altLang="it-IT" dirty="0"/>
              <a:t>): la curva </a:t>
            </a:r>
            <a:r>
              <a:rPr lang="it-IT" altLang="it-IT" i="1" dirty="0"/>
              <a:t>AA</a:t>
            </a:r>
            <a:r>
              <a:rPr lang="it-IT" altLang="it-IT" dirty="0"/>
              <a:t> si sposta verso l’alto (destra).</a:t>
            </a:r>
          </a:p>
          <a:p>
            <a:pPr eaLnBrk="1" hangingPunct="1">
              <a:defRPr/>
            </a:pPr>
            <a:endParaRPr lang="it-IT" altLang="it-IT" dirty="0"/>
          </a:p>
          <a:p>
            <a:pPr marL="609600" indent="-609600" eaLnBrk="1" hangingPunct="1">
              <a:buFont typeface="Times" charset="0"/>
              <a:buAutoNum type="arabicPeriod"/>
              <a:defRPr/>
            </a:pPr>
            <a:endParaRPr lang="it-IT" altLang="it-IT" dirty="0"/>
          </a:p>
          <a:p>
            <a:pPr marL="609600" indent="-609600" eaLnBrk="1" hangingPunct="1">
              <a:buFont typeface="Times" charset="0"/>
              <a:buAutoNum type="arabicPeriod"/>
              <a:defRPr/>
            </a:pPr>
            <a:endParaRPr lang="it-IT" altLang="it-IT" dirty="0"/>
          </a:p>
        </p:txBody>
      </p:sp>
      <p:sp>
        <p:nvSpPr>
          <p:cNvPr id="68611" name="Segnaposto piè di pagina 3">
            <a:extLst>
              <a:ext uri="{FF2B5EF4-FFF2-40B4-BE49-F238E27FC236}">
                <a16:creationId xmlns:a16="http://schemas.microsoft.com/office/drawing/2014/main" id="{8A68A3F4-F5C4-CE4F-A682-335A8A3F295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8612" name="Segnaposto numero diapositiva 4">
            <a:extLst>
              <a:ext uri="{FF2B5EF4-FFF2-40B4-BE49-F238E27FC236}">
                <a16:creationId xmlns:a16="http://schemas.microsoft.com/office/drawing/2014/main" id="{61598F40-C23D-6248-B877-1A9CACBD495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AB659CF-AFED-E04D-B51C-F2CEC97D477C}" type="slidenum">
              <a:rPr lang="en-US" altLang="it-IT" sz="900" smtClean="0">
                <a:solidFill>
                  <a:schemeClr val="bg1"/>
                </a:solidFill>
                <a:latin typeface="Times" pitchFamily="2" charset="0"/>
              </a:rPr>
              <a:pPr eaLnBrk="0" hangingPunct="0">
                <a:spcBef>
                  <a:spcPct val="0"/>
                </a:spcBef>
                <a:buSzTx/>
                <a:buFontTx/>
                <a:buNone/>
              </a:pPr>
              <a:t>29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animEffect transition="in" filter="strips(downRight)">
                                      <p:cBhvr>
                                        <p:cTn id="7" dur="500"/>
                                        <p:tgtEl>
                                          <p:spTgt spid="327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2775">
                                            <p:txEl>
                                              <p:pRg st="1" end="1"/>
                                            </p:txEl>
                                          </p:spTgt>
                                        </p:tgtEl>
                                        <p:attrNameLst>
                                          <p:attrName>style.visibility</p:attrName>
                                        </p:attrNameLst>
                                      </p:cBhvr>
                                      <p:to>
                                        <p:strVal val="visible"/>
                                      </p:to>
                                    </p:set>
                                    <p:animEffect transition="in" filter="strips(downRight)">
                                      <p:cBhvr>
                                        <p:cTn id="12" dur="500"/>
                                        <p:tgtEl>
                                          <p:spTgt spid="327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2775">
                                            <p:txEl>
                                              <p:pRg st="2" end="2"/>
                                            </p:txEl>
                                          </p:spTgt>
                                        </p:tgtEl>
                                        <p:attrNameLst>
                                          <p:attrName>style.visibility</p:attrName>
                                        </p:attrNameLst>
                                      </p:cBhvr>
                                      <p:to>
                                        <p:strVal val="visible"/>
                                      </p:to>
                                    </p:set>
                                    <p:animEffect transition="in" filter="strips(downRight)">
                                      <p:cBhvr>
                                        <p:cTn id="17" dur="500"/>
                                        <p:tgtEl>
                                          <p:spTgt spid="327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a:extLst>
              <a:ext uri="{FF2B5EF4-FFF2-40B4-BE49-F238E27FC236}">
                <a16:creationId xmlns:a16="http://schemas.microsoft.com/office/drawing/2014/main" id="{650FC73C-A450-794C-B345-82778ABA7E53}"/>
              </a:ext>
            </a:extLst>
          </p:cNvPr>
          <p:cNvSpPr>
            <a:spLocks noGrp="1" noChangeArrowheads="1"/>
          </p:cNvSpPr>
          <p:nvPr>
            <p:ph type="title"/>
          </p:nvPr>
        </p:nvSpPr>
        <p:spPr/>
        <p:txBody>
          <a:bodyPr/>
          <a:lstStyle/>
          <a:p>
            <a:r>
              <a:rPr lang="it-IT" altLang="it-IT"/>
              <a:t>Struttura della presentazione</a:t>
            </a:r>
          </a:p>
        </p:txBody>
      </p:sp>
      <p:sp>
        <p:nvSpPr>
          <p:cNvPr id="3" name="Segnaposto contenuto 2">
            <a:extLst>
              <a:ext uri="{FF2B5EF4-FFF2-40B4-BE49-F238E27FC236}">
                <a16:creationId xmlns:a16="http://schemas.microsoft.com/office/drawing/2014/main" id="{6428C35C-8FF8-8A4F-9B59-6040CED07FEA}"/>
              </a:ext>
            </a:extLst>
          </p:cNvPr>
          <p:cNvSpPr>
            <a:spLocks noGrp="1"/>
          </p:cNvSpPr>
          <p:nvPr>
            <p:ph idx="1"/>
          </p:nvPr>
        </p:nvSpPr>
        <p:spPr>
          <a:xfrm>
            <a:off x="365125" y="1341438"/>
            <a:ext cx="8229600" cy="4525962"/>
          </a:xfrm>
        </p:spPr>
        <p:txBody>
          <a:bodyPr/>
          <a:lstStyle/>
          <a:p>
            <a:pPr>
              <a:defRPr/>
            </a:pPr>
            <a:r>
              <a:rPr lang="it-IT" sz="2200" dirty="0"/>
              <a:t>Politiche monetarie e fiscali temporanee</a:t>
            </a:r>
          </a:p>
          <a:p>
            <a:pPr marL="342900" indent="-342900">
              <a:buFont typeface="Courier New" panose="02070309020205020404" pitchFamily="49" charset="0"/>
              <a:buChar char="o"/>
              <a:defRPr/>
            </a:pPr>
            <a:r>
              <a:rPr lang="it-IT" dirty="0"/>
              <a:t>Politiche per il mantenimento della piena occupazione</a:t>
            </a:r>
          </a:p>
          <a:p>
            <a:pPr>
              <a:defRPr/>
            </a:pPr>
            <a:r>
              <a:rPr lang="it-IT" sz="2200" dirty="0"/>
              <a:t>Politiche monetarie e fiscali permanenti</a:t>
            </a:r>
          </a:p>
          <a:p>
            <a:pPr marL="342900" indent="-342900">
              <a:buFont typeface="Courier New" panose="02070309020205020404" pitchFamily="49" charset="0"/>
              <a:buChar char="o"/>
              <a:defRPr/>
            </a:pPr>
            <a:r>
              <a:rPr lang="it-IT" dirty="0"/>
              <a:t>Effetti di cambiamenti permanenti della politica monetaria nel lungo periodo</a:t>
            </a:r>
          </a:p>
          <a:p>
            <a:pPr>
              <a:defRPr/>
            </a:pPr>
            <a:r>
              <a:rPr lang="it-IT" sz="2200" dirty="0"/>
              <a:t>Effetti di cambiamenti permanenti della politica fiscale</a:t>
            </a:r>
          </a:p>
          <a:p>
            <a:pPr>
              <a:defRPr/>
            </a:pPr>
            <a:r>
              <a:rPr lang="it-IT" sz="2200" dirty="0"/>
              <a:t>Politiche macroeconomiche e saldo del conto corrente</a:t>
            </a:r>
          </a:p>
          <a:p>
            <a:pPr marL="342900" indent="-342900">
              <a:buFont typeface="Courier New" panose="02070309020205020404" pitchFamily="49" charset="0"/>
              <a:buChar char="o"/>
              <a:defRPr/>
            </a:pPr>
            <a:r>
              <a:rPr lang="it-IT" dirty="0"/>
              <a:t>La curva J</a:t>
            </a:r>
          </a:p>
          <a:p>
            <a:pPr marL="342900" indent="-342900">
              <a:buFont typeface="Courier New" panose="02070309020205020404" pitchFamily="49" charset="0"/>
              <a:buChar char="o"/>
              <a:defRPr/>
            </a:pPr>
            <a:r>
              <a:rPr lang="it-IT" dirty="0"/>
              <a:t>Il grado di aggiustamento</a:t>
            </a:r>
          </a:p>
          <a:p>
            <a:pPr>
              <a:defRPr/>
            </a:pPr>
            <a:r>
              <a:rPr lang="it-IT" sz="2200" dirty="0"/>
              <a:t>La trappola della liquidità</a:t>
            </a:r>
          </a:p>
          <a:p>
            <a:pPr>
              <a:defRPr/>
            </a:pPr>
            <a:endParaRPr lang="it-IT" dirty="0"/>
          </a:p>
        </p:txBody>
      </p:sp>
      <p:sp>
        <p:nvSpPr>
          <p:cNvPr id="41987" name="Segnaposto piè di pagina 3">
            <a:extLst>
              <a:ext uri="{FF2B5EF4-FFF2-40B4-BE49-F238E27FC236}">
                <a16:creationId xmlns:a16="http://schemas.microsoft.com/office/drawing/2014/main" id="{D85B29A7-82B2-9645-BA5A-A3F84493485D}"/>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1988" name="Segnaposto numero diapositiva 4">
            <a:extLst>
              <a:ext uri="{FF2B5EF4-FFF2-40B4-BE49-F238E27FC236}">
                <a16:creationId xmlns:a16="http://schemas.microsoft.com/office/drawing/2014/main" id="{9C6A09E2-61E5-3E4E-9EB0-3315E05D46B8}"/>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352C6D12-8923-C448-92C3-DB99D0194CEE}" type="slidenum">
              <a:rPr lang="en-US" altLang="it-IT" sz="900" smtClean="0">
                <a:solidFill>
                  <a:schemeClr val="bg1"/>
                </a:solidFill>
                <a:latin typeface="Times" pitchFamily="2" charset="0"/>
              </a:rPr>
              <a:pPr>
                <a:spcBef>
                  <a:spcPct val="0"/>
                </a:spcBef>
                <a:buSzTx/>
                <a:buFontTx/>
                <a:buNone/>
              </a:pPr>
              <a:t>3</a:t>
            </a:fld>
            <a:endParaRPr lang="en-US" altLang="it-IT" sz="900">
              <a:solidFill>
                <a:schemeClr val="bg1"/>
              </a:solidFill>
              <a:latin typeface="Times"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E5C4CB3-2FB4-A34D-A646-668C93913C68}"/>
              </a:ext>
            </a:extLst>
          </p:cNvPr>
          <p:cNvSpPr>
            <a:spLocks noGrp="1" noChangeArrowheads="1"/>
          </p:cNvSpPr>
          <p:nvPr>
            <p:ph type="title"/>
          </p:nvPr>
        </p:nvSpPr>
        <p:spPr/>
        <p:txBody>
          <a:bodyPr/>
          <a:lstStyle/>
          <a:p>
            <a:pPr eaLnBrk="1" hangingPunct="1"/>
            <a:r>
              <a:rPr lang="it-IT" altLang="it-IT"/>
              <a:t>Spostamento della curva </a:t>
            </a:r>
            <a:r>
              <a:rPr lang="it-IT" altLang="it-IT" i="1"/>
              <a:t>AA </a:t>
            </a:r>
            <a:endParaRPr lang="en-US" altLang="it-IT"/>
          </a:p>
        </p:txBody>
      </p:sp>
      <p:sp>
        <p:nvSpPr>
          <p:cNvPr id="36867" name="Rectangle 3">
            <a:extLst>
              <a:ext uri="{FF2B5EF4-FFF2-40B4-BE49-F238E27FC236}">
                <a16:creationId xmlns:a16="http://schemas.microsoft.com/office/drawing/2014/main" id="{43D25209-DA4E-344D-B448-6B5B062A5DBB}"/>
              </a:ext>
            </a:extLst>
          </p:cNvPr>
          <p:cNvSpPr>
            <a:spLocks noGrp="1" noChangeArrowheads="1"/>
          </p:cNvSpPr>
          <p:nvPr>
            <p:ph idx="1"/>
          </p:nvPr>
        </p:nvSpPr>
        <p:spPr>
          <a:xfrm>
            <a:off x="642938" y="1071563"/>
            <a:ext cx="7835900" cy="4786312"/>
          </a:xfrm>
        </p:spPr>
        <p:txBody>
          <a:bodyPr/>
          <a:lstStyle/>
          <a:p>
            <a:pPr marL="533400" indent="-533400" eaLnBrk="1" hangingPunct="1">
              <a:lnSpc>
                <a:spcPct val="90000"/>
              </a:lnSpc>
              <a:buFont typeface="Times" pitchFamily="2" charset="0"/>
              <a:buAutoNum type="arabicPeriod" startAt="4"/>
            </a:pPr>
            <a:r>
              <a:rPr lang="it-IT" altLang="it-IT" i="1"/>
              <a:t>Variazioni di E</a:t>
            </a:r>
            <a:r>
              <a:rPr lang="it-IT" altLang="it-IT" i="1" baseline="30000"/>
              <a:t>e</a:t>
            </a:r>
            <a:r>
              <a:rPr lang="it-IT" altLang="it-IT"/>
              <a:t>: se gli operatori del mercato si aspettano un deprezzamento della valuta domestica in futuro, i depositi in valuta estera diventano più attraenti, e ciò provoca il deprezzamento della valuta domestica (un aumento di </a:t>
            </a:r>
            <a:r>
              <a:rPr lang="it-IT" altLang="it-IT" i="1"/>
              <a:t>E</a:t>
            </a:r>
            <a:r>
              <a:rPr lang="it-IT" altLang="it-IT"/>
              <a:t>): la curva </a:t>
            </a:r>
            <a:r>
              <a:rPr lang="it-IT" altLang="it-IT" i="1"/>
              <a:t>AA</a:t>
            </a:r>
            <a:r>
              <a:rPr lang="it-IT" altLang="it-IT"/>
              <a:t> si sposta verso l’alto (destra).</a:t>
            </a:r>
          </a:p>
          <a:p>
            <a:pPr marL="533400" indent="-533400" eaLnBrk="1" hangingPunct="1">
              <a:lnSpc>
                <a:spcPct val="90000"/>
              </a:lnSpc>
              <a:buFont typeface="Times" pitchFamily="2" charset="0"/>
              <a:buAutoNum type="arabicPeriod" startAt="4"/>
            </a:pPr>
            <a:r>
              <a:rPr lang="it-IT" altLang="it-IT" i="1"/>
              <a:t>Variazioni della domanda reale di moneta</a:t>
            </a:r>
            <a:r>
              <a:rPr lang="it-IT" altLang="it-IT"/>
              <a:t>: se i residenti desiderano detenere minori quantità di attività monetarie e maggiori quantità di attività non monetarie, i tassi di interesse scendono, portando a un deprezzamento della valuta domestica (un aumento di </a:t>
            </a:r>
            <a:r>
              <a:rPr lang="it-IT" altLang="it-IT" i="1"/>
              <a:t>E</a:t>
            </a:r>
            <a:r>
              <a:rPr lang="it-IT" altLang="it-IT"/>
              <a:t>): la curva </a:t>
            </a:r>
            <a:r>
              <a:rPr lang="it-IT" altLang="it-IT" i="1"/>
              <a:t>AA</a:t>
            </a:r>
            <a:r>
              <a:rPr lang="it-IT" altLang="it-IT"/>
              <a:t> si sposta verso l’alto (destra).</a:t>
            </a:r>
          </a:p>
          <a:p>
            <a:pPr marL="533400" indent="-533400" eaLnBrk="1" hangingPunct="1">
              <a:lnSpc>
                <a:spcPct val="90000"/>
              </a:lnSpc>
              <a:buFont typeface="Times" pitchFamily="2" charset="0"/>
              <a:buAutoNum type="arabicPeriod" startAt="4"/>
            </a:pPr>
            <a:endParaRPr lang="it-IT" altLang="it-IT"/>
          </a:p>
        </p:txBody>
      </p:sp>
      <p:sp>
        <p:nvSpPr>
          <p:cNvPr id="69635" name="Segnaposto piè di pagina 3">
            <a:extLst>
              <a:ext uri="{FF2B5EF4-FFF2-40B4-BE49-F238E27FC236}">
                <a16:creationId xmlns:a16="http://schemas.microsoft.com/office/drawing/2014/main" id="{5B5F5141-B3CE-5A42-BF2F-0C4947FA5ED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9636" name="Segnaposto numero diapositiva 4">
            <a:extLst>
              <a:ext uri="{FF2B5EF4-FFF2-40B4-BE49-F238E27FC236}">
                <a16:creationId xmlns:a16="http://schemas.microsoft.com/office/drawing/2014/main" id="{BFEF21CF-FF50-1940-BF53-473DA68310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169A2F9-1534-CE47-8A1E-204530CFFFDC}" type="slidenum">
              <a:rPr lang="en-US" altLang="it-IT" sz="900" smtClean="0">
                <a:solidFill>
                  <a:schemeClr val="bg1"/>
                </a:solidFill>
                <a:latin typeface="Times" pitchFamily="2" charset="0"/>
              </a:rPr>
              <a:pPr eaLnBrk="0" hangingPunct="0">
                <a:spcBef>
                  <a:spcPct val="0"/>
                </a:spcBef>
                <a:buSzTx/>
                <a:buFontTx/>
                <a:buNone/>
              </a:pPr>
              <a:t>30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downRigh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strips(downRigh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2A3F9218-5A05-B946-B5FF-823CBB2233E5}"/>
              </a:ext>
            </a:extLst>
          </p:cNvPr>
          <p:cNvSpPr>
            <a:spLocks noGrp="1" noChangeArrowheads="1"/>
          </p:cNvSpPr>
          <p:nvPr>
            <p:ph type="title"/>
          </p:nvPr>
        </p:nvSpPr>
        <p:spPr/>
        <p:txBody>
          <a:bodyPr/>
          <a:lstStyle/>
          <a:p>
            <a:pPr eaLnBrk="1" hangingPunct="1"/>
            <a:r>
              <a:rPr lang="it-IT" altLang="it-IT"/>
              <a:t>Equilibrio di breve periodo:</a:t>
            </a:r>
            <a:br>
              <a:rPr lang="it-IT" altLang="it-IT"/>
            </a:br>
            <a:r>
              <a:rPr lang="it-IT" altLang="it-IT"/>
              <a:t>l’uso congiunto delle curve </a:t>
            </a:r>
            <a:r>
              <a:rPr lang="it-IT" altLang="it-IT" i="1"/>
              <a:t>DD </a:t>
            </a:r>
            <a:r>
              <a:rPr lang="it-IT" altLang="it-IT"/>
              <a:t>e </a:t>
            </a:r>
            <a:r>
              <a:rPr lang="it-IT" altLang="it-IT" i="1"/>
              <a:t>AA</a:t>
            </a:r>
            <a:endParaRPr lang="it-IT" altLang="it-IT"/>
          </a:p>
        </p:txBody>
      </p:sp>
      <p:sp>
        <p:nvSpPr>
          <p:cNvPr id="37891" name="Rectangle 3">
            <a:extLst>
              <a:ext uri="{FF2B5EF4-FFF2-40B4-BE49-F238E27FC236}">
                <a16:creationId xmlns:a16="http://schemas.microsoft.com/office/drawing/2014/main" id="{19E9D301-15C1-B440-A536-FD3D9BFDF765}"/>
              </a:ext>
            </a:extLst>
          </p:cNvPr>
          <p:cNvSpPr>
            <a:spLocks noGrp="1" noChangeArrowheads="1"/>
          </p:cNvSpPr>
          <p:nvPr>
            <p:ph idx="1"/>
          </p:nvPr>
        </p:nvSpPr>
        <p:spPr>
          <a:xfrm>
            <a:off x="428625" y="1500188"/>
            <a:ext cx="8001000" cy="4714875"/>
          </a:xfrm>
        </p:spPr>
        <p:txBody>
          <a:bodyPr/>
          <a:lstStyle/>
          <a:p>
            <a:pPr indent="-533400" eaLnBrk="1" hangingPunct="1">
              <a:defRPr/>
            </a:pPr>
            <a:r>
              <a:rPr lang="it-IT" altLang="it-IT" sz="2400" dirty="0">
                <a:cs typeface="Times New Roman" pitchFamily="18" charset="0"/>
              </a:rPr>
              <a:t>Un </a:t>
            </a:r>
            <a:r>
              <a:rPr lang="it-IT" altLang="it-IT" sz="2400" i="1" dirty="0">
                <a:cs typeface="Times New Roman" pitchFamily="18" charset="0"/>
              </a:rPr>
              <a:t>equilibrio di breve periodo </a:t>
            </a:r>
            <a:r>
              <a:rPr lang="it-IT" altLang="it-IT" sz="2400" dirty="0">
                <a:cs typeface="Times New Roman" pitchFamily="18" charset="0"/>
              </a:rPr>
              <a:t>è definito da un</a:t>
            </a:r>
            <a:r>
              <a:rPr lang="it-IT" altLang="it-IT" sz="2400" i="1" dirty="0">
                <a:cs typeface="Times New Roman" pitchFamily="18" charset="0"/>
              </a:rPr>
              <a:t> </a:t>
            </a:r>
            <a:r>
              <a:rPr lang="it-IT" altLang="it-IT" sz="2400" dirty="0">
                <a:cs typeface="Times New Roman" pitchFamily="18" charset="0"/>
              </a:rPr>
              <a:t>tasso di cambio nominale e da un livello di </a:t>
            </a:r>
            <a:r>
              <a:rPr lang="it-IT" altLang="it-IT" sz="2400" i="1" dirty="0">
                <a:cs typeface="Times New Roman" pitchFamily="18" charset="0"/>
              </a:rPr>
              <a:t>produzione </a:t>
            </a:r>
            <a:r>
              <a:rPr lang="it-IT" altLang="it-IT" sz="2400" dirty="0">
                <a:cs typeface="Times New Roman" pitchFamily="18" charset="0"/>
              </a:rPr>
              <a:t>tali che:</a:t>
            </a:r>
          </a:p>
          <a:p>
            <a:pPr marL="533400" indent="-533400" eaLnBrk="1" hangingPunct="1">
              <a:buFont typeface="Courier New" panose="02070309020205020404" pitchFamily="49" charset="0"/>
              <a:buChar char="o"/>
              <a:defRPr/>
            </a:pPr>
            <a:r>
              <a:rPr lang="it-IT" altLang="it-IT" dirty="0">
                <a:cs typeface="Times New Roman" pitchFamily="18" charset="0"/>
              </a:rPr>
              <a:t>il mercato dei beni è in equilibrio </a:t>
            </a:r>
            <a:r>
              <a:rPr lang="it-IT" altLang="it-IT" b="1" dirty="0">
                <a:latin typeface="Symbol" panose="05050102010706020507" pitchFamily="18" charset="2"/>
                <a:cs typeface="Times New Roman" pitchFamily="18" charset="0"/>
              </a:rPr>
              <a:t>®</a:t>
            </a:r>
            <a:r>
              <a:rPr lang="it-IT" altLang="it-IT" dirty="0">
                <a:cs typeface="Times New Roman" pitchFamily="18" charset="0"/>
              </a:rPr>
              <a:t> la domanda aggregata è uguale alla produzione aggregata;</a:t>
            </a:r>
          </a:p>
          <a:p>
            <a:pPr marL="533400" indent="-533400" eaLnBrk="1" hangingPunct="1">
              <a:buFont typeface="Courier New" panose="02070309020205020404" pitchFamily="49" charset="0"/>
              <a:buChar char="o"/>
              <a:defRPr/>
            </a:pPr>
            <a:r>
              <a:rPr lang="it-IT" altLang="it-IT" dirty="0">
                <a:cs typeface="Times New Roman" pitchFamily="18" charset="0"/>
              </a:rPr>
              <a:t>il mercato dei cambi è in equilibrio </a:t>
            </a:r>
            <a:r>
              <a:rPr lang="it-IT" altLang="it-IT" b="1" dirty="0">
                <a:latin typeface="Symbol" panose="05050102010706020507" pitchFamily="18" charset="2"/>
                <a:cs typeface="Times New Roman" pitchFamily="18" charset="0"/>
              </a:rPr>
              <a:t>®</a:t>
            </a:r>
            <a:r>
              <a:rPr lang="it-IT" altLang="it-IT" dirty="0">
                <a:cs typeface="Times New Roman" pitchFamily="18" charset="0"/>
              </a:rPr>
              <a:t> vale la parità dei tassi di interesse;</a:t>
            </a:r>
          </a:p>
          <a:p>
            <a:pPr marL="533400" indent="-533400" eaLnBrk="1" hangingPunct="1">
              <a:buFont typeface="Courier New" panose="02070309020205020404" pitchFamily="49" charset="0"/>
              <a:buChar char="o"/>
              <a:defRPr/>
            </a:pPr>
            <a:r>
              <a:rPr lang="it-IT" altLang="it-IT" dirty="0">
                <a:cs typeface="Times New Roman" pitchFamily="18" charset="0"/>
              </a:rPr>
              <a:t>il mercato monetario è in equilibrio</a:t>
            </a:r>
            <a:r>
              <a:rPr lang="it-IT" altLang="it-IT" b="1" dirty="0">
                <a:latin typeface="Symbol" panose="05050102010706020507" pitchFamily="18" charset="2"/>
                <a:cs typeface="Times New Roman" pitchFamily="18" charset="0"/>
              </a:rPr>
              <a:t> ®</a:t>
            </a:r>
            <a:r>
              <a:rPr lang="it-IT" altLang="it-IT" dirty="0">
                <a:cs typeface="Times New Roman" pitchFamily="18" charset="0"/>
              </a:rPr>
              <a:t> l’offerta reale di moneta è uguale alla domanda reale di moneta.</a:t>
            </a:r>
          </a:p>
        </p:txBody>
      </p:sp>
      <p:sp>
        <p:nvSpPr>
          <p:cNvPr id="70659" name="Segnaposto piè di pagina 3">
            <a:extLst>
              <a:ext uri="{FF2B5EF4-FFF2-40B4-BE49-F238E27FC236}">
                <a16:creationId xmlns:a16="http://schemas.microsoft.com/office/drawing/2014/main" id="{5C533FEE-7F8B-8346-9E20-133852DC367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0660" name="Segnaposto numero diapositiva 4">
            <a:extLst>
              <a:ext uri="{FF2B5EF4-FFF2-40B4-BE49-F238E27FC236}">
                <a16:creationId xmlns:a16="http://schemas.microsoft.com/office/drawing/2014/main" id="{ACC110C4-A3EA-BA41-AF43-410DF847F2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E798E1B-243A-A141-8B2A-3562D25B93CF}" type="slidenum">
              <a:rPr lang="en-US" altLang="it-IT" sz="900" smtClean="0">
                <a:solidFill>
                  <a:schemeClr val="bg1"/>
                </a:solidFill>
                <a:latin typeface="Times" pitchFamily="2" charset="0"/>
              </a:rPr>
              <a:pPr eaLnBrk="0" hangingPunct="0">
                <a:spcBef>
                  <a:spcPct val="0"/>
                </a:spcBef>
                <a:buSzTx/>
                <a:buFontTx/>
                <a:buNone/>
              </a:pPr>
              <a:t>31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trips(downRigh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strips(downRigh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strips(downRight)">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strips(downRight)">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15F0107-3D2E-1349-88D0-7A98E2710270}"/>
              </a:ext>
            </a:extLst>
          </p:cNvPr>
          <p:cNvSpPr>
            <a:spLocks noGrp="1" noChangeArrowheads="1"/>
          </p:cNvSpPr>
          <p:nvPr>
            <p:ph type="title"/>
          </p:nvPr>
        </p:nvSpPr>
        <p:spPr/>
        <p:txBody>
          <a:bodyPr/>
          <a:lstStyle/>
          <a:p>
            <a:pPr eaLnBrk="1" hangingPunct="1"/>
            <a:r>
              <a:rPr lang="it-IT" altLang="it-IT"/>
              <a:t>Equilibrio di breve periodo:</a:t>
            </a:r>
            <a:br>
              <a:rPr lang="it-IT" altLang="it-IT"/>
            </a:br>
            <a:r>
              <a:rPr lang="it-IT" altLang="it-IT"/>
              <a:t>l’uso congiunto delle curve </a:t>
            </a:r>
            <a:r>
              <a:rPr lang="it-IT" altLang="it-IT" i="1"/>
              <a:t>DD </a:t>
            </a:r>
            <a:r>
              <a:rPr lang="it-IT" altLang="it-IT"/>
              <a:t>e </a:t>
            </a:r>
            <a:r>
              <a:rPr lang="it-IT" altLang="it-IT" i="1"/>
              <a:t>AA</a:t>
            </a:r>
            <a:endParaRPr lang="en-US" altLang="it-IT"/>
          </a:p>
        </p:txBody>
      </p:sp>
      <p:sp>
        <p:nvSpPr>
          <p:cNvPr id="38915" name="Rectangle 3">
            <a:extLst>
              <a:ext uri="{FF2B5EF4-FFF2-40B4-BE49-F238E27FC236}">
                <a16:creationId xmlns:a16="http://schemas.microsoft.com/office/drawing/2014/main" id="{6F4B15E8-8A2E-DD4C-9A7E-2F0DDDBA5833}"/>
              </a:ext>
            </a:extLst>
          </p:cNvPr>
          <p:cNvSpPr>
            <a:spLocks noGrp="1" noChangeArrowheads="1"/>
          </p:cNvSpPr>
          <p:nvPr>
            <p:ph idx="1"/>
          </p:nvPr>
        </p:nvSpPr>
        <p:spPr>
          <a:xfrm>
            <a:off x="357188" y="2143125"/>
            <a:ext cx="8229600" cy="3806825"/>
          </a:xfrm>
        </p:spPr>
        <p:txBody>
          <a:bodyPr/>
          <a:lstStyle/>
          <a:p>
            <a:pPr eaLnBrk="1" hangingPunct="1">
              <a:spcBef>
                <a:spcPct val="40000"/>
              </a:spcBef>
            </a:pPr>
            <a:r>
              <a:rPr lang="it-IT" altLang="it-IT" sz="2400">
                <a:cs typeface="Times New Roman" panose="02020603050405020304" pitchFamily="18" charset="0"/>
              </a:rPr>
              <a:t>L’equilibrio di breve periodo corrisponde all’intersezione tra le curve </a:t>
            </a:r>
            <a:r>
              <a:rPr lang="it-IT" altLang="it-IT" sz="2400" i="1">
                <a:cs typeface="Times New Roman" panose="02020603050405020304" pitchFamily="18" charset="0"/>
              </a:rPr>
              <a:t>DD</a:t>
            </a:r>
            <a:r>
              <a:rPr lang="it-IT" altLang="it-IT" sz="2400">
                <a:cs typeface="Times New Roman" panose="02020603050405020304" pitchFamily="18" charset="0"/>
              </a:rPr>
              <a:t> e </a:t>
            </a:r>
            <a:r>
              <a:rPr lang="it-IT" altLang="it-IT" sz="2400" i="1">
                <a:cs typeface="Times New Roman" panose="02020603050405020304" pitchFamily="18" charset="0"/>
              </a:rPr>
              <a:t>AA.</a:t>
            </a:r>
            <a:endParaRPr lang="it-IT" altLang="it-IT" sz="2400">
              <a:cs typeface="Times New Roman" panose="02020603050405020304" pitchFamily="18" charset="0"/>
            </a:endParaRPr>
          </a:p>
          <a:p>
            <a:pPr lvl="3" eaLnBrk="1" hangingPunct="1">
              <a:spcBef>
                <a:spcPct val="40000"/>
              </a:spcBef>
            </a:pPr>
            <a:r>
              <a:rPr lang="it-IT" altLang="it-IT">
                <a:ea typeface="Arial" panose="020B0604020202020204" pitchFamily="34" charset="0"/>
                <a:cs typeface="Times New Roman" panose="02020603050405020304" pitchFamily="18" charset="0"/>
              </a:rPr>
              <a:t>Il mercato dei beni è in equilibrio sulla curva </a:t>
            </a:r>
            <a:r>
              <a:rPr lang="it-IT" altLang="it-IT" i="1">
                <a:ea typeface="Arial" panose="020B0604020202020204" pitchFamily="34" charset="0"/>
                <a:cs typeface="Times New Roman" panose="02020603050405020304" pitchFamily="18" charset="0"/>
              </a:rPr>
              <a:t>DD</a:t>
            </a:r>
            <a:r>
              <a:rPr lang="it-IT" altLang="it-IT">
                <a:ea typeface="Arial" panose="020B0604020202020204" pitchFamily="34" charset="0"/>
                <a:cs typeface="Times New Roman" panose="02020603050405020304" pitchFamily="18" charset="0"/>
              </a:rPr>
              <a:t>.</a:t>
            </a:r>
          </a:p>
          <a:p>
            <a:pPr lvl="3" eaLnBrk="1" hangingPunct="1">
              <a:spcBef>
                <a:spcPct val="40000"/>
              </a:spcBef>
            </a:pPr>
            <a:r>
              <a:rPr lang="it-IT" altLang="it-IT">
                <a:ea typeface="Arial" panose="020B0604020202020204" pitchFamily="34" charset="0"/>
                <a:cs typeface="Times New Roman" panose="02020603050405020304" pitchFamily="18" charset="0"/>
              </a:rPr>
              <a:t>Il mercato delle attività è in equilibrio sulla curva </a:t>
            </a:r>
            <a:r>
              <a:rPr lang="it-IT" altLang="it-IT" b="1">
                <a:ea typeface="Arial" panose="020B0604020202020204" pitchFamily="34" charset="0"/>
                <a:cs typeface="Times New Roman" panose="02020603050405020304" pitchFamily="18" charset="0"/>
              </a:rPr>
              <a:t>AA</a:t>
            </a:r>
            <a:r>
              <a:rPr lang="it-IT" altLang="it-IT">
                <a:ea typeface="Arial" panose="020B0604020202020204" pitchFamily="34" charset="0"/>
                <a:cs typeface="Times New Roman" panose="02020603050405020304" pitchFamily="18" charset="0"/>
              </a:rPr>
              <a:t>.</a:t>
            </a:r>
          </a:p>
        </p:txBody>
      </p:sp>
      <p:sp>
        <p:nvSpPr>
          <p:cNvPr id="71683" name="Segnaposto piè di pagina 3">
            <a:extLst>
              <a:ext uri="{FF2B5EF4-FFF2-40B4-BE49-F238E27FC236}">
                <a16:creationId xmlns:a16="http://schemas.microsoft.com/office/drawing/2014/main" id="{B050A4C1-062B-224A-88EE-190DDB8772C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1684" name="Segnaposto numero diapositiva 4">
            <a:extLst>
              <a:ext uri="{FF2B5EF4-FFF2-40B4-BE49-F238E27FC236}">
                <a16:creationId xmlns:a16="http://schemas.microsoft.com/office/drawing/2014/main" id="{52EAE631-B312-D647-8FE8-FB1CE85C939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6B13E8D-0A72-B44F-8ACB-2AE24B27E731}" type="slidenum">
              <a:rPr lang="en-US" altLang="it-IT" sz="900" smtClean="0">
                <a:solidFill>
                  <a:schemeClr val="bg1"/>
                </a:solidFill>
                <a:latin typeface="Times" pitchFamily="2" charset="0"/>
              </a:rPr>
              <a:pPr eaLnBrk="0" hangingPunct="0">
                <a:spcBef>
                  <a:spcPct val="0"/>
                </a:spcBef>
                <a:buSzTx/>
                <a:buFontTx/>
                <a:buNone/>
              </a:pPr>
              <a:t>32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trips(downRight)">
                                      <p:cBhvr>
                                        <p:cTn id="7" dur="500"/>
                                        <p:tgtEl>
                                          <p:spTgt spid="389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strips(downRight)">
                                      <p:cBhvr>
                                        <p:cTn id="10" dur="500"/>
                                        <p:tgtEl>
                                          <p:spTgt spid="3891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strips(downRight)">
                                      <p:cBhvr>
                                        <p:cTn id="13"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a:extLst>
              <a:ext uri="{FF2B5EF4-FFF2-40B4-BE49-F238E27FC236}">
                <a16:creationId xmlns:a16="http://schemas.microsoft.com/office/drawing/2014/main" id="{37092A26-5CD8-C545-A93E-A9E7A62D6125}"/>
              </a:ext>
            </a:extLst>
          </p:cNvPr>
          <p:cNvSpPr>
            <a:spLocks noGrp="1" noChangeArrowheads="1"/>
          </p:cNvSpPr>
          <p:nvPr>
            <p:ph type="title"/>
          </p:nvPr>
        </p:nvSpPr>
        <p:spPr/>
        <p:txBody>
          <a:bodyPr/>
          <a:lstStyle/>
          <a:p>
            <a:pPr eaLnBrk="1" hangingPunct="1"/>
            <a:r>
              <a:rPr lang="it-IT" altLang="it-IT" b="0"/>
              <a:t>Figura 6.8 </a:t>
            </a:r>
            <a:r>
              <a:rPr lang="it-IT" altLang="it-IT"/>
              <a:t>Equilibrio di breve periodo: l’intersezione delle curve DD e AA</a:t>
            </a:r>
          </a:p>
        </p:txBody>
      </p:sp>
      <p:sp>
        <p:nvSpPr>
          <p:cNvPr id="72706" name="Segnaposto piè di pagina 3">
            <a:extLst>
              <a:ext uri="{FF2B5EF4-FFF2-40B4-BE49-F238E27FC236}">
                <a16:creationId xmlns:a16="http://schemas.microsoft.com/office/drawing/2014/main" id="{22A85935-8D48-5945-8BDA-1862BB11812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2707" name="Segnaposto numero diapositiva 4">
            <a:extLst>
              <a:ext uri="{FF2B5EF4-FFF2-40B4-BE49-F238E27FC236}">
                <a16:creationId xmlns:a16="http://schemas.microsoft.com/office/drawing/2014/main" id="{7C2110DA-5ADD-444F-86CC-2FAD4D85B71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9315608-A848-374C-9B59-630A57181C50}" type="slidenum">
              <a:rPr lang="en-US" altLang="it-IT" sz="900" smtClean="0">
                <a:solidFill>
                  <a:schemeClr val="bg1"/>
                </a:solidFill>
                <a:latin typeface="Times" pitchFamily="2" charset="0"/>
              </a:rPr>
              <a:pPr eaLnBrk="0" hangingPunct="0">
                <a:spcBef>
                  <a:spcPct val="0"/>
                </a:spcBef>
                <a:buSzTx/>
                <a:buFontTx/>
                <a:buNone/>
              </a:pPr>
              <a:t>33</a:t>
            </a:fld>
            <a:endParaRPr lang="en-US" altLang="it-IT" sz="900">
              <a:solidFill>
                <a:schemeClr val="bg1"/>
              </a:solidFill>
              <a:latin typeface="Times" pitchFamily="2" charset="0"/>
            </a:endParaRPr>
          </a:p>
        </p:txBody>
      </p:sp>
      <p:pic>
        <p:nvPicPr>
          <p:cNvPr id="72708" name="Segnaposto contenuto 2">
            <a:extLst>
              <a:ext uri="{FF2B5EF4-FFF2-40B4-BE49-F238E27FC236}">
                <a16:creationId xmlns:a16="http://schemas.microsoft.com/office/drawing/2014/main" id="{C6A920EC-311B-9144-B646-159B94021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2513" y="1546225"/>
            <a:ext cx="6854825"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Immagine 1">
            <a:extLst>
              <a:ext uri="{FF2B5EF4-FFF2-40B4-BE49-F238E27FC236}">
                <a16:creationId xmlns:a16="http://schemas.microsoft.com/office/drawing/2014/main" id="{1AF4AD44-A40E-A642-8816-B473BD912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89088"/>
            <a:ext cx="698658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10">
            <a:extLst>
              <a:ext uri="{FF2B5EF4-FFF2-40B4-BE49-F238E27FC236}">
                <a16:creationId xmlns:a16="http://schemas.microsoft.com/office/drawing/2014/main" id="{3827086D-9BD3-044E-B7EF-417AF96B8006}"/>
              </a:ext>
            </a:extLst>
          </p:cNvPr>
          <p:cNvSpPr>
            <a:spLocks noGrp="1" noChangeArrowheads="1"/>
          </p:cNvSpPr>
          <p:nvPr>
            <p:ph type="title"/>
          </p:nvPr>
        </p:nvSpPr>
        <p:spPr>
          <a:xfrm>
            <a:off x="365125" y="395288"/>
            <a:ext cx="8455025" cy="900112"/>
          </a:xfrm>
        </p:spPr>
        <p:txBody>
          <a:bodyPr/>
          <a:lstStyle/>
          <a:p>
            <a:pPr eaLnBrk="1" hangingPunct="1"/>
            <a:r>
              <a:rPr lang="it-IT" altLang="it-IT" b="0"/>
              <a:t>Figura 6.9 </a:t>
            </a:r>
            <a:r>
              <a:rPr lang="it-IT" altLang="it-IT"/>
              <a:t>Processo di aggiustamento dell’economia verso l’equilibrio di breve periodo</a:t>
            </a:r>
          </a:p>
        </p:txBody>
      </p:sp>
      <p:sp>
        <p:nvSpPr>
          <p:cNvPr id="73731" name="Segnaposto piè di pagina 3">
            <a:extLst>
              <a:ext uri="{FF2B5EF4-FFF2-40B4-BE49-F238E27FC236}">
                <a16:creationId xmlns:a16="http://schemas.microsoft.com/office/drawing/2014/main" id="{40ED22C2-4F7E-E945-878B-576C6E29D1A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3732" name="Segnaposto numero diapositiva 4">
            <a:extLst>
              <a:ext uri="{FF2B5EF4-FFF2-40B4-BE49-F238E27FC236}">
                <a16:creationId xmlns:a16="http://schemas.microsoft.com/office/drawing/2014/main" id="{E76B3D32-16FD-8A46-B488-E3D12D76AE9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551E3F4-E5CF-D941-8BFF-B7B801900271}" type="slidenum">
              <a:rPr lang="en-US" altLang="it-IT" sz="900" smtClean="0">
                <a:solidFill>
                  <a:schemeClr val="bg1"/>
                </a:solidFill>
                <a:latin typeface="Times" pitchFamily="2" charset="0"/>
              </a:rPr>
              <a:pPr eaLnBrk="0" hangingPunct="0">
                <a:spcBef>
                  <a:spcPct val="0"/>
                </a:spcBef>
                <a:buSzTx/>
                <a:buFontTx/>
                <a:buNone/>
              </a:pPr>
              <a:t>34</a:t>
            </a:fld>
            <a:endParaRPr lang="en-US" altLang="it-IT" sz="900">
              <a:solidFill>
                <a:schemeClr val="bg1"/>
              </a:solidFill>
              <a:latin typeface="Times" pitchFamily="2" charset="0"/>
            </a:endParaRPr>
          </a:p>
        </p:txBody>
      </p:sp>
      <p:grpSp>
        <p:nvGrpSpPr>
          <p:cNvPr id="73733" name="Group 12">
            <a:extLst>
              <a:ext uri="{FF2B5EF4-FFF2-40B4-BE49-F238E27FC236}">
                <a16:creationId xmlns:a16="http://schemas.microsoft.com/office/drawing/2014/main" id="{7FD82B8A-F1C4-2046-9895-B0E3083445EC}"/>
              </a:ext>
            </a:extLst>
          </p:cNvPr>
          <p:cNvGrpSpPr>
            <a:grpSpLocks/>
          </p:cNvGrpSpPr>
          <p:nvPr/>
        </p:nvGrpSpPr>
        <p:grpSpPr bwMode="auto">
          <a:xfrm>
            <a:off x="4572000" y="1557338"/>
            <a:ext cx="3841750" cy="2892425"/>
            <a:chOff x="3598" y="1560"/>
            <a:chExt cx="2420" cy="1822"/>
          </a:xfrm>
        </p:grpSpPr>
        <p:sp>
          <p:nvSpPr>
            <p:cNvPr id="73734" name="Line 6">
              <a:extLst>
                <a:ext uri="{FF2B5EF4-FFF2-40B4-BE49-F238E27FC236}">
                  <a16:creationId xmlns:a16="http://schemas.microsoft.com/office/drawing/2014/main" id="{A7FDF652-C43A-C74F-9CBD-4AA76849B0BC}"/>
                </a:ext>
              </a:extLst>
            </p:cNvPr>
            <p:cNvSpPr>
              <a:spLocks noChangeShapeType="1"/>
            </p:cNvSpPr>
            <p:nvPr/>
          </p:nvSpPr>
          <p:spPr bwMode="auto">
            <a:xfrm flipH="1" flipV="1">
              <a:off x="3689" y="2478"/>
              <a:ext cx="1195" cy="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35" name="Text Box 7">
              <a:extLst>
                <a:ext uri="{FF2B5EF4-FFF2-40B4-BE49-F238E27FC236}">
                  <a16:creationId xmlns:a16="http://schemas.microsoft.com/office/drawing/2014/main" id="{97DB8B78-148B-2C48-8356-5BF648ACB5CE}"/>
                </a:ext>
              </a:extLst>
            </p:cNvPr>
            <p:cNvSpPr txBox="1">
              <a:spLocks noChangeArrowheads="1"/>
            </p:cNvSpPr>
            <p:nvPr/>
          </p:nvSpPr>
          <p:spPr bwMode="auto">
            <a:xfrm>
              <a:off x="4876" y="2510"/>
              <a:ext cx="1136" cy="872"/>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400">
                  <a:latin typeface="Arial" panose="020B0604020202020204" pitchFamily="34" charset="0"/>
                </a:rPr>
                <a:t>La valuta domestica si apprezza e la produzione aumenta fino a quando i mercati dei beni sono in equilibrio.</a:t>
              </a:r>
            </a:p>
          </p:txBody>
        </p:sp>
        <p:sp>
          <p:nvSpPr>
            <p:cNvPr id="73736" name="Line 8">
              <a:extLst>
                <a:ext uri="{FF2B5EF4-FFF2-40B4-BE49-F238E27FC236}">
                  <a16:creationId xmlns:a16="http://schemas.microsoft.com/office/drawing/2014/main" id="{DC63BB82-995D-EE4D-8D81-40671DA607FD}"/>
                </a:ext>
              </a:extLst>
            </p:cNvPr>
            <p:cNvSpPr>
              <a:spLocks noChangeShapeType="1"/>
            </p:cNvSpPr>
            <p:nvPr/>
          </p:nvSpPr>
          <p:spPr bwMode="auto">
            <a:xfrm flipH="1" flipV="1">
              <a:off x="3598" y="2187"/>
              <a:ext cx="1271" cy="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37" name="Text Box 9">
              <a:extLst>
                <a:ext uri="{FF2B5EF4-FFF2-40B4-BE49-F238E27FC236}">
                  <a16:creationId xmlns:a16="http://schemas.microsoft.com/office/drawing/2014/main" id="{8F640527-A9B0-9242-BD65-56B2C7470071}"/>
                </a:ext>
              </a:extLst>
            </p:cNvPr>
            <p:cNvSpPr txBox="1">
              <a:spLocks noChangeArrowheads="1"/>
            </p:cNvSpPr>
            <p:nvPr/>
          </p:nvSpPr>
          <p:spPr bwMode="auto">
            <a:xfrm>
              <a:off x="4878" y="1560"/>
              <a:ext cx="1140" cy="868"/>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400">
                  <a:latin typeface="Arial" panose="020B0604020202020204" pitchFamily="34" charset="0"/>
                </a:rPr>
                <a:t>I tassi di cambio</a:t>
              </a:r>
              <a:br>
                <a:rPr lang="it-IT" altLang="it-IT" sz="1400">
                  <a:latin typeface="Arial" panose="020B0604020202020204" pitchFamily="34" charset="0"/>
                </a:rPr>
              </a:br>
              <a:r>
                <a:rPr lang="it-IT" altLang="it-IT" sz="1400">
                  <a:latin typeface="Arial" panose="020B0604020202020204" pitchFamily="34" charset="0"/>
                </a:rPr>
                <a:t>si aggiustano immediatamente in modo che i mercati delle attività siano</a:t>
              </a:r>
              <a:br>
                <a:rPr lang="it-IT" altLang="it-IT" sz="1400">
                  <a:latin typeface="Arial" panose="020B0604020202020204" pitchFamily="34" charset="0"/>
                </a:rPr>
              </a:br>
              <a:r>
                <a:rPr lang="it-IT" altLang="it-IT" sz="1400">
                  <a:latin typeface="Arial" panose="020B0604020202020204" pitchFamily="34" charset="0"/>
                </a:rPr>
                <a:t>in equilibrio.</a:t>
              </a:r>
            </a:p>
          </p:txBody>
        </p:sp>
      </p:gr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F96CFFC2-12A5-4A4E-8870-B9D1CCA34953}"/>
              </a:ext>
            </a:extLst>
          </p:cNvPr>
          <p:cNvSpPr>
            <a:spLocks noGrp="1" noChangeArrowheads="1"/>
          </p:cNvSpPr>
          <p:nvPr>
            <p:ph type="title"/>
          </p:nvPr>
        </p:nvSpPr>
        <p:spPr>
          <a:xfrm>
            <a:off x="365125" y="395288"/>
            <a:ext cx="8229600" cy="730250"/>
          </a:xfrm>
        </p:spPr>
        <p:txBody>
          <a:bodyPr/>
          <a:lstStyle/>
          <a:p>
            <a:pPr algn="ctr" eaLnBrk="1" hangingPunct="1"/>
            <a:r>
              <a:rPr lang="it-IT" altLang="it-IT" sz="2800"/>
              <a:t>Politiche monetarie e fiscali temporanee</a:t>
            </a:r>
          </a:p>
        </p:txBody>
      </p:sp>
      <p:sp>
        <p:nvSpPr>
          <p:cNvPr id="41987" name="Rectangle 3">
            <a:extLst>
              <a:ext uri="{FF2B5EF4-FFF2-40B4-BE49-F238E27FC236}">
                <a16:creationId xmlns:a16="http://schemas.microsoft.com/office/drawing/2014/main" id="{3DE32E14-73A2-6C4A-A845-151F3A852972}"/>
              </a:ext>
            </a:extLst>
          </p:cNvPr>
          <p:cNvSpPr>
            <a:spLocks noGrp="1" noChangeArrowheads="1"/>
          </p:cNvSpPr>
          <p:nvPr>
            <p:ph idx="1"/>
          </p:nvPr>
        </p:nvSpPr>
        <p:spPr>
          <a:xfrm>
            <a:off x="357188" y="1484313"/>
            <a:ext cx="8229600" cy="4525962"/>
          </a:xfrm>
        </p:spPr>
        <p:txBody>
          <a:bodyPr/>
          <a:lstStyle/>
          <a:p>
            <a:pPr eaLnBrk="1" hangingPunct="1">
              <a:lnSpc>
                <a:spcPct val="80000"/>
              </a:lnSpc>
            </a:pPr>
            <a:r>
              <a:rPr lang="it-IT" altLang="it-IT" sz="2400" b="1"/>
              <a:t>Politica monetaria</a:t>
            </a:r>
            <a:r>
              <a:rPr lang="it-IT" altLang="it-IT" sz="2400"/>
              <a:t>:</a:t>
            </a:r>
            <a:r>
              <a:rPr lang="it-IT" altLang="it-IT" sz="2400" b="1"/>
              <a:t> </a:t>
            </a:r>
            <a:r>
              <a:rPr lang="it-IT" altLang="it-IT" sz="2400"/>
              <a:t>politica con cui la banca centrale influenza l’offerta di moneta.</a:t>
            </a:r>
          </a:p>
          <a:p>
            <a:pPr lvl="3" eaLnBrk="1" hangingPunct="1">
              <a:lnSpc>
                <a:spcPct val="80000"/>
              </a:lnSpc>
              <a:spcBef>
                <a:spcPct val="40000"/>
              </a:spcBef>
            </a:pPr>
            <a:r>
              <a:rPr lang="it-IT" altLang="it-IT" sz="1900"/>
              <a:t>La politica monetaria influenza principalmente i mercati delle attività.</a:t>
            </a:r>
          </a:p>
          <a:p>
            <a:pPr eaLnBrk="1" hangingPunct="1">
              <a:lnSpc>
                <a:spcPct val="80000"/>
              </a:lnSpc>
            </a:pPr>
            <a:r>
              <a:rPr lang="it-IT" altLang="it-IT" sz="2400" b="1"/>
              <a:t>Politica fiscale</a:t>
            </a:r>
            <a:r>
              <a:rPr lang="it-IT" altLang="it-IT" sz="2400"/>
              <a:t>:</a:t>
            </a:r>
            <a:r>
              <a:rPr lang="it-IT" altLang="it-IT" sz="2400" b="1"/>
              <a:t> </a:t>
            </a:r>
            <a:r>
              <a:rPr lang="it-IT" altLang="it-IT" sz="2400"/>
              <a:t>politica con cui i governi (autorità fiscali) influenzano l’ammontare della spesa pubblica e delle imposte.</a:t>
            </a:r>
          </a:p>
          <a:p>
            <a:pPr lvl="3" eaLnBrk="1" hangingPunct="1">
              <a:lnSpc>
                <a:spcPct val="80000"/>
              </a:lnSpc>
              <a:spcBef>
                <a:spcPct val="40000"/>
              </a:spcBef>
            </a:pPr>
            <a:r>
              <a:rPr lang="it-IT" altLang="it-IT" sz="1900"/>
              <a:t>La politica fiscale influenza principalmente la domanda aggregata e la produzione.</a:t>
            </a:r>
          </a:p>
          <a:p>
            <a:pPr eaLnBrk="1" hangingPunct="1">
              <a:lnSpc>
                <a:spcPct val="80000"/>
              </a:lnSpc>
            </a:pPr>
            <a:r>
              <a:rPr lang="it-IT" altLang="it-IT" sz="2400"/>
              <a:t>Ci si aspetta che manovre politiche temporanee siano abbandonate in un vicino futuro, e perciò non influenzano le aspettative sui tassi di cambio nel lungo periodo.</a:t>
            </a:r>
          </a:p>
        </p:txBody>
      </p:sp>
      <p:sp>
        <p:nvSpPr>
          <p:cNvPr id="74755" name="Segnaposto piè di pagina 3">
            <a:extLst>
              <a:ext uri="{FF2B5EF4-FFF2-40B4-BE49-F238E27FC236}">
                <a16:creationId xmlns:a16="http://schemas.microsoft.com/office/drawing/2014/main" id="{62A342AA-0C19-6348-B4C6-916CC7F26C7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4756" name="Segnaposto numero diapositiva 4">
            <a:extLst>
              <a:ext uri="{FF2B5EF4-FFF2-40B4-BE49-F238E27FC236}">
                <a16:creationId xmlns:a16="http://schemas.microsoft.com/office/drawing/2014/main" id="{C18B960E-84F3-7944-A679-699C7972D22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D68914C-F705-AC4E-952E-926A930AE5A8}" type="slidenum">
              <a:rPr lang="en-US" altLang="it-IT" sz="900" smtClean="0">
                <a:solidFill>
                  <a:schemeClr val="bg1"/>
                </a:solidFill>
                <a:latin typeface="Times" pitchFamily="2" charset="0"/>
              </a:rPr>
              <a:pPr eaLnBrk="0" hangingPunct="0">
                <a:spcBef>
                  <a:spcPct val="0"/>
                </a:spcBef>
                <a:buSzTx/>
                <a:buFontTx/>
                <a:buNone/>
              </a:pPr>
              <a:t>35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trips(downRight)">
                                      <p:cBhvr>
                                        <p:cTn id="7" dur="500"/>
                                        <p:tgtEl>
                                          <p:spTgt spid="4198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strips(downRight)">
                                      <p:cBhvr>
                                        <p:cTn id="10" dur="500"/>
                                        <p:tgtEl>
                                          <p:spTgt spid="419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strips(downRight)">
                                      <p:cBhvr>
                                        <p:cTn id="15" dur="500"/>
                                        <p:tgtEl>
                                          <p:spTgt spid="4198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1987">
                                            <p:txEl>
                                              <p:pRg st="3" end="3"/>
                                            </p:txEl>
                                          </p:spTgt>
                                        </p:tgtEl>
                                        <p:attrNameLst>
                                          <p:attrName>style.visibility</p:attrName>
                                        </p:attrNameLst>
                                      </p:cBhvr>
                                      <p:to>
                                        <p:strVal val="visible"/>
                                      </p:to>
                                    </p:set>
                                    <p:animEffect transition="in" filter="strips(downRight)">
                                      <p:cBhvr>
                                        <p:cTn id="18" dur="500"/>
                                        <p:tgtEl>
                                          <p:spTgt spid="4198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strips(downRight)">
                                      <p:cBhvr>
                                        <p:cTn id="23"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EEC3064-1220-3343-AE90-423A5401EB1B}"/>
              </a:ext>
            </a:extLst>
          </p:cNvPr>
          <p:cNvSpPr>
            <a:spLocks noGrp="1" noChangeArrowheads="1"/>
          </p:cNvSpPr>
          <p:nvPr>
            <p:ph type="title"/>
          </p:nvPr>
        </p:nvSpPr>
        <p:spPr>
          <a:xfrm>
            <a:off x="365125" y="395288"/>
            <a:ext cx="8229600" cy="657225"/>
          </a:xfrm>
        </p:spPr>
        <p:txBody>
          <a:bodyPr/>
          <a:lstStyle/>
          <a:p>
            <a:pPr algn="ctr" eaLnBrk="1" hangingPunct="1"/>
            <a:r>
              <a:rPr lang="it-IT" altLang="it-IT"/>
              <a:t>Politiche monetarie e fiscali temporanee</a:t>
            </a:r>
          </a:p>
        </p:txBody>
      </p:sp>
      <p:sp>
        <p:nvSpPr>
          <p:cNvPr id="43011" name="Rectangle 3">
            <a:extLst>
              <a:ext uri="{FF2B5EF4-FFF2-40B4-BE49-F238E27FC236}">
                <a16:creationId xmlns:a16="http://schemas.microsoft.com/office/drawing/2014/main" id="{4AAC8434-6BBA-E14A-9F67-EF76E168CFC1}"/>
              </a:ext>
            </a:extLst>
          </p:cNvPr>
          <p:cNvSpPr>
            <a:spLocks noGrp="1" noChangeArrowheads="1"/>
          </p:cNvSpPr>
          <p:nvPr>
            <p:ph idx="1"/>
          </p:nvPr>
        </p:nvSpPr>
        <p:spPr/>
        <p:txBody>
          <a:bodyPr/>
          <a:lstStyle/>
          <a:p>
            <a:pPr eaLnBrk="1" hangingPunct="1"/>
            <a:r>
              <a:rPr lang="it-IT" altLang="it-IT" sz="2400"/>
              <a:t>Un aumento del livello di moneta comporta la riduzione dei tassi di interesse, provocando il deprezzamento della valuta domestica (un aumento di </a:t>
            </a:r>
            <a:r>
              <a:rPr lang="it-IT" altLang="it-IT" sz="2400" i="1"/>
              <a:t>E</a:t>
            </a:r>
            <a:r>
              <a:rPr lang="it-IT" altLang="it-IT" sz="2400"/>
              <a:t>).</a:t>
            </a:r>
          </a:p>
          <a:p>
            <a:pPr lvl="3" eaLnBrk="1" hangingPunct="1">
              <a:spcBef>
                <a:spcPct val="50000"/>
              </a:spcBef>
            </a:pPr>
            <a:r>
              <a:rPr lang="it-IT" altLang="it-IT"/>
              <a:t>La curva </a:t>
            </a:r>
            <a:r>
              <a:rPr lang="it-IT" altLang="it-IT" i="1"/>
              <a:t>AA</a:t>
            </a:r>
            <a:r>
              <a:rPr lang="it-IT" altLang="it-IT"/>
              <a:t> si sposta verso l’alto (destra).</a:t>
            </a:r>
          </a:p>
          <a:p>
            <a:pPr lvl="3" eaLnBrk="1" hangingPunct="1">
              <a:spcBef>
                <a:spcPct val="50000"/>
              </a:spcBef>
            </a:pPr>
            <a:r>
              <a:rPr lang="it-IT" altLang="it-IT"/>
              <a:t>I prodotti domestici sono più economici perciò la domanda aggregata e la produzione aumentano fino a che viene raggiunto un nuovo equilibrio di breve periodo.</a:t>
            </a:r>
          </a:p>
        </p:txBody>
      </p:sp>
      <p:sp>
        <p:nvSpPr>
          <p:cNvPr id="75779" name="Segnaposto piè di pagina 3">
            <a:extLst>
              <a:ext uri="{FF2B5EF4-FFF2-40B4-BE49-F238E27FC236}">
                <a16:creationId xmlns:a16="http://schemas.microsoft.com/office/drawing/2014/main" id="{DDB014C4-C2E1-9B43-A550-728B5765465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5780" name="Segnaposto numero diapositiva 4">
            <a:extLst>
              <a:ext uri="{FF2B5EF4-FFF2-40B4-BE49-F238E27FC236}">
                <a16:creationId xmlns:a16="http://schemas.microsoft.com/office/drawing/2014/main" id="{DDD8290D-49AC-2841-817C-5844F915CA8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BA64B87-A42C-6149-9AD1-5AE6220A7E2E}" type="slidenum">
              <a:rPr lang="en-US" altLang="it-IT" sz="900" smtClean="0">
                <a:solidFill>
                  <a:schemeClr val="bg1"/>
                </a:solidFill>
                <a:latin typeface="Times" pitchFamily="2" charset="0"/>
              </a:rPr>
              <a:pPr eaLnBrk="0" hangingPunct="0">
                <a:spcBef>
                  <a:spcPct val="0"/>
                </a:spcBef>
                <a:buSzTx/>
                <a:buFontTx/>
                <a:buNone/>
              </a:pPr>
              <a:t>36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Right)">
                                      <p:cBhvr>
                                        <p:cTn id="7" dur="500"/>
                                        <p:tgtEl>
                                          <p:spTgt spid="430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strips(downRight)">
                                      <p:cBhvr>
                                        <p:cTn id="10" dur="500"/>
                                        <p:tgtEl>
                                          <p:spTgt spid="4301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strips(downRight)">
                                      <p:cBhvr>
                                        <p:cTn id="13"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a:extLst>
              <a:ext uri="{FF2B5EF4-FFF2-40B4-BE49-F238E27FC236}">
                <a16:creationId xmlns:a16="http://schemas.microsoft.com/office/drawing/2014/main" id="{E7163CB8-2421-3541-86A9-5B04F4E3C9C4}"/>
              </a:ext>
            </a:extLst>
          </p:cNvPr>
          <p:cNvSpPr>
            <a:spLocks noGrp="1" noChangeArrowheads="1"/>
          </p:cNvSpPr>
          <p:nvPr>
            <p:ph type="title"/>
          </p:nvPr>
        </p:nvSpPr>
        <p:spPr/>
        <p:txBody>
          <a:bodyPr/>
          <a:lstStyle/>
          <a:p>
            <a:pPr eaLnBrk="1" hangingPunct="1"/>
            <a:r>
              <a:rPr lang="it-IT" altLang="it-IT" b="0"/>
              <a:t>Figura 6.10 </a:t>
            </a:r>
            <a:r>
              <a:rPr lang="it-IT" altLang="it-IT"/>
              <a:t>Effetti di un incremento temporaneo dell’offerta di moneta</a:t>
            </a:r>
          </a:p>
        </p:txBody>
      </p:sp>
      <p:sp>
        <p:nvSpPr>
          <p:cNvPr id="76802" name="Segnaposto piè di pagina 3">
            <a:extLst>
              <a:ext uri="{FF2B5EF4-FFF2-40B4-BE49-F238E27FC236}">
                <a16:creationId xmlns:a16="http://schemas.microsoft.com/office/drawing/2014/main" id="{B9F64867-5187-344A-B7E6-57D6851D699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6803" name="Segnaposto numero diapositiva 4">
            <a:extLst>
              <a:ext uri="{FF2B5EF4-FFF2-40B4-BE49-F238E27FC236}">
                <a16:creationId xmlns:a16="http://schemas.microsoft.com/office/drawing/2014/main" id="{398A7CDA-B94E-0442-AE2D-377986EF48D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03B2320-D98C-A14D-A4EB-4772F36318BB}" type="slidenum">
              <a:rPr lang="en-US" altLang="it-IT" sz="900" smtClean="0">
                <a:solidFill>
                  <a:schemeClr val="bg1"/>
                </a:solidFill>
                <a:latin typeface="Times" pitchFamily="2" charset="0"/>
              </a:rPr>
              <a:pPr eaLnBrk="0" hangingPunct="0">
                <a:spcBef>
                  <a:spcPct val="0"/>
                </a:spcBef>
                <a:buSzTx/>
                <a:buFontTx/>
                <a:buNone/>
              </a:pPr>
              <a:t>37</a:t>
            </a:fld>
            <a:endParaRPr lang="en-US" altLang="it-IT" sz="900">
              <a:solidFill>
                <a:schemeClr val="bg1"/>
              </a:solidFill>
              <a:latin typeface="Times" pitchFamily="2" charset="0"/>
            </a:endParaRPr>
          </a:p>
        </p:txBody>
      </p:sp>
      <p:pic>
        <p:nvPicPr>
          <p:cNvPr id="76804" name="Segnaposto contenuto 2">
            <a:extLst>
              <a:ext uri="{FF2B5EF4-FFF2-40B4-BE49-F238E27FC236}">
                <a16:creationId xmlns:a16="http://schemas.microsoft.com/office/drawing/2014/main" id="{1A1BF78D-7BD6-F147-ABDA-B01D69AEEA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0763" y="1546225"/>
            <a:ext cx="6918325"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EDE4C29B-ED2B-0143-8F61-99BF053E7434}"/>
              </a:ext>
            </a:extLst>
          </p:cNvPr>
          <p:cNvSpPr>
            <a:spLocks noGrp="1" noChangeArrowheads="1"/>
          </p:cNvSpPr>
          <p:nvPr>
            <p:ph type="title"/>
          </p:nvPr>
        </p:nvSpPr>
        <p:spPr>
          <a:xfrm>
            <a:off x="365125" y="395288"/>
            <a:ext cx="8229600" cy="585787"/>
          </a:xfrm>
        </p:spPr>
        <p:txBody>
          <a:bodyPr/>
          <a:lstStyle/>
          <a:p>
            <a:pPr eaLnBrk="1" hangingPunct="1"/>
            <a:r>
              <a:rPr lang="it-IT" altLang="it-IT"/>
              <a:t>Politiche monetarie e fiscali temporanee</a:t>
            </a:r>
          </a:p>
        </p:txBody>
      </p:sp>
      <p:sp>
        <p:nvSpPr>
          <p:cNvPr id="45059" name="Rectangle 3">
            <a:extLst>
              <a:ext uri="{FF2B5EF4-FFF2-40B4-BE49-F238E27FC236}">
                <a16:creationId xmlns:a16="http://schemas.microsoft.com/office/drawing/2014/main" id="{E4BDCEF3-2B12-AD4F-B6DC-A2FCE6EB5145}"/>
              </a:ext>
            </a:extLst>
          </p:cNvPr>
          <p:cNvSpPr>
            <a:spLocks noGrp="1" noChangeArrowheads="1"/>
          </p:cNvSpPr>
          <p:nvPr>
            <p:ph idx="1"/>
          </p:nvPr>
        </p:nvSpPr>
        <p:spPr>
          <a:xfrm>
            <a:off x="357188" y="1484313"/>
            <a:ext cx="8229600" cy="4525962"/>
          </a:xfrm>
        </p:spPr>
        <p:txBody>
          <a:bodyPr/>
          <a:lstStyle/>
          <a:p>
            <a:pPr eaLnBrk="1" hangingPunct="1">
              <a:lnSpc>
                <a:spcPct val="90000"/>
              </a:lnSpc>
            </a:pPr>
            <a:r>
              <a:rPr lang="it-IT" altLang="it-IT" sz="2400"/>
              <a:t>Un aumento della spesa pubblica o una diminuzione delle imposte fa aumentare la domanda aggregata e la produzione nel breve periodo.</a:t>
            </a:r>
          </a:p>
          <a:p>
            <a:pPr lvl="3" eaLnBrk="1" hangingPunct="1">
              <a:lnSpc>
                <a:spcPct val="90000"/>
              </a:lnSpc>
              <a:spcBef>
                <a:spcPct val="50000"/>
              </a:spcBef>
            </a:pPr>
            <a:r>
              <a:rPr lang="it-IT" altLang="it-IT"/>
              <a:t>La curva </a:t>
            </a:r>
            <a:r>
              <a:rPr lang="it-IT" altLang="it-IT" i="1"/>
              <a:t>DD</a:t>
            </a:r>
            <a:r>
              <a:rPr lang="it-IT" altLang="it-IT"/>
              <a:t> si sposta verso destra.</a:t>
            </a:r>
          </a:p>
          <a:p>
            <a:pPr lvl="3" eaLnBrk="1" hangingPunct="1">
              <a:lnSpc>
                <a:spcPct val="90000"/>
              </a:lnSpc>
              <a:spcBef>
                <a:spcPct val="50000"/>
              </a:spcBef>
            </a:pPr>
            <a:r>
              <a:rPr lang="it-IT" altLang="it-IT"/>
              <a:t>Una maggiore produzione fa aumentare la domanda reale di moneta</a:t>
            </a:r>
          </a:p>
          <a:p>
            <a:pPr marL="490538" lvl="4" indent="0" eaLnBrk="1" hangingPunct="1">
              <a:lnSpc>
                <a:spcPct val="90000"/>
              </a:lnSpc>
              <a:spcBef>
                <a:spcPct val="50000"/>
              </a:spcBef>
              <a:buFont typeface="Verdana" panose="020B0604030504040204" pitchFamily="34" charset="0"/>
              <a:buNone/>
            </a:pPr>
            <a:r>
              <a:rPr lang="it-IT" altLang="it-IT">
                <a:latin typeface="Symbol" pitchFamily="2" charset="2"/>
              </a:rPr>
              <a:t>® </a:t>
            </a:r>
            <a:r>
              <a:rPr lang="it-IT" altLang="it-IT"/>
              <a:t>facendo aumentare di conseguenza i tassi di interesse;</a:t>
            </a:r>
          </a:p>
          <a:p>
            <a:pPr marL="490538" lvl="4" indent="0" eaLnBrk="1" hangingPunct="1">
              <a:lnSpc>
                <a:spcPct val="90000"/>
              </a:lnSpc>
              <a:spcBef>
                <a:spcPct val="50000"/>
              </a:spcBef>
              <a:buFont typeface="Verdana" panose="020B0604030504040204" pitchFamily="34" charset="0"/>
              <a:buNone/>
            </a:pPr>
            <a:r>
              <a:rPr lang="it-IT" altLang="it-IT">
                <a:latin typeface="Symbol" pitchFamily="2" charset="2"/>
              </a:rPr>
              <a:t>® </a:t>
            </a:r>
            <a:r>
              <a:rPr lang="it-IT" altLang="it-IT"/>
              <a:t>provocando l’apprezzamento della valuta domestica</a:t>
            </a:r>
            <a:br>
              <a:rPr lang="it-IT" altLang="it-IT"/>
            </a:br>
            <a:r>
              <a:rPr lang="it-IT" altLang="it-IT"/>
              <a:t>   (una riduzione di </a:t>
            </a:r>
            <a:r>
              <a:rPr lang="it-IT" altLang="it-IT" i="1"/>
              <a:t>E</a:t>
            </a:r>
            <a:r>
              <a:rPr lang="it-IT" altLang="it-IT"/>
              <a:t>).</a:t>
            </a:r>
          </a:p>
        </p:txBody>
      </p:sp>
      <p:sp>
        <p:nvSpPr>
          <p:cNvPr id="77827" name="Segnaposto piè di pagina 3">
            <a:extLst>
              <a:ext uri="{FF2B5EF4-FFF2-40B4-BE49-F238E27FC236}">
                <a16:creationId xmlns:a16="http://schemas.microsoft.com/office/drawing/2014/main" id="{3CE359E6-E374-8247-A8C0-2888E1C7CE6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7828" name="Segnaposto numero diapositiva 4">
            <a:extLst>
              <a:ext uri="{FF2B5EF4-FFF2-40B4-BE49-F238E27FC236}">
                <a16:creationId xmlns:a16="http://schemas.microsoft.com/office/drawing/2014/main" id="{FF33296B-7572-B64C-8BEB-C1C04D4999A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7E22479-13A3-2143-B5E8-0DE86BFDD9E4}" type="slidenum">
              <a:rPr lang="en-US" altLang="it-IT" sz="900" smtClean="0">
                <a:solidFill>
                  <a:schemeClr val="bg1"/>
                </a:solidFill>
                <a:latin typeface="Times" pitchFamily="2" charset="0"/>
              </a:rPr>
              <a:pPr eaLnBrk="0" hangingPunct="0">
                <a:spcBef>
                  <a:spcPct val="0"/>
                </a:spcBef>
                <a:buSzTx/>
                <a:buFontTx/>
                <a:buNone/>
              </a:pPr>
              <a:t>38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trips(downRight)">
                                      <p:cBhvr>
                                        <p:cTn id="7" dur="500"/>
                                        <p:tgtEl>
                                          <p:spTgt spid="4505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strips(downRight)">
                                      <p:cBhvr>
                                        <p:cTn id="10" dur="500"/>
                                        <p:tgtEl>
                                          <p:spTgt spid="4505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strips(downRight)">
                                      <p:cBhvr>
                                        <p:cTn id="13" dur="500"/>
                                        <p:tgtEl>
                                          <p:spTgt spid="4505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strips(downRight)">
                                      <p:cBhvr>
                                        <p:cTn id="16" dur="500"/>
                                        <p:tgtEl>
                                          <p:spTgt spid="45059">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strips(downRight)">
                                      <p:cBhvr>
                                        <p:cTn id="19"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olo 1">
            <a:extLst>
              <a:ext uri="{FF2B5EF4-FFF2-40B4-BE49-F238E27FC236}">
                <a16:creationId xmlns:a16="http://schemas.microsoft.com/office/drawing/2014/main" id="{9E97FFB5-C39E-FF45-976E-1E5D548B9758}"/>
              </a:ext>
            </a:extLst>
          </p:cNvPr>
          <p:cNvSpPr>
            <a:spLocks noGrp="1" noChangeArrowheads="1"/>
          </p:cNvSpPr>
          <p:nvPr>
            <p:ph type="title"/>
          </p:nvPr>
        </p:nvSpPr>
        <p:spPr/>
        <p:txBody>
          <a:bodyPr/>
          <a:lstStyle/>
          <a:p>
            <a:pPr eaLnBrk="1" hangingPunct="1"/>
            <a:r>
              <a:rPr lang="it-IT" altLang="it-IT" b="0"/>
              <a:t>Figura 6.11 </a:t>
            </a:r>
            <a:r>
              <a:rPr lang="it-IT" altLang="it-IT"/>
              <a:t>Effetti di un’espansione fiscale temporanea</a:t>
            </a:r>
          </a:p>
        </p:txBody>
      </p:sp>
      <p:sp>
        <p:nvSpPr>
          <p:cNvPr id="78850" name="Segnaposto piè di pagina 3">
            <a:extLst>
              <a:ext uri="{FF2B5EF4-FFF2-40B4-BE49-F238E27FC236}">
                <a16:creationId xmlns:a16="http://schemas.microsoft.com/office/drawing/2014/main" id="{1300696E-5C81-3644-B5A9-8806A04E216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8851" name="Segnaposto numero diapositiva 4">
            <a:extLst>
              <a:ext uri="{FF2B5EF4-FFF2-40B4-BE49-F238E27FC236}">
                <a16:creationId xmlns:a16="http://schemas.microsoft.com/office/drawing/2014/main" id="{5B62D6D5-DA14-5D4F-864E-1BFCA81104F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353AD1A-030C-D544-B304-B41D34A23C2C}" type="slidenum">
              <a:rPr lang="en-US" altLang="it-IT" sz="900" smtClean="0">
                <a:solidFill>
                  <a:schemeClr val="bg1"/>
                </a:solidFill>
                <a:latin typeface="Times" pitchFamily="2" charset="0"/>
              </a:rPr>
              <a:pPr eaLnBrk="0" hangingPunct="0">
                <a:spcBef>
                  <a:spcPct val="0"/>
                </a:spcBef>
                <a:buSzTx/>
                <a:buFontTx/>
                <a:buNone/>
              </a:pPr>
              <a:t>39</a:t>
            </a:fld>
            <a:endParaRPr lang="en-US" altLang="it-IT" sz="900">
              <a:solidFill>
                <a:schemeClr val="bg1"/>
              </a:solidFill>
              <a:latin typeface="Times" pitchFamily="2" charset="0"/>
            </a:endParaRPr>
          </a:p>
        </p:txBody>
      </p:sp>
      <p:pic>
        <p:nvPicPr>
          <p:cNvPr id="78852" name="Segnaposto contenuto 2">
            <a:extLst>
              <a:ext uri="{FF2B5EF4-FFF2-40B4-BE49-F238E27FC236}">
                <a16:creationId xmlns:a16="http://schemas.microsoft.com/office/drawing/2014/main" id="{41FEA441-1F43-2742-9DAA-489A001AFD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2825" y="1546225"/>
            <a:ext cx="6934200" cy="44037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C0B36B29-A46A-594F-B5BF-99A543180594}"/>
              </a:ext>
            </a:extLst>
          </p:cNvPr>
          <p:cNvSpPr>
            <a:spLocks noGrp="1" noChangeArrowheads="1"/>
          </p:cNvSpPr>
          <p:nvPr>
            <p:ph type="title"/>
          </p:nvPr>
        </p:nvSpPr>
        <p:spPr/>
        <p:txBody>
          <a:bodyPr/>
          <a:lstStyle/>
          <a:p>
            <a:pPr eaLnBrk="1" hangingPunct="1"/>
            <a:r>
              <a:rPr lang="it-IT" altLang="it-IT"/>
              <a:t>Introduzione</a:t>
            </a:r>
          </a:p>
        </p:txBody>
      </p:sp>
      <p:sp>
        <p:nvSpPr>
          <p:cNvPr id="7171" name="Rectangle 3">
            <a:extLst>
              <a:ext uri="{FF2B5EF4-FFF2-40B4-BE49-F238E27FC236}">
                <a16:creationId xmlns:a16="http://schemas.microsoft.com/office/drawing/2014/main" id="{F3A3120F-E63C-0C44-BDEE-4A05BC960A72}"/>
              </a:ext>
            </a:extLst>
          </p:cNvPr>
          <p:cNvSpPr>
            <a:spLocks noGrp="1" noChangeArrowheads="1"/>
          </p:cNvSpPr>
          <p:nvPr>
            <p:ph idx="1"/>
          </p:nvPr>
        </p:nvSpPr>
        <p:spPr>
          <a:xfrm>
            <a:off x="357188" y="1143000"/>
            <a:ext cx="8229600" cy="5000625"/>
          </a:xfrm>
        </p:spPr>
        <p:txBody>
          <a:bodyPr/>
          <a:lstStyle/>
          <a:p>
            <a:pPr>
              <a:defRPr/>
            </a:pPr>
            <a:r>
              <a:rPr lang="it-IT" altLang="it-IT" sz="2400" dirty="0"/>
              <a:t>Q</a:t>
            </a:r>
            <a:r>
              <a:rPr lang="it-IT" sz="2400" dirty="0"/>
              <a:t>uesto capitolo chiarisce i fattori complessi che sono causa delle variazioni della produzione, dei tassi di cambio e dell’inflazione.</a:t>
            </a:r>
          </a:p>
          <a:p>
            <a:pPr marL="342900" indent="-342900">
              <a:buFont typeface="Courier New" panose="02070309020205020404" pitchFamily="49" charset="0"/>
              <a:buChar char="o"/>
              <a:defRPr/>
            </a:pPr>
            <a:r>
              <a:rPr lang="it-IT" dirty="0"/>
              <a:t>Vedremo come la produzione e il tasso di cambio vengono determinati nel breve periodo fattori istituzionali, quali i contratti nominali a lungo termine, dando luogo a rigidità dei prezzi dei beni o ad aggiustamenti lenti del livello degli stessi.</a:t>
            </a:r>
          </a:p>
          <a:p>
            <a:pPr marL="342900" indent="-342900">
              <a:buFont typeface="Courier New" panose="02070309020205020404" pitchFamily="49" charset="0"/>
              <a:buChar char="o"/>
              <a:defRPr/>
            </a:pPr>
            <a:r>
              <a:rPr lang="it-IT" dirty="0"/>
              <a:t>Creeremo un modello che spiega il comportamento di breve periodo di tutte le variabili macroeconomiche importanti in un’economia aperta.</a:t>
            </a:r>
            <a:endParaRPr lang="it-IT" altLang="it-IT" dirty="0"/>
          </a:p>
        </p:txBody>
      </p:sp>
      <p:sp>
        <p:nvSpPr>
          <p:cNvPr id="43011" name="Segnaposto piè di pagina 3">
            <a:extLst>
              <a:ext uri="{FF2B5EF4-FFF2-40B4-BE49-F238E27FC236}">
                <a16:creationId xmlns:a16="http://schemas.microsoft.com/office/drawing/2014/main" id="{F02BE8E7-6A4A-C144-B958-9BC00D7E1DF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3012" name="Segnaposto numero diapositiva 4">
            <a:extLst>
              <a:ext uri="{FF2B5EF4-FFF2-40B4-BE49-F238E27FC236}">
                <a16:creationId xmlns:a16="http://schemas.microsoft.com/office/drawing/2014/main" id="{2B921651-8310-134C-9802-161E2E43C55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D9B1914-4190-674C-AB65-E78580496B08}" type="slidenum">
              <a:rPr lang="en-US" altLang="it-IT" sz="900" smtClean="0">
                <a:solidFill>
                  <a:schemeClr val="bg1"/>
                </a:solidFill>
                <a:latin typeface="Times" pitchFamily="2" charset="0"/>
              </a:rPr>
              <a:pPr eaLnBrk="0" hangingPunct="0">
                <a:spcBef>
                  <a:spcPct val="0"/>
                </a:spcBef>
                <a:buSzTx/>
                <a:buFontTx/>
                <a:buNone/>
              </a:pPr>
              <a:t>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trips(downRight)">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6414428-8839-8143-A1E7-6643F3545D1F}"/>
              </a:ext>
            </a:extLst>
          </p:cNvPr>
          <p:cNvSpPr>
            <a:spLocks noGrp="1" noChangeArrowheads="1"/>
          </p:cNvSpPr>
          <p:nvPr>
            <p:ph type="title"/>
          </p:nvPr>
        </p:nvSpPr>
        <p:spPr>
          <a:xfrm>
            <a:off x="365125" y="395288"/>
            <a:ext cx="8229600" cy="801687"/>
          </a:xfrm>
        </p:spPr>
        <p:txBody>
          <a:bodyPr/>
          <a:lstStyle/>
          <a:p>
            <a:pPr eaLnBrk="1" hangingPunct="1"/>
            <a:r>
              <a:rPr lang="it-IT" altLang="it-IT"/>
              <a:t>Politiche per il mantenimento della piena occupazione</a:t>
            </a:r>
          </a:p>
        </p:txBody>
      </p:sp>
      <p:sp>
        <p:nvSpPr>
          <p:cNvPr id="47107" name="Rectangle 3">
            <a:extLst>
              <a:ext uri="{FF2B5EF4-FFF2-40B4-BE49-F238E27FC236}">
                <a16:creationId xmlns:a16="http://schemas.microsoft.com/office/drawing/2014/main" id="{16E2439B-5A8E-2A45-A2BE-AC3F3559ABFC}"/>
              </a:ext>
            </a:extLst>
          </p:cNvPr>
          <p:cNvSpPr>
            <a:spLocks noGrp="1" noChangeArrowheads="1"/>
          </p:cNvSpPr>
          <p:nvPr>
            <p:ph idx="1"/>
          </p:nvPr>
        </p:nvSpPr>
        <p:spPr>
          <a:xfrm>
            <a:off x="500063" y="1357313"/>
            <a:ext cx="7835900" cy="4929187"/>
          </a:xfrm>
        </p:spPr>
        <p:txBody>
          <a:bodyPr/>
          <a:lstStyle/>
          <a:p>
            <a:pPr eaLnBrk="1" hangingPunct="1"/>
            <a:r>
              <a:rPr lang="it-IT" altLang="it-IT" sz="2200"/>
              <a:t>Le risorse utilizzate nel processo produttivo possono essere sovra-occupate o sotto-occupate. </a:t>
            </a:r>
          </a:p>
          <a:p>
            <a:pPr eaLnBrk="1" hangingPunct="1"/>
            <a:r>
              <a:rPr lang="it-IT" altLang="it-IT" sz="2200"/>
              <a:t>Quando le risorse sono occupate in modo efficace e sostenibile, gli economisti dicono che la produzione è al suo livello potenziale o naturale. </a:t>
            </a:r>
          </a:p>
          <a:p>
            <a:pPr lvl="3" eaLnBrk="1" hangingPunct="1">
              <a:spcBef>
                <a:spcPct val="50000"/>
              </a:spcBef>
            </a:pPr>
            <a:r>
              <a:rPr lang="it-IT" altLang="it-IT"/>
              <a:t>Quando le risorse non sono utilizzate in modo efficace, le risorse sono sotto-occupate: alta disoccupazione, poche ore lavorate, sotto-utilizzo dei macchinari, produzione inferiore al normale.</a:t>
            </a:r>
          </a:p>
          <a:p>
            <a:pPr lvl="3" eaLnBrk="1" hangingPunct="1">
              <a:spcBef>
                <a:spcPct val="50000"/>
              </a:spcBef>
            </a:pPr>
            <a:r>
              <a:rPr lang="it-IT" altLang="it-IT"/>
              <a:t>Quando le risorse non sono utilizzate in modo sostenibile, il lavoro è sovra-impiegato: bassa disoccupazione, molte ore di straordinario, sovra-utilizzo dei macchinari, produzione superiore al normale.</a:t>
            </a:r>
          </a:p>
        </p:txBody>
      </p:sp>
      <p:sp>
        <p:nvSpPr>
          <p:cNvPr id="79875" name="Segnaposto piè di pagina 3">
            <a:extLst>
              <a:ext uri="{FF2B5EF4-FFF2-40B4-BE49-F238E27FC236}">
                <a16:creationId xmlns:a16="http://schemas.microsoft.com/office/drawing/2014/main" id="{B824337D-249E-8247-8EB7-ACDB629CFA4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9876" name="Segnaposto numero diapositiva 4">
            <a:extLst>
              <a:ext uri="{FF2B5EF4-FFF2-40B4-BE49-F238E27FC236}">
                <a16:creationId xmlns:a16="http://schemas.microsoft.com/office/drawing/2014/main" id="{B184C9DF-60AE-BF4C-A2D5-A77748B9ECA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15E525C-3EB9-B249-B88E-6218CBA3486A}" type="slidenum">
              <a:rPr lang="en-US" altLang="it-IT" sz="900" smtClean="0">
                <a:solidFill>
                  <a:schemeClr val="bg1"/>
                </a:solidFill>
                <a:latin typeface="Times" pitchFamily="2" charset="0"/>
              </a:rPr>
              <a:pPr eaLnBrk="0" hangingPunct="0">
                <a:spcBef>
                  <a:spcPct val="0"/>
                </a:spcBef>
                <a:buSzTx/>
                <a:buFontTx/>
                <a:buNone/>
              </a:pPr>
              <a:t>40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strips(downRight)">
                                      <p:cBhvr>
                                        <p:cTn id="15" dur="500"/>
                                        <p:tgtEl>
                                          <p:spTgt spid="4710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strips(downRight)">
                                      <p:cBhvr>
                                        <p:cTn id="18"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E8658843-5D75-124B-B9E4-2C024CC081F2}"/>
              </a:ext>
            </a:extLst>
          </p:cNvPr>
          <p:cNvSpPr>
            <a:spLocks noGrp="1" noChangeArrowheads="1"/>
          </p:cNvSpPr>
          <p:nvPr>
            <p:ph type="title"/>
          </p:nvPr>
        </p:nvSpPr>
        <p:spPr>
          <a:xfrm>
            <a:off x="365125" y="395288"/>
            <a:ext cx="8229600" cy="730250"/>
          </a:xfrm>
        </p:spPr>
        <p:txBody>
          <a:bodyPr/>
          <a:lstStyle/>
          <a:p>
            <a:pPr eaLnBrk="1" hangingPunct="1"/>
            <a:r>
              <a:rPr lang="it-IT" altLang="it-IT"/>
              <a:t>Politiche per il mantenimento della piena occupazione</a:t>
            </a:r>
            <a:endParaRPr lang="it-IT" altLang="it-IT">
              <a:solidFill>
                <a:srgbClr val="FF0000"/>
              </a:solidFill>
            </a:endParaRPr>
          </a:p>
        </p:txBody>
      </p:sp>
      <p:sp>
        <p:nvSpPr>
          <p:cNvPr id="47107" name="Rectangle 3">
            <a:extLst>
              <a:ext uri="{FF2B5EF4-FFF2-40B4-BE49-F238E27FC236}">
                <a16:creationId xmlns:a16="http://schemas.microsoft.com/office/drawing/2014/main" id="{87E299B0-CD46-E347-9725-29E271378EEB}"/>
              </a:ext>
            </a:extLst>
          </p:cNvPr>
          <p:cNvSpPr>
            <a:spLocks noGrp="1" noChangeArrowheads="1"/>
          </p:cNvSpPr>
          <p:nvPr>
            <p:ph idx="1"/>
          </p:nvPr>
        </p:nvSpPr>
        <p:spPr>
          <a:xfrm>
            <a:off x="539750" y="1284288"/>
            <a:ext cx="7835900" cy="4881562"/>
          </a:xfrm>
        </p:spPr>
        <p:txBody>
          <a:bodyPr/>
          <a:lstStyle/>
          <a:p>
            <a:pPr eaLnBrk="1" hangingPunct="1"/>
            <a:r>
              <a:rPr lang="it-IT" altLang="it-IT" sz="2400"/>
              <a:t>Le risorse usate nel processo produttivo possono essere sovra-occupate o sotto-occupate.</a:t>
            </a:r>
          </a:p>
          <a:p>
            <a:pPr eaLnBrk="1" hangingPunct="1"/>
            <a:r>
              <a:rPr lang="it-IT" altLang="it-IT" sz="2400"/>
              <a:t>Quando le risorse sono occupate al loro livello </a:t>
            </a:r>
            <a:r>
              <a:rPr lang="it-IT" altLang="it-IT" sz="2400" i="1"/>
              <a:t>normale </a:t>
            </a:r>
            <a:r>
              <a:rPr lang="it-IT" altLang="it-IT" sz="2400"/>
              <a:t>(o di </a:t>
            </a:r>
            <a:r>
              <a:rPr lang="it-IT" altLang="it-IT" sz="2400" i="1"/>
              <a:t>lungo periodo</a:t>
            </a:r>
            <a:r>
              <a:rPr lang="it-IT" altLang="it-IT" sz="2400"/>
              <a:t>), l’economia opera a livello di “piena occupazione”.</a:t>
            </a:r>
          </a:p>
          <a:p>
            <a:pPr lvl="3" eaLnBrk="1" hangingPunct="1">
              <a:spcBef>
                <a:spcPct val="50000"/>
              </a:spcBef>
            </a:pPr>
            <a:r>
              <a:rPr lang="it-IT" altLang="it-IT"/>
              <a:t>Quando l’occupazione è al di sotto della piena occupazione, il lavoro è sotto-impiegato: alta disoccupazione, poche ore lavorate, produzione inferiore al normale.</a:t>
            </a:r>
          </a:p>
          <a:p>
            <a:pPr lvl="3" eaLnBrk="1" hangingPunct="1">
              <a:spcBef>
                <a:spcPct val="50000"/>
              </a:spcBef>
            </a:pPr>
            <a:r>
              <a:rPr lang="it-IT" altLang="it-IT"/>
              <a:t>Quando l’occupazione è al di sopra del pieno impiego, il lavoro è sovra-impiegato: bassa disoccupazione, molte ore di straordinario, produzione superiore al normale.</a:t>
            </a:r>
          </a:p>
        </p:txBody>
      </p:sp>
      <p:sp>
        <p:nvSpPr>
          <p:cNvPr id="80899" name="Segnaposto piè di pagina 3">
            <a:extLst>
              <a:ext uri="{FF2B5EF4-FFF2-40B4-BE49-F238E27FC236}">
                <a16:creationId xmlns:a16="http://schemas.microsoft.com/office/drawing/2014/main" id="{3CE01339-E93A-084D-AC09-9D4003E58A8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0900" name="Segnaposto numero diapositiva 4">
            <a:extLst>
              <a:ext uri="{FF2B5EF4-FFF2-40B4-BE49-F238E27FC236}">
                <a16:creationId xmlns:a16="http://schemas.microsoft.com/office/drawing/2014/main" id="{D324CD81-7F19-C74B-8FB4-2306FC2DE75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CDD68E3-2977-534A-BE50-B0FAE1C4E65E}" type="slidenum">
              <a:rPr lang="en-US" altLang="it-IT" sz="900" smtClean="0">
                <a:solidFill>
                  <a:schemeClr val="bg1"/>
                </a:solidFill>
                <a:latin typeface="Times" pitchFamily="2" charset="0"/>
              </a:rPr>
              <a:pPr eaLnBrk="0" hangingPunct="0">
                <a:spcBef>
                  <a:spcPct val="0"/>
                </a:spcBef>
                <a:buSzTx/>
                <a:buFontTx/>
                <a:buNone/>
              </a:pPr>
              <a:t>41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strips(downRight)">
                                      <p:cBhvr>
                                        <p:cTn id="15" dur="500"/>
                                        <p:tgtEl>
                                          <p:spTgt spid="4710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strips(downRight)">
                                      <p:cBhvr>
                                        <p:cTn id="18"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104E3CD-55CB-024E-9177-57F29AA5C74E}"/>
              </a:ext>
            </a:extLst>
          </p:cNvPr>
          <p:cNvSpPr>
            <a:spLocks noGrp="1" noChangeArrowheads="1"/>
          </p:cNvSpPr>
          <p:nvPr>
            <p:ph type="title"/>
          </p:nvPr>
        </p:nvSpPr>
        <p:spPr>
          <a:xfrm>
            <a:off x="365125" y="395288"/>
            <a:ext cx="8528050" cy="900112"/>
          </a:xfrm>
        </p:spPr>
        <p:txBody>
          <a:bodyPr/>
          <a:lstStyle/>
          <a:p>
            <a:pPr eaLnBrk="1" hangingPunct="1"/>
            <a:r>
              <a:rPr lang="en-US" altLang="it-IT" sz="2000" b="0"/>
              <a:t>Figura 6.12 </a:t>
            </a:r>
            <a:r>
              <a:rPr lang="it-IT" altLang="it-IT" sz="2000"/>
              <a:t>Politiche per il mantenimento del pieno impiego dopo una riduzione temporanea della domanda mondiale per i prodotti nazionali</a:t>
            </a:r>
          </a:p>
        </p:txBody>
      </p:sp>
      <p:sp>
        <p:nvSpPr>
          <p:cNvPr id="81922" name="Segnaposto piè di pagina 3">
            <a:extLst>
              <a:ext uri="{FF2B5EF4-FFF2-40B4-BE49-F238E27FC236}">
                <a16:creationId xmlns:a16="http://schemas.microsoft.com/office/drawing/2014/main" id="{6D87911A-04C7-7C47-8D4F-DCBD46AD406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1923" name="Segnaposto numero diapositiva 4">
            <a:extLst>
              <a:ext uri="{FF2B5EF4-FFF2-40B4-BE49-F238E27FC236}">
                <a16:creationId xmlns:a16="http://schemas.microsoft.com/office/drawing/2014/main" id="{5FA5EB98-D5FC-FA4E-A2AF-B5D1C8E909B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BD767CE-99C7-2644-A70B-901B16149EA0}" type="slidenum">
              <a:rPr lang="en-US" altLang="it-IT" sz="900" smtClean="0">
                <a:solidFill>
                  <a:schemeClr val="bg1"/>
                </a:solidFill>
                <a:latin typeface="Times" pitchFamily="2" charset="0"/>
              </a:rPr>
              <a:pPr eaLnBrk="0" hangingPunct="0">
                <a:spcBef>
                  <a:spcPct val="0"/>
                </a:spcBef>
                <a:buSzTx/>
                <a:buFontTx/>
                <a:buNone/>
              </a:pPr>
              <a:t>42</a:t>
            </a:fld>
            <a:endParaRPr lang="en-US" altLang="it-IT" sz="900">
              <a:solidFill>
                <a:schemeClr val="bg1"/>
              </a:solidFill>
              <a:latin typeface="Times" pitchFamily="2" charset="0"/>
            </a:endParaRPr>
          </a:p>
        </p:txBody>
      </p:sp>
      <p:pic>
        <p:nvPicPr>
          <p:cNvPr id="81924" name="Immagine 1">
            <a:extLst>
              <a:ext uri="{FF2B5EF4-FFF2-40B4-BE49-F238E27FC236}">
                <a16:creationId xmlns:a16="http://schemas.microsoft.com/office/drawing/2014/main" id="{D140C7BD-B513-2B41-B71D-8640D6D22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447800"/>
            <a:ext cx="5449887"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30ADDDD0-BA7C-764F-A5CF-2F7B667854B3}"/>
              </a:ext>
            </a:extLst>
          </p:cNvPr>
          <p:cNvSpPr>
            <a:spLocks noGrp="1" noChangeArrowheads="1"/>
          </p:cNvSpPr>
          <p:nvPr>
            <p:ph type="title"/>
          </p:nvPr>
        </p:nvSpPr>
        <p:spPr>
          <a:xfrm>
            <a:off x="428625" y="303213"/>
            <a:ext cx="8353425" cy="1143000"/>
          </a:xfrm>
        </p:spPr>
        <p:txBody>
          <a:bodyPr/>
          <a:lstStyle/>
          <a:p>
            <a:pPr eaLnBrk="1" hangingPunct="1"/>
            <a:r>
              <a:rPr lang="en-US" altLang="it-IT" b="0"/>
              <a:t>Figura 6.13 </a:t>
            </a:r>
            <a:r>
              <a:rPr lang="it-IT" altLang="it-IT"/>
              <a:t>Politiche per il mantenimento </a:t>
            </a:r>
            <a:br>
              <a:rPr lang="it-IT" altLang="it-IT"/>
            </a:br>
            <a:r>
              <a:rPr lang="it-IT" altLang="it-IT"/>
              <a:t>del piego impiego dopo un aumento temporaneo della domanda di moneta</a:t>
            </a:r>
          </a:p>
        </p:txBody>
      </p:sp>
      <p:sp>
        <p:nvSpPr>
          <p:cNvPr id="82946" name="Segnaposto piè di pagina 3">
            <a:extLst>
              <a:ext uri="{FF2B5EF4-FFF2-40B4-BE49-F238E27FC236}">
                <a16:creationId xmlns:a16="http://schemas.microsoft.com/office/drawing/2014/main" id="{9E4FA93F-B64A-6342-A5A2-766E91941C5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2947" name="Segnaposto numero diapositiva 4">
            <a:extLst>
              <a:ext uri="{FF2B5EF4-FFF2-40B4-BE49-F238E27FC236}">
                <a16:creationId xmlns:a16="http://schemas.microsoft.com/office/drawing/2014/main" id="{74550029-1012-3E4A-96E7-AAD23EB5679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F42AE0B-86F5-AB41-9786-7F28E6FE0C56}" type="slidenum">
              <a:rPr lang="en-US" altLang="it-IT" sz="900" smtClean="0">
                <a:solidFill>
                  <a:schemeClr val="bg1"/>
                </a:solidFill>
                <a:latin typeface="Times" pitchFamily="2" charset="0"/>
              </a:rPr>
              <a:pPr eaLnBrk="0" hangingPunct="0">
                <a:spcBef>
                  <a:spcPct val="0"/>
                </a:spcBef>
                <a:buSzTx/>
                <a:buFontTx/>
                <a:buNone/>
              </a:pPr>
              <a:t>43</a:t>
            </a:fld>
            <a:endParaRPr lang="en-US" altLang="it-IT" sz="900">
              <a:solidFill>
                <a:schemeClr val="bg1"/>
              </a:solidFill>
              <a:latin typeface="Times" pitchFamily="2" charset="0"/>
            </a:endParaRPr>
          </a:p>
        </p:txBody>
      </p:sp>
      <p:pic>
        <p:nvPicPr>
          <p:cNvPr id="82948" name="Immagine 1">
            <a:extLst>
              <a:ext uri="{FF2B5EF4-FFF2-40B4-BE49-F238E27FC236}">
                <a16:creationId xmlns:a16="http://schemas.microsoft.com/office/drawing/2014/main" id="{72CC227F-E83D-FE4A-AFDB-6BEF456DE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1484313"/>
            <a:ext cx="58562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6338C89C-BFF5-2A42-B3AA-9B086509B23B}"/>
              </a:ext>
            </a:extLst>
          </p:cNvPr>
          <p:cNvSpPr>
            <a:spLocks noGrp="1" noChangeArrowheads="1"/>
          </p:cNvSpPr>
          <p:nvPr>
            <p:ph type="title"/>
          </p:nvPr>
        </p:nvSpPr>
        <p:spPr>
          <a:xfrm>
            <a:off x="365125" y="395288"/>
            <a:ext cx="8229600" cy="801687"/>
          </a:xfrm>
        </p:spPr>
        <p:txBody>
          <a:bodyPr/>
          <a:lstStyle/>
          <a:p>
            <a:pPr eaLnBrk="1" hangingPunct="1"/>
            <a:r>
              <a:rPr lang="it-IT" altLang="it-IT"/>
              <a:t>Politiche per il mantenimento della piena occupazione</a:t>
            </a:r>
            <a:endParaRPr lang="en-US" altLang="it-IT"/>
          </a:p>
        </p:txBody>
      </p:sp>
      <p:sp>
        <p:nvSpPr>
          <p:cNvPr id="50179" name="Rectangle 3">
            <a:extLst>
              <a:ext uri="{FF2B5EF4-FFF2-40B4-BE49-F238E27FC236}">
                <a16:creationId xmlns:a16="http://schemas.microsoft.com/office/drawing/2014/main" id="{1861DEC7-384A-4B4A-8B50-638C98A50F53}"/>
              </a:ext>
            </a:extLst>
          </p:cNvPr>
          <p:cNvSpPr>
            <a:spLocks noGrp="1" noChangeArrowheads="1"/>
          </p:cNvSpPr>
          <p:nvPr>
            <p:ph idx="1"/>
          </p:nvPr>
        </p:nvSpPr>
        <p:spPr>
          <a:xfrm>
            <a:off x="428625" y="1357313"/>
            <a:ext cx="7835900" cy="4879975"/>
          </a:xfrm>
        </p:spPr>
        <p:txBody>
          <a:bodyPr/>
          <a:lstStyle/>
          <a:p>
            <a:pPr indent="-533400" eaLnBrk="1" hangingPunct="1">
              <a:lnSpc>
                <a:spcPct val="90000"/>
              </a:lnSpc>
              <a:defRPr/>
            </a:pPr>
            <a:r>
              <a:rPr lang="it-IT" altLang="it-IT" sz="2400" dirty="0"/>
              <a:t>Le politiche per il mantenimento della piena occupazione sono semplici in teoria ma difficili</a:t>
            </a:r>
            <a:br>
              <a:rPr lang="it-IT" altLang="it-IT" sz="2400" dirty="0"/>
            </a:br>
            <a:r>
              <a:rPr lang="it-IT" altLang="it-IT" sz="2400" dirty="0"/>
              <a:t>in pratica. </a:t>
            </a:r>
          </a:p>
          <a:p>
            <a:pPr marL="533400" indent="-533400" eaLnBrk="1" hangingPunct="1">
              <a:lnSpc>
                <a:spcPct val="90000"/>
              </a:lnSpc>
              <a:buFont typeface="Times" charset="0"/>
              <a:buAutoNum type="arabicPeriod"/>
              <a:defRPr/>
            </a:pPr>
            <a:r>
              <a:rPr lang="it-IT" altLang="it-IT" sz="2200" dirty="0"/>
              <a:t>Abbiamo ipotizzato che i prezzi e le aspettative non varino, ma le persone potrebbero anticipare gli effetti degli interventi di politica e modificare il proprio comportamento.</a:t>
            </a:r>
          </a:p>
          <a:p>
            <a:pPr marL="914400" lvl="1" indent="-457200" eaLnBrk="1" hangingPunct="1">
              <a:lnSpc>
                <a:spcPct val="90000"/>
              </a:lnSpc>
              <a:buFont typeface="Courier New" panose="02070309020205020404" pitchFamily="49" charset="0"/>
              <a:buChar char="o"/>
              <a:defRPr/>
            </a:pPr>
            <a:r>
              <a:rPr lang="it-IT" altLang="it-IT" sz="1800" dirty="0"/>
              <a:t>I lavoratori potrebbero richiedere salari maggiori se si aspettano straordinari e facile occupazione, e i produttori potrebbero aumentare i prezzi se si aspettano salari alti e una forte domanda dovuti alla politica monetaria e fiscale. </a:t>
            </a:r>
          </a:p>
          <a:p>
            <a:pPr marL="914400" lvl="1" indent="-457200" eaLnBrk="1" hangingPunct="1">
              <a:lnSpc>
                <a:spcPct val="90000"/>
              </a:lnSpc>
              <a:buFont typeface="Courier New" panose="02070309020205020404" pitchFamily="49" charset="0"/>
              <a:buChar char="o"/>
              <a:defRPr/>
            </a:pPr>
            <a:r>
              <a:rPr lang="it-IT" altLang="it-IT" sz="1800" dirty="0"/>
              <a:t>La politica monetaria e la politica fiscale potrebbero perciò generare variazioni dei prezzi e inflazione impedendo perciò un’elevata produzione e un’elevata occupazione</a:t>
            </a:r>
          </a:p>
          <a:p>
            <a:pPr marL="457200" lvl="1" indent="0" algn="ctr" eaLnBrk="1" hangingPunct="1">
              <a:lnSpc>
                <a:spcPct val="90000"/>
              </a:lnSpc>
              <a:buFont typeface="Verdana" panose="020B0604030504040204" pitchFamily="34" charset="0"/>
              <a:buNone/>
              <a:defRPr/>
            </a:pPr>
            <a:r>
              <a:rPr lang="it-IT" altLang="it-IT" sz="1800" dirty="0"/>
              <a:t> </a:t>
            </a:r>
            <a:r>
              <a:rPr lang="it-IT" altLang="it-IT" sz="1800" dirty="0">
                <a:latin typeface="Symbol" panose="05050102010706020507" pitchFamily="18" charset="2"/>
              </a:rPr>
              <a:t>®</a:t>
            </a:r>
            <a:r>
              <a:rPr lang="it-IT" altLang="it-IT" sz="1800" dirty="0"/>
              <a:t> </a:t>
            </a:r>
            <a:r>
              <a:rPr lang="it-IT" altLang="it-IT" sz="1800" b="1" i="1" dirty="0" err="1"/>
              <a:t>inflation</a:t>
            </a:r>
            <a:r>
              <a:rPr lang="it-IT" altLang="it-IT" sz="1800" b="1" i="1" dirty="0"/>
              <a:t> </a:t>
            </a:r>
            <a:r>
              <a:rPr lang="it-IT" altLang="it-IT" sz="1800" b="1" i="1" dirty="0" err="1"/>
              <a:t>bias</a:t>
            </a:r>
            <a:endParaRPr lang="it-IT" altLang="it-IT" sz="1800" b="1" i="1" dirty="0"/>
          </a:p>
        </p:txBody>
      </p:sp>
      <p:sp>
        <p:nvSpPr>
          <p:cNvPr id="84995" name="Segnaposto piè di pagina 3">
            <a:extLst>
              <a:ext uri="{FF2B5EF4-FFF2-40B4-BE49-F238E27FC236}">
                <a16:creationId xmlns:a16="http://schemas.microsoft.com/office/drawing/2014/main" id="{2CC4D6D1-ADE6-5949-9775-88F0F258835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4996" name="Segnaposto numero diapositiva 4">
            <a:extLst>
              <a:ext uri="{FF2B5EF4-FFF2-40B4-BE49-F238E27FC236}">
                <a16:creationId xmlns:a16="http://schemas.microsoft.com/office/drawing/2014/main" id="{12802493-B308-FA47-86D4-3CFCFE2B10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82D8094-0DDB-9443-A184-DF3A13E2F8E6}" type="slidenum">
              <a:rPr lang="en-US" altLang="it-IT" sz="900" smtClean="0">
                <a:solidFill>
                  <a:schemeClr val="bg1"/>
                </a:solidFill>
                <a:latin typeface="Times" pitchFamily="2" charset="0"/>
              </a:rPr>
              <a:pPr eaLnBrk="0" hangingPunct="0">
                <a:spcBef>
                  <a:spcPct val="0"/>
                </a:spcBef>
                <a:buSzTx/>
                <a:buFontTx/>
                <a:buNone/>
              </a:pPr>
              <a:t>44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trips(downRight)">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strips(downRight)">
                                      <p:cBhvr>
                                        <p:cTn id="12" dur="500"/>
                                        <p:tgtEl>
                                          <p:spTgt spid="5017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strips(downRight)">
                                      <p:cBhvr>
                                        <p:cTn id="15" dur="500"/>
                                        <p:tgtEl>
                                          <p:spTgt spid="50179">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0179">
                                            <p:txEl>
                                              <p:pRg st="3" end="3"/>
                                            </p:txEl>
                                          </p:spTgt>
                                        </p:tgtEl>
                                        <p:attrNameLst>
                                          <p:attrName>style.visibility</p:attrName>
                                        </p:attrNameLst>
                                      </p:cBhvr>
                                      <p:to>
                                        <p:strVal val="visible"/>
                                      </p:to>
                                    </p:set>
                                    <p:animEffect transition="in" filter="strips(downRight)">
                                      <p:cBhvr>
                                        <p:cTn id="18" dur="500"/>
                                        <p:tgtEl>
                                          <p:spTgt spid="50179">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strips(downRight)">
                                      <p:cBhvr>
                                        <p:cTn id="21"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30E3F30-5193-2E4B-B4C0-B479C2968854}"/>
              </a:ext>
            </a:extLst>
          </p:cNvPr>
          <p:cNvSpPr>
            <a:spLocks noGrp="1" noChangeArrowheads="1"/>
          </p:cNvSpPr>
          <p:nvPr>
            <p:ph type="title"/>
          </p:nvPr>
        </p:nvSpPr>
        <p:spPr/>
        <p:txBody>
          <a:bodyPr/>
          <a:lstStyle/>
          <a:p>
            <a:pPr eaLnBrk="1" hangingPunct="1"/>
            <a:r>
              <a:rPr lang="it-IT" altLang="it-IT"/>
              <a:t>Politiche per il mantenimento della piena occupazione</a:t>
            </a:r>
            <a:endParaRPr lang="en-US" altLang="it-IT"/>
          </a:p>
        </p:txBody>
      </p:sp>
      <p:sp>
        <p:nvSpPr>
          <p:cNvPr id="51203" name="Rectangle 3">
            <a:extLst>
              <a:ext uri="{FF2B5EF4-FFF2-40B4-BE49-F238E27FC236}">
                <a16:creationId xmlns:a16="http://schemas.microsoft.com/office/drawing/2014/main" id="{B3E0CC9E-2D19-8946-A83A-2B59D08C49AD}"/>
              </a:ext>
            </a:extLst>
          </p:cNvPr>
          <p:cNvSpPr>
            <a:spLocks noGrp="1" noChangeArrowheads="1"/>
          </p:cNvSpPr>
          <p:nvPr>
            <p:ph idx="1"/>
          </p:nvPr>
        </p:nvSpPr>
        <p:spPr>
          <a:xfrm>
            <a:off x="395288" y="1341438"/>
            <a:ext cx="8229600" cy="4751387"/>
          </a:xfrm>
        </p:spPr>
        <p:txBody>
          <a:bodyPr/>
          <a:lstStyle/>
          <a:p>
            <a:pPr marL="914400" lvl="1" indent="-457200" eaLnBrk="1" hangingPunct="1">
              <a:lnSpc>
                <a:spcPct val="90000"/>
              </a:lnSpc>
              <a:buFont typeface="Courier New" panose="02070309020205020404" pitchFamily="49" charset="0"/>
              <a:buChar char="o"/>
              <a:defRPr/>
            </a:pPr>
            <a:r>
              <a:rPr lang="it-IT" altLang="it-IT" sz="1800" dirty="0"/>
              <a:t>La politica monetaria e la politica fiscale potrebbero perciò generare variazioni dei prezzi e inflazione impedendo perciò un’elevata produzione e un’elevata occupazione</a:t>
            </a:r>
          </a:p>
          <a:p>
            <a:pPr marL="457200" lvl="1" indent="0" eaLnBrk="1" hangingPunct="1">
              <a:lnSpc>
                <a:spcPct val="90000"/>
              </a:lnSpc>
              <a:buFont typeface="Verdana" panose="020B0604030504040204" pitchFamily="34" charset="0"/>
              <a:buNone/>
              <a:defRPr/>
            </a:pPr>
            <a:r>
              <a:rPr lang="it-IT" altLang="it-IT" sz="1800" dirty="0">
                <a:latin typeface="Symbol" panose="05050102010706020507" pitchFamily="18" charset="2"/>
              </a:rPr>
              <a:t>			</a:t>
            </a:r>
            <a:r>
              <a:rPr lang="it-IT" altLang="it-IT" dirty="0">
                <a:latin typeface="Symbol" panose="05050102010706020507" pitchFamily="18" charset="2"/>
              </a:rPr>
              <a:t>®</a:t>
            </a:r>
            <a:r>
              <a:rPr lang="it-IT" altLang="it-IT" dirty="0"/>
              <a:t> </a:t>
            </a:r>
            <a:r>
              <a:rPr lang="it-IT" altLang="it-IT" b="1" i="1" dirty="0" err="1"/>
              <a:t>inflation</a:t>
            </a:r>
            <a:r>
              <a:rPr lang="it-IT" altLang="it-IT" b="1" i="1" dirty="0"/>
              <a:t> </a:t>
            </a:r>
            <a:r>
              <a:rPr lang="it-IT" altLang="it-IT" b="1" i="1" dirty="0" err="1"/>
              <a:t>bias</a:t>
            </a:r>
            <a:endParaRPr lang="it-IT" altLang="it-IT" b="1" i="1" dirty="0"/>
          </a:p>
          <a:p>
            <a:pPr marL="533400" indent="-533400" eaLnBrk="1" hangingPunct="1">
              <a:lnSpc>
                <a:spcPct val="90000"/>
              </a:lnSpc>
              <a:spcBef>
                <a:spcPct val="40000"/>
              </a:spcBef>
              <a:buFont typeface="Times" charset="0"/>
              <a:buAutoNum type="arabicPeriod" startAt="2"/>
              <a:defRPr/>
            </a:pPr>
            <a:r>
              <a:rPr lang="it-IT" altLang="it-IT" sz="2400" dirty="0"/>
              <a:t>È difficile capire l’origine di uno shock economico.</a:t>
            </a:r>
          </a:p>
          <a:p>
            <a:pPr marL="914400" lvl="1" indent="-457200" eaLnBrk="1" hangingPunct="1">
              <a:lnSpc>
                <a:spcPct val="90000"/>
              </a:lnSpc>
              <a:spcBef>
                <a:spcPct val="40000"/>
              </a:spcBef>
              <a:buFont typeface="Courier New" panose="02070309020205020404" pitchFamily="49" charset="0"/>
              <a:buChar char="o"/>
              <a:defRPr/>
            </a:pPr>
            <a:r>
              <a:rPr lang="it-IT" altLang="it-IT" dirty="0"/>
              <a:t>I governi non possono interpretare con certezza i dati sui mercati e talvolta commettono errori.</a:t>
            </a:r>
          </a:p>
          <a:p>
            <a:pPr marL="533400" indent="-533400" eaLnBrk="1" hangingPunct="1">
              <a:lnSpc>
                <a:spcPct val="90000"/>
              </a:lnSpc>
              <a:buFont typeface="+mj-lt"/>
              <a:buAutoNum type="arabicPeriod" startAt="3"/>
              <a:defRPr/>
            </a:pPr>
            <a:r>
              <a:rPr lang="it-IT" altLang="it-IT" sz="2400" dirty="0"/>
              <a:t>Talvolta le politiche sono influenzate da interessi politici o burocratici.</a:t>
            </a:r>
          </a:p>
          <a:p>
            <a:pPr marL="457200" lvl="1" indent="0" eaLnBrk="1" hangingPunct="1">
              <a:lnSpc>
                <a:spcPct val="90000"/>
              </a:lnSpc>
              <a:spcBef>
                <a:spcPct val="40000"/>
              </a:spcBef>
              <a:buFont typeface="Verdana" panose="020B0604030504040204" pitchFamily="34" charset="0"/>
              <a:buNone/>
              <a:defRPr/>
            </a:pPr>
            <a:endParaRPr lang="it-IT" altLang="it-IT" dirty="0"/>
          </a:p>
        </p:txBody>
      </p:sp>
      <p:sp>
        <p:nvSpPr>
          <p:cNvPr id="86019" name="Segnaposto piè di pagina 3">
            <a:extLst>
              <a:ext uri="{FF2B5EF4-FFF2-40B4-BE49-F238E27FC236}">
                <a16:creationId xmlns:a16="http://schemas.microsoft.com/office/drawing/2014/main" id="{4412FC40-4768-F74A-96ED-835DD142B5C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6020" name="Segnaposto numero diapositiva 4">
            <a:extLst>
              <a:ext uri="{FF2B5EF4-FFF2-40B4-BE49-F238E27FC236}">
                <a16:creationId xmlns:a16="http://schemas.microsoft.com/office/drawing/2014/main" id="{7A67ED5F-578C-D04D-B96E-16EA2250FC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156DB84-F2B6-2841-9036-E432B0E93A8A}" type="slidenum">
              <a:rPr lang="en-US" altLang="it-IT" sz="900" smtClean="0">
                <a:solidFill>
                  <a:schemeClr val="bg1"/>
                </a:solidFill>
                <a:latin typeface="Times" pitchFamily="2" charset="0"/>
              </a:rPr>
              <a:pPr eaLnBrk="0" hangingPunct="0">
                <a:spcBef>
                  <a:spcPct val="0"/>
                </a:spcBef>
                <a:buSzTx/>
                <a:buFontTx/>
                <a:buNone/>
              </a:pPr>
              <a:t>45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trips(downRight)">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strips(downRight)">
                                      <p:cBhvr>
                                        <p:cTn id="12" dur="500"/>
                                        <p:tgtEl>
                                          <p:spTgt spid="5120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strips(downRight)">
                                      <p:cBhvr>
                                        <p:cTn id="15" dur="500"/>
                                        <p:tgtEl>
                                          <p:spTgt spid="512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51203">
                                            <p:txEl>
                                              <p:pRg st="3" end="3"/>
                                            </p:txEl>
                                          </p:spTgt>
                                        </p:tgtEl>
                                        <p:attrNameLst>
                                          <p:attrName>style.visibility</p:attrName>
                                        </p:attrNameLst>
                                      </p:cBhvr>
                                      <p:to>
                                        <p:strVal val="visible"/>
                                      </p:to>
                                    </p:set>
                                    <p:animEffect transition="in" filter="strips(downRight)">
                                      <p:cBhvr>
                                        <p:cTn id="20" dur="500"/>
                                        <p:tgtEl>
                                          <p:spTgt spid="512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Effect transition="in" filter="strips(downRight)">
                                      <p:cBhvr>
                                        <p:cTn id="25"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a:extLst>
              <a:ext uri="{FF2B5EF4-FFF2-40B4-BE49-F238E27FC236}">
                <a16:creationId xmlns:a16="http://schemas.microsoft.com/office/drawing/2014/main" id="{C9E3D828-547A-8045-BFAE-BE79EE3CA870}"/>
              </a:ext>
            </a:extLst>
          </p:cNvPr>
          <p:cNvSpPr>
            <a:spLocks noGrp="1" noChangeArrowheads="1"/>
          </p:cNvSpPr>
          <p:nvPr>
            <p:ph type="title"/>
          </p:nvPr>
        </p:nvSpPr>
        <p:spPr/>
        <p:txBody>
          <a:bodyPr/>
          <a:lstStyle/>
          <a:p>
            <a:r>
              <a:rPr lang="it-IT" altLang="it-IT"/>
              <a:t>Politiche per il mantenimento della piena occupazione</a:t>
            </a:r>
          </a:p>
        </p:txBody>
      </p:sp>
      <p:sp>
        <p:nvSpPr>
          <p:cNvPr id="3" name="Segnaposto contenuto 2">
            <a:extLst>
              <a:ext uri="{FF2B5EF4-FFF2-40B4-BE49-F238E27FC236}">
                <a16:creationId xmlns:a16="http://schemas.microsoft.com/office/drawing/2014/main" id="{AE92CB87-AA3B-A14B-9409-DF0F14861867}"/>
              </a:ext>
            </a:extLst>
          </p:cNvPr>
          <p:cNvSpPr>
            <a:spLocks noGrp="1"/>
          </p:cNvSpPr>
          <p:nvPr>
            <p:ph idx="1"/>
          </p:nvPr>
        </p:nvSpPr>
        <p:spPr/>
        <p:txBody>
          <a:bodyPr/>
          <a:lstStyle/>
          <a:p>
            <a:pPr marL="533400" indent="-533400" eaLnBrk="1" hangingPunct="1">
              <a:lnSpc>
                <a:spcPct val="90000"/>
              </a:lnSpc>
              <a:buFont typeface="+mj-lt"/>
              <a:buAutoNum type="arabicPeriod" startAt="4"/>
              <a:defRPr/>
            </a:pPr>
            <a:r>
              <a:rPr lang="it-IT" altLang="it-IT" sz="2400" dirty="0"/>
              <a:t>Il taglio alle imposte può comportare un disavanzo del bilancio pubblico che dovrà essere coperto da un avanzo fiscale.</a:t>
            </a:r>
          </a:p>
          <a:p>
            <a:pPr marL="884238" lvl="2" indent="-533400" eaLnBrk="1" hangingPunct="1">
              <a:lnSpc>
                <a:spcPct val="90000"/>
              </a:lnSpc>
              <a:buFont typeface="Courier New" panose="02070309020205020404" pitchFamily="49" charset="0"/>
              <a:buChar char="o"/>
              <a:defRPr/>
            </a:pPr>
            <a:r>
              <a:rPr lang="it-IT" altLang="it-IT" dirty="0"/>
              <a:t>Non è detto che il governo sincronizzi queste azioni con l’andamento del ciclo economico.</a:t>
            </a:r>
          </a:p>
          <a:p>
            <a:pPr marL="533400" indent="-533400" eaLnBrk="1" hangingPunct="1">
              <a:lnSpc>
                <a:spcPct val="90000"/>
              </a:lnSpc>
              <a:buFont typeface="+mj-lt"/>
              <a:buAutoNum type="arabicPeriod" startAt="4"/>
              <a:defRPr/>
            </a:pPr>
            <a:r>
              <a:rPr lang="it-IT" altLang="it-IT" sz="2400" dirty="0"/>
              <a:t>Le manovre di politica richiedono del tempo per essere implementate e per influenzare l’economia.</a:t>
            </a:r>
          </a:p>
          <a:p>
            <a:pPr marL="914400" lvl="1" indent="-457200" eaLnBrk="1" hangingPunct="1">
              <a:lnSpc>
                <a:spcPct val="90000"/>
              </a:lnSpc>
              <a:spcBef>
                <a:spcPct val="40000"/>
              </a:spcBef>
              <a:buFont typeface="Courier New" panose="02070309020205020404" pitchFamily="49" charset="0"/>
              <a:buChar char="o"/>
              <a:defRPr/>
            </a:pPr>
            <a:r>
              <a:rPr lang="it-IT" altLang="it-IT" dirty="0"/>
              <a:t>Poiché sono lente, le politiche potrebbero influenzare l’economia dopo che gli effetti di uno shock sono svaniti.</a:t>
            </a:r>
            <a:endParaRPr lang="it-IT" altLang="it-IT" sz="2400" dirty="0"/>
          </a:p>
          <a:p>
            <a:pPr>
              <a:defRPr/>
            </a:pPr>
            <a:endParaRPr lang="it-IT" dirty="0"/>
          </a:p>
        </p:txBody>
      </p:sp>
      <p:sp>
        <p:nvSpPr>
          <p:cNvPr id="87043" name="Segnaposto piè di pagina 3">
            <a:extLst>
              <a:ext uri="{FF2B5EF4-FFF2-40B4-BE49-F238E27FC236}">
                <a16:creationId xmlns:a16="http://schemas.microsoft.com/office/drawing/2014/main" id="{B54C6D29-A43A-AF47-B4E3-19719471BF4A}"/>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7044" name="Segnaposto numero diapositiva 4">
            <a:extLst>
              <a:ext uri="{FF2B5EF4-FFF2-40B4-BE49-F238E27FC236}">
                <a16:creationId xmlns:a16="http://schemas.microsoft.com/office/drawing/2014/main" id="{0526B801-652A-D94A-922E-FF2950A0F68C}"/>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46D9363A-508E-8A41-B8D1-ECDE206F7505}" type="slidenum">
              <a:rPr lang="en-US" altLang="it-IT" sz="900" smtClean="0">
                <a:solidFill>
                  <a:schemeClr val="bg1"/>
                </a:solidFill>
                <a:latin typeface="Times" pitchFamily="2" charset="0"/>
              </a:rPr>
              <a:pPr>
                <a:spcBef>
                  <a:spcPct val="0"/>
                </a:spcBef>
                <a:buSzTx/>
                <a:buFontTx/>
                <a:buNone/>
              </a:pPr>
              <a:t>46</a:t>
            </a:fld>
            <a:endParaRPr lang="en-US" altLang="it-IT" sz="900">
              <a:solidFill>
                <a:schemeClr val="bg1"/>
              </a:solidFill>
              <a:latin typeface="Times" pitchFamily="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F9BFFA85-B9B4-2D44-9210-75E0CF88B7FB}"/>
              </a:ext>
            </a:extLst>
          </p:cNvPr>
          <p:cNvSpPr>
            <a:spLocks noGrp="1" noChangeArrowheads="1"/>
          </p:cNvSpPr>
          <p:nvPr>
            <p:ph type="title"/>
          </p:nvPr>
        </p:nvSpPr>
        <p:spPr/>
        <p:txBody>
          <a:bodyPr/>
          <a:lstStyle/>
          <a:p>
            <a:pPr algn="ctr" eaLnBrk="1" hangingPunct="1"/>
            <a:r>
              <a:rPr lang="it-IT" altLang="it-IT" sz="2800"/>
              <a:t>Politiche monetarie e fiscali permanenti</a:t>
            </a:r>
          </a:p>
        </p:txBody>
      </p:sp>
      <p:sp>
        <p:nvSpPr>
          <p:cNvPr id="52227" name="Rectangle 3">
            <a:extLst>
              <a:ext uri="{FF2B5EF4-FFF2-40B4-BE49-F238E27FC236}">
                <a16:creationId xmlns:a16="http://schemas.microsoft.com/office/drawing/2014/main" id="{A214712F-E621-2A4F-B52B-EBD3305DD88A}"/>
              </a:ext>
            </a:extLst>
          </p:cNvPr>
          <p:cNvSpPr>
            <a:spLocks noGrp="1" noChangeArrowheads="1"/>
          </p:cNvSpPr>
          <p:nvPr>
            <p:ph idx="1"/>
          </p:nvPr>
        </p:nvSpPr>
        <p:spPr>
          <a:xfrm>
            <a:off x="357188" y="1341438"/>
            <a:ext cx="8229600" cy="4535487"/>
          </a:xfrm>
        </p:spPr>
        <p:txBody>
          <a:bodyPr/>
          <a:lstStyle/>
          <a:p>
            <a:pPr eaLnBrk="1" hangingPunct="1">
              <a:defRPr/>
            </a:pPr>
            <a:r>
              <a:rPr lang="it-IT" altLang="it-IT" sz="2400" dirty="0"/>
              <a:t>Cambiamenti “permanenti” della politica modificano le aspettative sui tassi di cambio nel </a:t>
            </a:r>
            <a:r>
              <a:rPr lang="it-IT" altLang="it-IT" sz="2400" i="1" dirty="0"/>
              <a:t>lungo periodo</a:t>
            </a:r>
            <a:r>
              <a:rPr lang="it-IT" altLang="it-IT" sz="2400" dirty="0"/>
              <a:t>.</a:t>
            </a:r>
          </a:p>
          <a:p>
            <a:pPr eaLnBrk="1" hangingPunct="1">
              <a:lnSpc>
                <a:spcPct val="80000"/>
              </a:lnSpc>
              <a:defRPr/>
            </a:pPr>
            <a:r>
              <a:rPr lang="it-IT" altLang="it-IT" sz="2400" dirty="0"/>
              <a:t>Un aumento permanente del livello di offerta di moneta ha diversi effetti.</a:t>
            </a:r>
          </a:p>
          <a:p>
            <a:pPr marL="342900" indent="-342900" eaLnBrk="1" hangingPunct="1">
              <a:lnSpc>
                <a:spcPct val="80000"/>
              </a:lnSpc>
              <a:buFont typeface="Courier New" panose="02070309020205020404" pitchFamily="49" charset="0"/>
              <a:buChar char="o"/>
              <a:defRPr/>
            </a:pPr>
            <a:r>
              <a:rPr lang="it-IT" altLang="it-IT" dirty="0"/>
              <a:t>Riduce i tassi di interesse e genera aspettative di deprezzamento futuro della valuta domestica, provocando l’aumento del rendimento atteso dei depositi in valuta estera.</a:t>
            </a:r>
          </a:p>
          <a:p>
            <a:pPr marL="342900" indent="-342900" eaLnBrk="1" hangingPunct="1">
              <a:lnSpc>
                <a:spcPct val="80000"/>
              </a:lnSpc>
              <a:buFont typeface="Courier New" panose="02070309020205020404" pitchFamily="49" charset="0"/>
              <a:buChar char="o"/>
              <a:defRPr/>
            </a:pPr>
            <a:r>
              <a:rPr lang="it-IT" altLang="it-IT" dirty="0"/>
              <a:t>La valuta domestica si deprezza di più (E aumenta di più) rispetto al caso in cui le aspettative sono costanti.</a:t>
            </a:r>
          </a:p>
          <a:p>
            <a:pPr marL="342900" indent="-342900" eaLnBrk="1" hangingPunct="1">
              <a:lnSpc>
                <a:spcPct val="80000"/>
              </a:lnSpc>
              <a:buFont typeface="Courier New" panose="02070309020205020404" pitchFamily="49" charset="0"/>
              <a:buChar char="o"/>
              <a:defRPr/>
            </a:pPr>
            <a:r>
              <a:rPr lang="it-IT" altLang="it-IT" dirty="0"/>
              <a:t>La curva </a:t>
            </a:r>
            <a:r>
              <a:rPr lang="it-IT" altLang="it-IT" i="1" dirty="0"/>
              <a:t>AA</a:t>
            </a:r>
            <a:r>
              <a:rPr lang="it-IT" altLang="it-IT" dirty="0"/>
              <a:t> si sposta verso l’alto (destra) in misura maggiore rispetto al caso di aspettative costanti.</a:t>
            </a:r>
          </a:p>
          <a:p>
            <a:pPr eaLnBrk="1" hangingPunct="1">
              <a:defRPr/>
            </a:pPr>
            <a:endParaRPr lang="it-IT" altLang="it-IT" sz="2400" dirty="0"/>
          </a:p>
        </p:txBody>
      </p:sp>
      <p:sp>
        <p:nvSpPr>
          <p:cNvPr id="88067" name="Segnaposto piè di pagina 3">
            <a:extLst>
              <a:ext uri="{FF2B5EF4-FFF2-40B4-BE49-F238E27FC236}">
                <a16:creationId xmlns:a16="http://schemas.microsoft.com/office/drawing/2014/main" id="{E9F592F7-AFD7-1C4A-913D-FDDB9C57E6F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8068" name="Segnaposto numero diapositiva 4">
            <a:extLst>
              <a:ext uri="{FF2B5EF4-FFF2-40B4-BE49-F238E27FC236}">
                <a16:creationId xmlns:a16="http://schemas.microsoft.com/office/drawing/2014/main" id="{77826D5D-43BC-2A47-B78A-5DD6EBC067C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A78831E-3C2C-A048-B86A-3DEEEE8C816B}" type="slidenum">
              <a:rPr lang="en-US" altLang="it-IT" sz="900" smtClean="0">
                <a:solidFill>
                  <a:schemeClr val="bg1"/>
                </a:solidFill>
                <a:latin typeface="Times" pitchFamily="2" charset="0"/>
              </a:rPr>
              <a:pPr eaLnBrk="0" hangingPunct="0">
                <a:spcBef>
                  <a:spcPct val="0"/>
                </a:spcBef>
                <a:buSzTx/>
                <a:buFontTx/>
                <a:buNone/>
              </a:pPr>
              <a:t>47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trips(downRight)">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strips(downRight)">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strips(downRight)">
                                      <p:cBhvr>
                                        <p:cTn id="17" dur="5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strips(downRight)">
                                      <p:cBhvr>
                                        <p:cTn id="22" dur="5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strips(downRight)">
                                      <p:cBhvr>
                                        <p:cTn id="27"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1D3D145F-BC6C-0340-ACB7-136662B6C3F1}"/>
              </a:ext>
            </a:extLst>
          </p:cNvPr>
          <p:cNvSpPr>
            <a:spLocks noGrp="1" noChangeArrowheads="1"/>
          </p:cNvSpPr>
          <p:nvPr>
            <p:ph type="title"/>
          </p:nvPr>
        </p:nvSpPr>
        <p:spPr/>
        <p:txBody>
          <a:bodyPr/>
          <a:lstStyle/>
          <a:p>
            <a:pPr eaLnBrk="1" hangingPunct="1"/>
            <a:r>
              <a:rPr lang="it-IT" altLang="it-IT" b="0"/>
              <a:t>Figura 6.14 </a:t>
            </a:r>
            <a:r>
              <a:rPr lang="it-IT" altLang="it-IT"/>
              <a:t>Effetti di breve periodo di un incremento permanente dell’offerta di moneta</a:t>
            </a:r>
          </a:p>
        </p:txBody>
      </p:sp>
      <p:sp>
        <p:nvSpPr>
          <p:cNvPr id="89090" name="Segnaposto piè di pagina 3">
            <a:extLst>
              <a:ext uri="{FF2B5EF4-FFF2-40B4-BE49-F238E27FC236}">
                <a16:creationId xmlns:a16="http://schemas.microsoft.com/office/drawing/2014/main" id="{57A02AA7-1A0D-0D42-83B1-6AD5D4FADDD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9091" name="Segnaposto numero diapositiva 4">
            <a:extLst>
              <a:ext uri="{FF2B5EF4-FFF2-40B4-BE49-F238E27FC236}">
                <a16:creationId xmlns:a16="http://schemas.microsoft.com/office/drawing/2014/main" id="{EFB97A66-379D-2B42-9E9C-E65DED22756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D612940-94CB-0E40-96B0-9C0D155E2B58}" type="slidenum">
              <a:rPr lang="en-US" altLang="it-IT" sz="900" smtClean="0">
                <a:solidFill>
                  <a:schemeClr val="bg1"/>
                </a:solidFill>
                <a:latin typeface="Times" pitchFamily="2" charset="0"/>
              </a:rPr>
              <a:pPr eaLnBrk="0" hangingPunct="0">
                <a:spcBef>
                  <a:spcPct val="0"/>
                </a:spcBef>
                <a:buSzTx/>
                <a:buFontTx/>
                <a:buNone/>
              </a:pPr>
              <a:t>48</a:t>
            </a:fld>
            <a:endParaRPr lang="en-US" altLang="it-IT" sz="900">
              <a:solidFill>
                <a:schemeClr val="bg1"/>
              </a:solidFill>
              <a:latin typeface="Times" pitchFamily="2" charset="0"/>
            </a:endParaRPr>
          </a:p>
        </p:txBody>
      </p:sp>
      <p:pic>
        <p:nvPicPr>
          <p:cNvPr id="89092" name="Immagine 1">
            <a:extLst>
              <a:ext uri="{FF2B5EF4-FFF2-40B4-BE49-F238E27FC236}">
                <a16:creationId xmlns:a16="http://schemas.microsoft.com/office/drawing/2014/main" id="{41C44F2B-F50A-A849-AD9D-049CF06EF2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35088"/>
            <a:ext cx="6192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E93239DA-869F-854D-8B5A-4E6737554FDD}"/>
              </a:ext>
            </a:extLst>
          </p:cNvPr>
          <p:cNvSpPr>
            <a:spLocks noGrp="1" noChangeArrowheads="1"/>
          </p:cNvSpPr>
          <p:nvPr>
            <p:ph type="title"/>
          </p:nvPr>
        </p:nvSpPr>
        <p:spPr/>
        <p:txBody>
          <a:bodyPr/>
          <a:lstStyle/>
          <a:p>
            <a:pPr eaLnBrk="1" hangingPunct="1"/>
            <a:r>
              <a:rPr lang="it-IT" altLang="it-IT"/>
              <a:t>Effetti di cambiamenti permanenti</a:t>
            </a:r>
            <a:br>
              <a:rPr lang="it-IT" altLang="it-IT"/>
            </a:br>
            <a:r>
              <a:rPr lang="it-IT" altLang="it-IT"/>
              <a:t>della politica monetaria nel lungo periodo</a:t>
            </a:r>
          </a:p>
        </p:txBody>
      </p:sp>
      <p:sp>
        <p:nvSpPr>
          <p:cNvPr id="55299" name="Rectangle 3">
            <a:extLst>
              <a:ext uri="{FF2B5EF4-FFF2-40B4-BE49-F238E27FC236}">
                <a16:creationId xmlns:a16="http://schemas.microsoft.com/office/drawing/2014/main" id="{9B9C6FB8-37D5-E346-A3A5-D03FDDA7033C}"/>
              </a:ext>
            </a:extLst>
          </p:cNvPr>
          <p:cNvSpPr>
            <a:spLocks noGrp="1" noChangeArrowheads="1"/>
          </p:cNvSpPr>
          <p:nvPr>
            <p:ph idx="1"/>
          </p:nvPr>
        </p:nvSpPr>
        <p:spPr>
          <a:xfrm>
            <a:off x="357188" y="1700213"/>
            <a:ext cx="8229600" cy="4022725"/>
          </a:xfrm>
        </p:spPr>
        <p:txBody>
          <a:bodyPr/>
          <a:lstStyle/>
          <a:p>
            <a:pPr eaLnBrk="1" hangingPunct="1">
              <a:lnSpc>
                <a:spcPct val="90000"/>
              </a:lnSpc>
            </a:pPr>
            <a:r>
              <a:rPr lang="it-IT" altLang="it-IT" sz="2400"/>
              <a:t>Con occupazione e ore lavorate superiori al loro livello normale, c’è una tendenza all’aumento dei salari nel tempo.</a:t>
            </a:r>
          </a:p>
          <a:p>
            <a:pPr eaLnBrk="1" hangingPunct="1">
              <a:lnSpc>
                <a:spcPct val="90000"/>
              </a:lnSpc>
            </a:pPr>
            <a:r>
              <a:rPr lang="it-IT" altLang="it-IT" sz="2400"/>
              <a:t>Con una forte domanda di beni e con salari crescenti, i produttori sono incentivati ad aumentare i prezzi dei beni nel tempo.</a:t>
            </a:r>
          </a:p>
          <a:p>
            <a:pPr eaLnBrk="1" hangingPunct="1">
              <a:lnSpc>
                <a:spcPct val="90000"/>
              </a:lnSpc>
            </a:pPr>
            <a:r>
              <a:rPr lang="it-IT" altLang="it-IT" sz="2400"/>
              <a:t>Sia maggiori salari che maggiori prezzi dei beni si riflettono in un più elevato livello dei prezzi.</a:t>
            </a:r>
          </a:p>
          <a:p>
            <a:pPr eaLnBrk="1" hangingPunct="1">
              <a:lnSpc>
                <a:spcPct val="90000"/>
              </a:lnSpc>
            </a:pPr>
            <a:r>
              <a:rPr lang="it-IT" altLang="it-IT" sz="2400"/>
              <a:t>Quali sono gli effetti di prezzi crescenti?</a:t>
            </a:r>
          </a:p>
        </p:txBody>
      </p:sp>
      <p:sp>
        <p:nvSpPr>
          <p:cNvPr id="90115" name="Segnaposto piè di pagina 3">
            <a:extLst>
              <a:ext uri="{FF2B5EF4-FFF2-40B4-BE49-F238E27FC236}">
                <a16:creationId xmlns:a16="http://schemas.microsoft.com/office/drawing/2014/main" id="{6F0BAF4E-D30D-0A44-9E4A-FBD206DF482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0116" name="Segnaposto numero diapositiva 4">
            <a:extLst>
              <a:ext uri="{FF2B5EF4-FFF2-40B4-BE49-F238E27FC236}">
                <a16:creationId xmlns:a16="http://schemas.microsoft.com/office/drawing/2014/main" id="{90548405-D30E-0145-A4B0-1DDFF580C40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9D2950F-5FD6-B142-9F10-A913B41F02F4}" type="slidenum">
              <a:rPr lang="en-US" altLang="it-IT" sz="900" smtClean="0">
                <a:solidFill>
                  <a:schemeClr val="bg1"/>
                </a:solidFill>
                <a:latin typeface="Times" pitchFamily="2" charset="0"/>
              </a:rPr>
              <a:pPr eaLnBrk="0" hangingPunct="0">
                <a:spcBef>
                  <a:spcPct val="0"/>
                </a:spcBef>
                <a:buSzTx/>
                <a:buFontTx/>
                <a:buNone/>
              </a:pPr>
              <a:t>49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trips(downRigh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strips(downRight)">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strips(downRight)">
                                      <p:cBhvr>
                                        <p:cTn id="17" dur="500"/>
                                        <p:tgtEl>
                                          <p:spTgt spid="55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strips(downRight)">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64DDDEE-DA8C-A647-84AE-190B4AD09E1D}"/>
              </a:ext>
            </a:extLst>
          </p:cNvPr>
          <p:cNvSpPr>
            <a:spLocks noGrp="1" noChangeArrowheads="1"/>
          </p:cNvSpPr>
          <p:nvPr>
            <p:ph type="title"/>
          </p:nvPr>
        </p:nvSpPr>
        <p:spPr>
          <a:xfrm>
            <a:off x="365125" y="395288"/>
            <a:ext cx="8229600" cy="657225"/>
          </a:xfrm>
        </p:spPr>
        <p:txBody>
          <a:bodyPr/>
          <a:lstStyle/>
          <a:p>
            <a:pPr algn="ctr" eaLnBrk="1" hangingPunct="1"/>
            <a:r>
              <a:rPr lang="it-IT" altLang="it-IT" sz="2800"/>
              <a:t>Determinanti della domanda aggregata</a:t>
            </a:r>
          </a:p>
        </p:txBody>
      </p:sp>
      <p:sp>
        <p:nvSpPr>
          <p:cNvPr id="8195" name="Rectangle 3">
            <a:extLst>
              <a:ext uri="{FF2B5EF4-FFF2-40B4-BE49-F238E27FC236}">
                <a16:creationId xmlns:a16="http://schemas.microsoft.com/office/drawing/2014/main" id="{1E5ED49F-00CF-0743-BD42-9DAEF3A8D0A7}"/>
              </a:ext>
            </a:extLst>
          </p:cNvPr>
          <p:cNvSpPr>
            <a:spLocks noGrp="1" noChangeArrowheads="1"/>
          </p:cNvSpPr>
          <p:nvPr>
            <p:ph idx="1"/>
          </p:nvPr>
        </p:nvSpPr>
        <p:spPr>
          <a:xfrm>
            <a:off x="428625" y="1484313"/>
            <a:ext cx="8229600" cy="3816350"/>
          </a:xfrm>
        </p:spPr>
        <p:txBody>
          <a:bodyPr/>
          <a:lstStyle/>
          <a:p>
            <a:pPr indent="-609600" eaLnBrk="1" hangingPunct="1">
              <a:spcBef>
                <a:spcPct val="20000"/>
              </a:spcBef>
            </a:pPr>
            <a:r>
              <a:rPr lang="it-IT" altLang="it-IT" sz="2400"/>
              <a:t>La </a:t>
            </a:r>
            <a:r>
              <a:rPr lang="it-IT" altLang="it-IT" sz="2400" b="1"/>
              <a:t>domanda aggregata </a:t>
            </a:r>
            <a:r>
              <a:rPr lang="it-IT" altLang="it-IT" sz="2400"/>
              <a:t>è la quantità aggregata di beni e servizi che le persone vogliono acquistare. In un’economia aperta è la somma della domanda</a:t>
            </a:r>
          </a:p>
          <a:p>
            <a:pPr marL="990600" lvl="1" indent="-533400" eaLnBrk="1" hangingPunct="1">
              <a:spcBef>
                <a:spcPct val="20000"/>
              </a:spcBef>
              <a:buFont typeface="Courier New" panose="02070309020205020404" pitchFamily="49" charset="0"/>
              <a:buChar char="o"/>
            </a:pPr>
            <a:r>
              <a:rPr lang="it-IT" altLang="it-IT"/>
              <a:t>di consumi;</a:t>
            </a:r>
          </a:p>
          <a:p>
            <a:pPr marL="990600" lvl="1" indent="-533400" eaLnBrk="1" hangingPunct="1">
              <a:spcBef>
                <a:spcPct val="20000"/>
              </a:spcBef>
              <a:buFont typeface="Courier New" panose="02070309020205020404" pitchFamily="49" charset="0"/>
              <a:buChar char="o"/>
            </a:pPr>
            <a:r>
              <a:rPr lang="it-IT" altLang="it-IT"/>
              <a:t>di investimenti;</a:t>
            </a:r>
          </a:p>
          <a:p>
            <a:pPr marL="990600" lvl="1" indent="-533400" eaLnBrk="1" hangingPunct="1">
              <a:spcBef>
                <a:spcPct val="20000"/>
              </a:spcBef>
              <a:buFont typeface="Courier New" panose="02070309020205020404" pitchFamily="49" charset="0"/>
              <a:buChar char="o"/>
            </a:pPr>
            <a:r>
              <a:rPr lang="it-IT" altLang="it-IT"/>
              <a:t>di acquisti pubblici;</a:t>
            </a:r>
          </a:p>
          <a:p>
            <a:pPr marL="990600" lvl="1" indent="-533400" eaLnBrk="1" hangingPunct="1">
              <a:spcBef>
                <a:spcPct val="20000"/>
              </a:spcBef>
              <a:buFont typeface="Courier New" panose="02070309020205020404" pitchFamily="49" charset="0"/>
              <a:buChar char="o"/>
            </a:pPr>
            <a:r>
              <a:rPr lang="it-IT" altLang="it-IT"/>
              <a:t>di esportazioni nette da parte di stranieri (saldo del conto corrente).</a:t>
            </a:r>
          </a:p>
        </p:txBody>
      </p:sp>
      <p:sp>
        <p:nvSpPr>
          <p:cNvPr id="44035" name="Segnaposto piè di pagina 3">
            <a:extLst>
              <a:ext uri="{FF2B5EF4-FFF2-40B4-BE49-F238E27FC236}">
                <a16:creationId xmlns:a16="http://schemas.microsoft.com/office/drawing/2014/main" id="{1199FCEE-5EBE-944D-B190-879D011A937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4036" name="Segnaposto numero diapositiva 4">
            <a:extLst>
              <a:ext uri="{FF2B5EF4-FFF2-40B4-BE49-F238E27FC236}">
                <a16:creationId xmlns:a16="http://schemas.microsoft.com/office/drawing/2014/main" id="{93C1DFF6-84B3-0144-A400-F102602BFC3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59E2ECF-164A-3046-BD5B-4AA3465FCC5C}" type="slidenum">
              <a:rPr lang="en-US" altLang="it-IT" sz="900" smtClean="0">
                <a:solidFill>
                  <a:schemeClr val="bg1"/>
                </a:solidFill>
                <a:latin typeface="Times" pitchFamily="2" charset="0"/>
              </a:rPr>
              <a:pPr eaLnBrk="0" hangingPunct="0">
                <a:spcBef>
                  <a:spcPct val="0"/>
                </a:spcBef>
                <a:buSzTx/>
                <a:buFontTx/>
                <a:buNone/>
              </a:pPr>
              <a:t>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trips(downRight)">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strips(downRight)">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strips(downRight)">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strips(downRight)">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0C4904AF-9373-EF4A-8EB4-71ACA1081AD6}"/>
              </a:ext>
            </a:extLst>
          </p:cNvPr>
          <p:cNvSpPr>
            <a:spLocks noGrp="1" noChangeArrowheads="1"/>
          </p:cNvSpPr>
          <p:nvPr>
            <p:ph type="title"/>
          </p:nvPr>
        </p:nvSpPr>
        <p:spPr>
          <a:xfrm>
            <a:off x="365125" y="395288"/>
            <a:ext cx="8455025" cy="900112"/>
          </a:xfrm>
        </p:spPr>
        <p:txBody>
          <a:bodyPr/>
          <a:lstStyle/>
          <a:p>
            <a:pPr eaLnBrk="1" hangingPunct="1"/>
            <a:r>
              <a:rPr lang="it-IT" altLang="it-IT" b="0"/>
              <a:t>Figura 6.15 </a:t>
            </a:r>
            <a:r>
              <a:rPr lang="it-IT" altLang="it-IT"/>
              <a:t>Aggiustamento di lungo periodo </a:t>
            </a:r>
            <a:br>
              <a:rPr lang="it-IT" altLang="it-IT"/>
            </a:br>
            <a:r>
              <a:rPr lang="it-IT" altLang="it-IT"/>
              <a:t>a un aumento permanente dell’offerta di moneta</a:t>
            </a:r>
          </a:p>
        </p:txBody>
      </p:sp>
      <p:sp>
        <p:nvSpPr>
          <p:cNvPr id="91138" name="Segnaposto piè di pagina 3">
            <a:extLst>
              <a:ext uri="{FF2B5EF4-FFF2-40B4-BE49-F238E27FC236}">
                <a16:creationId xmlns:a16="http://schemas.microsoft.com/office/drawing/2014/main" id="{E829C991-D492-4744-B8DC-1CD4B33FBFF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1139" name="Segnaposto numero diapositiva 4">
            <a:extLst>
              <a:ext uri="{FF2B5EF4-FFF2-40B4-BE49-F238E27FC236}">
                <a16:creationId xmlns:a16="http://schemas.microsoft.com/office/drawing/2014/main" id="{8ABAAD8B-3CB4-A848-9FA8-651BCEAA301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0131B21-B2B3-0543-9927-13C592BC1C95}" type="slidenum">
              <a:rPr lang="en-US" altLang="it-IT" sz="900" smtClean="0">
                <a:solidFill>
                  <a:schemeClr val="bg1"/>
                </a:solidFill>
                <a:latin typeface="Times" pitchFamily="2" charset="0"/>
              </a:rPr>
              <a:pPr eaLnBrk="0" hangingPunct="0">
                <a:spcBef>
                  <a:spcPct val="0"/>
                </a:spcBef>
                <a:buSzTx/>
                <a:buFontTx/>
                <a:buNone/>
              </a:pPr>
              <a:t>50</a:t>
            </a:fld>
            <a:endParaRPr lang="en-US" altLang="it-IT" sz="900">
              <a:solidFill>
                <a:schemeClr val="bg1"/>
              </a:solidFill>
              <a:latin typeface="Times" pitchFamily="2" charset="0"/>
            </a:endParaRPr>
          </a:p>
        </p:txBody>
      </p:sp>
      <p:pic>
        <p:nvPicPr>
          <p:cNvPr id="91140" name="Immagine 1">
            <a:extLst>
              <a:ext uri="{FF2B5EF4-FFF2-40B4-BE49-F238E27FC236}">
                <a16:creationId xmlns:a16="http://schemas.microsoft.com/office/drawing/2014/main" id="{E03F6BD5-155A-2A4B-AA02-28FA3DBA2E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341438"/>
            <a:ext cx="607218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349D566E-D918-3E45-899C-623D00181EE1}"/>
              </a:ext>
            </a:extLst>
          </p:cNvPr>
          <p:cNvSpPr>
            <a:spLocks noGrp="1" noChangeArrowheads="1"/>
          </p:cNvSpPr>
          <p:nvPr>
            <p:ph type="title"/>
          </p:nvPr>
        </p:nvSpPr>
        <p:spPr/>
        <p:txBody>
          <a:bodyPr/>
          <a:lstStyle/>
          <a:p>
            <a:pPr algn="ctr" eaLnBrk="1" hangingPunct="1"/>
            <a:r>
              <a:rPr lang="it-IT" altLang="it-IT" sz="2800"/>
              <a:t>Effetti di cambiamenti permanenti</a:t>
            </a:r>
            <a:br>
              <a:rPr lang="it-IT" altLang="it-IT" sz="2800"/>
            </a:br>
            <a:r>
              <a:rPr lang="it-IT" altLang="it-IT" sz="2800"/>
              <a:t>della politica fiscale</a:t>
            </a:r>
          </a:p>
        </p:txBody>
      </p:sp>
      <p:sp>
        <p:nvSpPr>
          <p:cNvPr id="57347" name="Rectangle 3">
            <a:extLst>
              <a:ext uri="{FF2B5EF4-FFF2-40B4-BE49-F238E27FC236}">
                <a16:creationId xmlns:a16="http://schemas.microsoft.com/office/drawing/2014/main" id="{EC845565-05A3-2845-AA46-CC123D535D1D}"/>
              </a:ext>
            </a:extLst>
          </p:cNvPr>
          <p:cNvSpPr>
            <a:spLocks noGrp="1" noChangeArrowheads="1"/>
          </p:cNvSpPr>
          <p:nvPr>
            <p:ph idx="1"/>
          </p:nvPr>
        </p:nvSpPr>
        <p:spPr/>
        <p:txBody>
          <a:bodyPr/>
          <a:lstStyle/>
          <a:p>
            <a:pPr eaLnBrk="1" hangingPunct="1">
              <a:spcBef>
                <a:spcPct val="40000"/>
              </a:spcBef>
            </a:pPr>
            <a:r>
              <a:rPr lang="it-IT" altLang="it-IT" sz="2400"/>
              <a:t>Un aumento permanente della spesa pubblica o una riduzione permanente delle imposte</a:t>
            </a:r>
          </a:p>
          <a:p>
            <a:pPr lvl="3" eaLnBrk="1" hangingPunct="1">
              <a:spcBef>
                <a:spcPct val="40000"/>
              </a:spcBef>
            </a:pPr>
            <a:r>
              <a:rPr lang="it-IT" altLang="it-IT"/>
              <a:t>fa aumentare la domanda aggregata;</a:t>
            </a:r>
          </a:p>
          <a:p>
            <a:pPr lvl="3" eaLnBrk="1" hangingPunct="1">
              <a:spcBef>
                <a:spcPct val="40000"/>
              </a:spcBef>
            </a:pPr>
            <a:r>
              <a:rPr lang="it-IT" altLang="it-IT"/>
              <a:t>genera aspettative di apprezzamento della valuta domestica nel breve periodo dovuto a una accresciuta domanda aggregata, riducendo quindi il rendimento atteso sui depositi in valuta estera e facendo apprezzare la valuta domestica.</a:t>
            </a:r>
          </a:p>
          <a:p>
            <a:pPr eaLnBrk="1" hangingPunct="1">
              <a:spcBef>
                <a:spcPct val="70000"/>
              </a:spcBef>
            </a:pPr>
            <a:r>
              <a:rPr lang="it-IT" altLang="it-IT" sz="2400"/>
              <a:t>Il primo effetto accresce la domanda aggregata di prodotti domestici, il secondo effetto riduce la domanda aggregata di prodotti domestici (rendendoli più cari).</a:t>
            </a:r>
          </a:p>
        </p:txBody>
      </p:sp>
      <p:sp>
        <p:nvSpPr>
          <p:cNvPr id="92163" name="Segnaposto piè di pagina 3">
            <a:extLst>
              <a:ext uri="{FF2B5EF4-FFF2-40B4-BE49-F238E27FC236}">
                <a16:creationId xmlns:a16="http://schemas.microsoft.com/office/drawing/2014/main" id="{85515518-FE89-AD4E-8112-62288DBBBAF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2164" name="Segnaposto numero diapositiva 4">
            <a:extLst>
              <a:ext uri="{FF2B5EF4-FFF2-40B4-BE49-F238E27FC236}">
                <a16:creationId xmlns:a16="http://schemas.microsoft.com/office/drawing/2014/main" id="{46549175-8613-FC4B-8977-9A945B20D86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63DD35A-9BB3-9749-8E19-13B46244C80F}" type="slidenum">
              <a:rPr lang="en-US" altLang="it-IT" sz="900" smtClean="0">
                <a:solidFill>
                  <a:schemeClr val="bg1"/>
                </a:solidFill>
                <a:latin typeface="Times" pitchFamily="2" charset="0"/>
              </a:rPr>
              <a:pPr eaLnBrk="0" hangingPunct="0">
                <a:spcBef>
                  <a:spcPct val="0"/>
                </a:spcBef>
                <a:buSzTx/>
                <a:buFontTx/>
                <a:buNone/>
              </a:pPr>
              <a:t>51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strips(downRight)">
                                      <p:cBhvr>
                                        <p:cTn id="7" dur="500"/>
                                        <p:tgtEl>
                                          <p:spTgt spid="5734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strips(downRight)">
                                      <p:cBhvr>
                                        <p:cTn id="10" dur="500"/>
                                        <p:tgtEl>
                                          <p:spTgt spid="5734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strips(downRight)">
                                      <p:cBhvr>
                                        <p:cTn id="13" dur="500"/>
                                        <p:tgtEl>
                                          <p:spTgt spid="573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strips(downRight)">
                                      <p:cBhvr>
                                        <p:cTn id="18"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3E462A46-8C77-1D4F-97FA-097C63EEE2EF}"/>
              </a:ext>
            </a:extLst>
          </p:cNvPr>
          <p:cNvSpPr>
            <a:spLocks noGrp="1" noChangeArrowheads="1"/>
          </p:cNvSpPr>
          <p:nvPr>
            <p:ph type="title"/>
          </p:nvPr>
        </p:nvSpPr>
        <p:spPr/>
        <p:txBody>
          <a:bodyPr/>
          <a:lstStyle/>
          <a:p>
            <a:pPr eaLnBrk="1" hangingPunct="1"/>
            <a:r>
              <a:rPr lang="it-IT" altLang="it-IT"/>
              <a:t>Effetti di cambiamenti permanenti</a:t>
            </a:r>
            <a:br>
              <a:rPr lang="it-IT" altLang="it-IT"/>
            </a:br>
            <a:r>
              <a:rPr lang="it-IT" altLang="it-IT"/>
              <a:t>della politica fiscale </a:t>
            </a:r>
            <a:endParaRPr lang="en-US" altLang="it-IT"/>
          </a:p>
        </p:txBody>
      </p:sp>
      <p:sp>
        <p:nvSpPr>
          <p:cNvPr id="58371" name="Rectangle 3">
            <a:extLst>
              <a:ext uri="{FF2B5EF4-FFF2-40B4-BE49-F238E27FC236}">
                <a16:creationId xmlns:a16="http://schemas.microsoft.com/office/drawing/2014/main" id="{2A814A7D-4410-6B43-BB28-1180EC722A27}"/>
              </a:ext>
            </a:extLst>
          </p:cNvPr>
          <p:cNvSpPr>
            <a:spLocks noGrp="1" noChangeArrowheads="1"/>
          </p:cNvSpPr>
          <p:nvPr>
            <p:ph idx="1"/>
          </p:nvPr>
        </p:nvSpPr>
        <p:spPr/>
        <p:txBody>
          <a:bodyPr/>
          <a:lstStyle/>
          <a:p>
            <a:pPr eaLnBrk="1" hangingPunct="1"/>
            <a:r>
              <a:rPr lang="it-IT" altLang="it-IT" sz="2400"/>
              <a:t>Se ci si aspetta che la manovra di politica fiscale sia permanente, il primo e il secondo effetto si compensano esattamente, perciò la produzione rimane al suo livello normale o di lungo periodo.</a:t>
            </a:r>
          </a:p>
          <a:p>
            <a:pPr eaLnBrk="1" hangingPunct="1"/>
            <a:r>
              <a:rPr lang="it-IT" altLang="it-IT" sz="2400"/>
              <a:t>Diciamo che un aumento della spesa pubblica spiazza completamente le esportazioni nette,</a:t>
            </a:r>
            <a:br>
              <a:rPr lang="it-IT" altLang="it-IT" sz="2400"/>
            </a:br>
            <a:r>
              <a:rPr lang="it-IT" altLang="it-IT" sz="2400"/>
              <a:t>a causa degli effetti di una valuta domestica apprezzata.</a:t>
            </a:r>
          </a:p>
        </p:txBody>
      </p:sp>
      <p:sp>
        <p:nvSpPr>
          <p:cNvPr id="94211" name="Segnaposto piè di pagina 3">
            <a:extLst>
              <a:ext uri="{FF2B5EF4-FFF2-40B4-BE49-F238E27FC236}">
                <a16:creationId xmlns:a16="http://schemas.microsoft.com/office/drawing/2014/main" id="{382D2754-01DF-7F4E-8A75-D5AA8DE5030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4212" name="Segnaposto numero diapositiva 4">
            <a:extLst>
              <a:ext uri="{FF2B5EF4-FFF2-40B4-BE49-F238E27FC236}">
                <a16:creationId xmlns:a16="http://schemas.microsoft.com/office/drawing/2014/main" id="{40EAA3A5-302C-F348-BAB9-A485C726677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68FAC42-8AA0-AD40-BDE4-978E617374FB}" type="slidenum">
              <a:rPr lang="en-US" altLang="it-IT" sz="900" smtClean="0">
                <a:solidFill>
                  <a:schemeClr val="bg1"/>
                </a:solidFill>
                <a:latin typeface="Times" pitchFamily="2" charset="0"/>
              </a:rPr>
              <a:pPr eaLnBrk="0" hangingPunct="0">
                <a:spcBef>
                  <a:spcPct val="0"/>
                </a:spcBef>
                <a:buSzTx/>
                <a:buFontTx/>
                <a:buNone/>
              </a:pPr>
              <a:t>52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strips(downRight)">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strips(downRight)">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81F6DB62-1156-614F-933C-502575A65B46}"/>
              </a:ext>
            </a:extLst>
          </p:cNvPr>
          <p:cNvSpPr>
            <a:spLocks noGrp="1" noChangeArrowheads="1"/>
          </p:cNvSpPr>
          <p:nvPr>
            <p:ph type="title"/>
          </p:nvPr>
        </p:nvSpPr>
        <p:spPr/>
        <p:txBody>
          <a:bodyPr/>
          <a:lstStyle/>
          <a:p>
            <a:pPr eaLnBrk="1" hangingPunct="1"/>
            <a:r>
              <a:rPr lang="en-US" altLang="it-IT" b="0"/>
              <a:t>Figura 6.16 </a:t>
            </a:r>
            <a:r>
              <a:rPr lang="it-IT" altLang="it-IT"/>
              <a:t>Effetti di un’espansione fiscale permanente</a:t>
            </a:r>
            <a:br>
              <a:rPr lang="it-IT" altLang="it-IT" sz="3200" i="1"/>
            </a:br>
            <a:endParaRPr lang="en-US" altLang="it-IT" sz="3200"/>
          </a:p>
        </p:txBody>
      </p:sp>
      <p:sp>
        <p:nvSpPr>
          <p:cNvPr id="95234" name="Segnaposto piè di pagina 3">
            <a:extLst>
              <a:ext uri="{FF2B5EF4-FFF2-40B4-BE49-F238E27FC236}">
                <a16:creationId xmlns:a16="http://schemas.microsoft.com/office/drawing/2014/main" id="{48A6D643-B192-2B47-89AD-38146192192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5235" name="Segnaposto numero diapositiva 4">
            <a:extLst>
              <a:ext uri="{FF2B5EF4-FFF2-40B4-BE49-F238E27FC236}">
                <a16:creationId xmlns:a16="http://schemas.microsoft.com/office/drawing/2014/main" id="{7429B0EC-D520-8E47-8721-C3680B704A9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3A71C55-A408-684B-99C4-FA0D95B9C89B}" type="slidenum">
              <a:rPr lang="en-US" altLang="it-IT" sz="900" smtClean="0">
                <a:solidFill>
                  <a:schemeClr val="bg1"/>
                </a:solidFill>
                <a:latin typeface="Times" pitchFamily="2" charset="0"/>
              </a:rPr>
              <a:pPr eaLnBrk="0" hangingPunct="0">
                <a:spcBef>
                  <a:spcPct val="0"/>
                </a:spcBef>
                <a:buSzTx/>
                <a:buFontTx/>
                <a:buNone/>
              </a:pPr>
              <a:t>53</a:t>
            </a:fld>
            <a:endParaRPr lang="en-US" altLang="it-IT" sz="900">
              <a:solidFill>
                <a:schemeClr val="bg1"/>
              </a:solidFill>
              <a:latin typeface="Times" pitchFamily="2" charset="0"/>
            </a:endParaRPr>
          </a:p>
        </p:txBody>
      </p:sp>
      <p:pic>
        <p:nvPicPr>
          <p:cNvPr id="95236" name="Immagine 1">
            <a:extLst>
              <a:ext uri="{FF2B5EF4-FFF2-40B4-BE49-F238E27FC236}">
                <a16:creationId xmlns:a16="http://schemas.microsoft.com/office/drawing/2014/main" id="{51D662FD-553C-764D-B18A-59E65A69C5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557338"/>
            <a:ext cx="5827713"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A427B34F-FC73-CB4D-8F4F-3EBADCB4C075}"/>
              </a:ext>
            </a:extLst>
          </p:cNvPr>
          <p:cNvSpPr>
            <a:spLocks noGrp="1" noChangeArrowheads="1"/>
          </p:cNvSpPr>
          <p:nvPr>
            <p:ph type="title"/>
          </p:nvPr>
        </p:nvSpPr>
        <p:spPr/>
        <p:txBody>
          <a:bodyPr/>
          <a:lstStyle/>
          <a:p>
            <a:pPr algn="ctr" eaLnBrk="1" hangingPunct="1"/>
            <a:r>
              <a:rPr lang="it-IT" altLang="it-IT" sz="2800"/>
              <a:t>Politiche macroeconomiche </a:t>
            </a:r>
            <a:br>
              <a:rPr lang="it-IT" altLang="it-IT" sz="2800"/>
            </a:br>
            <a:r>
              <a:rPr lang="it-IT" altLang="it-IT" sz="2800"/>
              <a:t>e saldo del conto corrente</a:t>
            </a:r>
          </a:p>
        </p:txBody>
      </p:sp>
      <p:sp>
        <p:nvSpPr>
          <p:cNvPr id="60419" name="Rectangle 3">
            <a:extLst>
              <a:ext uri="{FF2B5EF4-FFF2-40B4-BE49-F238E27FC236}">
                <a16:creationId xmlns:a16="http://schemas.microsoft.com/office/drawing/2014/main" id="{58E2946C-CE6A-0D47-AA52-0B4E64039C0B}"/>
              </a:ext>
            </a:extLst>
          </p:cNvPr>
          <p:cNvSpPr>
            <a:spLocks noGrp="1" noChangeArrowheads="1"/>
          </p:cNvSpPr>
          <p:nvPr>
            <p:ph idx="1"/>
          </p:nvPr>
        </p:nvSpPr>
        <p:spPr/>
        <p:txBody>
          <a:bodyPr/>
          <a:lstStyle/>
          <a:p>
            <a:pPr eaLnBrk="1" hangingPunct="1"/>
            <a:r>
              <a:rPr lang="it-IT" altLang="it-IT" sz="2300"/>
              <a:t>Per determinare l’effetto della politica monetaria e della politica fiscale sul saldo del conto corrente,</a:t>
            </a:r>
          </a:p>
          <a:p>
            <a:pPr lvl="3" eaLnBrk="1" hangingPunct="1">
              <a:spcBef>
                <a:spcPct val="50000"/>
              </a:spcBef>
            </a:pPr>
            <a:r>
              <a:rPr lang="it-IT" altLang="it-IT"/>
              <a:t>deriviamo la curva </a:t>
            </a:r>
            <a:r>
              <a:rPr lang="it-IT" altLang="it-IT" i="1"/>
              <a:t>XX</a:t>
            </a:r>
            <a:r>
              <a:rPr lang="it-IT" altLang="it-IT"/>
              <a:t> per rappresentare le combinazioni</a:t>
            </a:r>
            <a:br>
              <a:rPr lang="it-IT" altLang="it-IT"/>
            </a:br>
            <a:r>
              <a:rPr lang="it-IT" altLang="it-IT"/>
              <a:t>di produzione e tassi di cambio in cui il saldo del conto corrente è al livello desiderato.</a:t>
            </a:r>
          </a:p>
          <a:p>
            <a:pPr eaLnBrk="1" hangingPunct="1"/>
            <a:r>
              <a:rPr lang="it-IT" altLang="it-IT" sz="2300"/>
              <a:t>All’aumentare del reddito e della produzione, il saldo del conto corrente si riduce, a parità di altre condizioni.</a:t>
            </a:r>
          </a:p>
          <a:p>
            <a:pPr eaLnBrk="1" hangingPunct="1"/>
            <a:r>
              <a:rPr lang="it-IT" altLang="it-IT" sz="2300"/>
              <a:t>Per mantenere il saldo del conto corrente al suo livello desiderato, la valuta domestica si deve deprezzare all’aumentare di reddito e produzione: la curva </a:t>
            </a:r>
            <a:r>
              <a:rPr lang="it-IT" altLang="it-IT" sz="2300" i="1"/>
              <a:t>XX </a:t>
            </a:r>
            <a:r>
              <a:rPr lang="it-IT" altLang="it-IT" sz="2300"/>
              <a:t>deve essere inclinata positivamente. </a:t>
            </a:r>
          </a:p>
        </p:txBody>
      </p:sp>
      <p:sp>
        <p:nvSpPr>
          <p:cNvPr id="96259" name="Segnaposto piè di pagina 3">
            <a:extLst>
              <a:ext uri="{FF2B5EF4-FFF2-40B4-BE49-F238E27FC236}">
                <a16:creationId xmlns:a16="http://schemas.microsoft.com/office/drawing/2014/main" id="{C6E1E83A-6B7C-4243-BC03-0FB0AD61FA6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6260" name="Segnaposto numero diapositiva 4">
            <a:extLst>
              <a:ext uri="{FF2B5EF4-FFF2-40B4-BE49-F238E27FC236}">
                <a16:creationId xmlns:a16="http://schemas.microsoft.com/office/drawing/2014/main" id="{06BAD563-1BCA-1845-891F-E10BEF3636B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671E296-558E-7546-B826-CD988453B80A}" type="slidenum">
              <a:rPr lang="en-US" altLang="it-IT" sz="900" smtClean="0">
                <a:solidFill>
                  <a:schemeClr val="bg1"/>
                </a:solidFill>
                <a:latin typeface="Times" pitchFamily="2" charset="0"/>
              </a:rPr>
              <a:pPr eaLnBrk="0" hangingPunct="0">
                <a:spcBef>
                  <a:spcPct val="0"/>
                </a:spcBef>
                <a:buSzTx/>
                <a:buFontTx/>
                <a:buNone/>
              </a:pPr>
              <a:t>54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trips(downRight)">
                                      <p:cBhvr>
                                        <p:cTn id="7" dur="500"/>
                                        <p:tgtEl>
                                          <p:spTgt spid="604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strips(downRight)">
                                      <p:cBhvr>
                                        <p:cTn id="10" dur="500"/>
                                        <p:tgtEl>
                                          <p:spTgt spid="604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strips(downRight)">
                                      <p:cBhvr>
                                        <p:cTn id="15" dur="500"/>
                                        <p:tgtEl>
                                          <p:spTgt spid="604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60419">
                                            <p:txEl>
                                              <p:pRg st="3" end="3"/>
                                            </p:txEl>
                                          </p:spTgt>
                                        </p:tgtEl>
                                        <p:attrNameLst>
                                          <p:attrName>style.visibility</p:attrName>
                                        </p:attrNameLst>
                                      </p:cBhvr>
                                      <p:to>
                                        <p:strVal val="visible"/>
                                      </p:to>
                                    </p:set>
                                    <p:animEffect transition="in" filter="strips(downRight)">
                                      <p:cBhvr>
                                        <p:cTn id="20"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367EE9C5-31E1-084B-B391-2C81A21050E9}"/>
              </a:ext>
            </a:extLst>
          </p:cNvPr>
          <p:cNvSpPr>
            <a:spLocks noGrp="1" noChangeArrowheads="1"/>
          </p:cNvSpPr>
          <p:nvPr>
            <p:ph type="title"/>
          </p:nvPr>
        </p:nvSpPr>
        <p:spPr>
          <a:xfrm>
            <a:off x="395288" y="303213"/>
            <a:ext cx="8386762" cy="1143000"/>
          </a:xfrm>
        </p:spPr>
        <p:txBody>
          <a:bodyPr/>
          <a:lstStyle/>
          <a:p>
            <a:pPr eaLnBrk="1" hangingPunct="1"/>
            <a:r>
              <a:rPr lang="it-IT" altLang="it-IT" b="0"/>
              <a:t>Figura 6.17 </a:t>
            </a:r>
            <a:r>
              <a:rPr lang="it-IT" altLang="it-IT"/>
              <a:t>Come le politiche macroeconomiche influenzano il saldo del conto corrente </a:t>
            </a:r>
          </a:p>
        </p:txBody>
      </p:sp>
      <p:sp>
        <p:nvSpPr>
          <p:cNvPr id="97282" name="Segnaposto piè di pagina 3">
            <a:extLst>
              <a:ext uri="{FF2B5EF4-FFF2-40B4-BE49-F238E27FC236}">
                <a16:creationId xmlns:a16="http://schemas.microsoft.com/office/drawing/2014/main" id="{56370839-5AAC-8D4A-A36F-2E8C88AE928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7283" name="Segnaposto numero diapositiva 4">
            <a:extLst>
              <a:ext uri="{FF2B5EF4-FFF2-40B4-BE49-F238E27FC236}">
                <a16:creationId xmlns:a16="http://schemas.microsoft.com/office/drawing/2014/main" id="{2CA1AC10-01C9-B948-A53B-2E73CA46B96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C54B816-8534-3A40-9CE6-C89049927012}" type="slidenum">
              <a:rPr lang="en-US" altLang="it-IT" sz="900" smtClean="0">
                <a:solidFill>
                  <a:schemeClr val="bg1"/>
                </a:solidFill>
                <a:latin typeface="Times" pitchFamily="2" charset="0"/>
              </a:rPr>
              <a:pPr eaLnBrk="0" hangingPunct="0">
                <a:spcBef>
                  <a:spcPct val="0"/>
                </a:spcBef>
                <a:buSzTx/>
                <a:buFontTx/>
                <a:buNone/>
              </a:pPr>
              <a:t>55</a:t>
            </a:fld>
            <a:endParaRPr lang="en-US" altLang="it-IT" sz="900">
              <a:solidFill>
                <a:schemeClr val="bg1"/>
              </a:solidFill>
              <a:latin typeface="Times" pitchFamily="2" charset="0"/>
            </a:endParaRPr>
          </a:p>
        </p:txBody>
      </p:sp>
      <p:pic>
        <p:nvPicPr>
          <p:cNvPr id="97284" name="Immagine 1">
            <a:extLst>
              <a:ext uri="{FF2B5EF4-FFF2-40B4-BE49-F238E27FC236}">
                <a16:creationId xmlns:a16="http://schemas.microsoft.com/office/drawing/2014/main" id="{311EF301-C6F9-5D40-86AD-B1CE574A1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484313"/>
            <a:ext cx="59705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3AFF9C7C-D6C4-224D-ADA5-95EF000D45B7}"/>
              </a:ext>
            </a:extLst>
          </p:cNvPr>
          <p:cNvSpPr>
            <a:spLocks noGrp="1" noChangeArrowheads="1"/>
          </p:cNvSpPr>
          <p:nvPr>
            <p:ph type="title"/>
          </p:nvPr>
        </p:nvSpPr>
        <p:spPr/>
        <p:txBody>
          <a:bodyPr/>
          <a:lstStyle/>
          <a:p>
            <a:pPr eaLnBrk="1" hangingPunct="1"/>
            <a:r>
              <a:rPr lang="it-IT" altLang="it-IT"/>
              <a:t>Politiche macroeconomiche </a:t>
            </a:r>
            <a:br>
              <a:rPr lang="it-IT" altLang="it-IT"/>
            </a:br>
            <a:r>
              <a:rPr lang="it-IT" altLang="it-IT"/>
              <a:t>e saldo del conto corrente </a:t>
            </a:r>
            <a:endParaRPr lang="en-US" altLang="it-IT"/>
          </a:p>
        </p:txBody>
      </p:sp>
      <p:sp>
        <p:nvSpPr>
          <p:cNvPr id="62467" name="Rectangle 3">
            <a:extLst>
              <a:ext uri="{FF2B5EF4-FFF2-40B4-BE49-F238E27FC236}">
                <a16:creationId xmlns:a16="http://schemas.microsoft.com/office/drawing/2014/main" id="{AED973B3-1E99-BE4D-8278-914443B7DCC7}"/>
              </a:ext>
            </a:extLst>
          </p:cNvPr>
          <p:cNvSpPr>
            <a:spLocks noGrp="1" noChangeArrowheads="1"/>
          </p:cNvSpPr>
          <p:nvPr>
            <p:ph idx="1"/>
          </p:nvPr>
        </p:nvSpPr>
        <p:spPr/>
        <p:txBody>
          <a:bodyPr/>
          <a:lstStyle/>
          <a:p>
            <a:pPr eaLnBrk="1" hangingPunct="1"/>
            <a:r>
              <a:rPr lang="it-IT" altLang="it-IT" sz="2400"/>
              <a:t>La curva </a:t>
            </a:r>
            <a:r>
              <a:rPr lang="it-IT" altLang="it-IT" sz="2400" i="1"/>
              <a:t>XX </a:t>
            </a:r>
            <a:r>
              <a:rPr lang="it-IT" altLang="it-IT" sz="2400"/>
              <a:t>è inclinata positivamente ma è più piatta della curva </a:t>
            </a:r>
            <a:r>
              <a:rPr lang="it-IT" altLang="it-IT" sz="2400" i="1"/>
              <a:t>DD.</a:t>
            </a:r>
            <a:endParaRPr lang="it-IT" altLang="it-IT" sz="2400"/>
          </a:p>
          <a:p>
            <a:pPr lvl="3" eaLnBrk="1" hangingPunct="1"/>
            <a:r>
              <a:rPr lang="it-IT" altLang="it-IT"/>
              <a:t>La</a:t>
            </a:r>
            <a:r>
              <a:rPr lang="it-IT" altLang="it-IT" i="1"/>
              <a:t> DD </a:t>
            </a:r>
            <a:r>
              <a:rPr lang="it-IT" altLang="it-IT"/>
              <a:t>rappresenta i valori di equilibrio della domanda aggregata e della produzione domestica. </a:t>
            </a:r>
          </a:p>
          <a:p>
            <a:pPr lvl="3" eaLnBrk="1" hangingPunct="1">
              <a:spcBef>
                <a:spcPct val="50000"/>
              </a:spcBef>
            </a:pPr>
            <a:r>
              <a:rPr lang="it-IT" altLang="it-IT"/>
              <a:t>All’aumentare del reddito e della produzione interna, il risparmio domestico aumenta e ciò implica che la domanda aggregata (la disponibilità a spendere) da parte </a:t>
            </a:r>
            <a:r>
              <a:rPr lang="it-IT" altLang="it-IT" i="1"/>
              <a:t>dei residenti </a:t>
            </a:r>
            <a:r>
              <a:rPr lang="it-IT" altLang="it-IT"/>
              <a:t>non aumenta così rapidamente come il reddito e la produzione. </a:t>
            </a:r>
          </a:p>
        </p:txBody>
      </p:sp>
      <p:sp>
        <p:nvSpPr>
          <p:cNvPr id="98307" name="Segnaposto piè di pagina 3">
            <a:extLst>
              <a:ext uri="{FF2B5EF4-FFF2-40B4-BE49-F238E27FC236}">
                <a16:creationId xmlns:a16="http://schemas.microsoft.com/office/drawing/2014/main" id="{684D349E-676B-2F41-9DEA-258CBF1EA6E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8308" name="Segnaposto numero diapositiva 4">
            <a:extLst>
              <a:ext uri="{FF2B5EF4-FFF2-40B4-BE49-F238E27FC236}">
                <a16:creationId xmlns:a16="http://schemas.microsoft.com/office/drawing/2014/main" id="{E214AC04-F827-8444-9314-87FDA5C7B24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2DECD49-C764-214B-8F69-E6A1D696B444}" type="slidenum">
              <a:rPr lang="en-US" altLang="it-IT" sz="900" smtClean="0">
                <a:solidFill>
                  <a:schemeClr val="bg1"/>
                </a:solidFill>
                <a:latin typeface="Times" pitchFamily="2" charset="0"/>
              </a:rPr>
              <a:pPr eaLnBrk="0" hangingPunct="0">
                <a:spcBef>
                  <a:spcPct val="0"/>
                </a:spcBef>
                <a:buSzTx/>
                <a:buFontTx/>
                <a:buNone/>
              </a:pPr>
              <a:t>56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Right)">
                                      <p:cBhvr>
                                        <p:cTn id="7" dur="500"/>
                                        <p:tgtEl>
                                          <p:spTgt spid="624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strips(downRight)">
                                      <p:cBhvr>
                                        <p:cTn id="10" dur="500"/>
                                        <p:tgtEl>
                                          <p:spTgt spid="6246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strips(downRight)">
                                      <p:cBhvr>
                                        <p:cTn id="13"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E50AA0C9-39DB-0347-8177-B6B7A07F9E8A}"/>
              </a:ext>
            </a:extLst>
          </p:cNvPr>
          <p:cNvSpPr>
            <a:spLocks noGrp="1" noChangeArrowheads="1"/>
          </p:cNvSpPr>
          <p:nvPr>
            <p:ph type="title"/>
          </p:nvPr>
        </p:nvSpPr>
        <p:spPr/>
        <p:txBody>
          <a:bodyPr/>
          <a:lstStyle/>
          <a:p>
            <a:pPr eaLnBrk="1" hangingPunct="1"/>
            <a:r>
              <a:rPr lang="it-IT" altLang="it-IT"/>
              <a:t>Politiche macroeconomiche </a:t>
            </a:r>
            <a:br>
              <a:rPr lang="it-IT" altLang="it-IT"/>
            </a:br>
            <a:r>
              <a:rPr lang="it-IT" altLang="it-IT"/>
              <a:t>e saldo del conto corrente </a:t>
            </a:r>
          </a:p>
        </p:txBody>
      </p:sp>
      <p:sp>
        <p:nvSpPr>
          <p:cNvPr id="63491" name="Rectangle 3">
            <a:extLst>
              <a:ext uri="{FF2B5EF4-FFF2-40B4-BE49-F238E27FC236}">
                <a16:creationId xmlns:a16="http://schemas.microsoft.com/office/drawing/2014/main" id="{942F96B4-B202-F642-86AC-A0AD5C9665FB}"/>
              </a:ext>
            </a:extLst>
          </p:cNvPr>
          <p:cNvSpPr>
            <a:spLocks noGrp="1" noChangeArrowheads="1"/>
          </p:cNvSpPr>
          <p:nvPr>
            <p:ph idx="1"/>
          </p:nvPr>
        </p:nvSpPr>
        <p:spPr/>
        <p:txBody>
          <a:bodyPr/>
          <a:lstStyle/>
          <a:p>
            <a:pPr lvl="1" eaLnBrk="1" hangingPunct="1">
              <a:lnSpc>
                <a:spcPct val="80000"/>
              </a:lnSpc>
              <a:buFont typeface="Courier New" panose="02070309020205020404" pitchFamily="49" charset="0"/>
              <a:buChar char="o"/>
            </a:pPr>
            <a:r>
              <a:rPr lang="it-IT" altLang="it-IT"/>
              <a:t>All’aumentare del reddito interno e della produzione domestica, la valuta si deve deprezzare per indurre gli stranieri ad aumentare la domanda di prodotti domestici al fine di mantenere il saldo del conto corrente (solo una componente della domanda aggregata) al suo livello desiderato – sulla curva </a:t>
            </a:r>
            <a:r>
              <a:rPr lang="it-IT" altLang="it-IT" i="1"/>
              <a:t>XX. </a:t>
            </a:r>
            <a:endParaRPr lang="it-IT" altLang="it-IT"/>
          </a:p>
          <a:p>
            <a:pPr lvl="1" eaLnBrk="1" hangingPunct="1">
              <a:lnSpc>
                <a:spcPct val="80000"/>
              </a:lnSpc>
              <a:buFont typeface="Courier New" panose="02070309020205020404" pitchFamily="49" charset="0"/>
              <a:buChar char="o"/>
            </a:pPr>
            <a:r>
              <a:rPr lang="it-IT" altLang="it-IT"/>
              <a:t>All’aumentare del reddito interno e della produzione domestica, la valuta si deve deprezzare </a:t>
            </a:r>
            <a:r>
              <a:rPr lang="it-IT" altLang="it-IT" i="1"/>
              <a:t>più </a:t>
            </a:r>
            <a:r>
              <a:rPr lang="it-IT" altLang="it-IT"/>
              <a:t>rapidamente</a:t>
            </a:r>
            <a:r>
              <a:rPr lang="it-IT" altLang="it-IT" i="1"/>
              <a:t> </a:t>
            </a:r>
            <a:r>
              <a:rPr lang="it-IT" altLang="it-IT"/>
              <a:t>per indurre gli stranieri ad aumentare la domanda di prodotti domestici al fine di mantenere la domanda aggregata</a:t>
            </a:r>
            <a:r>
              <a:rPr lang="it-IT" altLang="it-IT" i="1"/>
              <a:t> </a:t>
            </a:r>
            <a:r>
              <a:rPr lang="it-IT" altLang="it-IT"/>
              <a:t>(da parte dei residenti e degli stranieri) uguale alla produzione sulla curva </a:t>
            </a:r>
            <a:r>
              <a:rPr lang="it-IT" altLang="it-IT" i="1"/>
              <a:t>DD. </a:t>
            </a:r>
          </a:p>
        </p:txBody>
      </p:sp>
      <p:sp>
        <p:nvSpPr>
          <p:cNvPr id="99331" name="Segnaposto piè di pagina 3">
            <a:extLst>
              <a:ext uri="{FF2B5EF4-FFF2-40B4-BE49-F238E27FC236}">
                <a16:creationId xmlns:a16="http://schemas.microsoft.com/office/drawing/2014/main" id="{C28A7E3C-8167-3544-909A-8D0F61C8962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9332" name="Segnaposto numero diapositiva 4">
            <a:extLst>
              <a:ext uri="{FF2B5EF4-FFF2-40B4-BE49-F238E27FC236}">
                <a16:creationId xmlns:a16="http://schemas.microsoft.com/office/drawing/2014/main" id="{0165E880-6974-B24C-AB0A-BCC5823740E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B563945-44F5-B84A-BD15-BEB75DE9CA35}" type="slidenum">
              <a:rPr lang="en-US" altLang="it-IT" sz="900" smtClean="0">
                <a:solidFill>
                  <a:schemeClr val="bg1"/>
                </a:solidFill>
                <a:latin typeface="Times" pitchFamily="2" charset="0"/>
              </a:rPr>
              <a:pPr eaLnBrk="0" hangingPunct="0">
                <a:spcBef>
                  <a:spcPct val="0"/>
                </a:spcBef>
                <a:buSzTx/>
                <a:buFontTx/>
                <a:buNone/>
              </a:pPr>
              <a:t>57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strips(downRigh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strips(downRight)">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C8710037-CCB1-FD49-9D29-8F8D686DA215}"/>
              </a:ext>
            </a:extLst>
          </p:cNvPr>
          <p:cNvSpPr>
            <a:spLocks noGrp="1" noChangeArrowheads="1"/>
          </p:cNvSpPr>
          <p:nvPr>
            <p:ph type="title"/>
          </p:nvPr>
        </p:nvSpPr>
        <p:spPr/>
        <p:txBody>
          <a:bodyPr/>
          <a:lstStyle/>
          <a:p>
            <a:pPr eaLnBrk="1" hangingPunct="1"/>
            <a:r>
              <a:rPr lang="it-IT" altLang="it-IT"/>
              <a:t>Politiche macroeconomiche </a:t>
            </a:r>
            <a:br>
              <a:rPr lang="it-IT" altLang="it-IT"/>
            </a:br>
            <a:r>
              <a:rPr lang="it-IT" altLang="it-IT"/>
              <a:t>e saldo del conto corrente </a:t>
            </a:r>
            <a:endParaRPr lang="en-US" altLang="it-IT"/>
          </a:p>
        </p:txBody>
      </p:sp>
      <p:sp>
        <p:nvSpPr>
          <p:cNvPr id="64515" name="Rectangle 3">
            <a:extLst>
              <a:ext uri="{FF2B5EF4-FFF2-40B4-BE49-F238E27FC236}">
                <a16:creationId xmlns:a16="http://schemas.microsoft.com/office/drawing/2014/main" id="{D67333B4-5BEC-BB4C-8863-AE3080DDBB39}"/>
              </a:ext>
            </a:extLst>
          </p:cNvPr>
          <p:cNvSpPr>
            <a:spLocks noGrp="1" noChangeArrowheads="1"/>
          </p:cNvSpPr>
          <p:nvPr>
            <p:ph idx="1"/>
          </p:nvPr>
        </p:nvSpPr>
        <p:spPr/>
        <p:txBody>
          <a:bodyPr/>
          <a:lstStyle/>
          <a:p>
            <a:pPr eaLnBrk="1" hangingPunct="1"/>
            <a:r>
              <a:rPr lang="it-IT" altLang="it-IT" sz="2400"/>
              <a:t>Le politiche economiche influenzano il saldo del conto corrente attraverso gli effetti sul valore della valuta domestica. </a:t>
            </a:r>
          </a:p>
          <a:p>
            <a:pPr lvl="3" eaLnBrk="1" hangingPunct="1">
              <a:spcBef>
                <a:spcPct val="50000"/>
              </a:spcBef>
            </a:pPr>
            <a:r>
              <a:rPr lang="it-IT" altLang="it-IT"/>
              <a:t>Un aumento dell’offerta di moneta fa deprezzare la valuta domestica e spesso fa aumentare il saldo del conto corrente nel breve periodo. </a:t>
            </a:r>
          </a:p>
          <a:p>
            <a:pPr lvl="3" eaLnBrk="1" hangingPunct="1">
              <a:spcBef>
                <a:spcPct val="50000"/>
              </a:spcBef>
            </a:pPr>
            <a:r>
              <a:rPr lang="it-IT" altLang="it-IT"/>
              <a:t>Un aumento della spesa pubblica o una diminuzione delle imposte fa apprezzare la valuta e spesso riduce il saldo del conto corrente nel breve periodo. </a:t>
            </a:r>
          </a:p>
        </p:txBody>
      </p:sp>
      <p:sp>
        <p:nvSpPr>
          <p:cNvPr id="100355" name="Segnaposto piè di pagina 3">
            <a:extLst>
              <a:ext uri="{FF2B5EF4-FFF2-40B4-BE49-F238E27FC236}">
                <a16:creationId xmlns:a16="http://schemas.microsoft.com/office/drawing/2014/main" id="{88BD6719-59D4-9544-910F-9EF203B8BAD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0356" name="Segnaposto numero diapositiva 4">
            <a:extLst>
              <a:ext uri="{FF2B5EF4-FFF2-40B4-BE49-F238E27FC236}">
                <a16:creationId xmlns:a16="http://schemas.microsoft.com/office/drawing/2014/main" id="{17838AF2-5021-7C49-A40D-AA885BED7BB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51C0FBE-2738-1F45-AE83-19F8391853B7}" type="slidenum">
              <a:rPr lang="en-US" altLang="it-IT" sz="900" smtClean="0">
                <a:solidFill>
                  <a:schemeClr val="bg1"/>
                </a:solidFill>
                <a:latin typeface="Times" pitchFamily="2" charset="0"/>
              </a:rPr>
              <a:pPr eaLnBrk="0" hangingPunct="0">
                <a:spcBef>
                  <a:spcPct val="0"/>
                </a:spcBef>
                <a:buSzTx/>
                <a:buFontTx/>
                <a:buNone/>
              </a:pPr>
              <a:t>58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strips(downRight)">
                                      <p:cBhvr>
                                        <p:cTn id="7" dur="500"/>
                                        <p:tgtEl>
                                          <p:spTgt spid="645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strips(downRight)">
                                      <p:cBhvr>
                                        <p:cTn id="10" dur="500"/>
                                        <p:tgtEl>
                                          <p:spTgt spid="6451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strips(downRight)">
                                      <p:cBhvr>
                                        <p:cTn id="13"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F8B4D04A-54CD-E344-8C8D-44FE2093FA8D}"/>
              </a:ext>
            </a:extLst>
          </p:cNvPr>
          <p:cNvSpPr>
            <a:spLocks noGrp="1" noChangeArrowheads="1"/>
          </p:cNvSpPr>
          <p:nvPr>
            <p:ph type="title"/>
          </p:nvPr>
        </p:nvSpPr>
        <p:spPr>
          <a:xfrm>
            <a:off x="365125" y="395288"/>
            <a:ext cx="8229600" cy="730250"/>
          </a:xfrm>
        </p:spPr>
        <p:txBody>
          <a:bodyPr/>
          <a:lstStyle/>
          <a:p>
            <a:pPr eaLnBrk="1" hangingPunct="1"/>
            <a:r>
              <a:rPr lang="it-IT" altLang="it-IT"/>
              <a:t>La curva J</a:t>
            </a:r>
          </a:p>
        </p:txBody>
      </p:sp>
      <p:sp>
        <p:nvSpPr>
          <p:cNvPr id="66563" name="Rectangle 3">
            <a:extLst>
              <a:ext uri="{FF2B5EF4-FFF2-40B4-BE49-F238E27FC236}">
                <a16:creationId xmlns:a16="http://schemas.microsoft.com/office/drawing/2014/main" id="{964E6495-A7FD-EC43-88EA-9740A9187C7E}"/>
              </a:ext>
            </a:extLst>
          </p:cNvPr>
          <p:cNvSpPr>
            <a:spLocks noGrp="1" noChangeArrowheads="1"/>
          </p:cNvSpPr>
          <p:nvPr>
            <p:ph idx="1"/>
          </p:nvPr>
        </p:nvSpPr>
        <p:spPr>
          <a:xfrm>
            <a:off x="428625" y="1428750"/>
            <a:ext cx="7835900" cy="5000625"/>
          </a:xfrm>
        </p:spPr>
        <p:txBody>
          <a:bodyPr/>
          <a:lstStyle/>
          <a:p>
            <a:r>
              <a:rPr lang="it-IT" altLang="it-IT" sz="2400"/>
              <a:t>Spesso il saldo del conto corrente di un paese </a:t>
            </a:r>
            <a:r>
              <a:rPr lang="it-IT" altLang="it-IT" sz="2400" i="1"/>
              <a:t>peggiora </a:t>
            </a:r>
            <a:r>
              <a:rPr lang="it-IT" altLang="it-IT" sz="2400"/>
              <a:t>subito dopo il deprezzamento reale della valuta e comincia a migliorare solo dopo alcuni mesi</a:t>
            </a:r>
            <a:r>
              <a:rPr lang="it-IT" altLang="it-IT" sz="2400" i="1"/>
              <a:t>.</a:t>
            </a:r>
          </a:p>
          <a:p>
            <a:r>
              <a:rPr lang="it-IT" altLang="it-IT" sz="2400"/>
              <a:t>Se inizialmente il saldo del conto corrente peggiora dopo un deprezzamento, il suo sentiero temporale possiede un tratto iniziale che rassomiglia a una “J”, e viene quindi chiamato </a:t>
            </a:r>
            <a:r>
              <a:rPr lang="it-IT" altLang="it-IT" sz="2400" b="1"/>
              <a:t>curva J</a:t>
            </a:r>
            <a:r>
              <a:rPr lang="it-IT" altLang="it-IT" sz="2400"/>
              <a:t>. </a:t>
            </a:r>
          </a:p>
        </p:txBody>
      </p:sp>
      <p:sp>
        <p:nvSpPr>
          <p:cNvPr id="101379" name="Segnaposto piè di pagina 3">
            <a:extLst>
              <a:ext uri="{FF2B5EF4-FFF2-40B4-BE49-F238E27FC236}">
                <a16:creationId xmlns:a16="http://schemas.microsoft.com/office/drawing/2014/main" id="{A77FEFCC-2160-014E-A937-69FCBF744D6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1380" name="Segnaposto numero diapositiva 4">
            <a:extLst>
              <a:ext uri="{FF2B5EF4-FFF2-40B4-BE49-F238E27FC236}">
                <a16:creationId xmlns:a16="http://schemas.microsoft.com/office/drawing/2014/main" id="{7D713A03-ABF5-3942-B3E2-3173348D80A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5783CCE-4E99-A94E-8101-96AC32C0508E}" type="slidenum">
              <a:rPr lang="en-US" altLang="it-IT" sz="900" smtClean="0">
                <a:solidFill>
                  <a:schemeClr val="bg1"/>
                </a:solidFill>
                <a:latin typeface="Times" pitchFamily="2" charset="0"/>
              </a:rPr>
              <a:pPr eaLnBrk="0" hangingPunct="0">
                <a:spcBef>
                  <a:spcPct val="0"/>
                </a:spcBef>
                <a:buSzTx/>
                <a:buFontTx/>
                <a:buNone/>
              </a:pPr>
              <a:t>59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trips(downRight)">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strips(downRight)">
                                      <p:cBhvr>
                                        <p:cTn id="1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932CF286-174C-B84D-B5F7-0AE547C0D6F7}"/>
              </a:ext>
            </a:extLst>
          </p:cNvPr>
          <p:cNvSpPr>
            <a:spLocks noGrp="1" noChangeArrowheads="1"/>
          </p:cNvSpPr>
          <p:nvPr>
            <p:ph type="title"/>
          </p:nvPr>
        </p:nvSpPr>
        <p:spPr/>
        <p:txBody>
          <a:bodyPr/>
          <a:lstStyle/>
          <a:p>
            <a:pPr eaLnBrk="1" hangingPunct="1"/>
            <a:r>
              <a:rPr lang="it-IT" altLang="it-IT"/>
              <a:t>Determinanti della domanda aggregata </a:t>
            </a:r>
          </a:p>
        </p:txBody>
      </p:sp>
      <p:sp>
        <p:nvSpPr>
          <p:cNvPr id="9219" name="Rectangle 3">
            <a:extLst>
              <a:ext uri="{FF2B5EF4-FFF2-40B4-BE49-F238E27FC236}">
                <a16:creationId xmlns:a16="http://schemas.microsoft.com/office/drawing/2014/main" id="{08546175-B930-3A40-993A-097C22AEF4DF}"/>
              </a:ext>
            </a:extLst>
          </p:cNvPr>
          <p:cNvSpPr>
            <a:spLocks noGrp="1" noChangeArrowheads="1"/>
          </p:cNvSpPr>
          <p:nvPr>
            <p:ph idx="1"/>
          </p:nvPr>
        </p:nvSpPr>
        <p:spPr>
          <a:xfrm>
            <a:off x="357188" y="1125538"/>
            <a:ext cx="8229600" cy="4524375"/>
          </a:xfrm>
        </p:spPr>
        <p:txBody>
          <a:bodyPr/>
          <a:lstStyle/>
          <a:p>
            <a:pPr eaLnBrk="1" hangingPunct="1"/>
            <a:r>
              <a:rPr lang="it-IT" altLang="it-IT" sz="2400"/>
              <a:t>Queste sono le determinanti della spesa per consumi.</a:t>
            </a:r>
          </a:p>
          <a:p>
            <a:pPr lvl="3" eaLnBrk="1" hangingPunct="1">
              <a:spcBef>
                <a:spcPct val="50000"/>
              </a:spcBef>
            </a:pPr>
            <a:r>
              <a:rPr lang="it-IT" altLang="it-IT"/>
              <a:t>Reddito disponibile: reddito della produzione (</a:t>
            </a:r>
            <a:r>
              <a:rPr lang="it-IT" altLang="it-IT" i="1"/>
              <a:t>Y</a:t>
            </a:r>
            <a:r>
              <a:rPr lang="it-IT" altLang="it-IT"/>
              <a:t>) meno le tasse (</a:t>
            </a:r>
            <a:r>
              <a:rPr lang="it-IT" altLang="it-IT" i="1"/>
              <a:t>T</a:t>
            </a:r>
            <a:r>
              <a:rPr lang="it-IT" altLang="it-IT"/>
              <a:t>). </a:t>
            </a:r>
          </a:p>
          <a:p>
            <a:pPr lvl="3" eaLnBrk="1" hangingPunct="1">
              <a:spcBef>
                <a:spcPct val="50000"/>
              </a:spcBef>
            </a:pPr>
            <a:r>
              <a:rPr lang="it-IT" altLang="it-IT"/>
              <a:t>Un maggior reddito disponibile implica una maggior spesa per consumi, ma il consumo tipicamente aumenta meno dell’incremento del reddito disponibile.</a:t>
            </a:r>
          </a:p>
          <a:p>
            <a:pPr lvl="3" eaLnBrk="1" hangingPunct="1">
              <a:spcBef>
                <a:spcPct val="50000"/>
              </a:spcBef>
            </a:pPr>
            <a:r>
              <a:rPr lang="it-IT" altLang="it-IT"/>
              <a:t>I tassi di interesse reali potrebbero influenzare la quantità di risparmio e di consumo, ma ipotizziamo che qui siano relativamente irrilevanti.</a:t>
            </a:r>
          </a:p>
          <a:p>
            <a:pPr lvl="3" eaLnBrk="1" hangingPunct="1">
              <a:spcBef>
                <a:spcPct val="50000"/>
              </a:spcBef>
            </a:pPr>
            <a:r>
              <a:rPr lang="it-IT" altLang="it-IT"/>
              <a:t>Anche la ricchezza potrebbe influenzare il consumo, ma assumiamo che qui sia relativamente non importante.</a:t>
            </a:r>
          </a:p>
        </p:txBody>
      </p:sp>
      <p:sp>
        <p:nvSpPr>
          <p:cNvPr id="45059" name="Segnaposto piè di pagina 3">
            <a:extLst>
              <a:ext uri="{FF2B5EF4-FFF2-40B4-BE49-F238E27FC236}">
                <a16:creationId xmlns:a16="http://schemas.microsoft.com/office/drawing/2014/main" id="{BC5DDA8F-A1F7-ED4F-87DB-B17423A5095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5060" name="Segnaposto numero diapositiva 4">
            <a:extLst>
              <a:ext uri="{FF2B5EF4-FFF2-40B4-BE49-F238E27FC236}">
                <a16:creationId xmlns:a16="http://schemas.microsoft.com/office/drawing/2014/main" id="{79A8F739-7BDA-FF44-941A-1D6AFA2492B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1C5A5CF-DCF6-2F48-9AEE-3181F441D4F5}" type="slidenum">
              <a:rPr lang="en-US" altLang="it-IT" sz="900" smtClean="0">
                <a:solidFill>
                  <a:schemeClr val="bg1"/>
                </a:solidFill>
                <a:latin typeface="Times" pitchFamily="2" charset="0"/>
              </a:rPr>
              <a:pPr eaLnBrk="0" hangingPunct="0">
                <a:spcBef>
                  <a:spcPct val="0"/>
                </a:spcBef>
                <a:buSzTx/>
                <a:buFontTx/>
                <a:buNone/>
              </a:pPr>
              <a:t>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strips(downRight)">
                                      <p:cBhvr>
                                        <p:cTn id="10" dur="500"/>
                                        <p:tgtEl>
                                          <p:spTgt spid="921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strips(downRight)">
                                      <p:cBhvr>
                                        <p:cTn id="13" dur="500"/>
                                        <p:tgtEl>
                                          <p:spTgt spid="921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strips(downRight)">
                                      <p:cBhvr>
                                        <p:cTn id="16" dur="500"/>
                                        <p:tgtEl>
                                          <p:spTgt spid="9219">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strips(downRight)">
                                      <p:cBhvr>
                                        <p:cTn id="19"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294072DA-DAF0-064A-8350-DFB1BEEA0821}"/>
              </a:ext>
            </a:extLst>
          </p:cNvPr>
          <p:cNvSpPr>
            <a:spLocks noGrp="1" noChangeArrowheads="1"/>
          </p:cNvSpPr>
          <p:nvPr>
            <p:ph type="title"/>
          </p:nvPr>
        </p:nvSpPr>
        <p:spPr>
          <a:xfrm>
            <a:off x="812800" y="317500"/>
            <a:ext cx="7983538" cy="468313"/>
          </a:xfrm>
        </p:spPr>
        <p:txBody>
          <a:bodyPr/>
          <a:lstStyle/>
          <a:p>
            <a:pPr eaLnBrk="1" hangingPunct="1"/>
            <a:r>
              <a:rPr lang="it-IT" altLang="it-IT" b="0"/>
              <a:t>Figura 6.18 </a:t>
            </a:r>
            <a:r>
              <a:rPr lang="en-US" altLang="it-IT"/>
              <a:t>La curva J</a:t>
            </a:r>
          </a:p>
        </p:txBody>
      </p:sp>
      <p:sp>
        <p:nvSpPr>
          <p:cNvPr id="102402" name="Segnaposto piè di pagina 3">
            <a:extLst>
              <a:ext uri="{FF2B5EF4-FFF2-40B4-BE49-F238E27FC236}">
                <a16:creationId xmlns:a16="http://schemas.microsoft.com/office/drawing/2014/main" id="{2DDC09DC-134E-AB45-83E3-23445DFEE84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2403" name="Segnaposto numero diapositiva 4">
            <a:extLst>
              <a:ext uri="{FF2B5EF4-FFF2-40B4-BE49-F238E27FC236}">
                <a16:creationId xmlns:a16="http://schemas.microsoft.com/office/drawing/2014/main" id="{3A1F9D10-DE11-EC47-B943-033A3040983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78DCEB2-846C-0F46-B52C-F0B5EA605661}" type="slidenum">
              <a:rPr lang="en-US" altLang="it-IT" sz="900" smtClean="0">
                <a:solidFill>
                  <a:schemeClr val="bg1"/>
                </a:solidFill>
                <a:latin typeface="Times" pitchFamily="2" charset="0"/>
              </a:rPr>
              <a:pPr eaLnBrk="0" hangingPunct="0">
                <a:spcBef>
                  <a:spcPct val="0"/>
                </a:spcBef>
                <a:buSzTx/>
                <a:buFontTx/>
                <a:buNone/>
              </a:pPr>
              <a:t>60</a:t>
            </a:fld>
            <a:endParaRPr lang="en-US" altLang="it-IT" sz="900">
              <a:solidFill>
                <a:schemeClr val="bg1"/>
              </a:solidFill>
              <a:latin typeface="Times" pitchFamily="2" charset="0"/>
            </a:endParaRPr>
          </a:p>
        </p:txBody>
      </p:sp>
      <p:pic>
        <p:nvPicPr>
          <p:cNvPr id="102404" name="Immagine 1">
            <a:extLst>
              <a:ext uri="{FF2B5EF4-FFF2-40B4-BE49-F238E27FC236}">
                <a16:creationId xmlns:a16="http://schemas.microsoft.com/office/drawing/2014/main" id="{D2B7CB03-6BB0-7D44-901B-910633118A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052513"/>
            <a:ext cx="67341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52CDD957-EF6A-3A4D-AF9E-85BB7C7D2E04}"/>
              </a:ext>
            </a:extLst>
          </p:cNvPr>
          <p:cNvSpPr>
            <a:spLocks noGrp="1" noChangeArrowheads="1"/>
          </p:cNvSpPr>
          <p:nvPr>
            <p:ph type="title"/>
          </p:nvPr>
        </p:nvSpPr>
        <p:spPr>
          <a:xfrm>
            <a:off x="365125" y="395288"/>
            <a:ext cx="8229600" cy="657225"/>
          </a:xfrm>
        </p:spPr>
        <p:txBody>
          <a:bodyPr/>
          <a:lstStyle/>
          <a:p>
            <a:pPr eaLnBrk="1" hangingPunct="1"/>
            <a:r>
              <a:rPr lang="it-IT" altLang="it-IT"/>
              <a:t>Il grado di aggiustamento</a:t>
            </a:r>
            <a:endParaRPr lang="en-US" altLang="it-IT"/>
          </a:p>
        </p:txBody>
      </p:sp>
      <p:sp>
        <p:nvSpPr>
          <p:cNvPr id="68611" name="Rectangle 3">
            <a:extLst>
              <a:ext uri="{FF2B5EF4-FFF2-40B4-BE49-F238E27FC236}">
                <a16:creationId xmlns:a16="http://schemas.microsoft.com/office/drawing/2014/main" id="{09236609-EE6B-A642-9103-155DCF007D36}"/>
              </a:ext>
            </a:extLst>
          </p:cNvPr>
          <p:cNvSpPr>
            <a:spLocks noGrp="1" noChangeArrowheads="1"/>
          </p:cNvSpPr>
          <p:nvPr>
            <p:ph idx="1"/>
          </p:nvPr>
        </p:nvSpPr>
        <p:spPr>
          <a:xfrm>
            <a:off x="365125" y="1196975"/>
            <a:ext cx="8229600" cy="4752975"/>
          </a:xfrm>
        </p:spPr>
        <p:txBody>
          <a:bodyPr/>
          <a:lstStyle/>
          <a:p>
            <a:pPr eaLnBrk="1" hangingPunct="1">
              <a:lnSpc>
                <a:spcPct val="90000"/>
              </a:lnSpc>
            </a:pPr>
            <a:r>
              <a:rPr lang="it-IT" altLang="it-IT" sz="2200"/>
              <a:t>Il grado di aggiustamento (</a:t>
            </a:r>
            <a:r>
              <a:rPr lang="it-IT" altLang="it-IT" sz="2200" b="1"/>
              <a:t>pass through</a:t>
            </a:r>
            <a:r>
              <a:rPr lang="it-IT" altLang="it-IT" sz="2200"/>
              <a:t>) dal tasso di cambio ai prezzi delle importazioni misura la percentuale di aumento dei prezzi delle importazioni quando la valuta domestica si deprezza dell’1%.</a:t>
            </a:r>
          </a:p>
          <a:p>
            <a:pPr eaLnBrk="1" hangingPunct="1">
              <a:lnSpc>
                <a:spcPct val="90000"/>
              </a:lnSpc>
            </a:pPr>
            <a:r>
              <a:rPr lang="it-IT" altLang="it-IT" sz="2200"/>
              <a:t>Nel modello </a:t>
            </a:r>
            <a:r>
              <a:rPr lang="it-IT" altLang="it-IT" sz="2200" i="1"/>
              <a:t>DD-AA, </a:t>
            </a:r>
            <a:r>
              <a:rPr lang="it-IT" altLang="it-IT" sz="2200"/>
              <a:t>il grado di aggiustamento è pari a 1: i prezzi delle importazioni in valuta domestica compensano esattamente il deprezzamento della valuta domestica.</a:t>
            </a:r>
          </a:p>
          <a:p>
            <a:pPr eaLnBrk="1" hangingPunct="1">
              <a:lnSpc>
                <a:spcPct val="90000"/>
              </a:lnSpc>
            </a:pPr>
            <a:r>
              <a:rPr lang="it-IT" altLang="it-IT" sz="2200"/>
              <a:t>In realtà, il grado di aggiustamento dei prezzi potrebbe essere inferiore a 1 a causa della discriminazione di prezzo nei diversi paesi.</a:t>
            </a:r>
          </a:p>
          <a:p>
            <a:pPr lvl="3" eaLnBrk="1" hangingPunct="1">
              <a:lnSpc>
                <a:spcPct val="90000"/>
              </a:lnSpc>
            </a:pPr>
            <a:r>
              <a:rPr lang="it-IT" altLang="it-IT" sz="1900"/>
              <a:t>Le imprese che stabiliscono i prezzi potrebbero decidere di non compensare le variazioni del tasso di cambio con cambiamenti dei prezzi dei prodotti esteri denominati in valuta domestica. </a:t>
            </a:r>
          </a:p>
        </p:txBody>
      </p:sp>
      <p:sp>
        <p:nvSpPr>
          <p:cNvPr id="103427" name="Segnaposto piè di pagina 3">
            <a:extLst>
              <a:ext uri="{FF2B5EF4-FFF2-40B4-BE49-F238E27FC236}">
                <a16:creationId xmlns:a16="http://schemas.microsoft.com/office/drawing/2014/main" id="{EE2DBEDA-E904-314E-BF54-72C0767F349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3428" name="Segnaposto numero diapositiva 4">
            <a:extLst>
              <a:ext uri="{FF2B5EF4-FFF2-40B4-BE49-F238E27FC236}">
                <a16:creationId xmlns:a16="http://schemas.microsoft.com/office/drawing/2014/main" id="{0C69FAA8-A698-8B4C-A3E9-B683BFF960E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F1BFD23-797F-2E4B-9C18-4B9B6928FB59}" type="slidenum">
              <a:rPr lang="en-US" altLang="it-IT" sz="900" smtClean="0">
                <a:solidFill>
                  <a:schemeClr val="bg1"/>
                </a:solidFill>
                <a:latin typeface="Times" pitchFamily="2" charset="0"/>
              </a:rPr>
              <a:pPr eaLnBrk="0" hangingPunct="0">
                <a:spcBef>
                  <a:spcPct val="0"/>
                </a:spcBef>
                <a:buSzTx/>
                <a:buFontTx/>
                <a:buNone/>
              </a:pPr>
              <a:t>61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trips(downRight)">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strips(downRight)">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strips(downRight)">
                                      <p:cBhvr>
                                        <p:cTn id="17" dur="500"/>
                                        <p:tgtEl>
                                          <p:spTgt spid="68611">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strips(downRight)">
                                      <p:cBhvr>
                                        <p:cTn id="20"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FD05DC1F-64B7-AA41-B31C-F688B2E459C3}"/>
              </a:ext>
            </a:extLst>
          </p:cNvPr>
          <p:cNvSpPr>
            <a:spLocks noGrp="1" noChangeArrowheads="1"/>
          </p:cNvSpPr>
          <p:nvPr>
            <p:ph type="title"/>
          </p:nvPr>
        </p:nvSpPr>
        <p:spPr>
          <a:xfrm>
            <a:off x="365125" y="395288"/>
            <a:ext cx="8229600" cy="512762"/>
          </a:xfrm>
        </p:spPr>
        <p:txBody>
          <a:bodyPr/>
          <a:lstStyle/>
          <a:p>
            <a:pPr eaLnBrk="1" hangingPunct="1"/>
            <a:r>
              <a:rPr lang="it-IT" altLang="it-IT" sz="2800"/>
              <a:t>La trappola della liquidità</a:t>
            </a:r>
            <a:endParaRPr lang="en-US" altLang="it-IT" sz="2800"/>
          </a:p>
        </p:txBody>
      </p:sp>
      <p:sp>
        <p:nvSpPr>
          <p:cNvPr id="69635" name="Rectangle 3">
            <a:extLst>
              <a:ext uri="{FF2B5EF4-FFF2-40B4-BE49-F238E27FC236}">
                <a16:creationId xmlns:a16="http://schemas.microsoft.com/office/drawing/2014/main" id="{FD039ADC-0544-0C4A-9EAC-8C3C4E95612D}"/>
              </a:ext>
            </a:extLst>
          </p:cNvPr>
          <p:cNvSpPr>
            <a:spLocks noGrp="1" noChangeArrowheads="1"/>
          </p:cNvSpPr>
          <p:nvPr>
            <p:ph idx="1"/>
          </p:nvPr>
        </p:nvSpPr>
        <p:spPr>
          <a:xfrm>
            <a:off x="357188" y="1357313"/>
            <a:ext cx="8229600" cy="4525962"/>
          </a:xfrm>
        </p:spPr>
        <p:txBody>
          <a:bodyPr/>
          <a:lstStyle/>
          <a:p>
            <a:pPr>
              <a:defRPr/>
            </a:pPr>
            <a:r>
              <a:rPr lang="it-IT" sz="2400" dirty="0"/>
              <a:t>Negli anni Trenta, il tasso di interesse nominale negli Stati Uniti raggiunse lo zero e il paese si trovò incastrato nella </a:t>
            </a:r>
            <a:r>
              <a:rPr lang="it-IT" sz="2400" i="1" dirty="0"/>
              <a:t>trappola della liquidità</a:t>
            </a:r>
            <a:r>
              <a:rPr lang="it-IT" sz="2400" dirty="0"/>
              <a:t>.</a:t>
            </a:r>
          </a:p>
          <a:p>
            <a:pPr>
              <a:defRPr/>
            </a:pPr>
            <a:r>
              <a:rPr lang="it-IT" sz="2400" dirty="0"/>
              <a:t>La moneta è l’attività finanziaria più liquida. Una trappola della liquidità è tale perché quando il tasso di interesse scende a zero, la banca centrale non può ridurlo ulteriormente tramite un aumento della liquidità dell’economia. </a:t>
            </a:r>
          </a:p>
          <a:p>
            <a:pPr marL="342900" indent="-342900">
              <a:buFont typeface="Courier New" panose="02070309020205020404" pitchFamily="49" charset="0"/>
              <a:buChar char="o"/>
              <a:defRPr/>
            </a:pPr>
            <a:r>
              <a:rPr lang="it-IT" dirty="0"/>
              <a:t>Eventi simili si sono verificati anche negli anni Novanta in Giappone.</a:t>
            </a:r>
            <a:endParaRPr lang="it-IT" altLang="it-IT" dirty="0"/>
          </a:p>
        </p:txBody>
      </p:sp>
      <p:sp>
        <p:nvSpPr>
          <p:cNvPr id="104451" name="Segnaposto piè di pagina 3">
            <a:extLst>
              <a:ext uri="{FF2B5EF4-FFF2-40B4-BE49-F238E27FC236}">
                <a16:creationId xmlns:a16="http://schemas.microsoft.com/office/drawing/2014/main" id="{49980CC5-E7C8-DA49-86AC-C5A1D3B132A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4452" name="Segnaposto numero diapositiva 4">
            <a:extLst>
              <a:ext uri="{FF2B5EF4-FFF2-40B4-BE49-F238E27FC236}">
                <a16:creationId xmlns:a16="http://schemas.microsoft.com/office/drawing/2014/main" id="{CCF4279E-9820-2240-8919-4D1AB3D2F0E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2268200-4FFE-4744-81CD-8A4F173B88AA}" type="slidenum">
              <a:rPr lang="en-US" altLang="it-IT" sz="900" smtClean="0">
                <a:solidFill>
                  <a:schemeClr val="bg1"/>
                </a:solidFill>
                <a:latin typeface="Times" pitchFamily="2" charset="0"/>
              </a:rPr>
              <a:pPr eaLnBrk="0" hangingPunct="0">
                <a:spcBef>
                  <a:spcPct val="0"/>
                </a:spcBef>
                <a:buSzTx/>
                <a:buFontTx/>
                <a:buNone/>
              </a:pPr>
              <a:t>62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strips(downRight)">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strips(downRight)">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strips(downRight)">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olo 1">
            <a:extLst>
              <a:ext uri="{FF2B5EF4-FFF2-40B4-BE49-F238E27FC236}">
                <a16:creationId xmlns:a16="http://schemas.microsoft.com/office/drawing/2014/main" id="{930DB248-B3EB-1843-A7F5-4E63FAD62CDB}"/>
              </a:ext>
            </a:extLst>
          </p:cNvPr>
          <p:cNvSpPr>
            <a:spLocks noGrp="1" noChangeArrowheads="1"/>
          </p:cNvSpPr>
          <p:nvPr>
            <p:ph type="title"/>
          </p:nvPr>
        </p:nvSpPr>
        <p:spPr/>
        <p:txBody>
          <a:bodyPr/>
          <a:lstStyle/>
          <a:p>
            <a:pPr eaLnBrk="1" hangingPunct="1"/>
            <a:r>
              <a:rPr lang="it-IT" altLang="it-IT" b="0"/>
              <a:t>Figura 6.19 </a:t>
            </a:r>
            <a:r>
              <a:rPr lang="it-IT" altLang="it-IT"/>
              <a:t>Una trappola della liquidità a bassi livelli di produzione</a:t>
            </a:r>
          </a:p>
        </p:txBody>
      </p:sp>
      <p:sp>
        <p:nvSpPr>
          <p:cNvPr id="105474" name="Segnaposto piè di pagina 3">
            <a:extLst>
              <a:ext uri="{FF2B5EF4-FFF2-40B4-BE49-F238E27FC236}">
                <a16:creationId xmlns:a16="http://schemas.microsoft.com/office/drawing/2014/main" id="{2D9CD263-1FBD-3B49-9677-F3AC2C942FA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5475" name="Segnaposto numero diapositiva 4">
            <a:extLst>
              <a:ext uri="{FF2B5EF4-FFF2-40B4-BE49-F238E27FC236}">
                <a16:creationId xmlns:a16="http://schemas.microsoft.com/office/drawing/2014/main" id="{EE5EE73B-3F45-3544-ABFF-F972CB65410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ABF9E5F-E201-1540-AE52-04DD5DA812E2}" type="slidenum">
              <a:rPr lang="en-US" altLang="it-IT" sz="900" smtClean="0">
                <a:solidFill>
                  <a:schemeClr val="bg1"/>
                </a:solidFill>
                <a:latin typeface="Times" pitchFamily="2" charset="0"/>
              </a:rPr>
              <a:pPr eaLnBrk="0" hangingPunct="0">
                <a:spcBef>
                  <a:spcPct val="0"/>
                </a:spcBef>
                <a:buSzTx/>
                <a:buFontTx/>
                <a:buNone/>
              </a:pPr>
              <a:t>63</a:t>
            </a:fld>
            <a:endParaRPr lang="en-US" altLang="it-IT" sz="900">
              <a:solidFill>
                <a:schemeClr val="bg1"/>
              </a:solidFill>
              <a:latin typeface="Times" pitchFamily="2" charset="0"/>
            </a:endParaRPr>
          </a:p>
        </p:txBody>
      </p:sp>
      <p:pic>
        <p:nvPicPr>
          <p:cNvPr id="105476" name="Segnaposto contenuto 2">
            <a:extLst>
              <a:ext uri="{FF2B5EF4-FFF2-40B4-BE49-F238E27FC236}">
                <a16:creationId xmlns:a16="http://schemas.microsoft.com/office/drawing/2014/main" id="{476BACC1-2D47-8F49-9889-D64C7A70EE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00" y="1546225"/>
            <a:ext cx="5784850" cy="45259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53C850EE-947C-834B-BCD6-06F3EB99C4B2}"/>
              </a:ext>
            </a:extLst>
          </p:cNvPr>
          <p:cNvSpPr>
            <a:spLocks noGrp="1" noChangeArrowheads="1"/>
          </p:cNvSpPr>
          <p:nvPr>
            <p:ph type="title"/>
          </p:nvPr>
        </p:nvSpPr>
        <p:spPr/>
        <p:txBody>
          <a:bodyPr/>
          <a:lstStyle/>
          <a:p>
            <a:pPr eaLnBrk="1" hangingPunct="1"/>
            <a:r>
              <a:rPr lang="it-IT" altLang="it-IT"/>
              <a:t>Riassunto</a:t>
            </a:r>
          </a:p>
        </p:txBody>
      </p:sp>
      <p:sp>
        <p:nvSpPr>
          <p:cNvPr id="81923" name="Rectangle 3">
            <a:extLst>
              <a:ext uri="{FF2B5EF4-FFF2-40B4-BE49-F238E27FC236}">
                <a16:creationId xmlns:a16="http://schemas.microsoft.com/office/drawing/2014/main" id="{EB01EB88-7F02-984F-81BF-657F125D7104}"/>
              </a:ext>
            </a:extLst>
          </p:cNvPr>
          <p:cNvSpPr>
            <a:spLocks noGrp="1" noChangeArrowheads="1"/>
          </p:cNvSpPr>
          <p:nvPr>
            <p:ph idx="1"/>
          </p:nvPr>
        </p:nvSpPr>
        <p:spPr>
          <a:xfrm>
            <a:off x="357188" y="1143000"/>
            <a:ext cx="8229600" cy="4525963"/>
          </a:xfrm>
        </p:spPr>
        <p:txBody>
          <a:bodyPr/>
          <a:lstStyle/>
          <a:p>
            <a:pPr marL="533400" indent="-533400" eaLnBrk="1" hangingPunct="1">
              <a:lnSpc>
                <a:spcPct val="90000"/>
              </a:lnSpc>
              <a:buFont typeface="Times" pitchFamily="2" charset="0"/>
              <a:buAutoNum type="arabicPeriod"/>
            </a:pPr>
            <a:r>
              <a:rPr lang="it-IT" altLang="it-IT" sz="2400"/>
              <a:t>La domanda aggregata è influenzata dal reddito disponibile e dal tasso di cambio reale.</a:t>
            </a:r>
          </a:p>
          <a:p>
            <a:pPr marL="533400" indent="-533400" eaLnBrk="1" hangingPunct="1">
              <a:lnSpc>
                <a:spcPct val="90000"/>
              </a:lnSpc>
              <a:buFont typeface="Times" pitchFamily="2" charset="0"/>
              <a:buAutoNum type="arabicPeriod"/>
            </a:pPr>
            <a:r>
              <a:rPr lang="it-IT" altLang="it-IT" sz="2400"/>
              <a:t>La curva </a:t>
            </a:r>
            <a:r>
              <a:rPr lang="it-IT" altLang="it-IT" sz="2400" i="1"/>
              <a:t>DD</a:t>
            </a:r>
            <a:r>
              <a:rPr lang="it-IT" altLang="it-IT" sz="2400"/>
              <a:t> mostra le combinazioni di tassi di cambio e produzione in cui domanda aggregata = produzione.</a:t>
            </a:r>
          </a:p>
          <a:p>
            <a:pPr marL="533400" indent="-533400" eaLnBrk="1" hangingPunct="1">
              <a:lnSpc>
                <a:spcPct val="90000"/>
              </a:lnSpc>
              <a:buFont typeface="Times" pitchFamily="2" charset="0"/>
              <a:buAutoNum type="arabicPeriod"/>
            </a:pPr>
            <a:r>
              <a:rPr lang="it-IT" altLang="it-IT" sz="2400"/>
              <a:t>La curva </a:t>
            </a:r>
            <a:r>
              <a:rPr lang="it-IT" altLang="it-IT" sz="2400" i="1"/>
              <a:t>AA </a:t>
            </a:r>
            <a:r>
              <a:rPr lang="it-IT" altLang="it-IT" sz="2400"/>
              <a:t>mostra le combinazioni di tassi di cambio e produzione in cui il mercato dei cambi e il mercato monetario sono in equilibrio.</a:t>
            </a:r>
          </a:p>
        </p:txBody>
      </p:sp>
      <p:sp>
        <p:nvSpPr>
          <p:cNvPr id="106499" name="Segnaposto piè di pagina 3">
            <a:extLst>
              <a:ext uri="{FF2B5EF4-FFF2-40B4-BE49-F238E27FC236}">
                <a16:creationId xmlns:a16="http://schemas.microsoft.com/office/drawing/2014/main" id="{BF2A6A5A-9406-DD42-BA30-50D69390592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6500" name="Segnaposto numero diapositiva 4">
            <a:extLst>
              <a:ext uri="{FF2B5EF4-FFF2-40B4-BE49-F238E27FC236}">
                <a16:creationId xmlns:a16="http://schemas.microsoft.com/office/drawing/2014/main" id="{8BC4BC94-4CE5-C74C-AC98-198B3D0F82E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89B0A82-1E11-F042-ACC0-EA495227C52C}" type="slidenum">
              <a:rPr lang="en-US" altLang="it-IT" sz="900" smtClean="0">
                <a:solidFill>
                  <a:schemeClr val="bg1"/>
                </a:solidFill>
                <a:latin typeface="Times" pitchFamily="2" charset="0"/>
              </a:rPr>
              <a:pPr eaLnBrk="0" hangingPunct="0">
                <a:spcBef>
                  <a:spcPct val="0"/>
                </a:spcBef>
                <a:buSzTx/>
                <a:buFontTx/>
                <a:buNone/>
              </a:pPr>
              <a:t>64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strips(downRight)">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strips(downRight)">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strips(downRight)">
                                      <p:cBhvr>
                                        <p:cTn id="17"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9483C0F9-B2FA-3941-A3BB-0BBBA1F9B7BF}"/>
              </a:ext>
            </a:extLst>
          </p:cNvPr>
          <p:cNvSpPr>
            <a:spLocks noGrp="1" noChangeArrowheads="1"/>
          </p:cNvSpPr>
          <p:nvPr>
            <p:ph type="title"/>
          </p:nvPr>
        </p:nvSpPr>
        <p:spPr/>
        <p:txBody>
          <a:bodyPr/>
          <a:lstStyle/>
          <a:p>
            <a:pPr eaLnBrk="1" hangingPunct="1"/>
            <a:r>
              <a:rPr lang="it-IT" altLang="it-IT"/>
              <a:t>Riassunto</a:t>
            </a:r>
          </a:p>
        </p:txBody>
      </p:sp>
      <p:sp>
        <p:nvSpPr>
          <p:cNvPr id="82947" name="Rectangle 3">
            <a:extLst>
              <a:ext uri="{FF2B5EF4-FFF2-40B4-BE49-F238E27FC236}">
                <a16:creationId xmlns:a16="http://schemas.microsoft.com/office/drawing/2014/main" id="{06BEB17E-63EA-6C4C-93D2-74BACEDE32BC}"/>
              </a:ext>
            </a:extLst>
          </p:cNvPr>
          <p:cNvSpPr>
            <a:spLocks noGrp="1" noChangeArrowheads="1"/>
          </p:cNvSpPr>
          <p:nvPr>
            <p:ph idx="1"/>
          </p:nvPr>
        </p:nvSpPr>
        <p:spPr>
          <a:xfrm>
            <a:off x="365125" y="1268413"/>
            <a:ext cx="8229600" cy="4525962"/>
          </a:xfrm>
        </p:spPr>
        <p:txBody>
          <a:bodyPr/>
          <a:lstStyle/>
          <a:p>
            <a:pPr marL="609600" indent="-609600" eaLnBrk="1" hangingPunct="1">
              <a:buFont typeface="Times" charset="0"/>
              <a:buAutoNum type="arabicPeriod" startAt="4"/>
              <a:defRPr/>
            </a:pPr>
            <a:r>
              <a:rPr lang="it-IT" altLang="it-IT" sz="2400" dirty="0"/>
              <a:t>Nel modello </a:t>
            </a:r>
            <a:r>
              <a:rPr lang="it-IT" altLang="it-IT" sz="2400" i="1" dirty="0"/>
              <a:t>DD-AA</a:t>
            </a:r>
            <a:r>
              <a:rPr lang="it-IT" altLang="it-IT" sz="2400" dirty="0"/>
              <a:t>, ipotizziamo che un deprezzamento della valuta domestica porti a un aumento del saldo del conto corrente e della domanda aggregata.</a:t>
            </a:r>
          </a:p>
          <a:p>
            <a:pPr marL="609600" indent="-609600" eaLnBrk="1" hangingPunct="1">
              <a:buFont typeface="Times" charset="0"/>
              <a:buAutoNum type="arabicPeriod" startAt="4"/>
              <a:defRPr/>
            </a:pPr>
            <a:r>
              <a:rPr lang="it-IT" altLang="it-IT" sz="2400" dirty="0"/>
              <a:t>Ma la realtà è più complicata, e la curva J mostra che l’effetto valore all’inizio domina l’effetto volume.</a:t>
            </a:r>
          </a:p>
          <a:p>
            <a:pPr marL="609600" indent="-609600" eaLnBrk="1" hangingPunct="1">
              <a:buFont typeface="Times" charset="0"/>
              <a:buAutoNum type="arabicPeriod" startAt="4"/>
              <a:defRPr/>
            </a:pPr>
            <a:r>
              <a:rPr lang="it-IT" altLang="it-IT" sz="2400" dirty="0"/>
              <a:t>Un aumento temporaneo dell’offerta di moneta fa aumentare la produzione e deprezzare la valuta domestica.</a:t>
            </a:r>
          </a:p>
          <a:p>
            <a:pPr eaLnBrk="1" hangingPunct="1">
              <a:defRPr/>
            </a:pPr>
            <a:endParaRPr lang="it-IT" altLang="it-IT" sz="2400" dirty="0"/>
          </a:p>
        </p:txBody>
      </p:sp>
      <p:sp>
        <p:nvSpPr>
          <p:cNvPr id="107523" name="Segnaposto piè di pagina 3">
            <a:extLst>
              <a:ext uri="{FF2B5EF4-FFF2-40B4-BE49-F238E27FC236}">
                <a16:creationId xmlns:a16="http://schemas.microsoft.com/office/drawing/2014/main" id="{E636C710-39EF-2441-A4DA-27F4F9FFAEF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7524" name="Segnaposto numero diapositiva 4">
            <a:extLst>
              <a:ext uri="{FF2B5EF4-FFF2-40B4-BE49-F238E27FC236}">
                <a16:creationId xmlns:a16="http://schemas.microsoft.com/office/drawing/2014/main" id="{3E2B4E6D-B3E0-0F4F-BA5A-3B136CA8111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5E57056-116E-CF41-8909-CBF10F7C3519}" type="slidenum">
              <a:rPr lang="en-US" altLang="it-IT" sz="900" smtClean="0">
                <a:solidFill>
                  <a:schemeClr val="bg1"/>
                </a:solidFill>
                <a:latin typeface="Times" pitchFamily="2" charset="0"/>
              </a:rPr>
              <a:pPr eaLnBrk="0" hangingPunct="0">
                <a:spcBef>
                  <a:spcPct val="0"/>
                </a:spcBef>
                <a:buSzTx/>
                <a:buFontTx/>
                <a:buNone/>
              </a:pPr>
              <a:t>65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strips(downRight)">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strips(downRight)">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strips(downRight)">
                                      <p:cBhvr>
                                        <p:cTn id="1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87A0A276-B9BD-9B44-A237-AC7C6C3439C6}"/>
              </a:ext>
            </a:extLst>
          </p:cNvPr>
          <p:cNvSpPr>
            <a:spLocks noGrp="1" noChangeArrowheads="1"/>
          </p:cNvSpPr>
          <p:nvPr>
            <p:ph type="title"/>
          </p:nvPr>
        </p:nvSpPr>
        <p:spPr>
          <a:xfrm>
            <a:off x="395288" y="981075"/>
            <a:ext cx="3990975" cy="900113"/>
          </a:xfrm>
        </p:spPr>
        <p:txBody>
          <a:bodyPr/>
          <a:lstStyle/>
          <a:p>
            <a:pPr eaLnBrk="1" hangingPunct="1"/>
            <a:r>
              <a:rPr lang="it-IT" altLang="it-IT"/>
              <a:t>Capitolo 6</a:t>
            </a:r>
            <a:br>
              <a:rPr lang="it-IT" altLang="it-IT"/>
            </a:br>
            <a:r>
              <a:rPr lang="it-IT" altLang="it-IT"/>
              <a:t>Appendice 6 A1</a:t>
            </a:r>
          </a:p>
        </p:txBody>
      </p:sp>
      <p:sp>
        <p:nvSpPr>
          <p:cNvPr id="108546" name="Segnaposto piè di pagina 3">
            <a:extLst>
              <a:ext uri="{FF2B5EF4-FFF2-40B4-BE49-F238E27FC236}">
                <a16:creationId xmlns:a16="http://schemas.microsoft.com/office/drawing/2014/main" id="{9A9DE754-23A7-0A46-802B-DEF1F8DA808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8547" name="Segnaposto numero diapositiva 4">
            <a:extLst>
              <a:ext uri="{FF2B5EF4-FFF2-40B4-BE49-F238E27FC236}">
                <a16:creationId xmlns:a16="http://schemas.microsoft.com/office/drawing/2014/main" id="{F56C57DF-1541-9C4C-8C53-BB4DEC1A586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BBE0ED4-0A3E-7242-ADD8-FC44BDE3732E}" type="slidenum">
              <a:rPr lang="en-US" altLang="it-IT" sz="900" smtClean="0">
                <a:solidFill>
                  <a:schemeClr val="bg1"/>
                </a:solidFill>
                <a:latin typeface="Times" pitchFamily="2" charset="0"/>
              </a:rPr>
              <a:pPr eaLnBrk="0" hangingPunct="0">
                <a:spcBef>
                  <a:spcPct val="0"/>
                </a:spcBef>
                <a:buSzTx/>
                <a:buFontTx/>
                <a:buNone/>
              </a:pPr>
              <a:t>66</a:t>
            </a:fld>
            <a:endParaRPr lang="en-US" altLang="it-IT" sz="900">
              <a:solidFill>
                <a:schemeClr val="bg1"/>
              </a:solidFill>
              <a:latin typeface="Times" pitchFamily="2" charset="0"/>
            </a:endParaRPr>
          </a:p>
        </p:txBody>
      </p:sp>
      <p:sp>
        <p:nvSpPr>
          <p:cNvPr id="108548" name="Rectangle 3">
            <a:extLst>
              <a:ext uri="{FF2B5EF4-FFF2-40B4-BE49-F238E27FC236}">
                <a16:creationId xmlns:a16="http://schemas.microsoft.com/office/drawing/2014/main" id="{431106FD-82A8-E04C-9177-90B736169D6D}"/>
              </a:ext>
            </a:extLst>
          </p:cNvPr>
          <p:cNvSpPr txBox="1">
            <a:spLocks noChangeArrowheads="1"/>
          </p:cNvSpPr>
          <p:nvPr/>
        </p:nvSpPr>
        <p:spPr bwMode="auto">
          <a:xfrm>
            <a:off x="285750" y="2143125"/>
            <a:ext cx="36433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Commercio intertemporale e domanda</a:t>
            </a:r>
            <a:br>
              <a:rPr lang="it-IT" altLang="it-IT" sz="3200" b="1"/>
            </a:br>
            <a:r>
              <a:rPr lang="it-IT" altLang="it-IT" sz="3200" b="1"/>
              <a:t>di consumi</a:t>
            </a:r>
          </a:p>
        </p:txBody>
      </p:sp>
      <p:sp>
        <p:nvSpPr>
          <p:cNvPr id="108549" name="CasellaDiTesto 1">
            <a:extLst>
              <a:ext uri="{FF2B5EF4-FFF2-40B4-BE49-F238E27FC236}">
                <a16:creationId xmlns:a16="http://schemas.microsoft.com/office/drawing/2014/main" id="{4034A8A8-5AC2-F343-9442-891188398A06}"/>
              </a:ext>
            </a:extLst>
          </p:cNvPr>
          <p:cNvSpPr txBox="1">
            <a:spLocks noChangeArrowheads="1"/>
          </p:cNvSpPr>
          <p:nvPr/>
        </p:nvSpPr>
        <p:spPr bwMode="auto">
          <a:xfrm>
            <a:off x="5137150" y="5732463"/>
            <a:ext cx="3306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it-IT" altLang="it-IT" sz="1600">
                <a:latin typeface="Times" pitchFamily="2" charset="0"/>
              </a:rPr>
              <a:t>Adattamento italiano di Edimatica Srl</a:t>
            </a:r>
          </a:p>
        </p:txBody>
      </p:sp>
      <p:pic>
        <p:nvPicPr>
          <p:cNvPr id="108550" name="Immagine 7">
            <a:extLst>
              <a:ext uri="{FF2B5EF4-FFF2-40B4-BE49-F238E27FC236}">
                <a16:creationId xmlns:a16="http://schemas.microsoft.com/office/drawing/2014/main" id="{C02F9AF5-1E4A-024D-9E4B-8F171E4A19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214313"/>
            <a:ext cx="38004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olo 1">
            <a:extLst>
              <a:ext uri="{FF2B5EF4-FFF2-40B4-BE49-F238E27FC236}">
                <a16:creationId xmlns:a16="http://schemas.microsoft.com/office/drawing/2014/main" id="{156AE41E-8B84-E04E-A5D9-598EDA08CF6E}"/>
              </a:ext>
            </a:extLst>
          </p:cNvPr>
          <p:cNvSpPr>
            <a:spLocks noGrp="1" noChangeArrowheads="1"/>
          </p:cNvSpPr>
          <p:nvPr>
            <p:ph type="title"/>
          </p:nvPr>
        </p:nvSpPr>
        <p:spPr/>
        <p:txBody>
          <a:bodyPr/>
          <a:lstStyle/>
          <a:p>
            <a:pPr eaLnBrk="1" hangingPunct="1"/>
            <a:r>
              <a:rPr lang="it-IT" altLang="it-IT" b="0"/>
              <a:t>Figura 6A1.1 </a:t>
            </a:r>
            <a:r>
              <a:rPr lang="it-IT" altLang="it-IT"/>
              <a:t>Variazioni della produzione </a:t>
            </a:r>
            <a:br>
              <a:rPr lang="it-IT" altLang="it-IT"/>
            </a:br>
            <a:r>
              <a:rPr lang="it-IT" altLang="it-IT"/>
              <a:t>e del risparmio</a:t>
            </a:r>
          </a:p>
        </p:txBody>
      </p:sp>
      <p:sp>
        <p:nvSpPr>
          <p:cNvPr id="109570" name="Segnaposto piè di pagina 3">
            <a:extLst>
              <a:ext uri="{FF2B5EF4-FFF2-40B4-BE49-F238E27FC236}">
                <a16:creationId xmlns:a16="http://schemas.microsoft.com/office/drawing/2014/main" id="{1DE8D6C2-C5F9-2746-B255-80F460BBB04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09571" name="Segnaposto numero diapositiva 4">
            <a:extLst>
              <a:ext uri="{FF2B5EF4-FFF2-40B4-BE49-F238E27FC236}">
                <a16:creationId xmlns:a16="http://schemas.microsoft.com/office/drawing/2014/main" id="{EC59E437-FD84-1144-8BF5-4504CF68138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4C5039A-90C6-C646-8011-16F4FA51D9DE}" type="slidenum">
              <a:rPr lang="en-US" altLang="it-IT" sz="900" smtClean="0">
                <a:solidFill>
                  <a:schemeClr val="bg1"/>
                </a:solidFill>
                <a:latin typeface="Times" pitchFamily="2" charset="0"/>
              </a:rPr>
              <a:pPr eaLnBrk="0" hangingPunct="0">
                <a:spcBef>
                  <a:spcPct val="0"/>
                </a:spcBef>
                <a:buSzTx/>
                <a:buFontTx/>
                <a:buNone/>
              </a:pPr>
              <a:t>67</a:t>
            </a:fld>
            <a:endParaRPr lang="en-US" altLang="it-IT" sz="900">
              <a:solidFill>
                <a:schemeClr val="bg1"/>
              </a:solidFill>
              <a:latin typeface="Times" pitchFamily="2" charset="0"/>
            </a:endParaRPr>
          </a:p>
        </p:txBody>
      </p:sp>
      <p:pic>
        <p:nvPicPr>
          <p:cNvPr id="109572" name="Segnaposto contenuto 2">
            <a:extLst>
              <a:ext uri="{FF2B5EF4-FFF2-40B4-BE49-F238E27FC236}">
                <a16:creationId xmlns:a16="http://schemas.microsoft.com/office/drawing/2014/main" id="{255294F9-6638-D540-9D16-75187CC0B0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7613" y="1546225"/>
            <a:ext cx="6524625" cy="452596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663CFCA6-08E7-C64A-A4C0-03C411E40B02}"/>
              </a:ext>
            </a:extLst>
          </p:cNvPr>
          <p:cNvSpPr>
            <a:spLocks noGrp="1" noChangeArrowheads="1"/>
          </p:cNvSpPr>
          <p:nvPr>
            <p:ph type="title"/>
          </p:nvPr>
        </p:nvSpPr>
        <p:spPr>
          <a:xfrm>
            <a:off x="395288" y="981075"/>
            <a:ext cx="3990975" cy="900113"/>
          </a:xfrm>
        </p:spPr>
        <p:txBody>
          <a:bodyPr/>
          <a:lstStyle/>
          <a:p>
            <a:pPr eaLnBrk="1" hangingPunct="1"/>
            <a:r>
              <a:rPr lang="it-IT" altLang="it-IT"/>
              <a:t>Capitolo 6</a:t>
            </a:r>
            <a:br>
              <a:rPr lang="it-IT" altLang="it-IT"/>
            </a:br>
            <a:r>
              <a:rPr lang="it-IT" altLang="it-IT"/>
              <a:t>Appendice 6 A2</a:t>
            </a:r>
          </a:p>
        </p:txBody>
      </p:sp>
      <p:sp>
        <p:nvSpPr>
          <p:cNvPr id="110594" name="Segnaposto piè di pagina 3">
            <a:extLst>
              <a:ext uri="{FF2B5EF4-FFF2-40B4-BE49-F238E27FC236}">
                <a16:creationId xmlns:a16="http://schemas.microsoft.com/office/drawing/2014/main" id="{20EB0559-D1A7-1D4A-86EC-3EA945C7228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10595" name="Segnaposto numero diapositiva 4">
            <a:extLst>
              <a:ext uri="{FF2B5EF4-FFF2-40B4-BE49-F238E27FC236}">
                <a16:creationId xmlns:a16="http://schemas.microsoft.com/office/drawing/2014/main" id="{5CAFBD68-6232-A045-8235-9751919F600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D5C3DBF-792F-7644-8F73-B05F82649937}" type="slidenum">
              <a:rPr lang="en-US" altLang="it-IT" sz="900" smtClean="0">
                <a:solidFill>
                  <a:schemeClr val="bg1"/>
                </a:solidFill>
                <a:latin typeface="Times" pitchFamily="2" charset="0"/>
              </a:rPr>
              <a:pPr eaLnBrk="0" hangingPunct="0">
                <a:spcBef>
                  <a:spcPct val="0"/>
                </a:spcBef>
                <a:buSzTx/>
                <a:buFontTx/>
                <a:buNone/>
              </a:pPr>
              <a:t>68</a:t>
            </a:fld>
            <a:endParaRPr lang="en-US" altLang="it-IT" sz="900">
              <a:solidFill>
                <a:schemeClr val="bg1"/>
              </a:solidFill>
              <a:latin typeface="Times" pitchFamily="2" charset="0"/>
            </a:endParaRPr>
          </a:p>
        </p:txBody>
      </p:sp>
      <p:sp>
        <p:nvSpPr>
          <p:cNvPr id="110596" name="Rectangle 3">
            <a:extLst>
              <a:ext uri="{FF2B5EF4-FFF2-40B4-BE49-F238E27FC236}">
                <a16:creationId xmlns:a16="http://schemas.microsoft.com/office/drawing/2014/main" id="{728526A6-D51B-944A-885E-20600D90F136}"/>
              </a:ext>
            </a:extLst>
          </p:cNvPr>
          <p:cNvSpPr txBox="1">
            <a:spLocks noChangeArrowheads="1"/>
          </p:cNvSpPr>
          <p:nvPr/>
        </p:nvSpPr>
        <p:spPr bwMode="auto">
          <a:xfrm>
            <a:off x="285750" y="2143125"/>
            <a:ext cx="36433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La condizione di Marshall-Lerner</a:t>
            </a:r>
          </a:p>
        </p:txBody>
      </p:sp>
      <p:sp>
        <p:nvSpPr>
          <p:cNvPr id="110597" name="CasellaDiTesto 1">
            <a:extLst>
              <a:ext uri="{FF2B5EF4-FFF2-40B4-BE49-F238E27FC236}">
                <a16:creationId xmlns:a16="http://schemas.microsoft.com/office/drawing/2014/main" id="{32E42B8D-6B23-7648-9EB0-76795CF2D371}"/>
              </a:ext>
            </a:extLst>
          </p:cNvPr>
          <p:cNvSpPr txBox="1">
            <a:spLocks noChangeArrowheads="1"/>
          </p:cNvSpPr>
          <p:nvPr/>
        </p:nvSpPr>
        <p:spPr bwMode="auto">
          <a:xfrm>
            <a:off x="5137150" y="5732463"/>
            <a:ext cx="3306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it-IT" altLang="it-IT" sz="1600">
                <a:latin typeface="Times" pitchFamily="2" charset="0"/>
              </a:rPr>
              <a:t>Adattamento italiano di Edimatica Srl</a:t>
            </a:r>
          </a:p>
        </p:txBody>
      </p:sp>
      <p:pic>
        <p:nvPicPr>
          <p:cNvPr id="110598" name="Immagine 7">
            <a:extLst>
              <a:ext uri="{FF2B5EF4-FFF2-40B4-BE49-F238E27FC236}">
                <a16:creationId xmlns:a16="http://schemas.microsoft.com/office/drawing/2014/main" id="{A4C88249-7474-774E-9CE4-BFF8C6091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214313"/>
            <a:ext cx="38004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olo 1">
            <a:extLst>
              <a:ext uri="{FF2B5EF4-FFF2-40B4-BE49-F238E27FC236}">
                <a16:creationId xmlns:a16="http://schemas.microsoft.com/office/drawing/2014/main" id="{62858654-2AF1-7D4D-8F6E-EDD832AF9B67}"/>
              </a:ext>
            </a:extLst>
          </p:cNvPr>
          <p:cNvSpPr>
            <a:spLocks noGrp="1" noChangeArrowheads="1"/>
          </p:cNvSpPr>
          <p:nvPr>
            <p:ph type="title"/>
          </p:nvPr>
        </p:nvSpPr>
        <p:spPr/>
        <p:txBody>
          <a:bodyPr/>
          <a:lstStyle/>
          <a:p>
            <a:pPr eaLnBrk="1" hangingPunct="1"/>
            <a:r>
              <a:rPr lang="it-IT" altLang="it-IT" b="0"/>
              <a:t>Tabella 6A2.1 </a:t>
            </a:r>
            <a:r>
              <a:rPr lang="it-IT" altLang="it-IT"/>
              <a:t>Stima delle elasticità di prezzo </a:t>
            </a:r>
            <a:br>
              <a:rPr lang="it-IT" altLang="it-IT"/>
            </a:br>
            <a:r>
              <a:rPr lang="it-IT" altLang="it-IT"/>
              <a:t>dei flussi commerciali di beni manufatti</a:t>
            </a:r>
          </a:p>
        </p:txBody>
      </p:sp>
      <p:pic>
        <p:nvPicPr>
          <p:cNvPr id="111618" name="Picture 6">
            <a:extLst>
              <a:ext uri="{FF2B5EF4-FFF2-40B4-BE49-F238E27FC236}">
                <a16:creationId xmlns:a16="http://schemas.microsoft.com/office/drawing/2014/main" id="{7F393A39-BC35-B643-AAEB-2D76F2616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7988" y="1546225"/>
            <a:ext cx="5603875" cy="4525963"/>
          </a:xfrm>
          <a:noFill/>
        </p:spPr>
      </p:pic>
      <p:sp>
        <p:nvSpPr>
          <p:cNvPr id="111619" name="Segnaposto piè di pagina 3">
            <a:extLst>
              <a:ext uri="{FF2B5EF4-FFF2-40B4-BE49-F238E27FC236}">
                <a16:creationId xmlns:a16="http://schemas.microsoft.com/office/drawing/2014/main" id="{AC313843-5541-0444-9FA9-9FEBB401314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111620" name="Segnaposto numero diapositiva 4">
            <a:extLst>
              <a:ext uri="{FF2B5EF4-FFF2-40B4-BE49-F238E27FC236}">
                <a16:creationId xmlns:a16="http://schemas.microsoft.com/office/drawing/2014/main" id="{55E2AF80-5A87-2B4A-8F13-B2F7EAB9B41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A12B729-5A95-8041-B5DE-A0D07E7AA25E}" type="slidenum">
              <a:rPr lang="en-US" altLang="it-IT" sz="900" smtClean="0">
                <a:solidFill>
                  <a:schemeClr val="bg1"/>
                </a:solidFill>
                <a:latin typeface="Times" pitchFamily="2" charset="0"/>
              </a:rPr>
              <a:pPr eaLnBrk="0" hangingPunct="0">
                <a:spcBef>
                  <a:spcPct val="0"/>
                </a:spcBef>
                <a:buSzTx/>
                <a:buFontTx/>
                <a:buNone/>
              </a:pPr>
              <a:t>69</a:t>
            </a:fld>
            <a:endParaRPr lang="en-US" altLang="it-IT" sz="900">
              <a:solidFill>
                <a:schemeClr val="bg1"/>
              </a:solidFill>
              <a:latin typeface="Times"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F4852EE-08EE-A644-A144-F7D6E4ECC036}"/>
              </a:ext>
            </a:extLst>
          </p:cNvPr>
          <p:cNvSpPr>
            <a:spLocks noGrp="1" noChangeArrowheads="1"/>
          </p:cNvSpPr>
          <p:nvPr>
            <p:ph type="title"/>
          </p:nvPr>
        </p:nvSpPr>
        <p:spPr/>
        <p:txBody>
          <a:bodyPr/>
          <a:lstStyle/>
          <a:p>
            <a:pPr eaLnBrk="1" hangingPunct="1"/>
            <a:r>
              <a:rPr lang="it-IT" altLang="it-IT"/>
              <a:t>Determinanti della domanda aggregata </a:t>
            </a:r>
          </a:p>
        </p:txBody>
      </p:sp>
      <p:sp>
        <p:nvSpPr>
          <p:cNvPr id="10243" name="Rectangle 3">
            <a:extLst>
              <a:ext uri="{FF2B5EF4-FFF2-40B4-BE49-F238E27FC236}">
                <a16:creationId xmlns:a16="http://schemas.microsoft.com/office/drawing/2014/main" id="{3F205F37-B2D4-4B46-9562-CED26450E421}"/>
              </a:ext>
            </a:extLst>
          </p:cNvPr>
          <p:cNvSpPr>
            <a:spLocks noGrp="1" noChangeArrowheads="1"/>
          </p:cNvSpPr>
          <p:nvPr>
            <p:ph idx="1"/>
          </p:nvPr>
        </p:nvSpPr>
        <p:spPr>
          <a:xfrm>
            <a:off x="357188" y="1357313"/>
            <a:ext cx="8229600" cy="4525962"/>
          </a:xfrm>
        </p:spPr>
        <p:txBody>
          <a:bodyPr/>
          <a:lstStyle/>
          <a:p>
            <a:pPr eaLnBrk="1" hangingPunct="1"/>
            <a:r>
              <a:rPr lang="it-IT" altLang="it-IT" sz="2400"/>
              <a:t>Queste sono le determinanti del conto corrente.</a:t>
            </a:r>
          </a:p>
          <a:p>
            <a:pPr lvl="3" eaLnBrk="1" hangingPunct="1">
              <a:spcBef>
                <a:spcPct val="50000"/>
              </a:spcBef>
            </a:pPr>
            <a:r>
              <a:rPr lang="it-IT" altLang="it-IT"/>
              <a:t>Tasso di cambio reale: prezzi dei prodotti esteri rispetto ai prezzi dei prodotti domestici, entrambi misurati in valuta domestica: </a:t>
            </a:r>
            <a:r>
              <a:rPr lang="it-IT" altLang="it-IT" i="1"/>
              <a:t>EP*/P</a:t>
            </a:r>
          </a:p>
          <a:p>
            <a:pPr marL="1193800" lvl="4" indent="-342900" eaLnBrk="1" hangingPunct="1">
              <a:spcBef>
                <a:spcPct val="50000"/>
              </a:spcBef>
              <a:buFont typeface="Symbol" pitchFamily="2" charset="2"/>
              <a:buChar char="®"/>
            </a:pPr>
            <a:r>
              <a:rPr lang="it-IT" altLang="it-IT"/>
              <a:t>Al crescere dei prezzi dei prodotti stranieri rispetto</a:t>
            </a:r>
            <a:br>
              <a:rPr lang="it-IT" altLang="it-IT"/>
            </a:br>
            <a:r>
              <a:rPr lang="it-IT" altLang="it-IT"/>
              <a:t>a quelli dei prodotti domestici, la spesa in prodotti domestici aumenta e la spesa nei prodotti stranieri</a:t>
            </a:r>
            <a:br>
              <a:rPr lang="it-IT" altLang="it-IT"/>
            </a:br>
            <a:r>
              <a:rPr lang="it-IT" altLang="it-IT"/>
              <a:t>si riduce.</a:t>
            </a:r>
          </a:p>
          <a:p>
            <a:pPr lvl="3" eaLnBrk="1" hangingPunct="1">
              <a:spcBef>
                <a:spcPct val="50000"/>
              </a:spcBef>
            </a:pPr>
            <a:r>
              <a:rPr lang="it-IT" altLang="it-IT"/>
              <a:t>Reddito disponibile: un reddito disponibile maggiore implica una maggior spesa in prodotti esteri (importazioni).</a:t>
            </a:r>
          </a:p>
        </p:txBody>
      </p:sp>
      <p:sp>
        <p:nvSpPr>
          <p:cNvPr id="46083" name="Segnaposto piè di pagina 3">
            <a:extLst>
              <a:ext uri="{FF2B5EF4-FFF2-40B4-BE49-F238E27FC236}">
                <a16:creationId xmlns:a16="http://schemas.microsoft.com/office/drawing/2014/main" id="{9E465577-E0FA-7148-8BC3-D8CB115729D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6084" name="Segnaposto numero diapositiva 4">
            <a:extLst>
              <a:ext uri="{FF2B5EF4-FFF2-40B4-BE49-F238E27FC236}">
                <a16:creationId xmlns:a16="http://schemas.microsoft.com/office/drawing/2014/main" id="{480A6FD1-21E6-A447-98FE-450AC04F108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B94B5E6-07A8-0B45-8304-93D3AB50E68C}" type="slidenum">
              <a:rPr lang="en-US" altLang="it-IT" sz="900" smtClean="0">
                <a:solidFill>
                  <a:schemeClr val="bg1"/>
                </a:solidFill>
                <a:latin typeface="Times" pitchFamily="2" charset="0"/>
              </a:rPr>
              <a:pPr eaLnBrk="0" hangingPunct="0">
                <a:spcBef>
                  <a:spcPct val="0"/>
                </a:spcBef>
                <a:buSzTx/>
                <a:buFontTx/>
                <a:buNone/>
              </a:pPr>
              <a:t>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0" dur="500"/>
                                        <p:tgtEl>
                                          <p:spTgt spid="102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3" dur="500"/>
                                        <p:tgtEl>
                                          <p:spTgt spid="1024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strips(downRight)">
                                      <p:cBhvr>
                                        <p:cTn id="16"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D44961FE-1D7F-7541-BE9D-347A71D5083E}"/>
              </a:ext>
            </a:extLst>
          </p:cNvPr>
          <p:cNvSpPr>
            <a:spLocks noGrp="1" noChangeArrowheads="1"/>
          </p:cNvSpPr>
          <p:nvPr>
            <p:ph type="title"/>
          </p:nvPr>
        </p:nvSpPr>
        <p:spPr>
          <a:xfrm>
            <a:off x="357188" y="285750"/>
            <a:ext cx="7856537" cy="839788"/>
          </a:xfrm>
        </p:spPr>
        <p:txBody>
          <a:bodyPr/>
          <a:lstStyle/>
          <a:p>
            <a:pPr eaLnBrk="1" hangingPunct="1"/>
            <a:r>
              <a:rPr lang="it-IT" altLang="it-IT"/>
              <a:t>Come variazioni del tasso di cambio reale influenzano il conto corrente </a:t>
            </a:r>
          </a:p>
        </p:txBody>
      </p:sp>
      <p:sp>
        <p:nvSpPr>
          <p:cNvPr id="12291" name="Rectangle 3">
            <a:extLst>
              <a:ext uri="{FF2B5EF4-FFF2-40B4-BE49-F238E27FC236}">
                <a16:creationId xmlns:a16="http://schemas.microsoft.com/office/drawing/2014/main" id="{18C92CE7-5A17-BA4C-BDAE-E24703889A0E}"/>
              </a:ext>
            </a:extLst>
          </p:cNvPr>
          <p:cNvSpPr>
            <a:spLocks noGrp="1" noChangeArrowheads="1"/>
          </p:cNvSpPr>
          <p:nvPr>
            <p:ph idx="1"/>
          </p:nvPr>
        </p:nvSpPr>
        <p:spPr>
          <a:xfrm>
            <a:off x="357188" y="1285875"/>
            <a:ext cx="8229600" cy="4929188"/>
          </a:xfrm>
        </p:spPr>
        <p:txBody>
          <a:bodyPr/>
          <a:lstStyle/>
          <a:p>
            <a:pPr eaLnBrk="1" hangingPunct="1">
              <a:lnSpc>
                <a:spcPct val="90000"/>
              </a:lnSpc>
            </a:pPr>
            <a:r>
              <a:rPr lang="it-IT" altLang="it-IT" sz="2400"/>
              <a:t>Se i volumi di importazioni ed esportazioni non cambiano molto, </a:t>
            </a:r>
            <a:r>
              <a:rPr lang="it-IT" altLang="it-IT" sz="2400" i="1"/>
              <a:t>l’effetto valore </a:t>
            </a:r>
            <a:r>
              <a:rPr lang="it-IT" altLang="it-IT" sz="2400"/>
              <a:t>potrebbe dominare </a:t>
            </a:r>
            <a:r>
              <a:rPr lang="it-IT" altLang="it-IT" sz="2400" i="1"/>
              <a:t>l’effetto volume </a:t>
            </a:r>
            <a:r>
              <a:rPr lang="it-IT" altLang="it-IT" sz="2400"/>
              <a:t>quando il tasso di cambio reale varia.</a:t>
            </a:r>
          </a:p>
          <a:p>
            <a:pPr lvl="3" eaLnBrk="1" hangingPunct="1">
              <a:lnSpc>
                <a:spcPct val="90000"/>
              </a:lnSpc>
              <a:spcBef>
                <a:spcPct val="50000"/>
              </a:spcBef>
            </a:pPr>
            <a:r>
              <a:rPr lang="it-IT" altLang="it-IT"/>
              <a:t>Per esempio, obbligazioni contrattuali ad acquistare date quantità di prodotti potrebbero portare a un effetto volume piccolo.</a:t>
            </a:r>
          </a:p>
          <a:p>
            <a:pPr eaLnBrk="1" hangingPunct="1">
              <a:lnSpc>
                <a:spcPct val="90000"/>
              </a:lnSpc>
            </a:pPr>
            <a:r>
              <a:rPr lang="it-IT" altLang="it-IT" sz="2400"/>
              <a:t>Tuttavia, l’evidenza empirica indica che per la maggior parte dei paesi l’effetto volume domina l’effetto valore in un periodo di 1 anno o più breve.</a:t>
            </a:r>
          </a:p>
          <a:p>
            <a:pPr eaLnBrk="1" hangingPunct="1">
              <a:lnSpc>
                <a:spcPct val="90000"/>
              </a:lnSpc>
            </a:pPr>
            <a:r>
              <a:rPr lang="it-IT" altLang="it-IT" sz="2400"/>
              <a:t>Perciò, ipotizziamo che un deprezzamento reale porti a un aumento del saldo del conto corrente: l’effetto volume domina l’effetto valore. </a:t>
            </a:r>
          </a:p>
        </p:txBody>
      </p:sp>
      <p:sp>
        <p:nvSpPr>
          <p:cNvPr id="47107" name="Segnaposto piè di pagina 3">
            <a:extLst>
              <a:ext uri="{FF2B5EF4-FFF2-40B4-BE49-F238E27FC236}">
                <a16:creationId xmlns:a16="http://schemas.microsoft.com/office/drawing/2014/main" id="{F662CE17-28F2-4341-9357-1F8EDD7E3D8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7108" name="Segnaposto numero diapositiva 4">
            <a:extLst>
              <a:ext uri="{FF2B5EF4-FFF2-40B4-BE49-F238E27FC236}">
                <a16:creationId xmlns:a16="http://schemas.microsoft.com/office/drawing/2014/main" id="{E541172B-950D-8544-9EF1-5AC5C9AB6D2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27A0852-3010-6E4D-8E20-177F01E4AA91}" type="slidenum">
              <a:rPr lang="en-US" altLang="it-IT" sz="900" smtClean="0">
                <a:solidFill>
                  <a:schemeClr val="bg1"/>
                </a:solidFill>
                <a:latin typeface="Times" pitchFamily="2" charset="0"/>
              </a:rPr>
              <a:pPr eaLnBrk="0" hangingPunct="0">
                <a:spcBef>
                  <a:spcPct val="0"/>
                </a:spcBef>
                <a:buSzTx/>
                <a:buFontTx/>
                <a:buNone/>
              </a:pPr>
              <a:t>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0" dur="500"/>
                                        <p:tgtEl>
                                          <p:spTgt spid="122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strips(downRight)">
                                      <p:cBhvr>
                                        <p:cTn id="15" dur="500"/>
                                        <p:tgtEl>
                                          <p:spTgt spid="122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animEffect transition="in" filter="strips(downRight)">
                                      <p:cBhvr>
                                        <p:cTn id="20"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a:extLst>
              <a:ext uri="{FF2B5EF4-FFF2-40B4-BE49-F238E27FC236}">
                <a16:creationId xmlns:a16="http://schemas.microsoft.com/office/drawing/2014/main" id="{9B541C13-7075-1C4D-97AA-5145DB32E943}"/>
              </a:ext>
            </a:extLst>
          </p:cNvPr>
          <p:cNvSpPr>
            <a:spLocks noGrp="1" noChangeArrowheads="1"/>
          </p:cNvSpPr>
          <p:nvPr>
            <p:ph type="title"/>
          </p:nvPr>
        </p:nvSpPr>
        <p:spPr/>
        <p:txBody>
          <a:bodyPr/>
          <a:lstStyle/>
          <a:p>
            <a:pPr eaLnBrk="1" hangingPunct="1"/>
            <a:r>
              <a:rPr lang="it-IT" altLang="it-IT" b="0"/>
              <a:t>Tabella 6.1 </a:t>
            </a:r>
            <a:r>
              <a:rPr lang="it-IT" altLang="it-IT"/>
              <a:t>I fattori che determinano il conto corrente</a:t>
            </a:r>
          </a:p>
        </p:txBody>
      </p:sp>
      <p:pic>
        <p:nvPicPr>
          <p:cNvPr id="48130" name="Picture 6">
            <a:extLst>
              <a:ext uri="{FF2B5EF4-FFF2-40B4-BE49-F238E27FC236}">
                <a16:creationId xmlns:a16="http://schemas.microsoft.com/office/drawing/2014/main" id="{E14B7656-7186-D742-89FB-0E207605CE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25" y="2276475"/>
            <a:ext cx="8229600" cy="2312988"/>
          </a:xfrm>
          <a:noFill/>
        </p:spPr>
      </p:pic>
      <p:sp>
        <p:nvSpPr>
          <p:cNvPr id="48131" name="Segnaposto piè di pagina 3">
            <a:extLst>
              <a:ext uri="{FF2B5EF4-FFF2-40B4-BE49-F238E27FC236}">
                <a16:creationId xmlns:a16="http://schemas.microsoft.com/office/drawing/2014/main" id="{7C289AF0-626D-8D40-8BA0-E26E4EE29D6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8132" name="Segnaposto numero diapositiva 4">
            <a:extLst>
              <a:ext uri="{FF2B5EF4-FFF2-40B4-BE49-F238E27FC236}">
                <a16:creationId xmlns:a16="http://schemas.microsoft.com/office/drawing/2014/main" id="{DC60F9CE-A936-B54A-B5AB-11401B2A72B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2ED6C5B-8B51-DA48-84F3-3FA057F8F8F8}" type="slidenum">
              <a:rPr lang="en-US" altLang="it-IT" sz="900" smtClean="0">
                <a:solidFill>
                  <a:schemeClr val="bg1"/>
                </a:solidFill>
                <a:latin typeface="Times" pitchFamily="2" charset="0"/>
              </a:rPr>
              <a:pPr eaLnBrk="0" hangingPunct="0">
                <a:spcBef>
                  <a:spcPct val="0"/>
                </a:spcBef>
                <a:buSzTx/>
                <a:buFontTx/>
                <a:buNone/>
              </a:pPr>
              <a:t>9</a:t>
            </a:fld>
            <a:endParaRPr lang="en-US" altLang="it-IT" sz="900">
              <a:solidFill>
                <a:schemeClr val="bg1"/>
              </a:solidFill>
              <a:latin typeface="Times" pitchFamily="2" charset="0"/>
            </a:endParaRPr>
          </a:p>
        </p:txBody>
      </p:sp>
    </p:spTree>
  </p:cSld>
  <p:clrMapOvr>
    <a:masterClrMapping/>
  </p:clrMapOvr>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TotalTime>
  <Words>4974</Words>
  <Application>Microsoft Macintosh PowerPoint</Application>
  <PresentationFormat>Presentazione su schermo (4:3)</PresentationFormat>
  <Paragraphs>410</Paragraphs>
  <Slides>69</Slides>
  <Notes>2</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69</vt:i4>
      </vt:variant>
    </vt:vector>
  </HeadingPairs>
  <TitlesOfParts>
    <vt:vector size="79" baseType="lpstr">
      <vt:lpstr>Times</vt:lpstr>
      <vt:lpstr>MS PGothic</vt:lpstr>
      <vt:lpstr>Arial</vt:lpstr>
      <vt:lpstr>Verdana</vt:lpstr>
      <vt:lpstr>Courier New</vt:lpstr>
      <vt:lpstr>Symbol</vt:lpstr>
      <vt:lpstr>Times New Roman</vt:lpstr>
      <vt:lpstr>Custom Design</vt:lpstr>
      <vt:lpstr>1_Custom Design</vt:lpstr>
      <vt:lpstr>2_Custom Design</vt:lpstr>
      <vt:lpstr>Capitolo 6</vt:lpstr>
      <vt:lpstr>Struttura della presentazione</vt:lpstr>
      <vt:lpstr>Struttura della presentazione</vt:lpstr>
      <vt:lpstr>Introduzione</vt:lpstr>
      <vt:lpstr>Determinanti della domanda aggregata</vt:lpstr>
      <vt:lpstr>Determinanti della domanda aggregata </vt:lpstr>
      <vt:lpstr>Determinanti della domanda aggregata </vt:lpstr>
      <vt:lpstr>Come variazioni del tasso di cambio reale influenzano il conto corrente </vt:lpstr>
      <vt:lpstr>Tabella 6.1 I fattori che determinano il conto corrente</vt:lpstr>
      <vt:lpstr>Determinanti della domanda aggregata </vt:lpstr>
      <vt:lpstr>Determinanti della domanda aggregata </vt:lpstr>
      <vt:lpstr>Determinanti della domanda aggregata </vt:lpstr>
      <vt:lpstr>Determinanti della domanda aggregata </vt:lpstr>
      <vt:lpstr>Figura 6.1 Domanda aggregata in funzione  del reddito</vt:lpstr>
      <vt:lpstr>Equilibrio di breve periodo per la domanda aggregata e la produzione</vt:lpstr>
      <vt:lpstr>Figura 6.2 Determinazione della produzione nel breve periodo</vt:lpstr>
      <vt:lpstr>Equilibrio di breve periodo e tasso di cambio: la curva DD</vt:lpstr>
      <vt:lpstr>Figura 6.3 Effetti di un deprezzamento della valuta sulla produzione con prezzi dei prodotti fissi</vt:lpstr>
      <vt:lpstr>Figura 6.4 Derivazione della curva DD</vt:lpstr>
      <vt:lpstr>Equilibrio di breve periodo e tasso di cambio: la curva DD </vt:lpstr>
      <vt:lpstr>Spostamento della curva DD</vt:lpstr>
      <vt:lpstr>Figura 6.5 Spesa pubblica e posizione della curva DD</vt:lpstr>
      <vt:lpstr>Spostamento della curva DD </vt:lpstr>
      <vt:lpstr>Equilibrio di breve periodo per le attività</vt:lpstr>
      <vt:lpstr>Figura 6.6 Produzione e tassi di cambio nell’equilibrio del mercato delle attività</vt:lpstr>
      <vt:lpstr>Equilibrio di breve periodo per le attività </vt:lpstr>
      <vt:lpstr>Equilibrio di breve periodo per le attività: la curva AA</vt:lpstr>
      <vt:lpstr>Figura 6.7 La curva AA</vt:lpstr>
      <vt:lpstr>Spostamento della curva AA</vt:lpstr>
      <vt:lpstr>Spostamento della curva AA </vt:lpstr>
      <vt:lpstr>Equilibrio di breve periodo: l’uso congiunto delle curve DD e AA</vt:lpstr>
      <vt:lpstr>Equilibrio di breve periodo: l’uso congiunto delle curve DD e AA</vt:lpstr>
      <vt:lpstr>Figura 6.8 Equilibrio di breve periodo: l’intersezione delle curve DD e AA</vt:lpstr>
      <vt:lpstr>Figura 6.9 Processo di aggiustamento dell’economia verso l’equilibrio di breve periodo</vt:lpstr>
      <vt:lpstr>Politiche monetarie e fiscali temporanee</vt:lpstr>
      <vt:lpstr>Politiche monetarie e fiscali temporanee</vt:lpstr>
      <vt:lpstr>Figura 6.10 Effetti di un incremento temporaneo dell’offerta di moneta</vt:lpstr>
      <vt:lpstr>Politiche monetarie e fiscali temporanee</vt:lpstr>
      <vt:lpstr>Figura 6.11 Effetti di un’espansione fiscale temporanea</vt:lpstr>
      <vt:lpstr>Politiche per il mantenimento della piena occupazione</vt:lpstr>
      <vt:lpstr>Politiche per il mantenimento della piena occupazione</vt:lpstr>
      <vt:lpstr>Figura 6.12 Politiche per il mantenimento del pieno impiego dopo una riduzione temporanea della domanda mondiale per i prodotti nazionali</vt:lpstr>
      <vt:lpstr>Figura 6.13 Politiche per il mantenimento  del piego impiego dopo un aumento temporaneo della domanda di moneta</vt:lpstr>
      <vt:lpstr>Politiche per il mantenimento della piena occupazione</vt:lpstr>
      <vt:lpstr>Politiche per il mantenimento della piena occupazione</vt:lpstr>
      <vt:lpstr>Politiche per il mantenimento della piena occupazione</vt:lpstr>
      <vt:lpstr>Politiche monetarie e fiscali permanenti</vt:lpstr>
      <vt:lpstr>Figura 6.14 Effetti di breve periodo di un incremento permanente dell’offerta di moneta</vt:lpstr>
      <vt:lpstr>Effetti di cambiamenti permanenti della politica monetaria nel lungo periodo</vt:lpstr>
      <vt:lpstr>Figura 6.15 Aggiustamento di lungo periodo  a un aumento permanente dell’offerta di moneta</vt:lpstr>
      <vt:lpstr>Effetti di cambiamenti permanenti della politica fiscale</vt:lpstr>
      <vt:lpstr>Effetti di cambiamenti permanenti della politica fiscale </vt:lpstr>
      <vt:lpstr>Figura 6.16 Effetti di un’espansione fiscale permanente </vt:lpstr>
      <vt:lpstr>Politiche macroeconomiche  e saldo del conto corrente</vt:lpstr>
      <vt:lpstr>Figura 6.17 Come le politiche macroeconomiche influenzano il saldo del conto corrente </vt:lpstr>
      <vt:lpstr>Politiche macroeconomiche  e saldo del conto corrente </vt:lpstr>
      <vt:lpstr>Politiche macroeconomiche  e saldo del conto corrente </vt:lpstr>
      <vt:lpstr>Politiche macroeconomiche  e saldo del conto corrente </vt:lpstr>
      <vt:lpstr>La curva J</vt:lpstr>
      <vt:lpstr>Figura 6.18 La curva J</vt:lpstr>
      <vt:lpstr>Il grado di aggiustamento</vt:lpstr>
      <vt:lpstr>La trappola della liquidità</vt:lpstr>
      <vt:lpstr>Figura 6.19 Una trappola della liquidità a bassi livelli di produzione</vt:lpstr>
      <vt:lpstr>Riassunto</vt:lpstr>
      <vt:lpstr>Riassunto</vt:lpstr>
      <vt:lpstr>Capitolo 6 Appendice 6 A1</vt:lpstr>
      <vt:lpstr>Figura 6A1.1 Variazioni della produzione  e del risparmio</vt:lpstr>
      <vt:lpstr>Capitolo 6 Appendice 6 A2</vt:lpstr>
      <vt:lpstr>Tabella 6A2.1 Stima delle elasticità di prezzo  dei flussi commerciali di beni manufatti</vt:lpstr>
    </vt:vector>
  </TitlesOfParts>
  <Company>© 2012 Pearson Addison-Wesley. All rights reserved.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Microsoft Office User</cp:lastModifiedBy>
  <cp:revision>409</cp:revision>
  <dcterms:created xsi:type="dcterms:W3CDTF">2005-08-05T21:46:31Z</dcterms:created>
  <dcterms:modified xsi:type="dcterms:W3CDTF">2019-03-27T10:14:40Z</dcterms:modified>
</cp:coreProperties>
</file>