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</p:sldMasterIdLst>
  <p:notesMasterIdLst>
    <p:notesMasterId r:id="rId52"/>
  </p:notesMasterIdLst>
  <p:handoutMasterIdLst>
    <p:handoutMasterId r:id="rId53"/>
  </p:handoutMasterIdLst>
  <p:sldIdLst>
    <p:sldId id="278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33" r:id="rId20"/>
    <p:sldId id="299" r:id="rId21"/>
    <p:sldId id="301" r:id="rId22"/>
    <p:sldId id="302" r:id="rId23"/>
    <p:sldId id="304" r:id="rId24"/>
    <p:sldId id="335" r:id="rId25"/>
    <p:sldId id="337" r:id="rId26"/>
    <p:sldId id="306" r:id="rId27"/>
    <p:sldId id="307" r:id="rId28"/>
    <p:sldId id="308" r:id="rId29"/>
    <p:sldId id="336" r:id="rId30"/>
    <p:sldId id="344" r:id="rId31"/>
    <p:sldId id="309" r:id="rId32"/>
    <p:sldId id="310" r:id="rId33"/>
    <p:sldId id="311" r:id="rId34"/>
    <p:sldId id="312" r:id="rId35"/>
    <p:sldId id="313" r:id="rId36"/>
    <p:sldId id="314" r:id="rId37"/>
    <p:sldId id="339" r:id="rId38"/>
    <p:sldId id="318" r:id="rId39"/>
    <p:sldId id="340" r:id="rId40"/>
    <p:sldId id="319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43" r:id="rId50"/>
    <p:sldId id="342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91009" autoAdjust="0"/>
  </p:normalViewPr>
  <p:slideViewPr>
    <p:cSldViewPr>
      <p:cViewPr varScale="1">
        <p:scale>
          <a:sx n="84" d="100"/>
          <a:sy n="84" d="100"/>
        </p:scale>
        <p:origin x="1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F6C5223F-7AEA-0542-83F6-6875C39AAC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A5B1DBEC-D5D3-B34A-9EAA-D17C95C904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FC632D92-4615-7C46-B447-BCAE569F4B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31F26DF0-C8DA-1544-A661-D1C987657A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DC3FF61-C413-BE4C-944F-C74AD928514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BB6770D5-DAA7-B840-BBBB-D33D1DB175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CE3B5F2B-5285-9E41-9A1C-B64AC00743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BB0672ED-FC38-6E49-A029-6D897AF466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4AC41EA7-87BA-3B46-9FEF-ECFD5549BE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16DEE4B2-53BD-8C4E-ADF1-2AE719A480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1565108A-A94E-D740-B1A8-EAF4FC421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DF625DF-3E64-8C4C-BE6C-492485A7D61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E45468-F846-034C-99FF-2162265C8A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CFDE0435-21E0-8B43-AA5A-73AB7121D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22FCBE7F-BB7F-BE4A-BDC8-F1AE30339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5FF14C26-39D2-194A-A7AE-FC34A7BB980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CCAFEC-C692-C04C-9171-F6F4008B8A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E3E5F5-CEF9-E44D-A6AE-CCC05EA15F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77EA-740B-E14F-8EF4-D3AAF092195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568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131438-F538-F24D-9283-7027876019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2FD59-DBF5-924F-9480-E78D6304D6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8506-263E-5E4D-8E23-0667BE5EBE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2580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762E95-5C6A-404D-8D97-183F2AFF33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E204A349-F752-3343-BFCD-8336F6AE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3D50EB06-055B-3B40-8030-D9078450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DFDB43FF-B6D4-584B-8D3C-4A84801B687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6E6A3FC-8BCE-9D42-B5C9-195A5DEE341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7A128782-B38A-CA48-957E-B6A19CF678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4516BF5E-01F0-5448-8B9E-71CFABB267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073D77EF-606F-BF42-93FE-191E08220C4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16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0B63F2-7B79-2243-9B7A-85601A2522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42DDFF-101C-3D49-9E0E-245F71B819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3F43-6DE0-7945-9685-B69A6F9A555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090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D3D037-DF8B-5A44-A5EC-9A14F3E6AE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AD2352-CE9C-BA41-AA68-AEBEF4C4E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504A-43A8-BA40-A536-D63088F56DF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1898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13A82-F9DD-B949-AD82-09E4655854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FB393-9C91-4248-AD47-87CA7DFE13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36D6-5991-1843-8ADA-086A73A0DB4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7493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30F3BA-D337-F94D-9A8E-52BA7C5EF1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89B7772-5095-3049-8739-C3E2184F1D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708A-7E14-BD4E-85B6-79087C8A506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0378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B263AA-F842-E743-A5EB-197B9E55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A49FEE-1511-D04F-BCBD-0E3D2A6114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A1581-5860-2541-8F77-81391BEA385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1021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63234BF-4DDF-8943-BC09-81CA9C1763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EF17B83-91D9-FD4B-A006-38D0B1D53F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065E-84DC-CD40-8A33-FCD4B26C91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007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6D961-844B-5D46-A8B3-FF1FF3EDA5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298CA-D087-4049-A9BB-47C8FA1B64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6428-D832-E542-997B-222620D9BD9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08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93F962-B88E-2A47-A051-F22709A7F6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7794F-CFD0-D743-B244-C85F0286E3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D55E-8B23-144A-B6AA-EBE18B685A1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8968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B48A-08F0-1C44-B960-AEFDFD4804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3A4917-E314-154B-910C-551BA12B96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0785-90F2-8347-B0D5-0CF91EEF5C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692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B58D2-E96B-3948-B2B7-2F00ABC32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818DBF-2465-384C-9E94-3A091853EA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46DB-9EF2-6B4F-BD7D-5C3BAD74DC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275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B90397-1F97-8840-9252-20E63EB54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6F3E2-85E8-0146-AD14-91388FA917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BCD8-3E29-E243-B754-2297D3D3FD5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82601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4853755-05EA-9345-8D90-DF1B5C7D33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C681801B-711A-FC4F-92AB-460992687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050DC3EB-D295-FF49-BB4C-BA590BD73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110494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18319B-363B-CE46-95A4-1F01A611F8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B2A19-FB12-2A49-967A-7498C7CAC8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F06F-0F1D-7B45-B5D3-5C3FC20CD94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2128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89F756-EA0F-014F-961D-C2E0CD63C5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245387A-F0A3-F54D-AE50-B9FE7C1F59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E597-530F-944F-AA00-0EEB93FA21C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0929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B66A38-C247-D64A-8907-B65AF25294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D66212-109E-EC42-B88F-67709D8D4A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4104-64AA-7D4E-AAC1-9DC0C2DCD86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84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B5278-8523-2446-8E62-4A6A047867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AB160-25C1-1844-AD00-7AF4F2124C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466B-CE88-5E42-994C-6E32F87518A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5163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FCCE0E-DB1B-7147-A50E-70280110E6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A40940-32DB-6F4F-9055-9C5380FC82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FFCF-070E-3B4E-9983-92BD1B6E1E4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471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74F164C-14E1-F541-B273-08617A1293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AB6029E-F7BE-8643-80C6-49E8C53325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E575-4E18-104B-AA68-E4C97FD686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7343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3A8A1C-1B86-E940-9FEC-BB8F2612C3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159036-B314-094A-938C-02354EB67D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8B8E-C7AC-FC49-8E43-F6B5D4DCD63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30001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FDF95E-E275-D542-AFE2-E7513E1B6D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B4BB34-9553-8143-ACB8-991E86DDA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3C94-5051-C74E-9689-E44F9B9FD0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7985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9415E0-AAFD-3E49-8539-56F2B3E47A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5B4594-706C-A44E-8202-09806AD769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D342-D076-DA47-A266-4EF3A07E37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0752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C32459-5E35-F24A-B81B-A3EBA458D5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23734C-7B8F-E542-B4BB-7845C8F404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B9FA9-BB95-C944-BA14-1DCE56A1790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87760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5DCE40-29F1-2046-986F-3606AD299E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43C8B6-B8B7-DD4D-9D79-14B516072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EE87-891B-0E46-896A-22CAF6DBD44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474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93DAD-9670-AD4A-8A61-0CC7D9E390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50D44B-391C-7741-A497-69D8DF77FD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6ABE-AF21-8C40-B06D-E18597F8BE4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8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6D8DFD-AB3D-A24D-A157-40192D3B14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E352DC-B786-2444-A857-7A6C22847E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B3ED-C071-AE4C-BC63-CF047E64315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9633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3A7F44-6C07-7C48-8C0D-5E91E3FD03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A3E185-38AD-614F-8056-69D46F0EFE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4B5C-D47E-7D49-836A-C3F5662F061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127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7802033-EAFC-6F41-954C-5DAA2ECC5A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6981847-3DFF-4240-B3AC-DA750A7B14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98A7-FB72-344C-82AA-B7E26CCA5C2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031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247FA-2DB5-0148-8DEC-2A25CFB21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4E88ED-C73F-454B-8AED-B37EE0BD4B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CA85-20C1-EF4C-B585-5C9DE1C91F9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4041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34021-6793-C64D-BDF3-2A9B47F8D5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BE00C-D7C0-BB42-BF88-E498377165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347A-79F4-874F-B2DE-2C8DCBDBAA8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608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4963D210-94B3-674A-9F89-D35DE5509D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E8F67F0-B0E4-484D-9CF8-698DC76E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1DB4B8C-07AF-1C40-8EE0-0E6BC4982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74A4F585-36C8-8446-9041-4DEACD203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</a:t>
            </a:r>
            <a:r>
              <a:rPr lang="en-US" err="1"/>
              <a:t>S.p.A</a:t>
            </a:r>
            <a:r>
              <a:rPr lang="en-US"/>
              <a:t>. - Krugman, </a:t>
            </a:r>
            <a:r>
              <a:rPr lang="en-US" err="1"/>
              <a:t>Obstfeld</a:t>
            </a:r>
            <a:r>
              <a:rPr lang="en-US"/>
              <a:t>, </a:t>
            </a:r>
            <a:r>
              <a:rPr lang="en-US" err="1"/>
              <a:t>Melitz</a:t>
            </a:r>
            <a:r>
              <a:rPr lang="en-US"/>
              <a:t> - </a:t>
            </a:r>
            <a:r>
              <a:rPr lang="en-US" err="1"/>
              <a:t>Economia</a:t>
            </a:r>
            <a:r>
              <a:rPr lang="en-US"/>
              <a:t> </a:t>
            </a:r>
            <a:r>
              <a:rPr lang="en-US" err="1"/>
              <a:t>internazionale</a:t>
            </a:r>
            <a:r>
              <a:rPr lang="en-US"/>
              <a:t>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9B23A8AC-E5D1-8144-9056-F589CB8F4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FBDB65-25D3-3948-BCB7-A2E953A756A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F782185A-71F9-6940-9508-F47F089A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C4AF1ACA-743F-124F-9D41-4DBFE67A4B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E8E2E09-D682-8246-AFF0-AB773F28E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2FCCA68-C456-0145-8263-17A819ECF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949ED280-5D5C-E047-A5D4-6C1D38A115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4E8BC00F-D81C-414F-8203-40F5F83CCE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3C4A0E-2DA8-9248-8306-5D04D1FFBE0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CBCE1821-C430-3048-82D6-F8394F78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FBDBFE6F-040E-1442-9739-FF74C5A30C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80D4592-B7C3-CB49-A24C-4DA5AEFE7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89A9102-9A39-7642-A176-96F02FE66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0A9A78B9-D300-A945-9299-EA2A5875B3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8FBF8BA1-FAB9-9845-8C46-7D0694576A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680627-C67E-EE4E-95AE-C8E18AB593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:a16="http://schemas.microsoft.com/office/drawing/2014/main" id="{66EA015E-7D06-D945-B815-104EFCAA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25CA9C2E-EC3D-364E-B81F-1BE820EA3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5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:a16="http://schemas.microsoft.com/office/drawing/2014/main" id="{92D51D8C-5940-CF48-98D6-5C831A4195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:a16="http://schemas.microsoft.com/office/drawing/2014/main" id="{F662EAF8-B62E-344D-8AB5-387F8A3AE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636147A-80AB-8944-B023-3A7C5CA1AB3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42F71AA-9677-804D-B34A-BB7E99EAC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854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Livello dei prezzi e tasso </a:t>
            </a:r>
            <a:br>
              <a:rPr lang="it-IT" altLang="it-IT" sz="3200" b="1"/>
            </a:br>
            <a:r>
              <a:rPr lang="it-IT" altLang="it-IT" sz="3200" b="1"/>
              <a:t>di cambio nel lungo periodo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:a16="http://schemas.microsoft.com/office/drawing/2014/main" id="{11E022D8-2B6A-4C4F-8B80-2D74F6FF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313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104CD877-23C6-0348-8F0F-01B97B414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Approccio monetario ai tassi di cambio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EB8422B-F2E1-4741-85A5-160099B2FF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857375"/>
            <a:ext cx="8229600" cy="365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2400"/>
              <a:t>L’approccio </a:t>
            </a:r>
            <a:r>
              <a:rPr lang="it-IT" altLang="it-IT" sz="2400" i="1"/>
              <a:t>monetario</a:t>
            </a:r>
            <a:r>
              <a:rPr lang="it-IT" altLang="it-IT" sz="2400"/>
              <a:t> al tasso di cambio</a:t>
            </a:r>
            <a:r>
              <a:rPr lang="it-IT" altLang="it-IT" sz="2400" i="1"/>
              <a:t> </a:t>
            </a:r>
            <a:r>
              <a:rPr lang="it-IT" altLang="it-IT" sz="2400"/>
              <a:t>utilizza fattori monetari per prevedere come i tassi di cambio si aggiustano nel lungo periodo, sulla base della versione assoluta della PPP.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/>
              <a:t>Ipotizza che i prezzi medi si aggiustino nel lungo periodo fra paesi così che l’offerta monetaria (aggregata) reale uguagli la domanda di moneta (aggregata) reale:</a:t>
            </a:r>
          </a:p>
          <a:p>
            <a:pPr lvl="1" algn="ctr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 P</a:t>
            </a:r>
            <a:r>
              <a:rPr lang="it-IT" altLang="it-IT" baseline="-25000">
                <a:ea typeface="Arial" panose="020B0604020202020204" pitchFamily="34" charset="0"/>
                <a:cs typeface="Times New Roman" panose="02020603050405020304" pitchFamily="18" charset="0"/>
              </a:rPr>
              <a:t>US 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it-IT" altLang="it-IT" i="1" baseline="3000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it-IT" altLang="it-IT" baseline="-25000">
                <a:ea typeface="Arial" panose="020B0604020202020204" pitchFamily="34" charset="0"/>
                <a:cs typeface="Times New Roman" panose="02020603050405020304" pitchFamily="18" charset="0"/>
              </a:rPr>
              <a:t>US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it-IT" altLang="it-IT" baseline="-25000"/>
              <a:t>$</a:t>
            </a:r>
            <a:r>
              <a:rPr lang="it-IT" altLang="it-IT"/>
              <a:t>, </a:t>
            </a:r>
            <a:r>
              <a:rPr lang="it-IT" altLang="it-IT" i="1"/>
              <a:t>Y</a:t>
            </a:r>
            <a:r>
              <a:rPr lang="it-IT" altLang="it-IT" baseline="-25000"/>
              <a:t>US</a:t>
            </a:r>
            <a:r>
              <a:rPr lang="it-IT" altLang="it-IT"/>
              <a:t>) 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it-IT" altLang="it-IT" i="1"/>
              <a:t>P</a:t>
            </a:r>
            <a:r>
              <a:rPr lang="it-IT" altLang="it-IT" baseline="-25000"/>
              <a:t>UE </a:t>
            </a:r>
            <a:r>
              <a:rPr lang="it-IT" altLang="it-IT"/>
              <a:t>= </a:t>
            </a:r>
            <a:r>
              <a:rPr lang="it-IT" altLang="it-IT" i="1"/>
              <a:t>M</a:t>
            </a:r>
            <a:r>
              <a:rPr lang="it-IT" altLang="it-IT" i="1" baseline="30000"/>
              <a:t>s</a:t>
            </a:r>
            <a:r>
              <a:rPr lang="it-IT" altLang="it-IT" baseline="-25000"/>
              <a:t>UE</a:t>
            </a:r>
            <a:r>
              <a:rPr lang="it-IT" altLang="it-IT"/>
              <a:t>/</a:t>
            </a:r>
            <a:r>
              <a:rPr lang="it-IT" altLang="it-IT" i="1"/>
              <a:t>L </a:t>
            </a:r>
            <a:r>
              <a:rPr lang="it-IT" altLang="it-IT"/>
              <a:t>(</a:t>
            </a:r>
            <a:r>
              <a:rPr lang="it-IT" altLang="it-IT" i="1"/>
              <a:t>R</a:t>
            </a:r>
            <a:r>
              <a:rPr lang="it-IT" altLang="it-IT" baseline="-25000"/>
              <a:t>€</a:t>
            </a:r>
            <a:r>
              <a:rPr lang="it-IT" altLang="it-IT"/>
              <a:t>, </a:t>
            </a:r>
            <a:r>
              <a:rPr lang="it-IT" altLang="it-IT" i="1"/>
              <a:t>Y</a:t>
            </a:r>
            <a:r>
              <a:rPr lang="it-IT" altLang="it-IT" baseline="-25000"/>
              <a:t>UE</a:t>
            </a:r>
            <a:r>
              <a:rPr lang="it-IT" altLang="it-IT"/>
              <a:t>) 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89DF6A81-613E-8C4B-9AD3-A0BEE793B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6D57A8C5-F40A-DC47-B47E-311BF1368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19CF635-748C-9440-B1B4-4F225DA8BA4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3BAC70B6-73BE-7F44-8262-F75FBA27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Approccio monetario ai tassi di cambio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8AFC835-6843-A842-92C2-6EED33C9F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Nella misura in cui la PPP vale e i prezzi si aggiustano per uguagliare l’offerta di moneta reale alla domanda di moneta reale, abbiamo la seguente previsione. </a:t>
            </a:r>
          </a:p>
          <a:p>
            <a:pPr lvl="3" eaLnBrk="1" hangingPunct="1"/>
            <a:r>
              <a:rPr lang="it-IT" altLang="it-IT" i="1"/>
              <a:t>Il tasso di cambio è determinato nel lungo periodo dai prezzi, che a loro volta sono determinati dall’offerta relativa di moneta e dalla domanda reale relativa di moneta nei mercati valutari fra paesi</a:t>
            </a:r>
            <a:r>
              <a:rPr lang="it-IT" altLang="it-IT"/>
              <a:t>.</a:t>
            </a:r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id="{62FAF539-BE67-FA49-98C8-038B3F4FF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CF58A526-2EA5-E74E-B7A8-345FFC515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EA72872-F950-1F46-8CEC-86F73EF9CDB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1D7BCD8-4AAD-CA4B-86D4-1304DF140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Approccio monetario ai tassi di cambio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0D80D74-D849-BA42-A5D2-35D5D7F115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7835900" cy="50212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sz="2300" i="1" dirty="0"/>
              <a:t>Offerta di moneta</a:t>
            </a:r>
            <a:r>
              <a:rPr lang="it-IT" altLang="it-IT" sz="2300" dirty="0"/>
              <a:t>: un aumento permanente dell’offerta di moneta domestica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causa un aumento proporzionale del livello dei prezzi domestici,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causando un deprezzamento proporzionale della valuta domestica (attraverso la PPP).</a:t>
            </a:r>
          </a:p>
          <a:p>
            <a:pPr marL="457200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r>
              <a:rPr lang="it-IT" altLang="it-IT" dirty="0">
                <a:latin typeface="Symbol" panose="05050102010706020507" pitchFamily="18" charset="2"/>
              </a:rPr>
              <a:t>®	</a:t>
            </a:r>
            <a:r>
              <a:rPr lang="it-IT" altLang="it-IT" dirty="0"/>
              <a:t>Stessa previsione del modello di lungo periodo senza PPP. 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sz="2300" i="1" dirty="0"/>
              <a:t>Tasso di interesse</a:t>
            </a:r>
            <a:r>
              <a:rPr lang="it-IT" altLang="it-IT" sz="2300" dirty="0"/>
              <a:t>: un aumento del tasso di interesse domestico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riduce la domanda di moneta domestica,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aumentando il livello dei prezzi interni,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causando un </a:t>
            </a:r>
            <a:r>
              <a:rPr lang="it-IT" altLang="it-IT" sz="1900" i="1" dirty="0"/>
              <a:t>deprezzamento </a:t>
            </a:r>
            <a:r>
              <a:rPr lang="it-IT" altLang="it-IT" sz="1900" dirty="0"/>
              <a:t>proporzionale della valuta domestica (attraverso la PPP). 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A84F5D9E-D0A1-D249-AEBB-85BE15280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B13E6F8C-C552-CE46-B1EC-66A2F6AFF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34D84D9-F3C4-8C48-9849-D551A323C9F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94224264-4782-8943-B383-A370F47AD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Approccio monetario ai tassi di cambio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4AA0AB4-A24E-BA4A-9826-E9D70F465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14438"/>
            <a:ext cx="8229600" cy="4857750"/>
          </a:xfrm>
        </p:spPr>
        <p:txBody>
          <a:bodyPr/>
          <a:lstStyle/>
          <a:p>
            <a:pPr marL="533400" indent="-533400" eaLnBrk="1" hangingPunct="1">
              <a:buFont typeface="Times" charset="0"/>
              <a:buAutoNum type="arabicPeriod" startAt="3"/>
              <a:defRPr/>
            </a:pPr>
            <a:r>
              <a:rPr lang="it-IT" altLang="it-IT" sz="2400" i="1" dirty="0"/>
              <a:t>Produzione</a:t>
            </a:r>
            <a:r>
              <a:rPr lang="it-IT" altLang="it-IT" sz="2400" dirty="0"/>
              <a:t>: un aumento del livello di produzione domestica</a:t>
            </a:r>
          </a:p>
          <a:p>
            <a:pPr marL="914400" lvl="1" indent="-4572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fa aumentare la domanda di moneta nel paese,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riducendo il livello dei prezzi interni,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e causando un apprezzamento proporzionale della valuta domestica (attraverso la PPP).</a:t>
            </a:r>
          </a:p>
          <a:p>
            <a:pPr indent="-533400" eaLnBrk="1" hangingPunct="1">
              <a:spcBef>
                <a:spcPct val="70000"/>
              </a:spcBef>
              <a:defRPr/>
            </a:pPr>
            <a:r>
              <a:rPr lang="it-IT" altLang="it-IT" sz="2400" dirty="0"/>
              <a:t>Tutte le tre variazioni influenzano l’offerta di moneta o la domanda di moneta, e ciò provoca un aggiustamento dei prezzi per mantenere l’equilibrio nel mercato monetario, e quindi i tassi di cambio si modificano per mantenere la PPP. </a:t>
            </a:r>
          </a:p>
        </p:txBody>
      </p:sp>
      <p:sp>
        <p:nvSpPr>
          <p:cNvPr id="52227" name="Segnaposto piè di pagina 3">
            <a:extLst>
              <a:ext uri="{FF2B5EF4-FFF2-40B4-BE49-F238E27FC236}">
                <a16:creationId xmlns:a16="http://schemas.microsoft.com/office/drawing/2014/main" id="{D93C06D5-9F13-854F-A58E-7527132FF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0E07A69B-AEF1-9246-BE20-D34843060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83DCB14-BAEE-DD47-95C2-5280C36EEC3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32450093-0DD7-7C4B-8767-714383466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Approccio monetario ai tassi di cambio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76E8805-CDBD-0848-B06E-A9501803D0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229600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2400" dirty="0"/>
              <a:t>Una variazione del </a:t>
            </a:r>
            <a:r>
              <a:rPr lang="it-IT" altLang="it-IT" sz="2400" i="1" dirty="0"/>
              <a:t>livello</a:t>
            </a:r>
            <a:r>
              <a:rPr lang="it-IT" altLang="it-IT" sz="2400" dirty="0"/>
              <a:t> dell’offerta di moneta genera una variazione del livello</a:t>
            </a:r>
            <a:r>
              <a:rPr lang="it-IT" altLang="it-IT" sz="2400" i="1" dirty="0"/>
              <a:t> </a:t>
            </a:r>
            <a:r>
              <a:rPr lang="it-IT" altLang="it-IT" sz="2400" dirty="0"/>
              <a:t>dei prezzi.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2400" dirty="0"/>
              <a:t>Una variazione del </a:t>
            </a:r>
            <a:r>
              <a:rPr lang="it-IT" altLang="it-IT" sz="2400" i="1" dirty="0"/>
              <a:t>tasso di crescita </a:t>
            </a:r>
            <a:r>
              <a:rPr lang="it-IT" altLang="it-IT" sz="2400" dirty="0"/>
              <a:t>dell’offerta di moneta genera una variazione del </a:t>
            </a:r>
            <a:r>
              <a:rPr lang="it-IT" altLang="it-IT" sz="2400" i="1" dirty="0"/>
              <a:t>tasso di crescita </a:t>
            </a:r>
            <a:r>
              <a:rPr lang="it-IT" altLang="it-IT" sz="2400" dirty="0"/>
              <a:t>dei prezzi (inflazione).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dirty="0"/>
              <a:t>A parità di altre condizioni, un tasso di crescita costante dell’offerta di moneta genera un tasso di crescita dei prezzi persistente (inflazione </a:t>
            </a:r>
            <a:r>
              <a:rPr lang="it-IT" altLang="it-IT" i="1" dirty="0"/>
              <a:t>persistente</a:t>
            </a:r>
            <a:r>
              <a:rPr lang="it-IT" altLang="it-IT" dirty="0"/>
              <a:t>) allo stesso tasso costante.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dirty="0"/>
              <a:t>L’inflazione non influenza la capacità produttiva dell’economia e il reddito reale derivante dalla produzione nel lungo periodo. </a:t>
            </a:r>
          </a:p>
          <a:p>
            <a:pPr marL="0" lvl="3" indent="0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  <a:defRPr/>
            </a:pPr>
            <a:r>
              <a:rPr lang="it-IT" altLang="it-IT" sz="2400" dirty="0"/>
              <a:t>L’inflazione, tuttavia, influenza i tassi di interesse nominali. Come?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16CDF51D-548A-6046-93DF-0DDFD98F1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A21FB675-BEDA-AE48-B692-A6859C503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FB0A2F4-8066-6A4F-8836-2D05DC250BF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694EA91-117E-1349-ADE5-6BFD5A8ED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L’effetto Fisher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9CB8613-32E4-1A4D-9CB3-E006E99BE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96975"/>
            <a:ext cx="7835900" cy="50403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sz="2300" dirty="0"/>
              <a:t>L’</a:t>
            </a:r>
            <a:r>
              <a:rPr lang="it-IT" sz="2300" b="1" dirty="0"/>
              <a:t>effetto Fisher </a:t>
            </a:r>
            <a:r>
              <a:rPr lang="it-IT" sz="2300" dirty="0"/>
              <a:t>descrive la relazione tra i tassi di interesse nominali e l’inflazione.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sz="1900" dirty="0"/>
              <a:t>Deriviamo l’effetto Fisher dalla condizione di parità scoperta dei tassi di interesse:</a:t>
            </a:r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br>
              <a:rPr lang="it-IT" sz="800" dirty="0"/>
            </a:br>
            <a:r>
              <a:rPr lang="it-IT" sz="1900" dirty="0"/>
              <a:t>                           </a:t>
            </a:r>
            <a:r>
              <a:rPr lang="it-IT" sz="1900" i="1" dirty="0"/>
              <a:t>R</a:t>
            </a:r>
            <a:r>
              <a:rPr lang="it-IT" sz="1900" baseline="-25000" dirty="0"/>
              <a:t>$</a:t>
            </a:r>
            <a:r>
              <a:rPr lang="it-IT" sz="1900" i="1" baseline="-25000" dirty="0"/>
              <a:t> </a:t>
            </a:r>
            <a:r>
              <a:rPr lang="it-IT" sz="1900" i="1" dirty="0"/>
              <a:t>- R</a:t>
            </a:r>
            <a:r>
              <a:rPr lang="it-IT" sz="1900" baseline="-25000" dirty="0"/>
              <a:t>€ </a:t>
            </a:r>
            <a:r>
              <a:rPr lang="it-IT" sz="1900" dirty="0"/>
              <a:t>= (</a:t>
            </a:r>
            <a:r>
              <a:rPr lang="it-IT" sz="1900" i="1" dirty="0" err="1"/>
              <a:t>E</a:t>
            </a:r>
            <a:r>
              <a:rPr lang="it-IT" sz="1900" i="1" baseline="30000" dirty="0" err="1"/>
              <a:t>e</a:t>
            </a:r>
            <a:r>
              <a:rPr lang="it-IT" sz="1900" baseline="-25000" dirty="0"/>
              <a:t>$/€</a:t>
            </a:r>
            <a:r>
              <a:rPr lang="it-IT" sz="1900" i="1" baseline="-25000" dirty="0"/>
              <a:t> </a:t>
            </a:r>
            <a:r>
              <a:rPr lang="it-IT" sz="1900" i="1" dirty="0"/>
              <a:t>- E</a:t>
            </a:r>
            <a:r>
              <a:rPr lang="it-IT" sz="1900" baseline="-25000" dirty="0"/>
              <a:t>$/€</a:t>
            </a:r>
            <a:r>
              <a:rPr lang="it-IT" sz="1900" dirty="0"/>
              <a:t>)/</a:t>
            </a:r>
            <a:r>
              <a:rPr lang="it-IT" sz="1900" i="1" dirty="0"/>
              <a:t>E</a:t>
            </a:r>
            <a:r>
              <a:rPr lang="it-IT" sz="1900" baseline="-25000" dirty="0"/>
              <a:t>$/€ </a:t>
            </a:r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900" baseline="-25000" dirty="0"/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sz="1900" dirty="0"/>
              <a:t>Se i mercati finanziari si attendono che la PPP (relativa) valga, allora la variazione attesa del tasso di cambio sarà uguale alla differenza tra l’inflazione attesa dei paesi: </a:t>
            </a:r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br>
              <a:rPr lang="it-IT" sz="800" dirty="0"/>
            </a:br>
            <a:r>
              <a:rPr lang="it-IT" sz="1900" dirty="0"/>
              <a:t>                        (</a:t>
            </a:r>
            <a:r>
              <a:rPr lang="it-IT" sz="1900" i="1" dirty="0" err="1"/>
              <a:t>E</a:t>
            </a:r>
            <a:r>
              <a:rPr lang="it-IT" sz="1900" i="1" baseline="30000" dirty="0" err="1"/>
              <a:t>e</a:t>
            </a:r>
            <a:r>
              <a:rPr lang="it-IT" sz="1900" baseline="-25000" dirty="0"/>
              <a:t>$/€</a:t>
            </a:r>
            <a:r>
              <a:rPr lang="it-IT" sz="1900" i="1" baseline="-25000" dirty="0"/>
              <a:t> </a:t>
            </a:r>
            <a:r>
              <a:rPr lang="it-IT" sz="1900" i="1" dirty="0"/>
              <a:t>- E</a:t>
            </a:r>
            <a:r>
              <a:rPr lang="it-IT" sz="1900" baseline="-25000" dirty="0"/>
              <a:t>$/€</a:t>
            </a:r>
            <a:r>
              <a:rPr lang="it-IT" sz="1900" dirty="0"/>
              <a:t>)/</a:t>
            </a:r>
            <a:r>
              <a:rPr lang="it-IT" sz="1900" i="1" dirty="0"/>
              <a:t>E</a:t>
            </a:r>
            <a:r>
              <a:rPr lang="it-IT" sz="1900" baseline="-25000" dirty="0"/>
              <a:t>$/€ </a:t>
            </a:r>
            <a:r>
              <a:rPr lang="it-IT" sz="1900" dirty="0"/>
              <a:t>= </a:t>
            </a:r>
            <a:r>
              <a:rPr lang="it-IT" sz="1900" dirty="0">
                <a:sym typeface="Symbol" pitchFamily="18" charset="2"/>
              </a:rPr>
              <a:t></a:t>
            </a:r>
            <a:r>
              <a:rPr lang="it-IT" sz="1900" i="1" baseline="30000" dirty="0" err="1"/>
              <a:t>e</a:t>
            </a:r>
            <a:r>
              <a:rPr lang="it-IT" sz="1900" baseline="-25000" dirty="0" err="1"/>
              <a:t>US</a:t>
            </a:r>
            <a:r>
              <a:rPr lang="it-IT" sz="1900" i="1" baseline="-25000" dirty="0"/>
              <a:t> </a:t>
            </a:r>
            <a:r>
              <a:rPr lang="it-IT" sz="1900" i="1" dirty="0"/>
              <a:t>- </a:t>
            </a:r>
            <a:r>
              <a:rPr lang="it-IT" sz="1900" dirty="0">
                <a:sym typeface="Symbol" pitchFamily="18" charset="2"/>
              </a:rPr>
              <a:t></a:t>
            </a:r>
            <a:r>
              <a:rPr lang="it-IT" sz="1900" i="1" baseline="30000" dirty="0" err="1"/>
              <a:t>e</a:t>
            </a:r>
            <a:r>
              <a:rPr lang="it-IT" sz="1900" i="1" baseline="-25000" dirty="0" err="1"/>
              <a:t>UE</a:t>
            </a:r>
            <a:r>
              <a:rPr lang="it-IT" sz="1900" i="1" baseline="30000" dirty="0"/>
              <a:t> </a:t>
            </a:r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900" b="1" i="1" baseline="30000" dirty="0"/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1900" dirty="0"/>
              <a:t>Quindi:                   </a:t>
            </a:r>
            <a:r>
              <a:rPr lang="it-IT" sz="1900" i="1" dirty="0"/>
              <a:t>R</a:t>
            </a:r>
            <a:r>
              <a:rPr lang="it-IT" sz="1900" baseline="-25000" dirty="0"/>
              <a:t>$</a:t>
            </a:r>
            <a:r>
              <a:rPr lang="it-IT" sz="1900" i="1" baseline="-25000" dirty="0"/>
              <a:t> </a:t>
            </a:r>
            <a:r>
              <a:rPr lang="it-IT" sz="1900" i="1" dirty="0"/>
              <a:t>- R</a:t>
            </a:r>
            <a:r>
              <a:rPr lang="it-IT" sz="1900" baseline="-25000" dirty="0"/>
              <a:t>€ </a:t>
            </a:r>
            <a:r>
              <a:rPr lang="it-IT" sz="1900" dirty="0"/>
              <a:t>= </a:t>
            </a:r>
            <a:r>
              <a:rPr lang="it-IT" sz="1900" dirty="0">
                <a:sym typeface="Symbol" pitchFamily="18" charset="2"/>
              </a:rPr>
              <a:t></a:t>
            </a:r>
            <a:r>
              <a:rPr lang="it-IT" sz="1900" i="1" baseline="30000" dirty="0" err="1"/>
              <a:t>e</a:t>
            </a:r>
            <a:r>
              <a:rPr lang="it-IT" sz="1900" baseline="-25000" dirty="0" err="1"/>
              <a:t>US</a:t>
            </a:r>
            <a:r>
              <a:rPr lang="it-IT" sz="1900" i="1" baseline="-25000" dirty="0"/>
              <a:t> </a:t>
            </a:r>
            <a:r>
              <a:rPr lang="it-IT" sz="1900" i="1" dirty="0"/>
              <a:t>- </a:t>
            </a:r>
            <a:r>
              <a:rPr lang="it-IT" sz="1900" dirty="0">
                <a:sym typeface="Symbol" pitchFamily="18" charset="2"/>
              </a:rPr>
              <a:t></a:t>
            </a:r>
            <a:r>
              <a:rPr lang="it-IT" sz="1900" i="1" baseline="30000" dirty="0" err="1"/>
              <a:t>e</a:t>
            </a:r>
            <a:r>
              <a:rPr lang="it-IT" sz="1900" i="1" baseline="-25000" dirty="0" err="1"/>
              <a:t>UE</a:t>
            </a:r>
            <a:r>
              <a:rPr lang="it-IT" sz="1900" i="1" baseline="30000" dirty="0"/>
              <a:t> </a:t>
            </a:r>
          </a:p>
          <a:p>
            <a:pPr marL="352425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900" baseline="-25000" dirty="0"/>
          </a:p>
          <a:p>
            <a:pPr marL="0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2200" i="1" dirty="0"/>
              <a:t>Un aumento del tasso di inflazione domestica causa</a:t>
            </a:r>
            <a:br>
              <a:rPr lang="it-IT" sz="2200" i="1" dirty="0"/>
            </a:br>
            <a:r>
              <a:rPr lang="it-IT" sz="2200" i="1" dirty="0"/>
              <a:t>un uguale aumento del tasso di interesse sui depositi in valuta domestica nel lungo periodo, a parità di altre condizioni</a:t>
            </a:r>
            <a:r>
              <a:rPr lang="it-IT" sz="2200" dirty="0"/>
              <a:t>. </a:t>
            </a:r>
          </a:p>
        </p:txBody>
      </p:sp>
      <p:sp>
        <p:nvSpPr>
          <p:cNvPr id="54275" name="Segnaposto piè di pagina 3">
            <a:extLst>
              <a:ext uri="{FF2B5EF4-FFF2-40B4-BE49-F238E27FC236}">
                <a16:creationId xmlns:a16="http://schemas.microsoft.com/office/drawing/2014/main" id="{89125EF4-F577-5546-AAE7-EAE47D27D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4276" name="Segnaposto numero diapositiva 4">
            <a:extLst>
              <a:ext uri="{FF2B5EF4-FFF2-40B4-BE49-F238E27FC236}">
                <a16:creationId xmlns:a16="http://schemas.microsoft.com/office/drawing/2014/main" id="{95D70F6D-F49C-E04A-BFB4-49CFAC2CD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B602FD2-C8CC-D147-83E9-9AB5E054E85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CC8FEBCA-B0A2-9D43-AB0F-9FD49A96B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/>
              <a:t>L’effetto Fisher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27D559-9E69-C84A-811C-8150AF7E5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7932737" cy="4343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it-IT" sz="2400"/>
              <a:t>Supponiamo che la Federal Reserve aumenti in modo inatteso il tasso di crescita dell’offerta monetaria in </a:t>
            </a:r>
            <a:r>
              <a:rPr lang="it-IT" altLang="it-IT" sz="2400" i="1"/>
              <a:t>t</a:t>
            </a:r>
            <a:r>
              <a:rPr lang="it-IT" altLang="it-IT" sz="2400" i="1" baseline="-25000"/>
              <a:t>0</a:t>
            </a:r>
            <a:r>
              <a:rPr lang="en-US" altLang="it-IT" sz="2400" i="1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it-IT" sz="2400"/>
              <a:t>Supponiamo inoltre che il tasso di inflazione sia </a:t>
            </a:r>
            <a:r>
              <a:rPr lang="it-IT" altLang="it-IT" sz="2400" i="1"/>
              <a:t>π</a:t>
            </a:r>
            <a:r>
              <a:rPr lang="en-US" altLang="it-IT" sz="2400" i="1"/>
              <a:t> </a:t>
            </a:r>
            <a:r>
              <a:rPr lang="it-IT" altLang="it-IT" sz="2400"/>
              <a:t>negli</a:t>
            </a:r>
            <a:r>
              <a:rPr lang="en-US" altLang="it-IT" sz="2400"/>
              <a:t> USA </a:t>
            </a:r>
            <a:r>
              <a:rPr lang="it-IT" altLang="it-IT" sz="2400"/>
              <a:t>prima di </a:t>
            </a:r>
            <a:r>
              <a:rPr lang="en-US" altLang="it-IT" sz="2400" i="1"/>
              <a:t>t</a:t>
            </a:r>
            <a:r>
              <a:rPr lang="en-US" altLang="it-IT" sz="2400" i="1" baseline="-25000"/>
              <a:t>0 </a:t>
            </a:r>
            <a:r>
              <a:rPr lang="it-IT" altLang="it-IT" sz="2400"/>
              <a:t>e </a:t>
            </a:r>
            <a:r>
              <a:rPr lang="it-IT" altLang="it-IT" sz="2400" i="1"/>
              <a:t>π</a:t>
            </a:r>
            <a:r>
              <a:rPr lang="en-US" altLang="it-IT" sz="2400" i="1"/>
              <a:t> + </a:t>
            </a:r>
            <a:r>
              <a:rPr lang="it-IT" altLang="it-IT" sz="2400" i="1">
                <a:sym typeface="Symbol" pitchFamily="2" charset="2"/>
              </a:rPr>
              <a:t></a:t>
            </a:r>
            <a:r>
              <a:rPr lang="it-IT" altLang="it-IT" sz="2400" i="1"/>
              <a:t>π</a:t>
            </a:r>
            <a:r>
              <a:rPr lang="en-US" altLang="it-IT" sz="2400"/>
              <a:t> </a:t>
            </a:r>
            <a:r>
              <a:rPr lang="it-IT" altLang="it-IT" sz="2400"/>
              <a:t>dopo. Supponiamo che l’inflazione sia sempre allo 0% in Europa. </a:t>
            </a:r>
            <a:endParaRPr lang="en-US" altLang="it-IT" sz="2400"/>
          </a:p>
          <a:p>
            <a:pPr eaLnBrk="1" hangingPunct="1">
              <a:spcBef>
                <a:spcPct val="40000"/>
              </a:spcBef>
            </a:pPr>
            <a:r>
              <a:rPr lang="it-IT" altLang="it-IT" sz="2400"/>
              <a:t>Il tasso di interesse si aggiusta secondo l’effetto Fisher per rispecchiare questo maggior tasso di inflazione. 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E316F9FC-CC1C-6847-BBD8-ED11CE638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DB34B289-9BEC-4E4F-908C-DC63BEE69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DF2BA4F-4CA3-E64B-88D6-271D3EA1D3D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>
            <a:extLst>
              <a:ext uri="{FF2B5EF4-FFF2-40B4-BE49-F238E27FC236}">
                <a16:creationId xmlns:a16="http://schemas.microsoft.com/office/drawing/2014/main" id="{AFD880F8-737F-6D49-AE7F-A6D05521B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85225" cy="1035050"/>
          </a:xfrm>
        </p:spPr>
        <p:txBody>
          <a:bodyPr/>
          <a:lstStyle/>
          <a:p>
            <a:pPr eaLnBrk="1" hangingPunct="1"/>
            <a:r>
              <a:rPr lang="it-IT" altLang="it-IT" sz="2000" b="0"/>
              <a:t>Figura 5.1 </a:t>
            </a:r>
            <a:r>
              <a:rPr lang="it-IT" altLang="it-IT" sz="1900"/>
              <a:t>Percorsi di lungo periodo delle variabili economiche statunitensi in seguito a un aumento permanente del tasso </a:t>
            </a:r>
            <a:br>
              <a:rPr lang="it-IT" altLang="it-IT" sz="1900"/>
            </a:br>
            <a:r>
              <a:rPr lang="it-IT" altLang="it-IT" sz="1900"/>
              <a:t>di crescita dell’offerta di moneta negli Stati Uniti</a:t>
            </a:r>
          </a:p>
        </p:txBody>
      </p:sp>
      <p:sp>
        <p:nvSpPr>
          <p:cNvPr id="56322" name="Segnaposto piè di pagina 3">
            <a:extLst>
              <a:ext uri="{FF2B5EF4-FFF2-40B4-BE49-F238E27FC236}">
                <a16:creationId xmlns:a16="http://schemas.microsoft.com/office/drawing/2014/main" id="{64528C87-8147-064F-8A89-E0F4B9397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6323" name="Segnaposto numero diapositiva 4">
            <a:extLst>
              <a:ext uri="{FF2B5EF4-FFF2-40B4-BE49-F238E27FC236}">
                <a16:creationId xmlns:a16="http://schemas.microsoft.com/office/drawing/2014/main" id="{D2AC765C-7A64-F14D-A504-E034AA326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BBE9291-B26C-1546-80A0-5DB8F7193FE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6324" name="Segnaposto contenuto 2">
            <a:extLst>
              <a:ext uri="{FF2B5EF4-FFF2-40B4-BE49-F238E27FC236}">
                <a16:creationId xmlns:a16="http://schemas.microsoft.com/office/drawing/2014/main" id="{00FC039C-0F26-F14D-93D3-53DB8E5AC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36663"/>
            <a:ext cx="4608513" cy="50323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6F530BE8-BD99-D147-B51C-B6E76AE2A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L’effetto Fisher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F439ED-8DDD-B043-8E15-6CDDF0BFF0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071563"/>
            <a:ext cx="78359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L’aumento dei tassi di interesse nominali riduce la domanda reale di moneta.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Per mantenere l’equilibrio nel mercato monetario, i prezzi devono modificarsi in modo che: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it-IT" i="1">
                <a:cs typeface="Times New Roman" panose="02020603050405020304" pitchFamily="18" charset="0"/>
              </a:rPr>
              <a:t>P</a:t>
            </a:r>
            <a:r>
              <a:rPr lang="en-US" altLang="it-IT" baseline="-25000">
                <a:cs typeface="Times New Roman" panose="02020603050405020304" pitchFamily="18" charset="0"/>
              </a:rPr>
              <a:t>US </a:t>
            </a:r>
            <a:r>
              <a:rPr lang="en-US" altLang="it-IT">
                <a:cs typeface="Times New Roman" panose="02020603050405020304" pitchFamily="18" charset="0"/>
              </a:rPr>
              <a:t>= </a:t>
            </a:r>
            <a:r>
              <a:rPr lang="en-US" altLang="it-IT" i="1">
                <a:cs typeface="Times New Roman" panose="02020603050405020304" pitchFamily="18" charset="0"/>
              </a:rPr>
              <a:t>M</a:t>
            </a:r>
            <a:r>
              <a:rPr lang="en-US" altLang="it-IT" i="1" baseline="30000">
                <a:cs typeface="Times New Roman" panose="02020603050405020304" pitchFamily="18" charset="0"/>
              </a:rPr>
              <a:t>s</a:t>
            </a:r>
            <a:r>
              <a:rPr lang="en-US" altLang="it-IT" baseline="-25000">
                <a:cs typeface="Times New Roman" panose="02020603050405020304" pitchFamily="18" charset="0"/>
              </a:rPr>
              <a:t>US</a:t>
            </a:r>
            <a:r>
              <a:rPr lang="en-US" altLang="it-IT">
                <a:cs typeface="Times New Roman" panose="02020603050405020304" pitchFamily="18" charset="0"/>
              </a:rPr>
              <a:t>/</a:t>
            </a:r>
            <a:r>
              <a:rPr lang="en-US" altLang="it-IT" i="1">
                <a:cs typeface="Times New Roman" panose="02020603050405020304" pitchFamily="18" charset="0"/>
              </a:rPr>
              <a:t>L </a:t>
            </a:r>
            <a:r>
              <a:rPr lang="en-US" altLang="it-IT">
                <a:cs typeface="Times New Roman" panose="02020603050405020304" pitchFamily="18" charset="0"/>
              </a:rPr>
              <a:t>(</a:t>
            </a:r>
            <a:r>
              <a:rPr lang="en-US" altLang="it-IT" i="1">
                <a:cs typeface="Times New Roman" panose="02020603050405020304" pitchFamily="18" charset="0"/>
              </a:rPr>
              <a:t>R</a:t>
            </a:r>
            <a:r>
              <a:rPr lang="en-US" altLang="it-IT" baseline="-25000"/>
              <a:t>$</a:t>
            </a:r>
            <a:r>
              <a:rPr lang="en-US" altLang="it-IT"/>
              <a:t>, </a:t>
            </a:r>
            <a:r>
              <a:rPr lang="en-US" altLang="it-IT" i="1"/>
              <a:t>Y</a:t>
            </a:r>
            <a:r>
              <a:rPr lang="en-US" altLang="it-IT" baseline="-25000">
                <a:cs typeface="Times New Roman" panose="02020603050405020304" pitchFamily="18" charset="0"/>
              </a:rPr>
              <a:t>US</a:t>
            </a:r>
            <a:r>
              <a:rPr lang="en-US" altLang="it-IT">
                <a:cs typeface="Times New Roman" panose="02020603050405020304" pitchFamily="18" charset="0"/>
              </a:rPr>
              <a:t>)</a:t>
            </a:r>
            <a:endParaRPr lang="en-US" altLang="it-IT"/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Per mantenere la PPP, il tasso di cambio deve aumentare (il dollaro si deprezza):  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it-IT" i="1"/>
              <a:t>E</a:t>
            </a:r>
            <a:r>
              <a:rPr lang="en-US" altLang="it-IT" baseline="-25000"/>
              <a:t>$/€</a:t>
            </a:r>
            <a:r>
              <a:rPr lang="en-US" altLang="it-IT"/>
              <a:t> = </a:t>
            </a:r>
            <a:r>
              <a:rPr lang="en-US" altLang="it-IT" i="1">
                <a:cs typeface="Times New Roman" panose="02020603050405020304" pitchFamily="18" charset="0"/>
              </a:rPr>
              <a:t>P</a:t>
            </a:r>
            <a:r>
              <a:rPr lang="en-US" altLang="it-IT" baseline="-25000">
                <a:cs typeface="Times New Roman" panose="02020603050405020304" pitchFamily="18" charset="0"/>
              </a:rPr>
              <a:t>US</a:t>
            </a:r>
            <a:r>
              <a:rPr lang="en-US" altLang="it-IT">
                <a:cs typeface="Times New Roman" panose="02020603050405020304" pitchFamily="18" charset="0"/>
              </a:rPr>
              <a:t>/</a:t>
            </a:r>
            <a:r>
              <a:rPr lang="en-US" altLang="it-IT" i="1">
                <a:cs typeface="Times New Roman" panose="02020603050405020304" pitchFamily="18" charset="0"/>
              </a:rPr>
              <a:t>P</a:t>
            </a:r>
            <a:r>
              <a:rPr lang="en-US" altLang="it-IT" baseline="-25000">
                <a:cs typeface="Times New Roman" panose="02020603050405020304" pitchFamily="18" charset="0"/>
              </a:rPr>
              <a:t>UE</a:t>
            </a:r>
            <a:endParaRPr lang="en-US" altLang="it-IT" baseline="-25000"/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Successivamente, l’offerta di moneta e i prezzi cresceranno al tasso </a:t>
            </a:r>
            <a:r>
              <a:rPr lang="en-US" altLang="it-IT" sz="2400" i="1"/>
              <a:t>π + </a:t>
            </a:r>
            <a:r>
              <a:rPr lang="it-IT" altLang="it-IT" sz="2800" i="1">
                <a:sym typeface="Symbol" pitchFamily="2" charset="2"/>
              </a:rPr>
              <a:t></a:t>
            </a:r>
            <a:r>
              <a:rPr lang="it-IT" altLang="it-IT" sz="2400" i="1"/>
              <a:t> </a:t>
            </a:r>
            <a:r>
              <a:rPr lang="en-US" altLang="it-IT" sz="2400" i="1"/>
              <a:t>π</a:t>
            </a:r>
            <a:r>
              <a:rPr lang="en-US" altLang="it-IT" sz="2400"/>
              <a:t> </a:t>
            </a:r>
            <a:r>
              <a:rPr lang="it-IT" altLang="it-IT" sz="2400"/>
              <a:t>e la valuta domestica si deprezzerà allo stesso tasso. </a:t>
            </a:r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id="{2028F9FF-ECB5-3B4F-8C54-1944812E5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6D314975-1C48-D641-85C3-3AEEBFC57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B5A65A0-D5C3-824A-B91C-579AD183BC4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81E1154-4875-244C-A677-274515936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Il ruolo dell’inflazione</a:t>
            </a:r>
            <a:br>
              <a:rPr lang="it-IT" altLang="it-IT" sz="2800"/>
            </a:br>
            <a:r>
              <a:rPr lang="it-IT" altLang="it-IT" sz="2800"/>
              <a:t>e delle aspettative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4314399-3DCF-CA43-B7CC-30FDF6DA0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4811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300" dirty="0"/>
              <a:t>Nel modello di lungo periodo senza PPP,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variazioni dei livelli di offerta di moneta portano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a variazioni dei livelli dei prezzi.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300" dirty="0"/>
              <a:t>Non c’è inflazione nel lungo periodo, ma solo durante la transizione verso l’equilibrio di lungo periodo.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300" dirty="0"/>
              <a:t>Durante la transizione, l’inflazione causa un aumento del tasso di interesse nominale fino al suo valore di lungo periodo.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300" dirty="0"/>
              <a:t>Le aspettative di inflazione causano un aumento del rendimento atteso sulla valuta estera, generando il </a:t>
            </a:r>
            <a:r>
              <a:rPr lang="it-IT" altLang="it-IT" sz="2300" i="1" dirty="0"/>
              <a:t>deprezzamento </a:t>
            </a:r>
            <a:r>
              <a:rPr lang="it-IT" altLang="it-IT" sz="2300" dirty="0"/>
              <a:t>della valuta domestica prima del periodo di transizione. </a:t>
            </a:r>
          </a:p>
        </p:txBody>
      </p:sp>
      <p:sp>
        <p:nvSpPr>
          <p:cNvPr id="58371" name="Segnaposto piè di pagina 3">
            <a:extLst>
              <a:ext uri="{FF2B5EF4-FFF2-40B4-BE49-F238E27FC236}">
                <a16:creationId xmlns:a16="http://schemas.microsoft.com/office/drawing/2014/main" id="{C5B75B07-C060-EE4F-967A-CF6B2634B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5A07677B-84D1-B647-879D-1A1166BCB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AB9BFC6-EAA1-684B-90DF-70481ECD885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D722CFE0-C72D-F14E-BC9B-85A19E13A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6221726-343B-F64F-822E-0281A7F996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81075"/>
            <a:ext cx="7835900" cy="5184775"/>
          </a:xfrm>
        </p:spPr>
        <p:txBody>
          <a:bodyPr/>
          <a:lstStyle/>
          <a:p>
            <a:pPr>
              <a:defRPr/>
            </a:pPr>
            <a:r>
              <a:rPr lang="it-IT" sz="2200" dirty="0"/>
              <a:t>Introduzione</a:t>
            </a:r>
          </a:p>
          <a:p>
            <a:pPr>
              <a:defRPr/>
            </a:pPr>
            <a:r>
              <a:rPr lang="it-IT" sz="2200" dirty="0"/>
              <a:t>La legge del prezzo unico</a:t>
            </a:r>
          </a:p>
          <a:p>
            <a:pPr>
              <a:defRPr/>
            </a:pPr>
            <a:r>
              <a:rPr lang="it-IT" sz="2200" dirty="0"/>
              <a:t>La parità del potere di acquisto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Approccio monetario ai tassi di cambio</a:t>
            </a:r>
          </a:p>
          <a:p>
            <a:pPr>
              <a:defRPr/>
            </a:pPr>
            <a:r>
              <a:rPr lang="it-IT" sz="2200" dirty="0"/>
              <a:t>L’effetto Fisher</a:t>
            </a:r>
          </a:p>
          <a:p>
            <a:pPr>
              <a:defRPr/>
            </a:pPr>
            <a:r>
              <a:rPr lang="it-IT" sz="2200" dirty="0"/>
              <a:t>Il ruolo dell’inflazione e delle aspettative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Problemi relativi alla PPP</a:t>
            </a:r>
          </a:p>
          <a:p>
            <a:pPr>
              <a:defRPr/>
            </a:pPr>
            <a:r>
              <a:rPr lang="it-IT" sz="2200" dirty="0"/>
              <a:t>L’approccio del tasso di cambio reale ai tassi di cambio</a:t>
            </a:r>
          </a:p>
          <a:p>
            <a:pPr>
              <a:defRPr/>
            </a:pPr>
            <a:r>
              <a:rPr lang="it-IT" sz="2200" dirty="0"/>
              <a:t>L’approccio del tasso di cambio nominale ai tassi</a:t>
            </a:r>
            <a:br>
              <a:rPr lang="it-IT" sz="2200" dirty="0"/>
            </a:br>
            <a:r>
              <a:rPr lang="it-IT" sz="2200" dirty="0"/>
              <a:t>di cambio</a:t>
            </a:r>
          </a:p>
          <a:p>
            <a:pPr>
              <a:defRPr/>
            </a:pPr>
            <a:r>
              <a:rPr lang="it-IT" sz="2200" dirty="0"/>
              <a:t>Differenze dei tassi di interesse</a:t>
            </a:r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02DDE566-691E-244F-A7C9-26EDB7D18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AE1EEDD0-1C1C-7F48-9D7F-6BD2F1FC4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A339228-DE5E-5046-86C0-AD9DB5400D1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9ECDA52F-8B72-0144-80C8-D5B1DEDC0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ruolo dell’inflazione e delle aspettative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4FC65A-9D8A-1744-B505-DA8D1830C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96975"/>
            <a:ext cx="7835900" cy="485775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it-IT" altLang="it-IT" sz="2400" dirty="0"/>
              <a:t>Nell’approccio monetario (con la PPP), il tasso di inflazione aumenta in modo permanente perché il </a:t>
            </a:r>
            <a:r>
              <a:rPr lang="it-IT" altLang="it-IT" sz="2400" i="1" dirty="0"/>
              <a:t>tasso di crescita </a:t>
            </a:r>
            <a:r>
              <a:rPr lang="it-IT" altLang="it-IT" sz="2400" dirty="0"/>
              <a:t>dell’offerta di moneta aumenta in modo permanente.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it-IT" altLang="it-IT" sz="2400" dirty="0"/>
              <a:t>Con un’inflazione persistente (superiore all’inflazione estera), l’approccio monetario prevede anche un aumento del tasso di interesse nominale.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Le </a:t>
            </a:r>
            <a:r>
              <a:rPr lang="it-IT" altLang="it-IT" i="1" dirty="0"/>
              <a:t>aspettative di una maggior inflazione domestica </a:t>
            </a:r>
            <a:r>
              <a:rPr lang="it-IT" altLang="it-IT" dirty="0"/>
              <a:t>provocano l’aumento del potere di acquisto della valuta estera rispetto al potere di acquisto della valuta domestica, generando quindi un </a:t>
            </a:r>
            <a:r>
              <a:rPr lang="it-IT" altLang="it-IT" i="1" dirty="0"/>
              <a:t>deprezzamento </a:t>
            </a:r>
            <a:r>
              <a:rPr lang="it-IT" altLang="it-IT" dirty="0"/>
              <a:t>della valuta domestica. </a:t>
            </a:r>
          </a:p>
        </p:txBody>
      </p:sp>
      <p:sp>
        <p:nvSpPr>
          <p:cNvPr id="59395" name="Segnaposto piè di pagina 3">
            <a:extLst>
              <a:ext uri="{FF2B5EF4-FFF2-40B4-BE49-F238E27FC236}">
                <a16:creationId xmlns:a16="http://schemas.microsoft.com/office/drawing/2014/main" id="{EA811DB7-A8ED-CA46-A968-4CD39A760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id="{A504BD67-2ADE-9E4B-BCEF-294775D7D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3B4F0AB-CFBE-8447-83CB-62CBC923AAA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97B2D93-9510-3E40-B6F1-6732B564C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relativi alla PPP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E6D35D4-F705-824A-85F6-C722BF144C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Il supporto empirico alla parità dei poteri di acquisto è limitato.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/>
              <a:t>I prezzi di panieri di beni identici, convertiti in una sola valuta, differiscono sostanzialmente tra paesi. </a:t>
            </a:r>
          </a:p>
          <a:p>
            <a:pPr eaLnBrk="1" hangingPunct="1"/>
            <a:r>
              <a:rPr lang="it-IT" altLang="it-IT" sz="2400"/>
              <a:t>La PPP relativa è più coerente con i dati, ma anch’essa ha una </a:t>
            </a:r>
            <a:r>
              <a:rPr lang="it-IT" altLang="it-IT" sz="2400" i="1"/>
              <a:t>performance</a:t>
            </a:r>
            <a:r>
              <a:rPr lang="it-IT" altLang="it-IT" sz="2400"/>
              <a:t> scarsa nel prevedere i tassi di cambio. </a:t>
            </a:r>
          </a:p>
        </p:txBody>
      </p:sp>
      <p:sp>
        <p:nvSpPr>
          <p:cNvPr id="60419" name="Segnaposto piè di pagina 3">
            <a:extLst>
              <a:ext uri="{FF2B5EF4-FFF2-40B4-BE49-F238E27FC236}">
                <a16:creationId xmlns:a16="http://schemas.microsoft.com/office/drawing/2014/main" id="{2F032E4C-78F1-D54F-A1A9-097F8B62A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id="{2B5130C8-517E-C947-BBF8-F08B80109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11A81E1-A47D-D141-A52F-3CE9B02BA6F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>
            <a:extLst>
              <a:ext uri="{FF2B5EF4-FFF2-40B4-BE49-F238E27FC236}">
                <a16:creationId xmlns:a16="http://schemas.microsoft.com/office/drawing/2014/main" id="{153BA36B-B938-2140-B2A4-B401671F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900112"/>
          </a:xfrm>
        </p:spPr>
        <p:txBody>
          <a:bodyPr/>
          <a:lstStyle/>
          <a:p>
            <a:pPr algn="just" eaLnBrk="1" hangingPunct="1"/>
            <a:r>
              <a:rPr lang="it-IT" altLang="it-IT" sz="2000" b="0"/>
              <a:t>Figura 5.2 </a:t>
            </a:r>
            <a:r>
              <a:rPr lang="it-IT" altLang="it-IT" sz="2000"/>
              <a:t>Tasso di cambio yen/dollaro e rapporto</a:t>
            </a:r>
            <a:br>
              <a:rPr lang="it-IT" altLang="it-IT" sz="2000"/>
            </a:br>
            <a:r>
              <a:rPr lang="it-IT" altLang="it-IT" sz="2000"/>
              <a:t>tra i livelli dei prezzi in Giappone e negli Stati Uniti, </a:t>
            </a:r>
            <a:br>
              <a:rPr lang="it-IT" altLang="it-IT" sz="2000"/>
            </a:br>
            <a:r>
              <a:rPr lang="it-IT" altLang="it-IT" sz="2000"/>
              <a:t>1980-2012</a:t>
            </a:r>
          </a:p>
        </p:txBody>
      </p:sp>
      <p:sp>
        <p:nvSpPr>
          <p:cNvPr id="61442" name="Segnaposto piè di pagina 3">
            <a:extLst>
              <a:ext uri="{FF2B5EF4-FFF2-40B4-BE49-F238E27FC236}">
                <a16:creationId xmlns:a16="http://schemas.microsoft.com/office/drawing/2014/main" id="{898D9428-EEE7-DC40-A897-98C02A315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1443" name="Segnaposto numero diapositiva 4">
            <a:extLst>
              <a:ext uri="{FF2B5EF4-FFF2-40B4-BE49-F238E27FC236}">
                <a16:creationId xmlns:a16="http://schemas.microsoft.com/office/drawing/2014/main" id="{C2AB27DC-86D0-8E4D-B6E5-559350879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7D2DAEC-E71B-2848-8A22-7D758F53C58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1444" name="Segnaposto contenuto 2">
            <a:extLst>
              <a:ext uri="{FF2B5EF4-FFF2-40B4-BE49-F238E27FC236}">
                <a16:creationId xmlns:a16="http://schemas.microsoft.com/office/drawing/2014/main" id="{9552FAC0-656E-9E40-9D20-70B93CA0E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1547813"/>
            <a:ext cx="6931025" cy="452278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>
            <a:extLst>
              <a:ext uri="{FF2B5EF4-FFF2-40B4-BE49-F238E27FC236}">
                <a16:creationId xmlns:a16="http://schemas.microsoft.com/office/drawing/2014/main" id="{7475295F-FB5A-B74D-8825-2E9DEEF11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3279775" cy="1357312"/>
          </a:xfrm>
        </p:spPr>
        <p:txBody>
          <a:bodyPr/>
          <a:lstStyle/>
          <a:p>
            <a:pPr eaLnBrk="1" hangingPunct="1"/>
            <a:r>
              <a:rPr lang="it-IT" altLang="it-IT"/>
              <a:t>Lo standard </a:t>
            </a:r>
            <a:br>
              <a:rPr lang="it-IT" altLang="it-IT"/>
            </a:br>
            <a:r>
              <a:rPr lang="it-IT" altLang="it-IT"/>
              <a:t>degli hamburger</a:t>
            </a:r>
          </a:p>
        </p:txBody>
      </p:sp>
      <p:sp>
        <p:nvSpPr>
          <p:cNvPr id="62466" name="Segnaposto piè di pagina 3">
            <a:extLst>
              <a:ext uri="{FF2B5EF4-FFF2-40B4-BE49-F238E27FC236}">
                <a16:creationId xmlns:a16="http://schemas.microsoft.com/office/drawing/2014/main" id="{886B8490-92A3-064A-A737-6BD9C2303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2467" name="Segnaposto numero diapositiva 4">
            <a:extLst>
              <a:ext uri="{FF2B5EF4-FFF2-40B4-BE49-F238E27FC236}">
                <a16:creationId xmlns:a16="http://schemas.microsoft.com/office/drawing/2014/main" id="{0388CD47-ACA6-944F-B8DF-44706296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12746AD-CABB-0B48-B682-0E9CED702FE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2468" name="Segnaposto contenuto 2">
            <a:extLst>
              <a:ext uri="{FF2B5EF4-FFF2-40B4-BE49-F238E27FC236}">
                <a16:creationId xmlns:a16="http://schemas.microsoft.com/office/drawing/2014/main" id="{81B1353E-958F-1043-9FF9-1D5B9F53ED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88913"/>
            <a:ext cx="4032250" cy="60182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4B8BB37C-BB89-5842-B241-FEB8990A3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relativi alla PPP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3C9719-234D-2C48-B242-268803043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609600" eaLnBrk="1" hangingPunct="1">
              <a:buFontTx/>
              <a:buNone/>
              <a:defRPr/>
            </a:pPr>
            <a:r>
              <a:rPr lang="it-IT" altLang="it-IT" sz="2400" dirty="0"/>
              <a:t>Ragioni per cui la PPP potrebbe non essere accurata: la legge del prezzo unico non è valida perché nella realtà vi sono:</a:t>
            </a:r>
          </a:p>
          <a:p>
            <a:pPr marL="609600" indent="-6096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barriere allo scambio e beni non commerciati;</a:t>
            </a:r>
          </a:p>
          <a:p>
            <a:pPr marL="609600" indent="-6096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concorrenza imperfetta;</a:t>
            </a:r>
          </a:p>
          <a:p>
            <a:pPr marL="609600" indent="-6096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differenze nelle misurazioni del livello dei prezzi.</a:t>
            </a:r>
          </a:p>
        </p:txBody>
      </p:sp>
      <p:sp>
        <p:nvSpPr>
          <p:cNvPr id="63491" name="Segnaposto piè di pagina 3">
            <a:extLst>
              <a:ext uri="{FF2B5EF4-FFF2-40B4-BE49-F238E27FC236}">
                <a16:creationId xmlns:a16="http://schemas.microsoft.com/office/drawing/2014/main" id="{BC40A424-C4A5-2342-805B-368329FDD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DA4928E9-9ADA-B944-A305-70DE4911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D8E9BF7-7246-9A44-96FA-5AD716DDD63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836B9139-5F3C-144C-8C83-105B829B5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Problemi relativi alla PPP </a:t>
            </a:r>
            <a:br>
              <a:rPr lang="it-IT" altLang="it-IT"/>
            </a:br>
            <a:br>
              <a:rPr lang="it-IT" altLang="it-IT"/>
            </a:br>
            <a:r>
              <a:rPr lang="it-IT" altLang="it-IT">
                <a:solidFill>
                  <a:schemeClr val="tx1"/>
                </a:solidFill>
              </a:rPr>
              <a:t>Barriere allo scambio e beni non commerciati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78452B4-3A94-0747-B568-D4C93C87DB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375" y="1665288"/>
            <a:ext cx="7835900" cy="4067175"/>
          </a:xfrm>
        </p:spPr>
        <p:txBody>
          <a:bodyPr/>
          <a:lstStyle/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I costi di trasporto e le restrizioni statali agli scambi rendono costoso il commercio e in alcuni casi creano beni e servizi non commerciati.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Spesso i servizi non sono commerciati: i servizi sono generalmente offerti all’interno di una limitata regione geografica (es. il taglio dei capelli dal parrucchiere).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Maggiori sono i costi di trasporto, maggiore è l’intervallo nel quale il tasso di cambio può deviare dal suo valore di PPP.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Non necessariamente vige un unico prezzo nei due mercati</a:t>
            </a:r>
            <a:r>
              <a:rPr lang="it-IT" altLang="it-IT" sz="2200"/>
              <a:t>. </a:t>
            </a:r>
          </a:p>
        </p:txBody>
      </p:sp>
      <p:sp>
        <p:nvSpPr>
          <p:cNvPr id="64515" name="Segnaposto piè di pagina 3">
            <a:extLst>
              <a:ext uri="{FF2B5EF4-FFF2-40B4-BE49-F238E27FC236}">
                <a16:creationId xmlns:a16="http://schemas.microsoft.com/office/drawing/2014/main" id="{5A930661-3F3B-F240-8291-138C190A3D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4516" name="Segnaposto numero diapositiva 4">
            <a:extLst>
              <a:ext uri="{FF2B5EF4-FFF2-40B4-BE49-F238E27FC236}">
                <a16:creationId xmlns:a16="http://schemas.microsoft.com/office/drawing/2014/main" id="{A778388B-B8BD-F940-8229-000CF353F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4C2CEB6-78BB-184D-9B26-1F5BF9EC599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E8B5478A-4DF9-344F-9B6B-9CCC3D85A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/>
              <a:t>Problemi relativi alla PPP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09AC042-6D37-A242-A556-D63E8D476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La </a:t>
            </a:r>
            <a:r>
              <a:rPr lang="it-IT" altLang="it-IT" sz="2400" b="1"/>
              <a:t>concorrenza imperfetta </a:t>
            </a:r>
            <a:r>
              <a:rPr lang="it-IT" altLang="it-IT" sz="2400"/>
              <a:t>potrebbe generare discriminazione di prezzo. È la strategia del </a:t>
            </a:r>
            <a:br>
              <a:rPr lang="it-IT" altLang="it-IT" sz="2400"/>
            </a:br>
            <a:r>
              <a:rPr lang="it-IT" altLang="it-IT" sz="2400" b="1" i="1"/>
              <a:t>pricing to market</a:t>
            </a:r>
            <a:r>
              <a:rPr lang="it-IT" altLang="it-IT" sz="240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Un’impresa vende lo stesso prodotto a prezzi diversi in differenti mercati per massimizzare i profitti, basandosi sulle aspettative relative alla disponibilità</a:t>
            </a:r>
            <a:br>
              <a:rPr lang="it-IT" altLang="it-IT"/>
            </a:br>
            <a:r>
              <a:rPr lang="it-IT" altLang="it-IT"/>
              <a:t>a pagare dei consumatori.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Non necessariamente vige un unico prezzo nei due mercati. </a:t>
            </a:r>
          </a:p>
          <a:p>
            <a:pPr lvl="3" eaLnBrk="1" hangingPunct="1">
              <a:lnSpc>
                <a:spcPct val="90000"/>
              </a:lnSpc>
            </a:pPr>
            <a:endParaRPr lang="it-IT" altLang="it-IT"/>
          </a:p>
        </p:txBody>
      </p:sp>
      <p:sp>
        <p:nvSpPr>
          <p:cNvPr id="65539" name="Segnaposto piè di pagina 3">
            <a:extLst>
              <a:ext uri="{FF2B5EF4-FFF2-40B4-BE49-F238E27FC236}">
                <a16:creationId xmlns:a16="http://schemas.microsoft.com/office/drawing/2014/main" id="{2E4D3A18-A0BD-1D4E-974E-43223E2B4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5540" name="Segnaposto numero diapositiva 4">
            <a:extLst>
              <a:ext uri="{FF2B5EF4-FFF2-40B4-BE49-F238E27FC236}">
                <a16:creationId xmlns:a16="http://schemas.microsoft.com/office/drawing/2014/main" id="{F16F242C-E44F-2340-A833-D6BC44BCF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18B46BF-63F4-5B4A-A942-EDC10FBA8F9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>
            <a:extLst>
              <a:ext uri="{FF2B5EF4-FFF2-40B4-BE49-F238E27FC236}">
                <a16:creationId xmlns:a16="http://schemas.microsoft.com/office/drawing/2014/main" id="{E3FE7B46-CDA8-7C48-92C9-2687CE254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relativi alla PPP </a:t>
            </a:r>
          </a:p>
        </p:txBody>
      </p:sp>
      <p:sp>
        <p:nvSpPr>
          <p:cNvPr id="66562" name="Segnaposto contenuto 2">
            <a:extLst>
              <a:ext uri="{FF2B5EF4-FFF2-40B4-BE49-F238E27FC236}">
                <a16:creationId xmlns:a16="http://schemas.microsoft.com/office/drawing/2014/main" id="{FBCB7727-075D-DE43-BDBC-B319165A3C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/>
              <a:t>Differenze tra misurazioni del livello dei prezzi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2200"/>
              <a:t>Il livello dei prezzi differisce tra paesi per il modo in cui si costruiscono i gruppi rappresentativi (</a:t>
            </a:r>
            <a:r>
              <a:rPr lang="it-IT" altLang="it-IT" sz="2200" i="1"/>
              <a:t>panieri</a:t>
            </a:r>
            <a:r>
              <a:rPr lang="it-IT" altLang="it-IT" sz="2200"/>
              <a:t>) di beni e servizi.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2200"/>
              <a:t>Poiché i panieri di beni e servizi sono differenti, la misura del loro prezzo non può essere la stessa.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2200"/>
              <a:t>Non necessariamente vige un unico prezzo nei due mercati. </a:t>
            </a:r>
          </a:p>
          <a:p>
            <a:pPr lvl="3" eaLnBrk="1" hangingPunct="1">
              <a:lnSpc>
                <a:spcPct val="90000"/>
              </a:lnSpc>
            </a:pPr>
            <a:endParaRPr lang="it-IT" altLang="it-IT"/>
          </a:p>
          <a:p>
            <a:pPr eaLnBrk="1" hangingPunct="1"/>
            <a:endParaRPr lang="it-IT" altLang="it-IT"/>
          </a:p>
        </p:txBody>
      </p:sp>
      <p:sp>
        <p:nvSpPr>
          <p:cNvPr id="66563" name="Segnaposto piè di pagina 3">
            <a:extLst>
              <a:ext uri="{FF2B5EF4-FFF2-40B4-BE49-F238E27FC236}">
                <a16:creationId xmlns:a16="http://schemas.microsoft.com/office/drawing/2014/main" id="{2F642A3E-0EB3-694E-8CE3-97E6A68FE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2C05DB8A-9440-104B-A4DA-3F3367F85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EC06574-A8A8-E740-972E-B853BBDEBD7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:a16="http://schemas.microsoft.com/office/drawing/2014/main" id="{2EBDE4CD-869E-E949-8C91-5F88458D0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455025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5.3 </a:t>
            </a:r>
            <a:r>
              <a:rPr lang="it-IT" altLang="it-IT"/>
              <a:t>Livello dei prezzi e reddito reale, 2010</a:t>
            </a:r>
          </a:p>
        </p:txBody>
      </p:sp>
      <p:sp>
        <p:nvSpPr>
          <p:cNvPr id="67586" name="Segnaposto piè di pagina 3">
            <a:extLst>
              <a:ext uri="{FF2B5EF4-FFF2-40B4-BE49-F238E27FC236}">
                <a16:creationId xmlns:a16="http://schemas.microsoft.com/office/drawing/2014/main" id="{2F968C9F-22F1-E64B-AD47-C88BC94B3E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7587" name="Segnaposto numero diapositiva 4">
            <a:extLst>
              <a:ext uri="{FF2B5EF4-FFF2-40B4-BE49-F238E27FC236}">
                <a16:creationId xmlns:a16="http://schemas.microsoft.com/office/drawing/2014/main" id="{815A7ABF-5F07-2D40-930D-44F064E95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67309CF-DE94-EF46-956B-B031D6BBE26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7588" name="Segnaposto contenuto 2">
            <a:extLst>
              <a:ext uri="{FF2B5EF4-FFF2-40B4-BE49-F238E27FC236}">
                <a16:creationId xmlns:a16="http://schemas.microsoft.com/office/drawing/2014/main" id="{C668B8F8-6615-4F49-A04D-411486234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988" y="1546225"/>
            <a:ext cx="560387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CD2D5AF8-EE60-BE46-AD4A-638F10ECF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L’approccio del tasso di cambio reale</a:t>
            </a:r>
            <a:br>
              <a:rPr lang="it-IT" altLang="it-IT" sz="2800"/>
            </a:br>
            <a:r>
              <a:rPr lang="it-IT" altLang="it-IT" sz="2800"/>
              <a:t>ai tassi di cambio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231CBB-EDB6-194F-A47A-B2142CFA1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714500"/>
            <a:ext cx="80724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A causa dei problemi relativi alla PPP, gli economisti hanno cercato di generalizzare l’approccio monetario alla PPP per ottenere una teoria migliore.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Il </a:t>
            </a:r>
            <a:r>
              <a:rPr lang="it-IT" altLang="it-IT" sz="2400" b="1"/>
              <a:t>tasso di cambio reale </a:t>
            </a:r>
            <a:r>
              <a:rPr lang="it-IT" altLang="it-IT" sz="2400"/>
              <a:t>è il tasso di cambio per i beni e servizi reali.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In altre parole, è il valore/prezzo/costo relativo dei beni e servizi fra paesi.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Per esempio, è il prezzo in dollari di un gruppo di beni e servizi europeo rispetto al prezzo in dollari di un gruppo di beni e servizi americano: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q</a:t>
            </a:r>
            <a:r>
              <a:rPr lang="it-IT" altLang="it-IT" baseline="-25000"/>
              <a:t>$/€</a:t>
            </a:r>
            <a:r>
              <a:rPr lang="it-IT" altLang="it-IT"/>
              <a:t> = (</a:t>
            </a:r>
            <a:r>
              <a:rPr lang="it-IT" altLang="it-IT" i="1"/>
              <a:t>E</a:t>
            </a:r>
            <a:r>
              <a:rPr lang="it-IT" altLang="it-IT" baseline="-25000"/>
              <a:t>$/€</a:t>
            </a:r>
            <a:r>
              <a:rPr lang="it-IT" altLang="it-IT"/>
              <a:t> × 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ea typeface="Arial" panose="020B0604020202020204" pitchFamily="34" charset="0"/>
                <a:cs typeface="Times New Roman" panose="02020603050405020304" pitchFamily="18" charset="0"/>
              </a:rPr>
              <a:t>UE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)/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ea typeface="Arial" panose="020B0604020202020204" pitchFamily="34" charset="0"/>
                <a:cs typeface="Times New Roman" panose="02020603050405020304" pitchFamily="18" charset="0"/>
              </a:rPr>
              <a:t>US</a:t>
            </a:r>
            <a:r>
              <a:rPr lang="it-IT" altLang="it-IT" baseline="-25000"/>
              <a:t> </a:t>
            </a:r>
          </a:p>
        </p:txBody>
      </p:sp>
      <p:sp>
        <p:nvSpPr>
          <p:cNvPr id="68611" name="Segnaposto piè di pagina 3">
            <a:extLst>
              <a:ext uri="{FF2B5EF4-FFF2-40B4-BE49-F238E27FC236}">
                <a16:creationId xmlns:a16="http://schemas.microsoft.com/office/drawing/2014/main" id="{A2335755-D902-424A-A931-1F6C28B3B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7F5FD98D-AC48-4E42-9540-1370E272D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3E48D2A-3C55-624F-8578-3A652652D4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A6637FCF-6E4F-6D4B-9501-CA77619B9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Introduzione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1FE200-D276-934A-9F91-D1EF955A4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659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/>
              <a:t>Quali modelli possono prevedere come si comportano i tassi di cambio?</a:t>
            </a:r>
          </a:p>
          <a:p>
            <a:pPr lvl="3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Nell’ultimo capitolo abbiamo sviluppato un modello di </a:t>
            </a:r>
            <a:r>
              <a:rPr lang="it-IT" altLang="it-IT" i="1"/>
              <a:t>breve periodo </a:t>
            </a:r>
            <a:r>
              <a:rPr lang="it-IT" altLang="it-IT"/>
              <a:t>e un modello di lungo periodo che usavano i movimenti dell’offerta di moneta. </a:t>
            </a:r>
          </a:p>
          <a:p>
            <a:pPr lvl="3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In questo capitolo, sviluppiamo altri due modelli, sulla base dell’approccio di </a:t>
            </a:r>
            <a:r>
              <a:rPr lang="it-IT" altLang="it-IT" i="1"/>
              <a:t>lungo periodo </a:t>
            </a:r>
            <a:r>
              <a:rPr lang="it-IT" altLang="it-IT"/>
              <a:t>dell’ultimo capitolo. </a:t>
            </a:r>
          </a:p>
          <a:p>
            <a:pPr lvl="3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Lungo periodo significa che i prezzi dei beni, dei servizi e dei fattori di produzione che producono quei beni e servizi si aggiustano alle condizioni di domanda e offerta in modo che i rispettivi mercati e il mercato monetario siano in equilibrio. </a:t>
            </a:r>
          </a:p>
          <a:p>
            <a:pPr lvl="3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Poiché i prezzi possono cambiare, nei modelli di lungo periodo influenzano i tassi di interesse e i tassi di cambio. </a:t>
            </a:r>
          </a:p>
          <a:p>
            <a:pPr lvl="3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it-IT" altLang="it-IT"/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C3DD9446-F593-544D-9132-DE504C689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DC377C55-0192-8442-8B39-E963186CC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BC2C61D-B23B-F143-9B02-9B6D04CF572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C8EA15AA-4795-7548-90D9-D7C53A3F5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7EB1CD-625E-D04A-8F5E-BF414D564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i="1" dirty="0"/>
              <a:t> q</a:t>
            </a:r>
            <a:r>
              <a:rPr lang="it-IT" altLang="it-IT" baseline="-25000" dirty="0"/>
              <a:t>$/€</a:t>
            </a:r>
            <a:r>
              <a:rPr lang="it-IT" altLang="it-IT" dirty="0"/>
              <a:t> = (</a:t>
            </a:r>
            <a:r>
              <a:rPr lang="it-IT" altLang="it-IT" i="1" dirty="0"/>
              <a:t>E</a:t>
            </a:r>
            <a:r>
              <a:rPr lang="it-IT" altLang="it-IT" baseline="-25000" dirty="0"/>
              <a:t>$/€</a:t>
            </a:r>
            <a:r>
              <a:rPr lang="it-IT" altLang="it-IT" dirty="0"/>
              <a:t> × </a:t>
            </a:r>
            <a:r>
              <a:rPr lang="it-IT" altLang="it-IT" i="1" dirty="0">
                <a:ea typeface="Arial" charset="0"/>
                <a:cs typeface="Times New Roman" pitchFamily="18" charset="0"/>
              </a:rPr>
              <a:t>P</a:t>
            </a:r>
            <a:r>
              <a:rPr lang="it-IT" altLang="it-IT" baseline="-25000" dirty="0">
                <a:ea typeface="Arial" charset="0"/>
                <a:cs typeface="Times New Roman" pitchFamily="18" charset="0"/>
              </a:rPr>
              <a:t>UE</a:t>
            </a:r>
            <a:r>
              <a:rPr lang="it-IT" altLang="it-IT" dirty="0">
                <a:ea typeface="Arial" charset="0"/>
                <a:cs typeface="Times New Roman" pitchFamily="18" charset="0"/>
              </a:rPr>
              <a:t>)/</a:t>
            </a:r>
            <a:r>
              <a:rPr lang="it-IT" altLang="it-IT" i="1" dirty="0">
                <a:ea typeface="Arial" charset="0"/>
                <a:cs typeface="Times New Roman" pitchFamily="18" charset="0"/>
              </a:rPr>
              <a:t>P</a:t>
            </a:r>
            <a:r>
              <a:rPr lang="it-IT" altLang="it-IT" baseline="-25000" dirty="0">
                <a:ea typeface="Arial" charset="0"/>
                <a:cs typeface="Times New Roman" pitchFamily="18" charset="0"/>
              </a:rPr>
              <a:t>US</a:t>
            </a:r>
            <a:r>
              <a:rPr lang="it-IT" altLang="it-IT" baseline="-25000" dirty="0"/>
              <a:t> </a:t>
            </a:r>
            <a:endParaRPr lang="it-IT" altLang="it-IT" dirty="0"/>
          </a:p>
          <a:p>
            <a:pPr marL="1588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r>
              <a:rPr lang="it-IT" altLang="it-IT" sz="2400" dirty="0"/>
              <a:t>Se il paniere UE costa €100, il paniere USA costa $120 e il tasso di cambio nominale è $1,20 per euro, allora il tasso di cambio reale è 1 paniere USA per paniere UE. </a:t>
            </a:r>
          </a:p>
          <a:p>
            <a:pPr marL="1588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r>
              <a:rPr lang="it-IT" altLang="it-IT" sz="2400" dirty="0"/>
              <a:t>Un </a:t>
            </a:r>
            <a:r>
              <a:rPr lang="it-IT" altLang="it-IT" sz="2400" b="1" dirty="0"/>
              <a:t>deprezzamento reale </a:t>
            </a:r>
            <a:r>
              <a:rPr lang="it-IT" altLang="it-IT" sz="2400" dirty="0"/>
              <a:t>del valore dei beni USA è una caduta nel potere di acquisto del dollaro nei prodotti UE rispetto al potere di acquisto del dollaro nei prodotti USA. 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Ciò implica che i beni USA diventano meno cari e di meno valore rispetto ai beni UE.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Ciò implica che il valore dei beni USA rispetto al valore dei beni UE si riduce. </a:t>
            </a:r>
          </a:p>
        </p:txBody>
      </p:sp>
      <p:sp>
        <p:nvSpPr>
          <p:cNvPr id="69635" name="Segnaposto piè di pagina 3">
            <a:extLst>
              <a:ext uri="{FF2B5EF4-FFF2-40B4-BE49-F238E27FC236}">
                <a16:creationId xmlns:a16="http://schemas.microsoft.com/office/drawing/2014/main" id="{83FF1A62-F7B6-0346-B0F8-553E84B19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:a16="http://schemas.microsoft.com/office/drawing/2014/main" id="{DD484761-6D25-274A-88A3-75E49B0C5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79A5262-BA6F-4240-8686-0397D72E453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E1B2BEF5-3822-5145-88A0-F4B9AD705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 di cambio </a:t>
            </a:r>
            <a:endParaRPr lang="en-US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E523409-58D9-0849-B4C7-F4F3929F5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en-US" altLang="it-IT" i="1" dirty="0"/>
              <a:t> </a:t>
            </a:r>
            <a:r>
              <a:rPr lang="it-IT" altLang="it-IT" i="1" dirty="0"/>
              <a:t>q</a:t>
            </a:r>
            <a:r>
              <a:rPr lang="it-IT" altLang="it-IT" baseline="-25000" dirty="0"/>
              <a:t>$/€</a:t>
            </a:r>
            <a:r>
              <a:rPr lang="it-IT" altLang="it-IT" dirty="0"/>
              <a:t> </a:t>
            </a:r>
            <a:r>
              <a:rPr lang="en-US" altLang="it-IT" dirty="0"/>
              <a:t> = (</a:t>
            </a:r>
            <a:r>
              <a:rPr lang="en-US" altLang="it-IT" i="1" dirty="0"/>
              <a:t>E</a:t>
            </a:r>
            <a:r>
              <a:rPr lang="en-US" altLang="it-IT" baseline="-25000" dirty="0"/>
              <a:t>$/€</a:t>
            </a:r>
            <a:r>
              <a:rPr lang="en-US" altLang="it-IT" dirty="0"/>
              <a:t> × </a:t>
            </a:r>
            <a:r>
              <a:rPr lang="en-US" altLang="it-IT" i="1" dirty="0">
                <a:ea typeface="Arial" charset="0"/>
                <a:cs typeface="Times New Roman" pitchFamily="18" charset="0"/>
              </a:rPr>
              <a:t>P</a:t>
            </a:r>
            <a:r>
              <a:rPr lang="en-US" altLang="it-IT" baseline="-25000" dirty="0">
                <a:ea typeface="Arial" charset="0"/>
                <a:cs typeface="Times New Roman" pitchFamily="18" charset="0"/>
              </a:rPr>
              <a:t>UE</a:t>
            </a:r>
            <a:r>
              <a:rPr lang="en-US" altLang="it-IT" dirty="0">
                <a:ea typeface="Arial" charset="0"/>
                <a:cs typeface="Times New Roman" pitchFamily="18" charset="0"/>
              </a:rPr>
              <a:t>)/</a:t>
            </a:r>
            <a:r>
              <a:rPr lang="en-US" altLang="it-IT" i="1" dirty="0">
                <a:ea typeface="Arial" charset="0"/>
                <a:cs typeface="Times New Roman" pitchFamily="18" charset="0"/>
              </a:rPr>
              <a:t>P</a:t>
            </a:r>
            <a:r>
              <a:rPr lang="en-US" altLang="it-IT" baseline="-25000" dirty="0">
                <a:ea typeface="Arial" charset="0"/>
                <a:cs typeface="Times New Roman" pitchFamily="18" charset="0"/>
              </a:rPr>
              <a:t>US</a:t>
            </a:r>
            <a:r>
              <a:rPr lang="en-US" altLang="it-IT" baseline="-25000" dirty="0"/>
              <a:t> </a:t>
            </a:r>
            <a:endParaRPr lang="en-US" altLang="it-IT" dirty="0"/>
          </a:p>
          <a:p>
            <a:pPr marL="1588" lvl="1" indent="0" eaLnBrk="1" hangingPunct="1">
              <a:buFont typeface="Verdana" panose="020B0604030504040204" pitchFamily="34" charset="0"/>
              <a:buNone/>
              <a:defRPr/>
            </a:pPr>
            <a:r>
              <a:rPr lang="it-IT" altLang="it-IT" sz="2400" dirty="0"/>
              <a:t>Un </a:t>
            </a:r>
            <a:r>
              <a:rPr lang="it-IT" altLang="it-IT" sz="2400" b="1" dirty="0"/>
              <a:t>apprezzamento reale </a:t>
            </a:r>
            <a:r>
              <a:rPr lang="it-IT" altLang="it-IT" sz="2400" dirty="0"/>
              <a:t>del valore dei beni USA significa un aumento del potere di acquisto del dollaro in prodotti UE rispetto al potere di acquisto di un dollaro in prodotti USA. 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Ciò implica che i beni USA diventano più cari e di maggior valore rispetto ai beni UE. 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Ciò significa che il valore dei beni USA rispetto al valore dei beni UE aumenta. </a:t>
            </a:r>
          </a:p>
        </p:txBody>
      </p:sp>
      <p:sp>
        <p:nvSpPr>
          <p:cNvPr id="70659" name="Segnaposto piè di pagina 3">
            <a:extLst>
              <a:ext uri="{FF2B5EF4-FFF2-40B4-BE49-F238E27FC236}">
                <a16:creationId xmlns:a16="http://schemas.microsoft.com/office/drawing/2014/main" id="{C180B8D4-9C31-0149-A5EE-95BD58ADD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id="{BF086BEC-BA1D-FB46-BA41-BCE549817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75B1DCD-795B-6C46-8AEE-6BF29954D77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23E715A2-7D4A-154C-818A-B93777A38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  <a:endParaRPr lang="en-US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DA303E-0F50-A944-B3FB-C808F7E5F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Secondo la PPP, i tassi di cambio sono determinati dal rapporto tra i prezzi relativi:</a:t>
            </a:r>
          </a:p>
          <a:p>
            <a:pPr algn="ctr" eaLnBrk="1" hangingPunct="1">
              <a:buFontTx/>
              <a:buNone/>
            </a:pPr>
            <a:r>
              <a:rPr lang="it-IT" altLang="it-IT" i="1"/>
              <a:t>E</a:t>
            </a:r>
            <a:r>
              <a:rPr lang="it-IT" altLang="it-IT" baseline="-25000"/>
              <a:t>$/€</a:t>
            </a:r>
            <a:r>
              <a:rPr lang="it-IT" altLang="it-IT"/>
              <a:t> = </a:t>
            </a: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US</a:t>
            </a:r>
            <a:r>
              <a:rPr lang="it-IT" altLang="it-IT">
                <a:cs typeface="Times New Roman" panose="02020603050405020304" pitchFamily="18" charset="0"/>
              </a:rPr>
              <a:t>/</a:t>
            </a: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UE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it-IT" altLang="it-IT" sz="2400"/>
              <a:t>Secondo il più generale approccio del tasso di cambio reale, i tassi di cambio possono anche essere influenzati dal tasso di cambio reale: </a:t>
            </a:r>
          </a:p>
          <a:p>
            <a:pPr algn="ctr" eaLnBrk="1" hangingPunct="1">
              <a:buFontTx/>
              <a:buNone/>
            </a:pPr>
            <a:r>
              <a:rPr lang="it-IT" altLang="it-IT" i="1"/>
              <a:t>E</a:t>
            </a:r>
            <a:r>
              <a:rPr lang="it-IT" altLang="it-IT" baseline="-25000"/>
              <a:t>$/€</a:t>
            </a:r>
            <a:r>
              <a:rPr lang="it-IT" altLang="it-IT"/>
              <a:t> = </a:t>
            </a:r>
            <a:r>
              <a:rPr lang="it-IT" altLang="it-IT" i="1"/>
              <a:t>q</a:t>
            </a:r>
            <a:r>
              <a:rPr lang="it-IT" altLang="it-IT" baseline="-25000"/>
              <a:t>$/€ </a:t>
            </a:r>
            <a:r>
              <a:rPr lang="it-IT" altLang="it-IT"/>
              <a:t>× </a:t>
            </a: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US</a:t>
            </a:r>
            <a:r>
              <a:rPr lang="it-IT" altLang="it-IT">
                <a:cs typeface="Times New Roman" panose="02020603050405020304" pitchFamily="18" charset="0"/>
              </a:rPr>
              <a:t>/</a:t>
            </a: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UE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>
                <a:cs typeface="Times New Roman" panose="02020603050405020304" pitchFamily="18" charset="0"/>
              </a:rPr>
              <a:t>Che cosa influenza il tasso di cambio reale?</a:t>
            </a:r>
          </a:p>
        </p:txBody>
      </p:sp>
      <p:sp>
        <p:nvSpPr>
          <p:cNvPr id="71683" name="Segnaposto piè di pagina 3">
            <a:extLst>
              <a:ext uri="{FF2B5EF4-FFF2-40B4-BE49-F238E27FC236}">
                <a16:creationId xmlns:a16="http://schemas.microsoft.com/office/drawing/2014/main" id="{354BCF65-353A-DB4B-A8FB-5E559F57D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1684" name="Segnaposto numero diapositiva 4">
            <a:extLst>
              <a:ext uri="{FF2B5EF4-FFF2-40B4-BE49-F238E27FC236}">
                <a16:creationId xmlns:a16="http://schemas.microsoft.com/office/drawing/2014/main" id="{0D57C98B-FE16-5B47-B73C-6971D2170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1975B80-28B2-654D-9299-40A539CA423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9E56E309-36F0-FB49-BF74-C910353B5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  <a:endParaRPr lang="en-US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1B2A5B-3B78-874D-A87F-5CD881F1D4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i="1"/>
              <a:t>Effetti della</a:t>
            </a:r>
            <a:r>
              <a:rPr lang="it-IT" altLang="it-IT" sz="2400" b="1" i="1"/>
              <a:t> </a:t>
            </a:r>
            <a:r>
              <a:rPr lang="it-IT" altLang="it-IT" sz="2400" i="1"/>
              <a:t>variazione della domanda mondiale relativa di prodotti statunitensi</a:t>
            </a:r>
            <a:r>
              <a:rPr lang="it-IT" altLang="it-IT" sz="2400"/>
              <a:t>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Un aumento della domanda relativa di prodotti USA causa un aumento del valore (prezzo) dei beni USA rispetto al valore (prezzo) dei beni esteri.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Apprezzamento reale del valore dei beni USA: </a:t>
            </a:r>
            <a:r>
              <a:rPr lang="it-IT" altLang="it-IT" i="1"/>
              <a:t>P</a:t>
            </a:r>
            <a:r>
              <a:rPr lang="it-IT" altLang="it-IT" i="1" baseline="-25000"/>
              <a:t>US</a:t>
            </a:r>
            <a:r>
              <a:rPr lang="it-IT" altLang="it-IT" baseline="-25000"/>
              <a:t> </a:t>
            </a:r>
            <a:r>
              <a:rPr lang="it-IT" altLang="it-IT"/>
              <a:t>aumenta rispetto a </a:t>
            </a:r>
            <a:r>
              <a:rPr lang="it-IT" altLang="it-IT" i="1"/>
              <a:t>E</a:t>
            </a:r>
            <a:r>
              <a:rPr lang="it-IT" altLang="it-IT" baseline="-25000"/>
              <a:t>$/</a:t>
            </a:r>
            <a:r>
              <a:rPr lang="it-IT" altLang="it-IT" baseline="-25000">
                <a:ea typeface="Arial" panose="020B0604020202020204" pitchFamily="34" charset="0"/>
                <a:cs typeface="Times New Roman" panose="02020603050405020304" pitchFamily="18" charset="0"/>
              </a:rPr>
              <a:t>€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 × 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it-IT" altLang="it-IT" i="1" baseline="-25000">
                <a:ea typeface="Arial" panose="020B0604020202020204" pitchFamily="34" charset="0"/>
                <a:cs typeface="Times New Roman" panose="02020603050405020304" pitchFamily="18" charset="0"/>
              </a:rPr>
              <a:t>UE</a:t>
            </a:r>
            <a:r>
              <a:rPr lang="it-IT" altLang="it-IT"/>
              <a:t>.</a:t>
            </a:r>
            <a:endParaRPr lang="it-IT" altLang="it-IT" i="1" baseline="-25000"/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L’apprezzamento reale del valore dei beni USA rende più care le esportazioni americane e meno costose le importazioni negli USA (riducendo pertanto la quantità relativa domandata di prodotti americani).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Una diminuzione della domanda relativa di prodotti USA porta a un deprezzamento reale del valore dei beni USA. </a:t>
            </a:r>
          </a:p>
        </p:txBody>
      </p:sp>
      <p:sp>
        <p:nvSpPr>
          <p:cNvPr id="72707" name="Segnaposto piè di pagina 3">
            <a:extLst>
              <a:ext uri="{FF2B5EF4-FFF2-40B4-BE49-F238E27FC236}">
                <a16:creationId xmlns:a16="http://schemas.microsoft.com/office/drawing/2014/main" id="{F92F263E-E1DD-7240-9160-44A0CE7A5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:a16="http://schemas.microsoft.com/office/drawing/2014/main" id="{4C83BEF3-3678-0647-8268-CECA5C3CC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548E707-3711-754A-875C-3534100A133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0C3B896-41ED-0946-BCB9-7EB701AC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  <a:endParaRPr lang="en-US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849571E-AEE6-7343-8E66-1239016EC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962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/>
              <a:t>Effetti della</a:t>
            </a:r>
            <a:r>
              <a:rPr lang="it-IT" altLang="it-IT" sz="2400" b="1" i="1" dirty="0"/>
              <a:t> </a:t>
            </a:r>
            <a:r>
              <a:rPr lang="it-IT" altLang="it-IT" sz="2400" i="1" dirty="0"/>
              <a:t>variazione dell’offerta mondiale relativa di prodotti statunitensi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Un aumento dell’offerta relativa di prodotti USA (causato da un aumento della produttività USA) provoca una riduzione del prezzo/costo dei beni americani rispetto al prezzo/costo dei beni esteri. 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Il deprezzamento reale del valore dei beni USA </a:t>
            </a:r>
            <a:r>
              <a:rPr lang="it-IT" altLang="it-IT" i="1" dirty="0"/>
              <a:t>P</a:t>
            </a:r>
            <a:r>
              <a:rPr lang="it-IT" altLang="it-IT" i="1" baseline="-25000" dirty="0"/>
              <a:t>US</a:t>
            </a:r>
            <a:r>
              <a:rPr lang="it-IT" altLang="it-IT" baseline="-25000" dirty="0"/>
              <a:t> </a:t>
            </a:r>
            <a:r>
              <a:rPr lang="it-IT" altLang="it-IT" dirty="0"/>
              <a:t>si riduce rispetto a </a:t>
            </a:r>
            <a:r>
              <a:rPr lang="it-IT" altLang="it-IT" i="1" dirty="0"/>
              <a:t>E</a:t>
            </a:r>
            <a:r>
              <a:rPr lang="it-IT" altLang="it-IT" baseline="-25000" dirty="0"/>
              <a:t>$/</a:t>
            </a:r>
            <a:r>
              <a:rPr lang="it-IT" altLang="it-IT" baseline="-25000" dirty="0">
                <a:ea typeface="Arial" charset="0"/>
                <a:cs typeface="Times New Roman" pitchFamily="18" charset="0"/>
              </a:rPr>
              <a:t>€</a:t>
            </a:r>
            <a:r>
              <a:rPr lang="it-IT" altLang="it-IT" dirty="0">
                <a:ea typeface="Arial" charset="0"/>
                <a:cs typeface="Times New Roman" pitchFamily="18" charset="0"/>
              </a:rPr>
              <a:t> × </a:t>
            </a:r>
            <a:r>
              <a:rPr lang="it-IT" altLang="it-IT" i="1" dirty="0">
                <a:ea typeface="Arial" charset="0"/>
                <a:cs typeface="Times New Roman" pitchFamily="18" charset="0"/>
              </a:rPr>
              <a:t>P</a:t>
            </a:r>
            <a:r>
              <a:rPr lang="it-IT" altLang="it-IT" i="1" baseline="-25000" dirty="0">
                <a:ea typeface="Arial" charset="0"/>
                <a:cs typeface="Times New Roman" pitchFamily="18" charset="0"/>
              </a:rPr>
              <a:t>UE.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Il deprezzamento reale del valore dei beni americani rende meno care le esportazioni USA e più costose le importazioni negli USA (provocando pertanto un aumento della domanda relativa per assecondare la maggiore offerta relativa). 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Una diminuzione dell’offerta relativa di prodotti USA porta</a:t>
            </a:r>
            <a:br>
              <a:rPr lang="it-IT" altLang="it-IT" dirty="0"/>
            </a:br>
            <a:r>
              <a:rPr lang="it-IT" altLang="it-IT" dirty="0"/>
              <a:t>a un apprezzamento reale del valore dei beni statunitensi. </a:t>
            </a:r>
          </a:p>
        </p:txBody>
      </p:sp>
      <p:sp>
        <p:nvSpPr>
          <p:cNvPr id="73731" name="Segnaposto piè di pagina 3">
            <a:extLst>
              <a:ext uri="{FF2B5EF4-FFF2-40B4-BE49-F238E27FC236}">
                <a16:creationId xmlns:a16="http://schemas.microsoft.com/office/drawing/2014/main" id="{18505F69-1A67-CD4C-8149-1B0D62D3A0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3732" name="Segnaposto numero diapositiva 4">
            <a:extLst>
              <a:ext uri="{FF2B5EF4-FFF2-40B4-BE49-F238E27FC236}">
                <a16:creationId xmlns:a16="http://schemas.microsoft.com/office/drawing/2014/main" id="{B107AF9A-2F60-7E48-946E-CFDE50A2E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122D0A1-451D-9443-97BF-A6D8876A3D1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>
            <a:extLst>
              <a:ext uri="{FF2B5EF4-FFF2-40B4-BE49-F238E27FC236}">
                <a16:creationId xmlns:a16="http://schemas.microsoft.com/office/drawing/2014/main" id="{6A74ACE7-58E7-4647-B5D5-150810F61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5.4 </a:t>
            </a:r>
            <a:r>
              <a:rPr lang="it-IT" altLang="it-IT"/>
              <a:t>Determinazione del tasso di cambio reale di lungo periodo</a:t>
            </a:r>
          </a:p>
        </p:txBody>
      </p:sp>
      <p:sp>
        <p:nvSpPr>
          <p:cNvPr id="74754" name="Segnaposto piè di pagina 3">
            <a:extLst>
              <a:ext uri="{FF2B5EF4-FFF2-40B4-BE49-F238E27FC236}">
                <a16:creationId xmlns:a16="http://schemas.microsoft.com/office/drawing/2014/main" id="{B337BD94-4708-BA48-9A18-166E7E3EE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4755" name="Segnaposto numero diapositiva 4">
            <a:extLst>
              <a:ext uri="{FF2B5EF4-FFF2-40B4-BE49-F238E27FC236}">
                <a16:creationId xmlns:a16="http://schemas.microsoft.com/office/drawing/2014/main" id="{241E3782-00FD-D44A-890D-45AD730D1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5343D4F-54C3-8E4F-A1CB-2A532BE1AC5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F34581F-4364-6741-965F-51331CAE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571625"/>
            <a:ext cx="2671763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Nel lungo periodo, l’offerta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di beni e servizi in ogni paese dipende dai fattori di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 produzione, come il lavoro, il capitale e la tecnologia –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non dai prezzi o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dai tassi di cambio. </a:t>
            </a:r>
          </a:p>
        </p:txBody>
      </p:sp>
      <p:pic>
        <p:nvPicPr>
          <p:cNvPr id="74757" name="Segnaposto contenuto 2">
            <a:extLst>
              <a:ext uri="{FF2B5EF4-FFF2-40B4-BE49-F238E27FC236}">
                <a16:creationId xmlns:a16="http://schemas.microsoft.com/office/drawing/2014/main" id="{592F8515-C358-FE43-B57B-9370335B1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546225"/>
            <a:ext cx="54641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C0C6C96E-3635-C14D-87DB-28FE3B0C7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03213"/>
            <a:ext cx="7856538" cy="1143000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L’approccio del tasso di cambio nominale ai tassi di cambio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F3D0E55-64F7-CD46-B124-528AC2083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628775"/>
            <a:ext cx="829627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909638" algn="l"/>
              </a:tabLst>
            </a:pPr>
            <a:r>
              <a:rPr lang="it-IT" altLang="it-IT" sz="2400"/>
              <a:t>Il tasso di cambio nominale è un approccio più generale per spiegare i tassi di cambio. È influenzato sia da fattori monetari sia da fattori reali.</a:t>
            </a:r>
          </a:p>
          <a:p>
            <a:pPr marL="70485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909638" algn="l"/>
              </a:tabLst>
            </a:pPr>
            <a:r>
              <a:rPr lang="it-IT" altLang="it-IT" i="1"/>
              <a:t>Variazioni del livello dell’offerta relativa di moneta</a:t>
            </a:r>
            <a:r>
              <a:rPr lang="it-IT" altLang="it-IT"/>
              <a:t>, che portano a temporanea inflazione e a cambiamenti delle aspettative di inflazione.</a:t>
            </a:r>
          </a:p>
          <a:p>
            <a:pPr marL="70485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909638" algn="l"/>
              </a:tabLst>
            </a:pPr>
            <a:r>
              <a:rPr lang="it-IT" altLang="it-IT" i="1"/>
              <a:t>Variazioni dei tassi di crescita dell’offerta relativa di moneta, </a:t>
            </a:r>
            <a:r>
              <a:rPr lang="it-IT" altLang="it-IT"/>
              <a:t>che provocano inflazione persistente e variazioni delle aspettative di inflazione. </a:t>
            </a:r>
          </a:p>
          <a:p>
            <a:pPr marL="70485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909638" algn="l"/>
              </a:tabLst>
            </a:pPr>
            <a:r>
              <a:rPr lang="it-IT" altLang="it-IT" i="1"/>
              <a:t>Variazioni della domanda relativa di prodotti</a:t>
            </a:r>
            <a:r>
              <a:rPr lang="it-IT" altLang="it-IT"/>
              <a:t>:</a:t>
            </a:r>
            <a:r>
              <a:rPr lang="it-IT" altLang="it-IT" i="1"/>
              <a:t> </a:t>
            </a:r>
            <a:r>
              <a:rPr lang="it-IT" altLang="it-IT"/>
              <a:t>l’aumento della domanda	relativa di prodotti domestici porta a un apprezzamento reale. </a:t>
            </a:r>
          </a:p>
          <a:p>
            <a:pPr marL="70485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909638" algn="l"/>
              </a:tabLst>
            </a:pPr>
            <a:r>
              <a:rPr lang="it-IT" altLang="it-IT" i="1"/>
              <a:t>Variazioni dell’offerta relativa di prodotti</a:t>
            </a:r>
            <a:r>
              <a:rPr lang="it-IT" altLang="it-IT"/>
              <a:t>:</a:t>
            </a:r>
            <a:r>
              <a:rPr lang="it-IT" altLang="it-IT" i="1"/>
              <a:t> </a:t>
            </a:r>
            <a:r>
              <a:rPr lang="it-IT" altLang="it-IT"/>
              <a:t>l’aumento dell’offerta relativa di prodotti domestici porta a un deprezzamento	reale. </a:t>
            </a:r>
          </a:p>
        </p:txBody>
      </p:sp>
      <p:sp>
        <p:nvSpPr>
          <p:cNvPr id="75779" name="Segnaposto piè di pagina 3">
            <a:extLst>
              <a:ext uri="{FF2B5EF4-FFF2-40B4-BE49-F238E27FC236}">
                <a16:creationId xmlns:a16="http://schemas.microsoft.com/office/drawing/2014/main" id="{2EE5B031-6414-C745-ADEE-85D39C9E0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id="{AFFCD683-0046-EC4D-8016-CA1A2B6AD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DF29E8D-F591-B94F-92B2-D1EF3FA46C4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>
            <a:extLst>
              <a:ext uri="{FF2B5EF4-FFF2-40B4-BE49-F238E27FC236}">
                <a16:creationId xmlns:a16="http://schemas.microsoft.com/office/drawing/2014/main" id="{A2E50683-F4B0-9E4C-BACF-51AB2BFE0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95288"/>
            <a:ext cx="8461375" cy="5176837"/>
          </a:xfrm>
        </p:spPr>
        <p:txBody>
          <a:bodyPr/>
          <a:lstStyle/>
          <a:p>
            <a:pPr eaLnBrk="1" hangingPunct="1"/>
            <a:r>
              <a:rPr lang="it-IT" altLang="it-IT" sz="2000" b="0"/>
              <a:t>Tabella 5.1 </a:t>
            </a:r>
            <a:r>
              <a:rPr lang="it-IT" altLang="it-IT" sz="2000"/>
              <a:t>Effetti delle variazioni del mercato monetario </a:t>
            </a:r>
            <a:br>
              <a:rPr lang="it-IT" altLang="it-IT" sz="2000"/>
            </a:br>
            <a:r>
              <a:rPr lang="it-IT" altLang="it-IT" sz="2000"/>
              <a:t>e dei prodotti sul tasso di cambio nominale dollaro/euro, E</a:t>
            </a:r>
            <a:r>
              <a:rPr lang="it-IT" altLang="it-IT" sz="2000" i="1" baseline="-25000"/>
              <a:t>$/€</a:t>
            </a:r>
            <a:r>
              <a:rPr lang="it-IT" altLang="it-IT" sz="2000"/>
              <a:t>, di lungo periodo</a:t>
            </a:r>
            <a:endParaRPr lang="it-IT" altLang="it-IT"/>
          </a:p>
        </p:txBody>
      </p:sp>
      <p:sp>
        <p:nvSpPr>
          <p:cNvPr id="76802" name="Segnaposto piè di pagina 3">
            <a:extLst>
              <a:ext uri="{FF2B5EF4-FFF2-40B4-BE49-F238E27FC236}">
                <a16:creationId xmlns:a16="http://schemas.microsoft.com/office/drawing/2014/main" id="{C2E824B1-20D9-0448-B4C3-B4884F5BA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6803" name="Segnaposto numero diapositiva 4">
            <a:extLst>
              <a:ext uri="{FF2B5EF4-FFF2-40B4-BE49-F238E27FC236}">
                <a16:creationId xmlns:a16="http://schemas.microsoft.com/office/drawing/2014/main" id="{D173A1B0-F257-0B4E-BE61-55991BECB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439E3B9-61C3-F34B-BB14-A3CD8945F04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6804" name="Segnaposto contenuto 2">
            <a:extLst>
              <a:ext uri="{FF2B5EF4-FFF2-40B4-BE49-F238E27FC236}">
                <a16:creationId xmlns:a16="http://schemas.microsoft.com/office/drawing/2014/main" id="{C845ABAE-EDD0-0C45-865A-D1704EABD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1546225"/>
            <a:ext cx="5648325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1392768-6C8E-DD44-87F0-428FA1849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  <a:endParaRPr lang="en-US" altLang="it-IT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37D0A87-8EDF-4841-BE4A-0873C8A4C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1534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Quali sono gli effetti sul tasso di cambio nominale? </a:t>
            </a:r>
          </a:p>
          <a:p>
            <a:pPr algn="ctr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it-IT" i="1"/>
              <a:t>E</a:t>
            </a:r>
            <a:r>
              <a:rPr lang="en-US" altLang="it-IT" baseline="-25000"/>
              <a:t>$/€</a:t>
            </a:r>
            <a:r>
              <a:rPr lang="en-US" altLang="it-IT"/>
              <a:t> = </a:t>
            </a:r>
            <a:r>
              <a:rPr lang="en-US" altLang="it-IT" i="1"/>
              <a:t>q</a:t>
            </a:r>
            <a:r>
              <a:rPr lang="en-US" altLang="it-IT" baseline="-25000"/>
              <a:t>US/UE </a:t>
            </a:r>
            <a:r>
              <a:rPr lang="en-US" altLang="it-IT"/>
              <a:t>× </a:t>
            </a:r>
            <a:r>
              <a:rPr lang="en-US" altLang="it-IT" i="1">
                <a:cs typeface="Times New Roman" panose="02020603050405020304" pitchFamily="18" charset="0"/>
              </a:rPr>
              <a:t>P</a:t>
            </a:r>
            <a:r>
              <a:rPr lang="en-US" altLang="it-IT" baseline="-25000">
                <a:cs typeface="Times New Roman" panose="02020603050405020304" pitchFamily="18" charset="0"/>
              </a:rPr>
              <a:t>US</a:t>
            </a:r>
            <a:r>
              <a:rPr lang="en-US" altLang="it-IT">
                <a:cs typeface="Times New Roman" panose="02020603050405020304" pitchFamily="18" charset="0"/>
              </a:rPr>
              <a:t>/</a:t>
            </a:r>
            <a:r>
              <a:rPr lang="en-US" altLang="it-IT" i="1">
                <a:cs typeface="Times New Roman" panose="02020603050405020304" pitchFamily="18" charset="0"/>
              </a:rPr>
              <a:t>P</a:t>
            </a:r>
            <a:r>
              <a:rPr lang="en-US" altLang="it-IT" baseline="-25000"/>
              <a:t>UE</a:t>
            </a:r>
            <a:endParaRPr lang="en-US" altLang="it-IT" baseline="-25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cs typeface="Times New Roman" panose="02020603050405020304" pitchFamily="18" charset="0"/>
              </a:rPr>
              <a:t>Quando cambiano solo fattori monetari e vale la PPP, abbiamo le stesse previsioni di prima.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Non si verifica alcuna variazione del tasso di cambio reale.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cs typeface="Times New Roman" panose="02020603050405020304" pitchFamily="18" charset="0"/>
              </a:rPr>
              <a:t>Quando variano fattori che influenzano la produzione reale, il tasso di cambio reale cambia.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Con un aumento della domanda relativa di prodotti domestici, il tasso di cambio reale si aggiusta per determinare i tassi di cambio nominali.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Con un aumento dell’offerta relativa di prodotti domestici, la situazione è più complessa.</a:t>
            </a:r>
          </a:p>
        </p:txBody>
      </p:sp>
      <p:sp>
        <p:nvSpPr>
          <p:cNvPr id="77827" name="Segnaposto piè di pagina 3">
            <a:extLst>
              <a:ext uri="{FF2B5EF4-FFF2-40B4-BE49-F238E27FC236}">
                <a16:creationId xmlns:a16="http://schemas.microsoft.com/office/drawing/2014/main" id="{FD5BBDA9-1618-D341-9D6E-C6F8B117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7DCAA71A-FFCB-0544-9590-6BC09CEFC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46C80E3-D154-F74C-A57C-672105A725B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2CF4AD3C-B55B-1D4E-9C63-2FCA3D4EE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L’approccio del tasso di cambio reale ai tassi</a:t>
            </a:r>
            <a:br>
              <a:rPr lang="it-IT" altLang="it-IT"/>
            </a:br>
            <a:r>
              <a:rPr lang="it-IT" altLang="it-IT"/>
              <a:t>di cambio </a:t>
            </a:r>
            <a:endParaRPr lang="en-US" altLang="it-IT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FD4BD3B-8984-E04E-A09D-ADB585A83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/>
              <a:t>Quando i cambiamenti economici sono influenzati solo da fattori monetari e quando le ipotesi della PPP valgono, i tassi di cambio nominali sono determinati dalla PPP. </a:t>
            </a:r>
          </a:p>
          <a:p>
            <a:pPr eaLnBrk="1" hangingPunct="1"/>
            <a:r>
              <a:rPr lang="it-IT" altLang="it-IT" sz="2400"/>
              <a:t>Quando i cambiamenti economici sono causati da fattori che influenzano la produzione reale, i tassi di cambio non sono determinati solo dalla PPP, ma sono influenzati anche dal tasso di cambio reale. </a:t>
            </a:r>
          </a:p>
        </p:txBody>
      </p:sp>
      <p:sp>
        <p:nvSpPr>
          <p:cNvPr id="78851" name="Segnaposto piè di pagina 3">
            <a:extLst>
              <a:ext uri="{FF2B5EF4-FFF2-40B4-BE49-F238E27FC236}">
                <a16:creationId xmlns:a16="http://schemas.microsoft.com/office/drawing/2014/main" id="{BB3B9BA9-BA85-5441-BD44-0083393F4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8852" name="Segnaposto numero diapositiva 4">
            <a:extLst>
              <a:ext uri="{FF2B5EF4-FFF2-40B4-BE49-F238E27FC236}">
                <a16:creationId xmlns:a16="http://schemas.microsoft.com/office/drawing/2014/main" id="{FBBE8F19-1A43-184B-B8FF-D1A42653E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3DA1B5A-CCFD-5E41-B809-91A3A6EFBEE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9B515A2-F433-B447-A456-358057ABD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La legge del prezzo unico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5BADFE6-3E38-E94C-8C6D-6165B0408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430338"/>
            <a:ext cx="78359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/>
              <a:t>La </a:t>
            </a:r>
            <a:r>
              <a:rPr lang="it-IT" altLang="it-IT" sz="2400" b="1"/>
              <a:t>legge del prezzo unico </a:t>
            </a:r>
            <a:r>
              <a:rPr lang="it-IT" altLang="it-IT" sz="2400"/>
              <a:t>dice semplicemente che lo stesso bene in diversi mercati concorrenziali deve essere venduto allo stesso prezzo, quando i costi di trasporto e le barriere tra i mercati non sono importanti.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Perché? Supponiamo che il prezzo di un maglione in un negozio sia di $30, mentre il prezzo dello stesso maglione in un negozio simile dall’altro lato della strada sia di $45.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Che cosa prevedete che succeda? Molti compreranno il maglione da $30, pochi quello da $45. 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6DF32034-0B02-6D43-86C5-1BDE53462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C16F3264-FD82-9546-8317-B0ACE4214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C79D4C9-1376-6A43-B7B4-C6F543CB02E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CD1213B5-A4E1-9C49-8AAD-64ED0171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 sz="2800"/>
              <a:t>Differenze dei tassi di interesse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850FA3D-9418-8248-9B43-399CCC17B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/>
              <a:t>Un’equazione più generale delle differenze dei tassi di interesse nominali tra paesi può essere derivata da:</a:t>
            </a:r>
          </a:p>
          <a:p>
            <a:pPr algn="ctr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it-IT"/>
              <a:t>(</a:t>
            </a:r>
            <a:r>
              <a:rPr lang="en-US" altLang="it-IT" i="1"/>
              <a:t>q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/>
              <a:t> – 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 = [(</a:t>
            </a:r>
            <a:r>
              <a:rPr lang="en-US" altLang="it-IT" i="1"/>
              <a:t>E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/>
              <a:t> – </a:t>
            </a:r>
            <a:r>
              <a:rPr lang="en-US" altLang="it-IT" i="1"/>
              <a:t>E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E</a:t>
            </a:r>
            <a:r>
              <a:rPr lang="en-US" altLang="it-IT" baseline="-25000"/>
              <a:t>$/€</a:t>
            </a:r>
            <a:r>
              <a:rPr lang="en-US" altLang="it-IT"/>
              <a:t>] – (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US</a:t>
            </a:r>
            <a:r>
              <a:rPr lang="en-US" altLang="it-IT" i="1" baseline="-25000"/>
              <a:t> </a:t>
            </a:r>
            <a:r>
              <a:rPr lang="en-US" altLang="it-IT" i="1"/>
              <a:t>- 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)</a:t>
            </a:r>
            <a:r>
              <a:rPr lang="en-US" altLang="it-IT" i="1" baseline="30000"/>
              <a:t> </a:t>
            </a:r>
          </a:p>
          <a:p>
            <a:pPr lvl="1" algn="ctr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it-IT" i="1"/>
              <a:t>R</a:t>
            </a:r>
            <a:r>
              <a:rPr lang="en-US" altLang="it-IT" baseline="-25000"/>
              <a:t>$</a:t>
            </a:r>
            <a:r>
              <a:rPr lang="en-US" altLang="it-IT" i="1" baseline="-25000"/>
              <a:t> </a:t>
            </a:r>
            <a:r>
              <a:rPr lang="en-US" altLang="it-IT" i="1"/>
              <a:t>– R</a:t>
            </a:r>
            <a:r>
              <a:rPr lang="en-US" altLang="it-IT" baseline="-25000"/>
              <a:t>€ </a:t>
            </a:r>
            <a:r>
              <a:rPr lang="en-US" altLang="it-IT"/>
              <a:t>= (</a:t>
            </a:r>
            <a:r>
              <a:rPr lang="en-US" altLang="it-IT" i="1"/>
              <a:t>E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 i="1" baseline="-25000"/>
              <a:t> </a:t>
            </a:r>
            <a:r>
              <a:rPr lang="en-US" altLang="it-IT" i="1"/>
              <a:t>– E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E</a:t>
            </a:r>
            <a:r>
              <a:rPr lang="en-US" altLang="it-IT" baseline="-25000"/>
              <a:t>$/€ </a:t>
            </a:r>
            <a:endParaRPr lang="el-GR" altLang="it-IT"/>
          </a:p>
          <a:p>
            <a:pPr lvl="1" algn="ctr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it-IT" i="1"/>
              <a:t>R</a:t>
            </a:r>
            <a:r>
              <a:rPr lang="en-US" altLang="it-IT" baseline="-25000"/>
              <a:t>$</a:t>
            </a:r>
            <a:r>
              <a:rPr lang="en-US" altLang="it-IT" i="1" baseline="-25000"/>
              <a:t> </a:t>
            </a:r>
            <a:r>
              <a:rPr lang="en-US" altLang="it-IT" i="1"/>
              <a:t>– R</a:t>
            </a:r>
            <a:r>
              <a:rPr lang="en-US" altLang="it-IT" baseline="-25000"/>
              <a:t>€ </a:t>
            </a:r>
            <a:r>
              <a:rPr lang="en-US" altLang="it-IT"/>
              <a:t>= (</a:t>
            </a:r>
            <a:r>
              <a:rPr lang="en-US" altLang="it-IT" i="1"/>
              <a:t>q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/>
              <a:t> – 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 + (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US</a:t>
            </a:r>
            <a:r>
              <a:rPr lang="en-US" altLang="it-IT" i="1" baseline="-25000"/>
              <a:t> </a:t>
            </a:r>
            <a:r>
              <a:rPr lang="en-US" altLang="it-IT" i="1"/>
              <a:t>- 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)</a:t>
            </a:r>
            <a:r>
              <a:rPr lang="en-US" altLang="it-IT" i="1" baseline="30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La differenza nei tassi di interesse nominali tra due paesi è la somma di: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tasso </a:t>
            </a:r>
            <a:r>
              <a:rPr lang="it-IT" altLang="it-IT" i="1"/>
              <a:t>atteso</a:t>
            </a:r>
            <a:r>
              <a:rPr lang="it-IT" altLang="it-IT"/>
              <a:t> di deprezzamento del valore dei beni domestici rispetto ai beni esteri e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differenza dei tassi attesi di inflazione tra l’economia domestica e quella straniera. </a:t>
            </a:r>
          </a:p>
        </p:txBody>
      </p:sp>
      <p:sp>
        <p:nvSpPr>
          <p:cNvPr id="79875" name="Segnaposto piè di pagina 3">
            <a:extLst>
              <a:ext uri="{FF2B5EF4-FFF2-40B4-BE49-F238E27FC236}">
                <a16:creationId xmlns:a16="http://schemas.microsoft.com/office/drawing/2014/main" id="{E041EF6D-693B-CC4B-91B3-51F8BC0BA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ECDC2758-DCD5-D243-918E-C70DC8C1F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DAB1193-C1F6-7D4F-99E0-C98B7E3AA4C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EB165EF3-2F9E-7549-A4FB-96196CE83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Tassi di interesse reali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D9D8F18-9F55-6844-B347-6484C503F9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00125"/>
            <a:ext cx="822960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I tassi di interesse reali sono i tassi di interesse aggiustati per l’inflazione: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i="1" dirty="0"/>
              <a:t>r</a:t>
            </a:r>
            <a:r>
              <a:rPr lang="en-US" i="1" baseline="30000" dirty="0"/>
              <a:t>e </a:t>
            </a:r>
            <a:r>
              <a:rPr lang="en-US" i="1" dirty="0"/>
              <a:t>= R – </a:t>
            </a:r>
            <a:r>
              <a:rPr lang="it-IT" i="1" dirty="0"/>
              <a:t>π</a:t>
            </a:r>
            <a:r>
              <a:rPr lang="en-US" i="1" baseline="30000" dirty="0"/>
              <a:t>e</a:t>
            </a:r>
          </a:p>
          <a:p>
            <a:pPr indent="-900000" eaLnBrk="1" hangingPunct="1">
              <a:lnSpc>
                <a:spcPct val="80000"/>
              </a:lnSpc>
              <a:defRPr/>
            </a:pPr>
            <a:r>
              <a:rPr lang="it-IT" sz="2400" dirty="0"/>
              <a:t>dove π</a:t>
            </a:r>
            <a:r>
              <a:rPr lang="en-US" sz="2400" i="1" baseline="30000" dirty="0"/>
              <a:t>e </a:t>
            </a:r>
            <a:r>
              <a:rPr lang="it-IT" sz="2400" dirty="0"/>
              <a:t>rappresenta l’inflazione attesa ed </a:t>
            </a:r>
            <a:r>
              <a:rPr lang="it-IT" sz="2400" i="1" dirty="0"/>
              <a:t>R</a:t>
            </a:r>
            <a:r>
              <a:rPr lang="it-IT" sz="2400" dirty="0"/>
              <a:t> rappresenta i </a:t>
            </a:r>
            <a:r>
              <a:rPr lang="it-IT" sz="2400" b="1" dirty="0"/>
              <a:t>tassi di interesse nominali</a:t>
            </a:r>
            <a:r>
              <a:rPr lang="it-IT" sz="24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I </a:t>
            </a:r>
            <a:r>
              <a:rPr lang="it-IT" sz="2400" b="1" dirty="0"/>
              <a:t>tassi di interesse reali </a:t>
            </a:r>
            <a:r>
              <a:rPr lang="it-IT" sz="2400" dirty="0"/>
              <a:t>sono misurati in termini di produzione reale: 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○"/>
              <a:defRPr/>
            </a:pPr>
            <a:r>
              <a:rPr lang="it-IT" dirty="0"/>
              <a:t>quantità di beni e servizi reali che i risparmiatori possono comprare in futuro quando gli investimenti pagheranno un interesse;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○"/>
              <a:defRPr/>
            </a:pPr>
            <a:r>
              <a:rPr lang="it-IT" dirty="0"/>
              <a:t>quantità di beni e servizi reali che chi prende a prestito può comprare in futuro dopo aver pagato gli interessi sul prestito.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:a16="http://schemas.microsoft.com/office/drawing/2014/main" id="{CEE8899F-4D72-C54D-9507-A22B51208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:a16="http://schemas.microsoft.com/office/drawing/2014/main" id="{7B99285F-6473-884C-BD5F-89C962B41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C4109E6-9E06-8047-81E5-8A660401298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6F2BFAC-089F-2F4B-9B05-2151F155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Tassi di interesse reali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FC1419E-279C-534D-8BE1-1D6A72959E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857750"/>
          </a:xfrm>
        </p:spPr>
        <p:txBody>
          <a:bodyPr/>
          <a:lstStyle/>
          <a:p>
            <a:pPr eaLnBrk="1" hangingPunct="1"/>
            <a:r>
              <a:rPr lang="it-IT" altLang="it-IT" sz="2400"/>
              <a:t>I differenziali dei tassi di interesse reali si derivano da:</a:t>
            </a:r>
          </a:p>
          <a:p>
            <a:pPr algn="ctr" eaLnBrk="1" hangingPunct="1">
              <a:buFontTx/>
              <a:buNone/>
            </a:pPr>
            <a:r>
              <a:rPr lang="en-US" altLang="it-IT" i="1"/>
              <a:t>r</a:t>
            </a:r>
            <a:r>
              <a:rPr lang="en-US" altLang="it-IT" i="1" baseline="30000"/>
              <a:t>e</a:t>
            </a:r>
            <a:r>
              <a:rPr lang="en-US" altLang="it-IT" baseline="-25000"/>
              <a:t>US</a:t>
            </a:r>
            <a:r>
              <a:rPr lang="en-US" altLang="it-IT"/>
              <a:t> – </a:t>
            </a:r>
            <a:r>
              <a:rPr lang="en-US" altLang="it-IT" i="1"/>
              <a:t>r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 = (</a:t>
            </a:r>
            <a:r>
              <a:rPr lang="en-US" altLang="it-IT" i="1"/>
              <a:t>R</a:t>
            </a:r>
            <a:r>
              <a:rPr lang="en-US" altLang="it-IT" baseline="-25000"/>
              <a:t>$</a:t>
            </a:r>
            <a:r>
              <a:rPr lang="en-US" altLang="it-IT"/>
              <a:t> – 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UE</a:t>
            </a:r>
            <a:r>
              <a:rPr lang="en-US" altLang="it-IT" baseline="-25000"/>
              <a:t>S</a:t>
            </a:r>
            <a:r>
              <a:rPr lang="en-US" altLang="it-IT"/>
              <a:t>) – (</a:t>
            </a:r>
            <a:r>
              <a:rPr lang="en-US" altLang="it-IT" i="1"/>
              <a:t>R </a:t>
            </a:r>
            <a:r>
              <a:rPr lang="en-US" altLang="it-IT" baseline="-25000"/>
              <a:t>€</a:t>
            </a:r>
            <a:r>
              <a:rPr lang="en-US" altLang="it-IT"/>
              <a:t> – 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) </a:t>
            </a:r>
          </a:p>
          <a:p>
            <a:pPr algn="ctr" eaLnBrk="1" hangingPunct="1">
              <a:buFontTx/>
              <a:buNone/>
            </a:pPr>
            <a:r>
              <a:rPr lang="en-US" altLang="it-IT" i="1"/>
              <a:t>R</a:t>
            </a:r>
            <a:r>
              <a:rPr lang="en-US" altLang="it-IT" baseline="-25000"/>
              <a:t>$</a:t>
            </a:r>
            <a:r>
              <a:rPr lang="en-US" altLang="it-IT" i="1" baseline="-25000"/>
              <a:t> </a:t>
            </a:r>
            <a:r>
              <a:rPr lang="en-US" altLang="it-IT" i="1"/>
              <a:t>– R</a:t>
            </a:r>
            <a:r>
              <a:rPr lang="en-US" altLang="it-IT" baseline="-25000"/>
              <a:t>€ </a:t>
            </a:r>
            <a:r>
              <a:rPr lang="en-US" altLang="it-IT"/>
              <a:t>= (</a:t>
            </a:r>
            <a:r>
              <a:rPr lang="en-US" altLang="it-IT" i="1"/>
              <a:t>q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/>
              <a:t> – 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 + (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US</a:t>
            </a:r>
            <a:r>
              <a:rPr lang="en-US" altLang="it-IT" i="1" baseline="-25000"/>
              <a:t> </a:t>
            </a:r>
            <a:r>
              <a:rPr lang="en-US" altLang="it-IT"/>
              <a:t>–</a:t>
            </a:r>
            <a:r>
              <a:rPr lang="en-US" altLang="it-IT" i="1"/>
              <a:t> </a:t>
            </a:r>
            <a:r>
              <a:rPr lang="en-US" altLang="it-IT">
                <a:sym typeface="Symbol" pitchFamily="2" charset="2"/>
              </a:rPr>
              <a:t>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)</a:t>
            </a:r>
            <a:r>
              <a:rPr lang="en-US" altLang="it-IT" i="1" baseline="3000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it-IT" i="1"/>
              <a:t>r</a:t>
            </a:r>
            <a:r>
              <a:rPr lang="en-US" altLang="it-IT" i="1" baseline="30000"/>
              <a:t>e</a:t>
            </a:r>
            <a:r>
              <a:rPr lang="en-US" altLang="it-IT" baseline="-25000"/>
              <a:t>US</a:t>
            </a:r>
            <a:r>
              <a:rPr lang="en-US" altLang="it-IT"/>
              <a:t> – </a:t>
            </a:r>
            <a:r>
              <a:rPr lang="en-US" altLang="it-IT" i="1"/>
              <a:t>r</a:t>
            </a:r>
            <a:r>
              <a:rPr lang="en-US" altLang="it-IT" i="1" baseline="30000"/>
              <a:t>e</a:t>
            </a:r>
            <a:r>
              <a:rPr lang="en-US" altLang="it-IT" baseline="-25000"/>
              <a:t>UE</a:t>
            </a:r>
            <a:r>
              <a:rPr lang="en-US" altLang="it-IT"/>
              <a:t> = (</a:t>
            </a:r>
            <a:r>
              <a:rPr lang="en-US" altLang="it-IT" i="1"/>
              <a:t>q</a:t>
            </a:r>
            <a:r>
              <a:rPr lang="en-US" altLang="it-IT" i="1" baseline="30000"/>
              <a:t>e</a:t>
            </a:r>
            <a:r>
              <a:rPr lang="en-US" altLang="it-IT" baseline="-25000"/>
              <a:t>$/€</a:t>
            </a:r>
            <a:r>
              <a:rPr lang="en-US" altLang="it-IT"/>
              <a:t> – </a:t>
            </a:r>
            <a:r>
              <a:rPr lang="en-US" altLang="it-IT" i="1"/>
              <a:t>q</a:t>
            </a:r>
            <a:r>
              <a:rPr lang="en-US" altLang="it-IT" baseline="-25000"/>
              <a:t>$/€</a:t>
            </a:r>
            <a:r>
              <a:rPr lang="en-US" altLang="it-IT"/>
              <a:t>)/</a:t>
            </a:r>
            <a:r>
              <a:rPr lang="en-US" altLang="it-IT" i="1"/>
              <a:t>q</a:t>
            </a:r>
            <a:r>
              <a:rPr lang="en-US" altLang="it-IT" baseline="-25000"/>
              <a:t>$/€ </a:t>
            </a:r>
            <a:r>
              <a:rPr lang="en-US" altLang="it-IT" i="1" baseline="30000"/>
              <a:t>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/>
              <a:t>L’ultima equazione è chiamata </a:t>
            </a:r>
            <a:r>
              <a:rPr lang="it-IT" altLang="it-IT" sz="2400" i="1"/>
              <a:t>parità dei tassi di interesse reali</a:t>
            </a:r>
            <a:r>
              <a:rPr lang="it-IT" altLang="it-IT" sz="2400"/>
              <a:t>.</a:t>
            </a:r>
          </a:p>
          <a:p>
            <a:pPr marL="352425" lvl="3" indent="0" eaLnBrk="1" hangingPunct="1"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it-IT" altLang="it-IT">
                <a:latin typeface="Symbol" pitchFamily="2" charset="2"/>
              </a:rPr>
              <a:t>® </a:t>
            </a:r>
            <a:r>
              <a:rPr lang="it-IT" altLang="it-IT"/>
              <a:t>La differenza tra i tassi di interesse reali (rendimento del risparmio in termini di risorse reali guadagnate) tra paesi è uguale alla variazione attesa del valore/prezzo/costo dei beni e dei servizi tra paesi. </a:t>
            </a:r>
          </a:p>
        </p:txBody>
      </p:sp>
      <p:sp>
        <p:nvSpPr>
          <p:cNvPr id="81923" name="Segnaposto piè di pagina 3">
            <a:extLst>
              <a:ext uri="{FF2B5EF4-FFF2-40B4-BE49-F238E27FC236}">
                <a16:creationId xmlns:a16="http://schemas.microsoft.com/office/drawing/2014/main" id="{F57D841E-F952-E948-BF8F-B66DDFB232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:a16="http://schemas.microsoft.com/office/drawing/2014/main" id="{509B69C2-403E-8743-B96A-BBE9BC56A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FCE025C-303E-9546-9AD5-7A9524E2736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1CD5DBA5-621F-BE4B-BF4F-7794B53B2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D8E75D3-65C6-5A45-B3CF-185E25564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375" y="1071563"/>
            <a:ext cx="7835900" cy="5072062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La legge del prezzo unico dice che lo stesso bene in differenti mercati concorrenziali deve essere venduto per lo stesso prezzo, quando i costi di trasporto e le barriere tra i mercati sono trascurabili. 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La parità dei poteri di acquisto applica la legge del prezzo unico a tutti i beni e servizi tra tutti i paesi.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La PPP assoluta dice che le valute di due paesi hanno lo stesso potere di acquisto.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La PPP relativa dice che le variazioni dei tassi di cambio nominali tra due paesi sono uguali alla differenza tra i tassi di inflazione tra i due paesi. </a:t>
            </a:r>
          </a:p>
        </p:txBody>
      </p:sp>
      <p:sp>
        <p:nvSpPr>
          <p:cNvPr id="82947" name="Segnaposto piè di pagina 3">
            <a:extLst>
              <a:ext uri="{FF2B5EF4-FFF2-40B4-BE49-F238E27FC236}">
                <a16:creationId xmlns:a16="http://schemas.microsoft.com/office/drawing/2014/main" id="{43580B58-5C94-514B-9D53-D6D3B7567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2948" name="Segnaposto numero diapositiva 4">
            <a:extLst>
              <a:ext uri="{FF2B5EF4-FFF2-40B4-BE49-F238E27FC236}">
                <a16:creationId xmlns:a16="http://schemas.microsoft.com/office/drawing/2014/main" id="{1718C451-6A91-F24A-B9F1-5EEDEB69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71D95F9-4018-0E4B-ADF6-158624B8951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B05A2B3A-FF00-3E41-98C2-64BC8573B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E6C725A-FDB2-FF4A-ADAC-54CF8412A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Times" pitchFamily="2" charset="0"/>
              <a:buAutoNum type="arabicPeriod" startAt="3"/>
            </a:pPr>
            <a:r>
              <a:rPr lang="it-IT" altLang="it-IT" sz="2400"/>
              <a:t>L’approccio monetario ai tassi di cambio usa la PPP, l’offerta di moneta reale e la domanda di moneta reale.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Variazioni del tasso di crescita dell’offerta monetaria influenzano l’inflazione e i tassi di cambio.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Le aspettative di inflazione influenzano il tasso di cambio.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L’effetto Fisher mostra che la differenza tra i tassi di interesse nominali è uguale alla differenza tra i tassi di inflazione. </a:t>
            </a:r>
          </a:p>
          <a:p>
            <a:pPr marL="533400" indent="-533400" eaLnBrk="1" hangingPunct="1">
              <a:lnSpc>
                <a:spcPct val="80000"/>
              </a:lnSpc>
              <a:buFont typeface="Times" pitchFamily="2" charset="0"/>
              <a:buAutoNum type="arabicPeriod" startAt="3"/>
            </a:pPr>
            <a:r>
              <a:rPr lang="it-IT" altLang="it-IT" sz="2400"/>
              <a:t>Il supporto empirico alla PPP è debole.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Le barriere commerciali, i prodotti non commerciati, la concorrenza imperfetta e le differenze tra le misurazioni dei prezzi possono avere effetti sui problemi empirici relativi alla PPP. </a:t>
            </a:r>
          </a:p>
        </p:txBody>
      </p:sp>
      <p:sp>
        <p:nvSpPr>
          <p:cNvPr id="83971" name="Segnaposto piè di pagina 3">
            <a:extLst>
              <a:ext uri="{FF2B5EF4-FFF2-40B4-BE49-F238E27FC236}">
                <a16:creationId xmlns:a16="http://schemas.microsoft.com/office/drawing/2014/main" id="{8A1ED843-B7BC-8343-B38E-8A7C8C845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id="{04AFDB9B-BD0D-E744-A181-0A18E99C7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F718A7F-B8CC-324F-AE46-494CF4AE8DF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71CC8D7A-018E-244C-9D7F-63B57BEAB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D9DBE1A-8E9C-1044-AEC5-50AD1F5BC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525963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5"/>
            </a:pPr>
            <a:r>
              <a:rPr lang="it-IT" altLang="it-IT" sz="2400"/>
              <a:t>L’approccio del tasso di cambio reale ai tassi di interesse generalizza l’approccio monetario.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Definisce il tasso di cambio reale come il valore/prezzo/costo dei prodotti domestici rispetto a quelli esteri.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Permette a cambiamenti della domanda e dell’offerta relativa di influenzare i tassi di cambio reali e nominali.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I differenziali tra i tassi di interesse sono spiegati da un concetto più generale: variazioni attese del valore dei prodotti domestici rispetto a quelli stranieri più differenza tra i tassi di inflazione tra l’economia domestica e quella estera. </a:t>
            </a:r>
          </a:p>
        </p:txBody>
      </p:sp>
      <p:sp>
        <p:nvSpPr>
          <p:cNvPr id="84995" name="Segnaposto piè di pagina 3">
            <a:extLst>
              <a:ext uri="{FF2B5EF4-FFF2-40B4-BE49-F238E27FC236}">
                <a16:creationId xmlns:a16="http://schemas.microsoft.com/office/drawing/2014/main" id="{05583FBD-2F51-2E40-A349-58F9BBD970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:a16="http://schemas.microsoft.com/office/drawing/2014/main" id="{C20BB0CE-AB27-A941-9393-4AD665627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7AEB605-B824-1F40-A982-F903EA7D0A8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9B79A7FC-9638-8E46-BD52-100173850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6F16DA3-2481-E24E-85F0-2DB8F8759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I tassi di interesse reali sono tassi di interesse aggiustati per l’inflazione e mostrano il potere d’acquisto che i risparmiatori ottengono in futuro (e a cui chi prende a prestito rinuncia). </a:t>
            </a:r>
          </a:p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La parità dei tassi di interesse reali mostra che le differenze tra i tassi di interesse reali dei paesi sono uguali alle variazioni attese del valore reale dei beni e servizi. </a:t>
            </a:r>
          </a:p>
        </p:txBody>
      </p:sp>
      <p:sp>
        <p:nvSpPr>
          <p:cNvPr id="86019" name="Segnaposto piè di pagina 3">
            <a:extLst>
              <a:ext uri="{FF2B5EF4-FFF2-40B4-BE49-F238E27FC236}">
                <a16:creationId xmlns:a16="http://schemas.microsoft.com/office/drawing/2014/main" id="{51A3F620-3F5A-CE43-8F95-9C129E4E5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6020" name="Segnaposto numero diapositiva 4">
            <a:extLst>
              <a:ext uri="{FF2B5EF4-FFF2-40B4-BE49-F238E27FC236}">
                <a16:creationId xmlns:a16="http://schemas.microsoft.com/office/drawing/2014/main" id="{8BB05253-E218-7646-8A1A-F8FE08475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DA91488-4053-6941-A2FB-FE6E3991F5E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AE12A5E6-DD27-5C4C-B221-6E306D660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5</a:t>
            </a:r>
            <a:br>
              <a:rPr lang="it-IT" altLang="it-IT"/>
            </a:br>
            <a:r>
              <a:rPr lang="it-IT" altLang="it-IT"/>
              <a:t>Appendice 5A</a:t>
            </a:r>
          </a:p>
        </p:txBody>
      </p:sp>
      <p:sp>
        <p:nvSpPr>
          <p:cNvPr id="87042" name="Segnaposto piè di pagina 3">
            <a:extLst>
              <a:ext uri="{FF2B5EF4-FFF2-40B4-BE49-F238E27FC236}">
                <a16:creationId xmlns:a16="http://schemas.microsoft.com/office/drawing/2014/main" id="{4D56C9F8-71F9-7948-9963-5734A1EDF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7043" name="Segnaposto numero diapositiva 4">
            <a:extLst>
              <a:ext uri="{FF2B5EF4-FFF2-40B4-BE49-F238E27FC236}">
                <a16:creationId xmlns:a16="http://schemas.microsoft.com/office/drawing/2014/main" id="{A8EF4AB0-19EC-D64E-A8CF-394AE16DD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6CD9136-01DC-2D4A-B966-74862B3E82E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D405406-0FE2-D04D-827E-4E70E481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214563"/>
            <a:ext cx="363855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2800" b="1"/>
              <a:t>Effetto Fisher, tasso di interesse e tasso di cambio nell’approccio monetario a tassi flessibili</a:t>
            </a:r>
          </a:p>
        </p:txBody>
      </p:sp>
      <p:sp>
        <p:nvSpPr>
          <p:cNvPr id="87045" name="CasellaDiTesto 1">
            <a:extLst>
              <a:ext uri="{FF2B5EF4-FFF2-40B4-BE49-F238E27FC236}">
                <a16:creationId xmlns:a16="http://schemas.microsoft.com/office/drawing/2014/main" id="{90CA79AE-1128-3044-81BC-DB13E7AFC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5732463"/>
            <a:ext cx="330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Times" pitchFamily="2" charset="0"/>
              </a:rPr>
              <a:t>Adattamento italiano di Edimatica Srl</a:t>
            </a:r>
          </a:p>
        </p:txBody>
      </p:sp>
      <p:pic>
        <p:nvPicPr>
          <p:cNvPr id="87046" name="Immagine 7">
            <a:extLst>
              <a:ext uri="{FF2B5EF4-FFF2-40B4-BE49-F238E27FC236}">
                <a16:creationId xmlns:a16="http://schemas.microsoft.com/office/drawing/2014/main" id="{E0D487D6-AF6A-F049-B59E-AFC1F958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4313"/>
            <a:ext cx="380047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>
            <a:extLst>
              <a:ext uri="{FF2B5EF4-FFF2-40B4-BE49-F238E27FC236}">
                <a16:creationId xmlns:a16="http://schemas.microsoft.com/office/drawing/2014/main" id="{54320658-C7CC-5647-A843-B93B38DCD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33375"/>
            <a:ext cx="8229600" cy="962025"/>
          </a:xfrm>
        </p:spPr>
        <p:txBody>
          <a:bodyPr/>
          <a:lstStyle/>
          <a:p>
            <a:pPr eaLnBrk="1" hangingPunct="1"/>
            <a:r>
              <a:rPr lang="it-IT" altLang="it-IT" b="0"/>
              <a:t>Figura 5A.1</a:t>
            </a:r>
            <a:endParaRPr lang="it-IT" altLang="it-IT"/>
          </a:p>
        </p:txBody>
      </p:sp>
      <p:sp>
        <p:nvSpPr>
          <p:cNvPr id="88066" name="Segnaposto piè di pagina 3">
            <a:extLst>
              <a:ext uri="{FF2B5EF4-FFF2-40B4-BE49-F238E27FC236}">
                <a16:creationId xmlns:a16="http://schemas.microsoft.com/office/drawing/2014/main" id="{3C32A75E-728B-A047-9B9E-D3A1CE75A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8067" name="Segnaposto numero diapositiva 4">
            <a:extLst>
              <a:ext uri="{FF2B5EF4-FFF2-40B4-BE49-F238E27FC236}">
                <a16:creationId xmlns:a16="http://schemas.microsoft.com/office/drawing/2014/main" id="{E5410A66-2F80-D84E-B726-7D2974193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C0EB403-638B-0E46-8017-E845A63EFB1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88068" name="Segnaposto contenuto 2">
            <a:extLst>
              <a:ext uri="{FF2B5EF4-FFF2-40B4-BE49-F238E27FC236}">
                <a16:creationId xmlns:a16="http://schemas.microsoft.com/office/drawing/2014/main" id="{F15B860A-1385-5B49-A1F5-27E11FB64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20675"/>
            <a:ext cx="4608513" cy="5988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B956F6F-226C-D348-9A5E-526A5D55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legge del prezzo unico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D90E8F-83F8-664F-A65B-F8A03AF075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A causa della differenza nei prezzi, gli imprenditori avranno un incentivo a comprare il maglione nei negozi più convenienti e a venderlo in quelli più costosi, ottenendo così un profitto.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A causa dell’aumento della domanda, il prezzo del maglione da $30 tenderà ad aumentare.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A causa della riduzione della domanda, il prezzo del maglione da $45 tenderà a diminuire.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Le persone hanno un incentivo ad adeguare il proprio comportamento e i prezzi tenderanno ad aggiustarsi in risposta a questo diverso comportamento finché si raggiunge il prezzo unico tra i mercati (negozi). 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F18B1D04-D003-C04E-870C-AA63867B1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7185ED0B-08B8-A14D-A385-65EE0D108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0A438B0-5997-2F4A-9E77-0D1CE058122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AE7E41E-F44F-5F4A-A420-D294FE866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legge del prezzo unico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8579CFD-23B5-1B45-8C4D-BA3B2A968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783590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2400"/>
              <a:t>Consideriamo un pizzeria di Seattle e una oltre confine a Vancouver.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2400"/>
              <a:t>La legge del prezzo unico dice che il prezzo della stessa pizza (usando una valuta comune per misurare il prezzo) nelle due città deve essere lo stesso se le barriere tra i mercati competitivi e i costi di trasporto non sono rilevanti.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i="1" baseline="30000">
                <a:cs typeface="Times New Roman" panose="02020603050405020304" pitchFamily="18" charset="0"/>
              </a:rPr>
              <a:t>pizza</a:t>
            </a:r>
            <a:r>
              <a:rPr lang="it-IT" altLang="it-IT" sz="2400" baseline="-25000">
                <a:cs typeface="Times New Roman" panose="02020603050405020304" pitchFamily="18" charset="0"/>
              </a:rPr>
              <a:t>US</a:t>
            </a:r>
            <a:r>
              <a:rPr lang="it-IT" altLang="it-IT" sz="2400" i="1"/>
              <a:t> </a:t>
            </a:r>
            <a:r>
              <a:rPr lang="it-IT" altLang="it-IT" sz="2400">
                <a:cs typeface="Times New Roman" panose="02020603050405020304" pitchFamily="18" charset="0"/>
              </a:rPr>
              <a:t>= (</a:t>
            </a:r>
            <a:r>
              <a:rPr lang="it-IT" altLang="it-IT" sz="2400" i="1"/>
              <a:t>E</a:t>
            </a:r>
            <a:r>
              <a:rPr lang="it-IT" altLang="it-IT" sz="2400" baseline="-25000"/>
              <a:t>US$/Canada$</a:t>
            </a:r>
            <a:r>
              <a:rPr lang="it-IT" altLang="it-IT" sz="2400"/>
              <a:t>) × </a:t>
            </a:r>
            <a:r>
              <a:rPr lang="it-IT" altLang="it-IT" sz="2400">
                <a:cs typeface="Times New Roman" panose="02020603050405020304" pitchFamily="18" charset="0"/>
              </a:rPr>
              <a:t>(</a:t>
            </a: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i="1" baseline="30000">
                <a:cs typeface="Times New Roman" panose="02020603050405020304" pitchFamily="18" charset="0"/>
              </a:rPr>
              <a:t>pizza</a:t>
            </a:r>
            <a:r>
              <a:rPr lang="it-IT" altLang="it-IT" sz="2400" baseline="-25000">
                <a:cs typeface="Times New Roman" panose="02020603050405020304" pitchFamily="18" charset="0"/>
              </a:rPr>
              <a:t>Canada</a:t>
            </a:r>
            <a:r>
              <a:rPr lang="it-IT" altLang="it-IT" sz="2400"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it-IT" altLang="it-IT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i="1" baseline="30000">
                <a:cs typeface="Times New Roman" panose="02020603050405020304" pitchFamily="18" charset="0"/>
              </a:rPr>
              <a:t>pizza</a:t>
            </a:r>
            <a:r>
              <a:rPr lang="it-IT" altLang="it-IT" sz="2400" baseline="-25000">
                <a:cs typeface="Times New Roman" panose="02020603050405020304" pitchFamily="18" charset="0"/>
              </a:rPr>
              <a:t>US          </a:t>
            </a:r>
            <a:r>
              <a:rPr lang="it-IT" altLang="it-IT" sz="2200">
                <a:cs typeface="Times New Roman" panose="02020603050405020304" pitchFamily="18" charset="0"/>
              </a:rPr>
              <a:t>= prezzo della pizza a Seattle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i="1" baseline="30000">
                <a:cs typeface="Times New Roman" panose="02020603050405020304" pitchFamily="18" charset="0"/>
              </a:rPr>
              <a:t>pizza</a:t>
            </a:r>
            <a:r>
              <a:rPr lang="it-IT" altLang="it-IT" sz="2400" baseline="-25000">
                <a:cs typeface="Times New Roman" panose="02020603050405020304" pitchFamily="18" charset="0"/>
              </a:rPr>
              <a:t>Canada</a:t>
            </a:r>
            <a:r>
              <a:rPr lang="it-IT" altLang="it-IT" sz="2400"/>
              <a:t>  </a:t>
            </a:r>
            <a:r>
              <a:rPr lang="it-IT" altLang="it-IT" sz="2200"/>
              <a:t>= prezzo della pizza a Vancouver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it-IT" altLang="it-IT" sz="2400" i="1"/>
              <a:t>E</a:t>
            </a:r>
            <a:r>
              <a:rPr lang="it-IT" altLang="it-IT" sz="2400" baseline="-25000"/>
              <a:t>US$/Canada$</a:t>
            </a:r>
            <a:r>
              <a:rPr lang="it-IT" altLang="it-IT" sz="2400"/>
              <a:t> </a:t>
            </a:r>
            <a:r>
              <a:rPr lang="it-IT" altLang="it-IT" sz="2200"/>
              <a:t>= tasso di cambio dollaro USA/dollaro 			  canadese</a:t>
            </a:r>
          </a:p>
        </p:txBody>
      </p:sp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4B92AC9F-54CC-2643-9E1A-4195FA3E5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0EE373C2-60D1-FF49-B4C9-DE54C4AEE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D50BCC6-8DA0-EF4D-8149-1034E7FB76E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4B84B879-0ACF-0B46-B8C6-E74E008EE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938" y="288925"/>
            <a:ext cx="7856537" cy="692150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La parità dei poteri di acquisto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5A3F747-7E0E-7F44-91FE-0DBFE135A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7835900" cy="4343400"/>
          </a:xfrm>
        </p:spPr>
        <p:txBody>
          <a:bodyPr/>
          <a:lstStyle/>
          <a:p>
            <a:pPr eaLnBrk="1" hangingPunct="1"/>
            <a:r>
              <a:rPr lang="it-IT" altLang="it-IT" sz="2400"/>
              <a:t>La </a:t>
            </a:r>
            <a:r>
              <a:rPr lang="it-IT" altLang="it-IT" sz="2400" b="1"/>
              <a:t>parità dei poteri di acquisto (PPP) </a:t>
            </a:r>
            <a:r>
              <a:rPr lang="it-IT" altLang="it-IT" sz="2400"/>
              <a:t>è l’applicazione della legge del prezzo unico tra paesi per tutti</a:t>
            </a:r>
            <a:r>
              <a:rPr lang="it-IT" altLang="it-IT" sz="2400" i="1"/>
              <a:t> </a:t>
            </a:r>
            <a:r>
              <a:rPr lang="it-IT" altLang="it-IT" sz="2400"/>
              <a:t>i beni e servizi, o per gruppi rappresentativi (“panieri”) di beni e servizi. </a:t>
            </a:r>
          </a:p>
          <a:p>
            <a:pPr algn="ctr" eaLnBrk="1" hangingPunct="1">
              <a:buFontTx/>
              <a:buNone/>
            </a:pP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US</a:t>
            </a:r>
            <a:r>
              <a:rPr lang="it-IT" altLang="it-IT" i="1"/>
              <a:t> </a:t>
            </a:r>
            <a:r>
              <a:rPr lang="it-IT" altLang="it-IT">
                <a:cs typeface="Times New Roman" panose="02020603050405020304" pitchFamily="18" charset="0"/>
              </a:rPr>
              <a:t>= (</a:t>
            </a:r>
            <a:r>
              <a:rPr lang="it-IT" altLang="it-IT" i="1"/>
              <a:t>E</a:t>
            </a:r>
            <a:r>
              <a:rPr lang="it-IT" altLang="it-IT" baseline="-25000"/>
              <a:t>US$/Canada$</a:t>
            </a:r>
            <a:r>
              <a:rPr lang="it-IT" altLang="it-IT"/>
              <a:t>) × </a:t>
            </a:r>
            <a:r>
              <a:rPr lang="it-IT" altLang="it-IT">
                <a:cs typeface="Times New Roman" panose="02020603050405020304" pitchFamily="18" charset="0"/>
              </a:rPr>
              <a:t>(</a:t>
            </a:r>
            <a:r>
              <a:rPr lang="it-IT" altLang="it-IT" i="1">
                <a:cs typeface="Times New Roman" panose="02020603050405020304" pitchFamily="18" charset="0"/>
              </a:rPr>
              <a:t>P</a:t>
            </a:r>
            <a:r>
              <a:rPr lang="it-IT" altLang="it-IT" baseline="-25000">
                <a:cs typeface="Times New Roman" panose="02020603050405020304" pitchFamily="18" charset="0"/>
              </a:rPr>
              <a:t>Canada</a:t>
            </a:r>
            <a:r>
              <a:rPr lang="it-IT" altLang="it-IT"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it-IT" altLang="it-IT" sz="1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baseline="-25000">
                <a:cs typeface="Times New Roman" panose="02020603050405020304" pitchFamily="18" charset="0"/>
              </a:rPr>
              <a:t>US        </a:t>
            </a:r>
            <a:r>
              <a:rPr lang="it-IT" altLang="it-IT" sz="2400">
                <a:cs typeface="Times New Roman" panose="02020603050405020304" pitchFamily="18" charset="0"/>
              </a:rPr>
              <a:t> </a:t>
            </a:r>
            <a:r>
              <a:rPr lang="it-IT" altLang="it-IT" sz="2200">
                <a:cs typeface="Times New Roman" panose="02020603050405020304" pitchFamily="18" charset="0"/>
              </a:rPr>
              <a:t>= livello dei prezzi di beni e servizi negli USA</a:t>
            </a:r>
          </a:p>
          <a:p>
            <a:pPr eaLnBrk="1" hangingPunct="1">
              <a:buFontTx/>
              <a:buNone/>
            </a:pP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baseline="-25000">
                <a:cs typeface="Times New Roman" panose="02020603050405020304" pitchFamily="18" charset="0"/>
              </a:rPr>
              <a:t>Canada</a:t>
            </a:r>
            <a:r>
              <a:rPr lang="it-IT" altLang="it-IT" sz="2400"/>
              <a:t>  </a:t>
            </a:r>
            <a:r>
              <a:rPr lang="it-IT" altLang="it-IT" sz="2200"/>
              <a:t>= livello dei prezzi di beni e servizi in Canada</a:t>
            </a:r>
          </a:p>
          <a:p>
            <a:pPr eaLnBrk="1" hangingPunct="1">
              <a:buFontTx/>
              <a:buNone/>
            </a:pPr>
            <a:r>
              <a:rPr lang="it-IT" altLang="it-IT" sz="2400" i="1"/>
              <a:t>E</a:t>
            </a:r>
            <a:r>
              <a:rPr lang="it-IT" altLang="it-IT" sz="2400" baseline="-25000"/>
              <a:t>US$/Canada$</a:t>
            </a:r>
            <a:r>
              <a:rPr lang="it-IT" altLang="it-IT" sz="2400"/>
              <a:t> </a:t>
            </a:r>
            <a:r>
              <a:rPr lang="it-IT" altLang="it-IT" sz="2200"/>
              <a:t>= tasso di cambio dollaro USA/dollaro 			  canadese</a:t>
            </a:r>
            <a:endParaRPr lang="it-IT" altLang="it-IT" sz="2200" b="1"/>
          </a:p>
        </p:txBody>
      </p:sp>
      <p:sp>
        <p:nvSpPr>
          <p:cNvPr id="46083" name="Segnaposto piè di pagina 3">
            <a:extLst>
              <a:ext uri="{FF2B5EF4-FFF2-40B4-BE49-F238E27FC236}">
                <a16:creationId xmlns:a16="http://schemas.microsoft.com/office/drawing/2014/main" id="{E2182505-B1C9-0144-89B2-D9D2B56CC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0738" y="6219825"/>
            <a:ext cx="6121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6084" name="Segnaposto numero diapositiva 4">
            <a:extLst>
              <a:ext uri="{FF2B5EF4-FFF2-40B4-BE49-F238E27FC236}">
                <a16:creationId xmlns:a16="http://schemas.microsoft.com/office/drawing/2014/main" id="{4EA2D25C-9A24-8345-BCE0-7D61B20DC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9938" y="6219825"/>
            <a:ext cx="1752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5-</a:t>
            </a:r>
            <a:fld id="{8EA8FE05-EA8E-CF45-8D9E-0B542AFB663D}" type="slidenum">
              <a:rPr lang="it-IT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it-IT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5" name="Segnaposto numero diapositiva 4">
            <a:extLst>
              <a:ext uri="{FF2B5EF4-FFF2-40B4-BE49-F238E27FC236}">
                <a16:creationId xmlns:a16="http://schemas.microsoft.com/office/drawing/2014/main" id="{2008687A-EF0E-FF41-B10D-2379A7AA0530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3ED1FFAA-6F73-DE4B-8427-B0A34A258EE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6" name="Segnaposto piè di pagina 3">
            <a:extLst>
              <a:ext uri="{FF2B5EF4-FFF2-40B4-BE49-F238E27FC236}">
                <a16:creationId xmlns:a16="http://schemas.microsoft.com/office/drawing/2014/main" id="{AA343C5B-F87C-7B49-88BB-BDB00F94EC4B}"/>
              </a:ext>
            </a:extLst>
          </p:cNvPr>
          <p:cNvSpPr txBox="1">
            <a:spLocks/>
          </p:cNvSpPr>
          <p:nvPr/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59B1848-F6D8-E740-8C42-623D86C05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parità dei poteri di acquisto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CB44DDE-14E6-D649-933E-91976B7C98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La parità dei poteri di acquisto implica che il tasso di cambio è determinato dal livello dei prezzi medi:</a:t>
            </a:r>
          </a:p>
          <a:p>
            <a:pPr algn="ctr" eaLnBrk="1" hangingPunct="1">
              <a:buFontTx/>
              <a:buNone/>
            </a:pPr>
            <a:r>
              <a:rPr lang="it-IT" altLang="it-IT" sz="2400" i="1"/>
              <a:t>E</a:t>
            </a:r>
            <a:r>
              <a:rPr lang="it-IT" altLang="it-IT" sz="2400" baseline="-25000"/>
              <a:t>US$/Canada$</a:t>
            </a:r>
            <a:r>
              <a:rPr lang="it-IT" altLang="it-IT" sz="2400"/>
              <a:t> = </a:t>
            </a: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baseline="-25000">
                <a:cs typeface="Times New Roman" panose="02020603050405020304" pitchFamily="18" charset="0"/>
              </a:rPr>
              <a:t>US</a:t>
            </a:r>
            <a:r>
              <a:rPr lang="it-IT" altLang="it-IT" sz="2400">
                <a:cs typeface="Times New Roman" panose="02020603050405020304" pitchFamily="18" charset="0"/>
              </a:rPr>
              <a:t>/</a:t>
            </a:r>
            <a:r>
              <a:rPr lang="it-IT" altLang="it-IT" sz="2400" i="1">
                <a:cs typeface="Times New Roman" panose="02020603050405020304" pitchFamily="18" charset="0"/>
              </a:rPr>
              <a:t>P</a:t>
            </a:r>
            <a:r>
              <a:rPr lang="it-IT" altLang="it-IT" sz="2400" i="1" baseline="-25000">
                <a:cs typeface="Times New Roman" panose="02020603050405020304" pitchFamily="18" charset="0"/>
              </a:rPr>
              <a:t>C</a:t>
            </a:r>
            <a:r>
              <a:rPr lang="it-IT" altLang="it-IT" sz="2400" baseline="-25000">
                <a:cs typeface="Times New Roman" panose="02020603050405020304" pitchFamily="18" charset="0"/>
              </a:rPr>
              <a:t>anada</a:t>
            </a:r>
          </a:p>
          <a:p>
            <a:pPr algn="ctr" eaLnBrk="1" hangingPunct="1">
              <a:buFontTx/>
              <a:buNone/>
            </a:pPr>
            <a:endParaRPr lang="it-IT" altLang="it-IT" sz="2400" baseline="-25000"/>
          </a:p>
          <a:p>
            <a:pPr lvl="3" eaLnBrk="1" hangingPunct="1"/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Se il livello dei prezzi negli USA è US$200 per paniere, mentre in Canada è di C$400 per paniere, la PPP implica che il tasso di cambio US$/C$ deve essere US$200/C$400 = US$ 1/C$ 2 </a:t>
            </a:r>
          </a:p>
          <a:p>
            <a:pPr lvl="3" eaLnBrk="1" hangingPunct="1"/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La parità dei poteri di acquisto dice che la valuta di ogni paese ha lo </a:t>
            </a:r>
            <a:r>
              <a:rPr lang="it-IT" altLang="it-IT" i="1">
                <a:ea typeface="Arial" panose="020B0604020202020204" pitchFamily="34" charset="0"/>
                <a:cs typeface="Times New Roman" panose="02020603050405020304" pitchFamily="18" charset="0"/>
              </a:rPr>
              <a:t>stesso potere di acquisto: </a:t>
            </a: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2 dollari canadesi comprano la stessa quantità di beni e sevizi di 1 dollaro USA, poiché i prezzi in Canada sono il doppio di quelli USA. 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8920DA97-1C12-EE49-A521-473370907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2A7C1D78-7BD7-464F-A7EE-9A8FB0F61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15743F0-2124-4043-B46B-B0749C5AB5F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A718A3F-6DBF-0646-A7E2-C396DDA17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La parità dei poteri di acquisto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FC11D2C-975C-304C-87B0-031C775032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La parità dei poteri di acquisto ha due forme.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i="1" dirty="0"/>
              <a:t>PPP assoluta</a:t>
            </a:r>
            <a:r>
              <a:rPr lang="it-IT" altLang="it-IT" dirty="0"/>
              <a:t>: la parità dei poteri di acquisto già discussa. I tassi di cambio sono uguali al rapporto tra i livelli dei prezzi medi dei paesi.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i="1" dirty="0"/>
              <a:t>E</a:t>
            </a:r>
            <a:r>
              <a:rPr lang="it-IT" altLang="it-IT" baseline="-25000" dirty="0"/>
              <a:t>$/€</a:t>
            </a:r>
            <a:r>
              <a:rPr lang="it-IT" altLang="it-IT" dirty="0"/>
              <a:t> = </a:t>
            </a:r>
            <a:r>
              <a:rPr lang="it-IT" altLang="it-IT" i="1" dirty="0">
                <a:cs typeface="Times New Roman" pitchFamily="18" charset="0"/>
              </a:rPr>
              <a:t>P</a:t>
            </a:r>
            <a:r>
              <a:rPr lang="it-IT" altLang="it-IT" baseline="-25000" dirty="0">
                <a:cs typeface="Times New Roman" pitchFamily="18" charset="0"/>
              </a:rPr>
              <a:t>US</a:t>
            </a:r>
            <a:r>
              <a:rPr lang="it-IT" altLang="it-IT" dirty="0">
                <a:cs typeface="Times New Roman" pitchFamily="18" charset="0"/>
              </a:rPr>
              <a:t>/</a:t>
            </a:r>
            <a:r>
              <a:rPr lang="it-IT" altLang="it-IT" i="1" dirty="0">
                <a:cs typeface="Times New Roman" pitchFamily="18" charset="0"/>
              </a:rPr>
              <a:t>P</a:t>
            </a:r>
            <a:r>
              <a:rPr lang="it-IT" altLang="it-IT" baseline="-25000" dirty="0">
                <a:cs typeface="Times New Roman" pitchFamily="18" charset="0"/>
              </a:rPr>
              <a:t>UE</a:t>
            </a:r>
            <a:endParaRPr lang="it-IT" altLang="it-IT" dirty="0"/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i="1" dirty="0"/>
              <a:t>PPP relativa</a:t>
            </a:r>
            <a:r>
              <a:rPr lang="it-IT" altLang="it-IT" dirty="0"/>
              <a:t>: le variazioni dei tassi di cambio sono uguali alle variazioni dei prezzi (inflazione) tra due periodi.</a:t>
            </a:r>
          </a:p>
          <a:p>
            <a:pPr lvl="3"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dirty="0"/>
              <a:t>(</a:t>
            </a:r>
            <a:r>
              <a:rPr lang="it-IT" altLang="it-IT" i="1" dirty="0"/>
              <a:t>E</a:t>
            </a:r>
            <a:r>
              <a:rPr lang="it-IT" altLang="it-IT" baseline="-25000" dirty="0"/>
              <a:t>$/€,</a:t>
            </a:r>
            <a:r>
              <a:rPr lang="it-IT" altLang="it-IT" i="1" baseline="-25000" dirty="0"/>
              <a:t>t </a:t>
            </a:r>
            <a:r>
              <a:rPr lang="it-IT" altLang="it-IT" i="1" dirty="0"/>
              <a:t>– E</a:t>
            </a:r>
            <a:r>
              <a:rPr lang="it-IT" altLang="it-IT" baseline="-25000" dirty="0"/>
              <a:t>$/€, 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 –1</a:t>
            </a:r>
            <a:r>
              <a:rPr lang="it-IT" altLang="it-IT" dirty="0"/>
              <a:t>)/</a:t>
            </a:r>
            <a:r>
              <a:rPr lang="it-IT" altLang="it-IT" i="1" dirty="0"/>
              <a:t>E</a:t>
            </a:r>
            <a:r>
              <a:rPr lang="it-IT" altLang="it-IT" baseline="-25000" dirty="0"/>
              <a:t>$/€, </a:t>
            </a:r>
            <a:r>
              <a:rPr lang="it-IT" altLang="it-IT" i="1" baseline="-25000" dirty="0"/>
              <a:t>t</a:t>
            </a:r>
            <a:r>
              <a:rPr lang="it-IT" altLang="it-IT" baseline="-25000" dirty="0"/>
              <a:t> –1 </a:t>
            </a:r>
            <a:r>
              <a:rPr lang="it-IT" altLang="it-IT" dirty="0"/>
              <a:t>= </a:t>
            </a:r>
            <a:r>
              <a:rPr lang="it-IT" altLang="it-IT" dirty="0">
                <a:sym typeface="Symbol" pitchFamily="18" charset="2"/>
              </a:rPr>
              <a:t></a:t>
            </a:r>
            <a:r>
              <a:rPr lang="it-IT" altLang="it-IT" baseline="-25000" dirty="0"/>
              <a:t>US, </a:t>
            </a:r>
            <a:r>
              <a:rPr lang="it-IT" altLang="it-IT" i="1" baseline="-25000" dirty="0"/>
              <a:t>t </a:t>
            </a:r>
            <a:r>
              <a:rPr lang="it-IT" altLang="it-IT" i="1" dirty="0"/>
              <a:t>– </a:t>
            </a:r>
            <a:r>
              <a:rPr lang="it-IT" altLang="it-IT" dirty="0">
                <a:sym typeface="Symbol" pitchFamily="18" charset="2"/>
              </a:rPr>
              <a:t></a:t>
            </a:r>
            <a:r>
              <a:rPr lang="it-IT" altLang="it-IT" baseline="-25000" dirty="0"/>
              <a:t>UE, </a:t>
            </a:r>
            <a:r>
              <a:rPr lang="it-IT" altLang="it-IT" i="1" baseline="-25000" dirty="0"/>
              <a:t>t   </a:t>
            </a:r>
          </a:p>
          <a:p>
            <a:pPr lvl="3" algn="ctr" eaLnBrk="1" hangingPunct="1">
              <a:lnSpc>
                <a:spcPct val="90000"/>
              </a:lnSpc>
              <a:buFontTx/>
              <a:buNone/>
              <a:defRPr/>
            </a:pPr>
            <a:endParaRPr lang="it-IT" altLang="it-IT" i="1" baseline="-25000" dirty="0"/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dirty="0"/>
              <a:t>Dove: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dirty="0"/>
              <a:t> </a:t>
            </a:r>
            <a:r>
              <a:rPr lang="it-IT" altLang="it-IT" dirty="0">
                <a:sym typeface="Symbol" pitchFamily="18" charset="2"/>
              </a:rPr>
              <a:t></a:t>
            </a:r>
            <a:r>
              <a:rPr lang="it-IT" altLang="it-IT" i="1" baseline="-25000" dirty="0"/>
              <a:t>t </a:t>
            </a:r>
            <a:r>
              <a:rPr lang="it-IT" altLang="it-IT" dirty="0"/>
              <a:t>= tasso di inflazione da </a:t>
            </a:r>
            <a:r>
              <a:rPr lang="it-IT" altLang="it-IT" i="1" dirty="0"/>
              <a:t>t–1</a:t>
            </a:r>
            <a:r>
              <a:rPr lang="it-IT" altLang="it-IT" dirty="0"/>
              <a:t> a </a:t>
            </a:r>
            <a:r>
              <a:rPr lang="it-IT" altLang="it-IT" i="1" dirty="0"/>
              <a:t>t</a:t>
            </a:r>
          </a:p>
        </p:txBody>
      </p:sp>
      <p:sp>
        <p:nvSpPr>
          <p:cNvPr id="48131" name="Segnaposto piè di pagina 3">
            <a:extLst>
              <a:ext uri="{FF2B5EF4-FFF2-40B4-BE49-F238E27FC236}">
                <a16:creationId xmlns:a16="http://schemas.microsoft.com/office/drawing/2014/main" id="{37456B46-CA57-AA42-8BD2-2FFD83A26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id="{9808D993-0AE4-E64C-832B-B9F14432D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3873EFD-EDF0-3E4E-92D0-ADEC34929D5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4704</Words>
  <Application>Microsoft Macintosh PowerPoint</Application>
  <PresentationFormat>Presentazione su schermo (4:3)</PresentationFormat>
  <Paragraphs>350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Times</vt:lpstr>
      <vt:lpstr>MS PGothic</vt:lpstr>
      <vt:lpstr>Arial</vt:lpstr>
      <vt:lpstr>Verdana</vt:lpstr>
      <vt:lpstr>Courier New</vt:lpstr>
      <vt:lpstr>Times New Roman</vt:lpstr>
      <vt:lpstr>Symbol</vt:lpstr>
      <vt:lpstr>Custom Design</vt:lpstr>
      <vt:lpstr>1_Custom Design</vt:lpstr>
      <vt:lpstr>2_Custom Design</vt:lpstr>
      <vt:lpstr>Capitolo 5</vt:lpstr>
      <vt:lpstr>Struttura della presentazione</vt:lpstr>
      <vt:lpstr>Introduzione</vt:lpstr>
      <vt:lpstr>La legge del prezzo unico</vt:lpstr>
      <vt:lpstr>La legge del prezzo unico </vt:lpstr>
      <vt:lpstr>La legge del prezzo unico </vt:lpstr>
      <vt:lpstr>La parità dei poteri di acquisto</vt:lpstr>
      <vt:lpstr>La parità dei poteri di acquisto </vt:lpstr>
      <vt:lpstr>La parità dei poteri di acquisto </vt:lpstr>
      <vt:lpstr>Approccio monetario ai tassi di cambio</vt:lpstr>
      <vt:lpstr>Approccio monetario ai tassi di cambio </vt:lpstr>
      <vt:lpstr>Approccio monetario ai tassi di cambio </vt:lpstr>
      <vt:lpstr>Approccio monetario ai tassi di cambio </vt:lpstr>
      <vt:lpstr>Approccio monetario ai tassi di cambio </vt:lpstr>
      <vt:lpstr>L’effetto Fisher</vt:lpstr>
      <vt:lpstr>L’effetto Fisher</vt:lpstr>
      <vt:lpstr>Figura 5.1 Percorsi di lungo periodo delle variabili economiche statunitensi in seguito a un aumento permanente del tasso  di crescita dell’offerta di moneta negli Stati Uniti</vt:lpstr>
      <vt:lpstr>L’effetto Fisher</vt:lpstr>
      <vt:lpstr>Il ruolo dell’inflazione e delle aspettative</vt:lpstr>
      <vt:lpstr>Il ruolo dell’inflazione e delle aspettative </vt:lpstr>
      <vt:lpstr>Problemi relativi alla PPP </vt:lpstr>
      <vt:lpstr>Figura 5.2 Tasso di cambio yen/dollaro e rapporto tra i livelli dei prezzi in Giappone e negli Stati Uniti,  1980-2012</vt:lpstr>
      <vt:lpstr>Lo standard  degli hamburger</vt:lpstr>
      <vt:lpstr>Problemi relativi alla PPP </vt:lpstr>
      <vt:lpstr>Problemi relativi alla PPP   Barriere allo scambio e beni non commerciati</vt:lpstr>
      <vt:lpstr>Problemi relativi alla PPP</vt:lpstr>
      <vt:lpstr>Problemi relativi alla PPP </vt:lpstr>
      <vt:lpstr>Figura 5.3 Livello dei prezzi e reddito reale, 2010</vt:lpstr>
      <vt:lpstr>L’approccio del tasso di cambio reale ai tassi di cambio</vt:lpstr>
      <vt:lpstr>L’approccio del tasso di cambio reale ai tassi di cambio </vt:lpstr>
      <vt:lpstr>L’approccio del tasso di cambio reale ai tassi di cambio </vt:lpstr>
      <vt:lpstr>L’approccio del tasso di cambio reale ai tassi di cambio </vt:lpstr>
      <vt:lpstr>L’approccio del tasso di cambio reale ai tassi di cambio </vt:lpstr>
      <vt:lpstr>L’approccio del tasso di cambio reale ai tassi di cambio </vt:lpstr>
      <vt:lpstr>Figura 5.4 Determinazione del tasso di cambio reale di lungo periodo</vt:lpstr>
      <vt:lpstr>L’approccio del tasso di cambio nominale ai tassi di cambio</vt:lpstr>
      <vt:lpstr>Tabella 5.1 Effetti delle variazioni del mercato monetario  e dei prodotti sul tasso di cambio nominale dollaro/euro, E$/€, di lungo periodo</vt:lpstr>
      <vt:lpstr>L’approccio del tasso di cambio reale ai tassi di cambio </vt:lpstr>
      <vt:lpstr>L’approccio del tasso di cambio reale ai tassi di cambio </vt:lpstr>
      <vt:lpstr>Differenze dei tassi di interesse</vt:lpstr>
      <vt:lpstr>Tassi di interesse reali</vt:lpstr>
      <vt:lpstr>Tassi di interesse reali </vt:lpstr>
      <vt:lpstr>Riassunto</vt:lpstr>
      <vt:lpstr>Riassunto </vt:lpstr>
      <vt:lpstr>Riassunto </vt:lpstr>
      <vt:lpstr>Riassunto </vt:lpstr>
      <vt:lpstr>Capitolo 5 Appendice 5A</vt:lpstr>
      <vt:lpstr>Figura 5A.1</vt:lpstr>
    </vt:vector>
  </TitlesOfParts>
  <Company>© 2012 Pearson Addison-Wesley. All rights reserved.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Microsoft Office User</cp:lastModifiedBy>
  <cp:revision>383</cp:revision>
  <dcterms:created xsi:type="dcterms:W3CDTF">2005-08-05T21:46:31Z</dcterms:created>
  <dcterms:modified xsi:type="dcterms:W3CDTF">2019-03-27T10:14:53Z</dcterms:modified>
</cp:coreProperties>
</file>