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100" r:id="rId2"/>
    <p:sldMasterId id="2147484112" r:id="rId3"/>
  </p:sldMasterIdLst>
  <p:notesMasterIdLst>
    <p:notesMasterId r:id="rId45"/>
  </p:notesMasterIdLst>
  <p:handoutMasterIdLst>
    <p:handoutMasterId r:id="rId46"/>
  </p:handoutMasterIdLst>
  <p:sldIdLst>
    <p:sldId id="278" r:id="rId4"/>
    <p:sldId id="280" r:id="rId5"/>
    <p:sldId id="343" r:id="rId6"/>
    <p:sldId id="281" r:id="rId7"/>
    <p:sldId id="284" r:id="rId8"/>
    <p:sldId id="285" r:id="rId9"/>
    <p:sldId id="286" r:id="rId10"/>
    <p:sldId id="288" r:id="rId11"/>
    <p:sldId id="324" r:id="rId12"/>
    <p:sldId id="325" r:id="rId13"/>
    <p:sldId id="326" r:id="rId14"/>
    <p:sldId id="291" r:id="rId15"/>
    <p:sldId id="292" r:id="rId16"/>
    <p:sldId id="327" r:id="rId17"/>
    <p:sldId id="293" r:id="rId18"/>
    <p:sldId id="328" r:id="rId19"/>
    <p:sldId id="329" r:id="rId20"/>
    <p:sldId id="301" r:id="rId21"/>
    <p:sldId id="330" r:id="rId22"/>
    <p:sldId id="345" r:id="rId23"/>
    <p:sldId id="331" r:id="rId24"/>
    <p:sldId id="302" r:id="rId25"/>
    <p:sldId id="332" r:id="rId26"/>
    <p:sldId id="333" r:id="rId27"/>
    <p:sldId id="306" r:id="rId28"/>
    <p:sldId id="307" r:id="rId29"/>
    <p:sldId id="334" r:id="rId30"/>
    <p:sldId id="344" r:id="rId31"/>
    <p:sldId id="309" r:id="rId32"/>
    <p:sldId id="310" r:id="rId33"/>
    <p:sldId id="335" r:id="rId34"/>
    <p:sldId id="342" r:id="rId35"/>
    <p:sldId id="311" r:id="rId36"/>
    <p:sldId id="340" r:id="rId37"/>
    <p:sldId id="314" r:id="rId38"/>
    <p:sldId id="337" r:id="rId39"/>
    <p:sldId id="316" r:id="rId40"/>
    <p:sldId id="318" r:id="rId41"/>
    <p:sldId id="319" r:id="rId42"/>
    <p:sldId id="320" r:id="rId43"/>
    <p:sldId id="321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7" autoAdjust="0"/>
    <p:restoredTop sz="91009" autoAdjust="0"/>
  </p:normalViewPr>
  <p:slideViewPr>
    <p:cSldViewPr>
      <p:cViewPr varScale="1">
        <p:scale>
          <a:sx n="84" d="100"/>
          <a:sy n="84" d="100"/>
        </p:scale>
        <p:origin x="1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A2972C4E-15BE-6F49-A2B2-A287F152A7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053A265C-E133-1E4C-A538-84B6E0CF0C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4031E1F7-CFAA-E546-8751-35A6A4C6DA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0B372A18-D764-A442-B3BF-F549E2EBE8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5AC427-AC35-1B4B-9842-D3B383B4D2B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56AAB97C-116B-4144-897B-23395EE43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5A9A311E-D985-2A4D-B36E-3A60A09C91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5ED3EB78-15DC-AC42-A81A-35522DE2B4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B688BD0C-4A3D-494E-AB9F-BF2F8CAED8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DA0A95B0-A2F1-1846-A933-505DFA057D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C7D17E73-CCD6-994B-AA81-97F95BC20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1852120-162E-3F4E-B903-B2B28642301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>
            <a:extLst>
              <a:ext uri="{FF2B5EF4-FFF2-40B4-BE49-F238E27FC236}">
                <a16:creationId xmlns:a16="http://schemas.microsoft.com/office/drawing/2014/main" id="{6B25B527-8975-5F43-8EED-62D0F1C52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Segnaposto note 2">
            <a:extLst>
              <a:ext uri="{FF2B5EF4-FFF2-40B4-BE49-F238E27FC236}">
                <a16:creationId xmlns:a16="http://schemas.microsoft.com/office/drawing/2014/main" id="{8DCB37AF-74A7-B443-A78D-9849281D7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62467" name="Segnaposto numero diapositiva 3">
            <a:extLst>
              <a:ext uri="{FF2B5EF4-FFF2-40B4-BE49-F238E27FC236}">
                <a16:creationId xmlns:a16="http://schemas.microsoft.com/office/drawing/2014/main" id="{A63C1BE5-4642-6245-A6BB-E1863F3B3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0DA6FB-295F-8B46-BB18-C7FC9F7335DE}" type="slidenum">
              <a:rPr lang="en-US" altLang="it-IT" smtClean="0"/>
              <a:pPr>
                <a:spcBef>
                  <a:spcPct val="0"/>
                </a:spcBef>
              </a:pPr>
              <a:t>22</a:t>
            </a:fld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B8EBBC-F8B2-1649-9220-EB3965FFC72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6D2C3239-F7C7-AE4F-A30B-0926FFEBF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E7A5934A-5161-8342-9FC1-13556AA16C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69292DB0-192E-D54D-B865-0A4F50A94C6A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1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3C9085-126A-7D41-A8A2-ECE4407923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A174E1-89F1-FD45-95FA-4B93BE8AEA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4C36-579F-4A4C-AD86-FD39E71C2DC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6879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CBE091-FF12-444F-9804-51019504FA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DDE8D0-6464-DB4F-9785-28399CEF61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DD0B-A492-CA48-AED4-4CEBD7A949A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4696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EE19B3-FD92-3145-B90F-324B19055C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698938C0-F34C-BC48-843F-1AEE2F8D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BA2A67F2-E9B2-E646-A1D2-FD0324A3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6BE338AC-3CF6-DE41-87D0-44BE9260949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A3ED8B0-CC9B-0642-8D29-FAAB8DF9A82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4DD8E064-4DE2-204E-8817-8CDB42674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1EAA3375-FEFE-2D43-BA47-BE2268786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98CAD6C1-8B67-164C-AEC2-15ABB0DCED50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2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F966E2-E276-0D4A-A267-5E0A31F640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D9D35E-5467-1C4C-B679-2D4EB153EA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7935-334F-9E45-90D5-B5F6B150719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1705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8C7307-D083-874E-90DD-0FAA4C9371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8C2815-E1AE-424D-A70D-23A9BCF344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4A15-6ADD-B445-A2FA-B49AA4462ED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9201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0BCD05-F90D-D24C-A2FE-4FB5B0F531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39E23-9E40-5F4B-BE32-4DB2B90BA8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7F18-F32A-8B4E-9E76-B1BDE122B7B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7199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4891D88-F0CE-4F44-BF23-348501EFF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3D8135A-536D-9242-AED4-46994E9692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D7E8-3C09-254B-BAA9-951546E25B4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0915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AD97E6-882D-1F41-9884-77C891439A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32ECD0-1E55-5B4E-8BAE-8B424FEE3D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5FDB-B367-4A49-AEFD-1D697140653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7465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F544BB5-761A-8B49-B89D-4FDA437826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77F0F7D-1E09-7A42-9E24-85B9F04A81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B915-8228-0E4A-AFBD-21B64195F45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2266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5D82B-A3DA-8749-A223-F5BA5EB20F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98E68-1986-784D-AA90-458E56CE6F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45BD-B514-AB43-A6D8-BB5157FFA3E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637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6AAEB-5C34-074C-B278-ECF9722C86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6F594F-F394-874E-8D8C-0EEF917514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776C6-A377-D444-A627-61C4994B55F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99651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14B86-DB1F-924D-8EC8-8E612AA4C8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66617F-7965-0443-838B-EEC9DD665E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3044-9254-D149-BB33-37265406533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9675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EC40AC-1C7F-794E-8A53-1FD566C112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D5A03-9121-754B-998F-26D977A4D2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F06A4-1FE8-AC45-A804-66B7E08268C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5070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2BD54F-9AB2-9740-90D1-CCC9C20C3E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67A2F4-7901-4141-97CA-A862C0FBD0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F010-6911-4D46-9CC1-DD10FACB796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20089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F8E9DEB2-B145-BB4B-B3C6-9355A34D016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5" name="Picture 10" descr="Pearson_Bound_White">
            <a:extLst>
              <a:ext uri="{FF2B5EF4-FFF2-40B4-BE49-F238E27FC236}">
                <a16:creationId xmlns:a16="http://schemas.microsoft.com/office/drawing/2014/main" id="{AE509A39-9DE3-6F4D-BD7A-87B58C3CD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>
            <a:extLst>
              <a:ext uri="{FF2B5EF4-FFF2-40B4-BE49-F238E27FC236}">
                <a16:creationId xmlns:a16="http://schemas.microsoft.com/office/drawing/2014/main" id="{6241BC5A-AAC4-D44A-A166-BB1B2F7EE0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3665840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BE8242-F8ED-B740-B5CE-BA994EA40E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F543B53-DB42-1F43-86D0-D6AFF93C56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FB30A-D0E2-6244-A0F3-591CA7BBF60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72172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EA7E8A-4F57-F244-9FF3-3CF9DFD5E5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4E0B40-1959-0A47-B344-A45C7F5FBB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CDA5A-C6B2-764A-87A3-DAED3783DC4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9888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59055D-7D5C-9D48-AEC6-A34610EE82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6F6258D-1DE4-9244-89A6-2D6E16980A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CEEE-B3F1-EB46-B54E-8E20E4E8CCA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03394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E837A-8A46-AE46-9AC3-B4EED622C5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3C977-DB5C-6042-81A0-C75D9CFA48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F6366-A88C-564C-800B-C2562A4028D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08137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A0EFE40-1030-CE42-834F-292A5FFBFA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6BFB2E6-BC6E-D040-BCF3-2C20EECEC0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3E8D-E373-9444-926F-67F59045784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62487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506B39E-CE02-A843-ABFF-A26D8D1785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C8634DD-2B1B-494E-8EC1-612E672EFF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CCC5-26DA-B242-8049-612546ADD55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227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EE3FB8-E031-AB48-8639-3376C09D9F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B19B20-4651-4C49-8363-4D06BAD1D0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9DD2-E577-314F-AFF3-590207358BA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44023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487FE3-39DA-544D-A082-15DDF8DAA5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68F5A7-E581-7A4D-ACC8-155A9310D2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BD4F-C850-7E46-8FAC-BF46F7440D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90384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CD9BCB-F6C7-9043-9D01-77F20D518F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4FAAFBC-21ED-314B-8DC8-BB9FB0F1A6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68C1-B327-624C-9CC5-FAECCD0938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5473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03E1CE-52AB-2C4D-A571-3469946E7C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26A4E6-EF28-6F40-9B7A-8ED84276A6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789E-FD47-7547-8631-FDCFF798599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6475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831696-4673-0945-8A5F-EB470E9434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9A60F5-F695-5942-9B35-0C7835E941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5F39-DE0D-5042-8E90-A2E4192A420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0782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2EEC9-53E6-EC43-B190-C81F2942E1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4183CC-EBC6-A446-81E5-6C623A46E5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9AF6-E8BC-D342-9712-A113223933C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7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65C047E-184F-A741-AE3D-9691359DC5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93D360-E27C-914D-AC36-D271B13958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B59A-0617-ED4B-B7CF-24FEC6375AE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8960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4DD611-A9FE-4C4B-BFE7-EF01573D11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111A91-42C3-2545-B664-7D818F4207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5E47A-3346-334B-B567-DD73E42BF4F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001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1E235A3-4187-BB49-ABF8-D814775E0F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9C946E6-D06A-7E4A-B13A-310F991B1E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9B7A-A2E6-E842-94D7-1642E0ADA03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249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B75F81-078B-6045-BDBA-393CFC161B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62F79-EC5A-4841-A52C-678F5C4B43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7264-ACE3-D143-B23B-1C4B1494536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408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E54153-EC4A-C648-B8A7-B99E7B83CB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025F4-6FE3-9C4F-BAD7-4DB7EFE3B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F362-EEC7-2E4C-9CC3-CDE8F09D6E4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1047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AA379C44-DA2A-2840-9B9C-C46FFC8898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89AC03D-F742-A14B-96F9-E25F1EBB8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EEE923B-B5E5-F64F-9248-08E0A17A9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6698EB4B-030E-ED4B-8001-28F170DF69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EB51A61B-D56E-1C4E-9D77-18BED9C033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F8CFF6-9015-634C-82B8-E9C3754407D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89B615EE-A782-DA4A-A505-28D95B0D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8EEE3DA0-B69D-BC4D-9154-0EE6836F8E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33CB85F-520E-8043-A046-23CC42993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5A315A4-B92F-5E42-A651-40E0A83EA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BC21E202-4C73-B24A-9021-CF474D0415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(c) Pearson Italia S.p.A. - Krugman, Obstfeld, Melitz - Economia internazionale 2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75A7331B-1A21-5B4C-8A58-21FE487E9B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A6FAEC-21C0-D942-8C7A-9105982C619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55E06CC3-7B5E-3E45-BC91-7EEEBB82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8EF553C6-3F5B-3147-9D12-1A199D827B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88AAB8A-940F-CF41-BFA0-3B1831CC3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B56D1A0-1866-A54B-BE68-E9A21247C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16FA17AF-480A-9044-9C3E-C99270C8C1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it-IT"/>
              <a:t>(c) Pearson Italia S.p.A. - Krugman, Obstfeld, Melitz - Economia internazionale 2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4E7D0CCD-F896-D34B-89DB-C8445E7383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981A66-8671-E044-8701-436F663E711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25607" name="Picture 9" descr="Pearson_Bound_White">
            <a:extLst>
              <a:ext uri="{FF2B5EF4-FFF2-40B4-BE49-F238E27FC236}">
                <a16:creationId xmlns:a16="http://schemas.microsoft.com/office/drawing/2014/main" id="{3A48E16A-4FC5-B644-9DC8-19FCDFD4B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7C294A1E-86D4-D94D-BD57-E34F72A46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990975" cy="900113"/>
          </a:xfrm>
        </p:spPr>
        <p:txBody>
          <a:bodyPr/>
          <a:lstStyle/>
          <a:p>
            <a:pPr eaLnBrk="1" hangingPunct="1"/>
            <a:r>
              <a:rPr lang="it-IT" altLang="it-IT"/>
              <a:t>Capitolo 4</a:t>
            </a:r>
          </a:p>
        </p:txBody>
      </p:sp>
      <p:sp>
        <p:nvSpPr>
          <p:cNvPr id="39938" name="Segnaposto piè di pagina 3">
            <a:extLst>
              <a:ext uri="{FF2B5EF4-FFF2-40B4-BE49-F238E27FC236}">
                <a16:creationId xmlns:a16="http://schemas.microsoft.com/office/drawing/2014/main" id="{2A0B2C41-F304-7747-9C85-DCE8AD8E6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39939" name="Segnaposto numero diapositiva 4">
            <a:extLst>
              <a:ext uri="{FF2B5EF4-FFF2-40B4-BE49-F238E27FC236}">
                <a16:creationId xmlns:a16="http://schemas.microsoft.com/office/drawing/2014/main" id="{4D01502D-F6C7-D947-B664-2DF4DF391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12CCA82-C605-3846-99A4-7674A30489A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1E09CD8-C5E3-D94F-80D3-C248B143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37814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sz="3200" b="1"/>
              <a:t>Moneta, tassi</a:t>
            </a:r>
            <a:br>
              <a:rPr lang="it-IT" altLang="it-IT" sz="3200" b="1"/>
            </a:br>
            <a:r>
              <a:rPr lang="it-IT" altLang="it-IT" sz="3200" b="1"/>
              <a:t>di interesse</a:t>
            </a:r>
            <a:br>
              <a:rPr lang="it-IT" altLang="it-IT" sz="3200" b="1"/>
            </a:br>
            <a:r>
              <a:rPr lang="it-IT" altLang="it-IT" sz="3200" b="1"/>
              <a:t>e tassi di cambio</a:t>
            </a:r>
          </a:p>
        </p:txBody>
      </p:sp>
      <p:pic>
        <p:nvPicPr>
          <p:cNvPr id="39941" name="Segnaposto immagine 7">
            <a:extLst>
              <a:ext uri="{FF2B5EF4-FFF2-40B4-BE49-F238E27FC236}">
                <a16:creationId xmlns:a16="http://schemas.microsoft.com/office/drawing/2014/main" id="{976734C3-DF54-BA47-B1A9-5712ADAD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313"/>
            <a:ext cx="38163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>
            <a:extLst>
              <a:ext uri="{FF2B5EF4-FFF2-40B4-BE49-F238E27FC236}">
                <a16:creationId xmlns:a16="http://schemas.microsoft.com/office/drawing/2014/main" id="{1CD7B95F-3DD3-1D4D-AC8A-48A55AC8B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670925" cy="900112"/>
          </a:xfrm>
        </p:spPr>
        <p:txBody>
          <a:bodyPr/>
          <a:lstStyle/>
          <a:p>
            <a:pPr eaLnBrk="1" hangingPunct="1"/>
            <a:r>
              <a:rPr lang="it-IT" altLang="it-IT" sz="2200" b="0"/>
              <a:t>Figura 4.2 </a:t>
            </a:r>
            <a:r>
              <a:rPr lang="it-IT" altLang="it-IT" sz="2200"/>
              <a:t>L’effetto di una crescita del reddito reale sulla curva di domanda reale aggregata di moneta</a:t>
            </a:r>
          </a:p>
        </p:txBody>
      </p:sp>
      <p:sp>
        <p:nvSpPr>
          <p:cNvPr id="49154" name="Segnaposto piè di pagina 3">
            <a:extLst>
              <a:ext uri="{FF2B5EF4-FFF2-40B4-BE49-F238E27FC236}">
                <a16:creationId xmlns:a16="http://schemas.microsoft.com/office/drawing/2014/main" id="{5157B2E7-BFCC-244B-A33D-95B1749E8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9155" name="Segnaposto numero diapositiva 4">
            <a:extLst>
              <a:ext uri="{FF2B5EF4-FFF2-40B4-BE49-F238E27FC236}">
                <a16:creationId xmlns:a16="http://schemas.microsoft.com/office/drawing/2014/main" id="{D12C7099-850D-E54E-BCFE-0CCE35163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4F03351-E6F5-A64A-95D7-13B169D13AC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9156" name="Segnaposto contenuto 2">
            <a:extLst>
              <a:ext uri="{FF2B5EF4-FFF2-40B4-BE49-F238E27FC236}">
                <a16:creationId xmlns:a16="http://schemas.microsoft.com/office/drawing/2014/main" id="{D7D8A2D7-646D-8741-B58B-3247306793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950" y="1546225"/>
            <a:ext cx="696595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>
            <a:extLst>
              <a:ext uri="{FF2B5EF4-FFF2-40B4-BE49-F238E27FC236}">
                <a16:creationId xmlns:a16="http://schemas.microsoft.com/office/drawing/2014/main" id="{1ACFC5F0-6C94-8C4D-9B0E-AAA5E4185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Il mercato monetario</a:t>
            </a:r>
          </a:p>
        </p:txBody>
      </p:sp>
      <p:sp>
        <p:nvSpPr>
          <p:cNvPr id="50178" name="Segnaposto contenuto 2">
            <a:extLst>
              <a:ext uri="{FF2B5EF4-FFF2-40B4-BE49-F238E27FC236}">
                <a16:creationId xmlns:a16="http://schemas.microsoft.com/office/drawing/2014/main" id="{45C892DF-FE40-4541-B003-16138E2D0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Il mercato monetario è il luogo in cui le attività monetarie o liquide, generalmente chiamate moneta, vengono prese e date in prestito.</a:t>
            </a:r>
          </a:p>
          <a:p>
            <a:pPr lvl="3" eaLnBrk="1" hangingPunct="1"/>
            <a:r>
              <a:rPr lang="it-IT" altLang="it-IT"/>
              <a:t>Le attività monetarie hanno generalmente un tasso di interesse più basso rispetto alle obbligazioni, prestiti e depositi valutari.</a:t>
            </a:r>
          </a:p>
        </p:txBody>
      </p:sp>
      <p:sp>
        <p:nvSpPr>
          <p:cNvPr id="50179" name="Segnaposto piè di pagina 3">
            <a:extLst>
              <a:ext uri="{FF2B5EF4-FFF2-40B4-BE49-F238E27FC236}">
                <a16:creationId xmlns:a16="http://schemas.microsoft.com/office/drawing/2014/main" id="{42520B53-8924-8C4F-829A-68B9BCBAC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0180" name="Segnaposto numero diapositiva 4">
            <a:extLst>
              <a:ext uri="{FF2B5EF4-FFF2-40B4-BE49-F238E27FC236}">
                <a16:creationId xmlns:a16="http://schemas.microsoft.com/office/drawing/2014/main" id="{7915A489-9C8A-C941-9F51-44458BB9E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9C386B7-B354-DC40-A3AF-22453562BD3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4C375C16-ED8D-AD44-8B74-78D502674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mercato monetario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3745D15-94A1-8C47-9928-AB996B431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Quando non esiste una carenza (eccesso di domanda) o un surplus (eccesso di offerta) di attività monetarie, il modello raggiunge l’equilibrio: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i="1"/>
              <a:t>M</a:t>
            </a:r>
            <a:r>
              <a:rPr lang="it-IT" altLang="it-IT" i="1" baseline="30000"/>
              <a:t>s</a:t>
            </a:r>
            <a:r>
              <a:rPr lang="it-IT" altLang="it-IT" i="1"/>
              <a:t> = M</a:t>
            </a:r>
            <a:r>
              <a:rPr lang="it-IT" altLang="it-IT" i="1" baseline="30000"/>
              <a:t>d</a:t>
            </a:r>
            <a:endParaRPr lang="it-IT" altLang="it-IT"/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Alternativamente, quando l’offerta di attività monetarie reali uguaglia la domanda di attività monetarie reali, il modello raggiunge l’equilibrio: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i="1"/>
              <a:t>M</a:t>
            </a:r>
            <a:r>
              <a:rPr lang="it-IT" altLang="it-IT" i="1" baseline="30000"/>
              <a:t>s</a:t>
            </a:r>
            <a:r>
              <a:rPr lang="it-IT" altLang="it-IT" i="1"/>
              <a:t>/P = L</a:t>
            </a:r>
            <a:r>
              <a:rPr lang="it-IT" altLang="it-IT"/>
              <a:t>(</a:t>
            </a:r>
            <a:r>
              <a:rPr lang="it-IT" altLang="it-IT" i="1"/>
              <a:t>R,Y</a:t>
            </a:r>
            <a:r>
              <a:rPr lang="it-IT" altLang="it-IT"/>
              <a:t>) </a:t>
            </a:r>
          </a:p>
        </p:txBody>
      </p:sp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id="{F085FC15-F2D9-A844-B891-591F64F3E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5D862D70-3267-E643-8592-865D5663A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5FD1AEE-27D4-E14C-AC8D-CC6DBB7E296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85699C1F-ABFC-814D-8DE7-E0C242675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mercato monetario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69C36F4-CFCA-7145-8B44-EC49338A83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7835900" cy="4419600"/>
          </a:xfrm>
        </p:spPr>
        <p:txBody>
          <a:bodyPr/>
          <a:lstStyle/>
          <a:p>
            <a:pPr eaLnBrk="1" hangingPunct="1"/>
            <a:r>
              <a:rPr lang="it-IT" altLang="it-IT" sz="2400"/>
              <a:t>Quando c’è un eccesso di offerta di moneta, c’è un eccesso di domanda di attività non monetarie che fruttano un interesse come obbligazioni, prestiti e depositi.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Le persone con un eccesso di moneta desiderano acquistare attività che pagano un interesse (cedendo la loro moneta) a un tasso di interesse inferiore.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I potenziali detentori di moneta desiderano maggiormente detenere quantità addizionali di moneta perché il tasso di interesse (il costo-opportunità di detenere moneta) si riduce. </a:t>
            </a:r>
          </a:p>
        </p:txBody>
      </p:sp>
      <p:sp>
        <p:nvSpPr>
          <p:cNvPr id="52227" name="Segnaposto numero diapositiva 4">
            <a:extLst>
              <a:ext uri="{FF2B5EF4-FFF2-40B4-BE49-F238E27FC236}">
                <a16:creationId xmlns:a16="http://schemas.microsoft.com/office/drawing/2014/main" id="{19736A13-9CB6-364A-9CB6-DC7449E39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22BD5DA-C451-1F4D-AC57-BFBE34479EA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2228" name="Segnaposto piè di pagina 1">
            <a:extLst>
              <a:ext uri="{FF2B5EF4-FFF2-40B4-BE49-F238E27FC236}">
                <a16:creationId xmlns:a16="http://schemas.microsoft.com/office/drawing/2014/main" id="{69DEB003-864C-C940-8F46-DBECC3703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CAA94384-93B8-0340-A8FD-F6E28A1A0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4.3 </a:t>
            </a:r>
            <a:r>
              <a:rPr lang="it-IT" altLang="it-IT"/>
              <a:t>La determinazione del tasso </a:t>
            </a:r>
            <a:br>
              <a:rPr lang="it-IT" altLang="it-IT"/>
            </a:br>
            <a:r>
              <a:rPr lang="it-IT" altLang="it-IT"/>
              <a:t>di interesse di equilibrio</a:t>
            </a:r>
          </a:p>
        </p:txBody>
      </p:sp>
      <p:sp>
        <p:nvSpPr>
          <p:cNvPr id="53250" name="Segnaposto piè di pagina 3">
            <a:extLst>
              <a:ext uri="{FF2B5EF4-FFF2-40B4-BE49-F238E27FC236}">
                <a16:creationId xmlns:a16="http://schemas.microsoft.com/office/drawing/2014/main" id="{A58D5B17-4BD9-F242-AF4A-C85694B6D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3251" name="Segnaposto numero diapositiva 4">
            <a:extLst>
              <a:ext uri="{FF2B5EF4-FFF2-40B4-BE49-F238E27FC236}">
                <a16:creationId xmlns:a16="http://schemas.microsoft.com/office/drawing/2014/main" id="{47CF9A47-A340-CB40-815E-A45708A8E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3F1800C-1CD9-AE44-B398-B4084282D6C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3252" name="Segnaposto contenuto 2">
            <a:extLst>
              <a:ext uri="{FF2B5EF4-FFF2-40B4-BE49-F238E27FC236}">
                <a16:creationId xmlns:a16="http://schemas.microsoft.com/office/drawing/2014/main" id="{900A8BD1-CF98-204C-94A1-62E13F3514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546225"/>
            <a:ext cx="581660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596DBCCD-1739-CE4B-BF3C-681B65520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Il mercato monetario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82E5E1C-226D-1045-A424-21CCDBDF5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78359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Quando c’è un eccesso di domanda di moneta, c’è un eccesso di offerta di attività che pagano un interesse come obbligazioni, prestiti e depositi. 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/>
              <a:t>Le persone che desiderano moneta ma non vi hanno accesso desiderano vendere attività con un tasso di interesse maggiore in cambio dei saldi monetari che desiderano. 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/>
              <a:t>Chi detiene i saldi monetari desidera maggiormente cederli in cambio di attività che pagano un interesse perché il tasso di interesse su quelle attività e il tasso di interesse (il costo-opportunità di detenere moneta) aumentano. </a:t>
            </a:r>
          </a:p>
        </p:txBody>
      </p:sp>
      <p:sp>
        <p:nvSpPr>
          <p:cNvPr id="54275" name="Segnaposto numero diapositiva 4">
            <a:extLst>
              <a:ext uri="{FF2B5EF4-FFF2-40B4-BE49-F238E27FC236}">
                <a16:creationId xmlns:a16="http://schemas.microsoft.com/office/drawing/2014/main" id="{CF7B2E7F-E267-5A46-AF78-92E3B53AD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D87AF00-8DDD-6548-9C03-75199BA0CCC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54276" name="Segnaposto piè di pagina 1">
            <a:extLst>
              <a:ext uri="{FF2B5EF4-FFF2-40B4-BE49-F238E27FC236}">
                <a16:creationId xmlns:a16="http://schemas.microsoft.com/office/drawing/2014/main" id="{5BE83D3D-8404-FF41-AE88-D549740F9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Segnaposto contenuto 2">
            <a:extLst>
              <a:ext uri="{FF2B5EF4-FFF2-40B4-BE49-F238E27FC236}">
                <a16:creationId xmlns:a16="http://schemas.microsoft.com/office/drawing/2014/main" id="{A7D0E47E-174B-E74D-8AF5-8517FC455B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1546225"/>
            <a:ext cx="6305550" cy="4525963"/>
          </a:xfrm>
        </p:spPr>
      </p:pic>
      <p:sp>
        <p:nvSpPr>
          <p:cNvPr id="55298" name="Titolo 1">
            <a:extLst>
              <a:ext uri="{FF2B5EF4-FFF2-40B4-BE49-F238E27FC236}">
                <a16:creationId xmlns:a16="http://schemas.microsoft.com/office/drawing/2014/main" id="{E42B4BC8-EA26-B24F-8E90-B198BA557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4.4 </a:t>
            </a:r>
            <a:r>
              <a:rPr lang="it-IT" altLang="it-IT"/>
              <a:t>L’effetto di un incremento dell’offerta di moneta sul tasso di interesse</a:t>
            </a:r>
          </a:p>
        </p:txBody>
      </p:sp>
      <p:sp>
        <p:nvSpPr>
          <p:cNvPr id="55299" name="Segnaposto piè di pagina 3">
            <a:extLst>
              <a:ext uri="{FF2B5EF4-FFF2-40B4-BE49-F238E27FC236}">
                <a16:creationId xmlns:a16="http://schemas.microsoft.com/office/drawing/2014/main" id="{FA3810DC-4B73-614C-A160-E531343CC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1ED91C4F-3A85-CE49-913C-D07BC8A50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181499C-8FE9-DB48-ABCE-14E1C3B93F1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CD2A5360-5940-4548-9184-2684D6000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752725"/>
            <a:ext cx="21336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Un incremento dell’offerta di moneta fa aumentare il tasso di interesse per dato livello di prezzi.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>
            <a:extLst>
              <a:ext uri="{FF2B5EF4-FFF2-40B4-BE49-F238E27FC236}">
                <a16:creationId xmlns:a16="http://schemas.microsoft.com/office/drawing/2014/main" id="{226DB3EB-21F6-FC41-999C-6270A3C7D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4.5 </a:t>
            </a:r>
            <a:r>
              <a:rPr lang="it-IT" altLang="it-IT"/>
              <a:t>L’effetto di un incremento del reddito reale sul tasso di interesse</a:t>
            </a:r>
          </a:p>
        </p:txBody>
      </p:sp>
      <p:sp>
        <p:nvSpPr>
          <p:cNvPr id="56322" name="Segnaposto piè di pagina 3">
            <a:extLst>
              <a:ext uri="{FF2B5EF4-FFF2-40B4-BE49-F238E27FC236}">
                <a16:creationId xmlns:a16="http://schemas.microsoft.com/office/drawing/2014/main" id="{BEDE61EC-9877-3949-957E-EE086738C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6323" name="Segnaposto numero diapositiva 4">
            <a:extLst>
              <a:ext uri="{FF2B5EF4-FFF2-40B4-BE49-F238E27FC236}">
                <a16:creationId xmlns:a16="http://schemas.microsoft.com/office/drawing/2014/main" id="{ED419A26-E8D3-1D4A-8778-D19152F57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00077FB-8FD6-614D-ABE4-5D2DF6C0D4D3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6324" name="Segnaposto contenuto 2">
            <a:extLst>
              <a:ext uri="{FF2B5EF4-FFF2-40B4-BE49-F238E27FC236}">
                <a16:creationId xmlns:a16="http://schemas.microsoft.com/office/drawing/2014/main" id="{69CEA875-9FFE-E948-9BFE-4796240349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563" y="1546225"/>
            <a:ext cx="6054725" cy="4525963"/>
          </a:xfrm>
        </p:spPr>
      </p:pic>
      <p:sp>
        <p:nvSpPr>
          <p:cNvPr id="8" name="Text Box 47">
            <a:extLst>
              <a:ext uri="{FF2B5EF4-FFF2-40B4-BE49-F238E27FC236}">
                <a16:creationId xmlns:a16="http://schemas.microsoft.com/office/drawing/2014/main" id="{DA327C8D-4D59-3547-963B-EF127B25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357563"/>
            <a:ext cx="2098675" cy="189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Un incremento del reddito nazionale fa aumentare i tassi di interesse di equilibrio per dato livello dei prezzi.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7A85F64E-891D-EA49-8D62-A27129588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2800"/>
              <a:t>Offerta di moneta e tasso di cambio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B3197B1-C3DB-6E41-834D-AAD8A371C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Un aumento dell’offerta di moneta di un paese causa una diminuzione dei tassi di interesse, i rendimenti sui depositi in valuta domestica diminuiscono e la valuta nazionale si deprezza. </a:t>
            </a:r>
          </a:p>
          <a:p>
            <a:pPr eaLnBrk="1" hangingPunct="1"/>
            <a:r>
              <a:rPr lang="it-IT" altLang="it-IT" sz="2400"/>
              <a:t>Una diminuzione dell’offerta di moneta di un paese causa un aumento dei tassi di interesse, i rendimenti sui depositi in valuta domestica aumentano e la valuta nazionale si apprezza. </a:t>
            </a:r>
          </a:p>
        </p:txBody>
      </p:sp>
      <p:sp>
        <p:nvSpPr>
          <p:cNvPr id="57347" name="Segnaposto piè di pagina 3">
            <a:extLst>
              <a:ext uri="{FF2B5EF4-FFF2-40B4-BE49-F238E27FC236}">
                <a16:creationId xmlns:a16="http://schemas.microsoft.com/office/drawing/2014/main" id="{9B79E156-CDC7-674F-8F05-5D30811BA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id="{FB397D42-C466-B445-BA93-03DCEA55A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46CFB2C-53FB-EC42-829B-0447C31BEA5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>
            <a:extLst>
              <a:ext uri="{FF2B5EF4-FFF2-40B4-BE49-F238E27FC236}">
                <a16:creationId xmlns:a16="http://schemas.microsoft.com/office/drawing/2014/main" id="{8FAE672F-5297-F94A-AC4F-4F11B0407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8913"/>
            <a:ext cx="8778875" cy="873125"/>
          </a:xfrm>
        </p:spPr>
        <p:txBody>
          <a:bodyPr/>
          <a:lstStyle/>
          <a:p>
            <a:pPr eaLnBrk="1" hangingPunct="1"/>
            <a:r>
              <a:rPr lang="it-IT" altLang="it-IT" b="0"/>
              <a:t>Figura 4.6 </a:t>
            </a:r>
            <a:r>
              <a:rPr lang="it-IT" altLang="it-IT"/>
              <a:t>Equilibrio simultaneo sul mercato monetario statunitense e sul mercato dei cambi</a:t>
            </a:r>
          </a:p>
        </p:txBody>
      </p:sp>
      <p:sp>
        <p:nvSpPr>
          <p:cNvPr id="58370" name="Segnaposto piè di pagina 3">
            <a:extLst>
              <a:ext uri="{FF2B5EF4-FFF2-40B4-BE49-F238E27FC236}">
                <a16:creationId xmlns:a16="http://schemas.microsoft.com/office/drawing/2014/main" id="{872FE8C8-CF81-7441-BF23-C36D3C9EB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8371" name="Segnaposto numero diapositiva 4">
            <a:extLst>
              <a:ext uri="{FF2B5EF4-FFF2-40B4-BE49-F238E27FC236}">
                <a16:creationId xmlns:a16="http://schemas.microsoft.com/office/drawing/2014/main" id="{6C1C0DA0-D198-4C44-A308-CBA1497B8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2A5B2FD-4E74-7847-AD5F-134D60C2097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8372" name="Segnaposto contenuto 2">
            <a:extLst>
              <a:ext uri="{FF2B5EF4-FFF2-40B4-BE49-F238E27FC236}">
                <a16:creationId xmlns:a16="http://schemas.microsoft.com/office/drawing/2014/main" id="{9CE00B8E-4D87-5B4F-8B0C-B7073B51CA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931863"/>
            <a:ext cx="4391025" cy="53959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30AF4D5D-113A-914B-A553-9F7399545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80506BA-6C92-2C46-ADE5-3736CB2136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052513"/>
            <a:ext cx="7835900" cy="5022850"/>
          </a:xfrm>
        </p:spPr>
        <p:txBody>
          <a:bodyPr/>
          <a:lstStyle/>
          <a:p>
            <a:pPr>
              <a:defRPr/>
            </a:pPr>
            <a:r>
              <a:rPr lang="it-IT" dirty="0"/>
              <a:t>Introduzione</a:t>
            </a:r>
          </a:p>
          <a:p>
            <a:pPr>
              <a:defRPr/>
            </a:pPr>
            <a:r>
              <a:rPr lang="it-IT" dirty="0"/>
              <a:t>Che cos’è la moneta?</a:t>
            </a:r>
          </a:p>
          <a:p>
            <a:pPr>
              <a:defRPr/>
            </a:pPr>
            <a:r>
              <a:rPr lang="it-IT" dirty="0"/>
              <a:t>La domanda individuale di moneta</a:t>
            </a:r>
          </a:p>
          <a:p>
            <a:pPr>
              <a:defRPr/>
            </a:pPr>
            <a:r>
              <a:rPr lang="it-IT" dirty="0"/>
              <a:t>La domanda aggregata di moneta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600" dirty="0"/>
              <a:t>Un modello della domanda aggregata di moneta</a:t>
            </a:r>
          </a:p>
          <a:p>
            <a:pPr>
              <a:defRPr/>
            </a:pPr>
            <a:r>
              <a:rPr lang="it-IT" dirty="0"/>
              <a:t>Il mercato monetario</a:t>
            </a:r>
          </a:p>
          <a:p>
            <a:pPr>
              <a:defRPr/>
            </a:pPr>
            <a:r>
              <a:rPr lang="it-IT" dirty="0"/>
              <a:t>Offerta di moneta e tasso di cambio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600" dirty="0"/>
              <a:t>Variazioni dell’offerta di moneta estera</a:t>
            </a:r>
          </a:p>
          <a:p>
            <a:pPr>
              <a:defRPr/>
            </a:pPr>
            <a:r>
              <a:rPr lang="it-IT" dirty="0"/>
              <a:t>Lungo periodo e breve periodo</a:t>
            </a:r>
          </a:p>
          <a:p>
            <a:pPr>
              <a:defRPr/>
            </a:pPr>
            <a:r>
              <a:rPr lang="it-IT" dirty="0"/>
              <a:t>Inflazione e dinamica del tasso di cambio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600" dirty="0"/>
              <a:t>Moneta, prezzi e tassi di cambio nel lungo periodo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sz="1600" dirty="0" err="1"/>
              <a:t>Overshooting</a:t>
            </a:r>
            <a:r>
              <a:rPr lang="it-IT" sz="1600" dirty="0"/>
              <a:t> del tasso di cambio</a:t>
            </a:r>
          </a:p>
        </p:txBody>
      </p:sp>
      <p:sp>
        <p:nvSpPr>
          <p:cNvPr id="40963" name="Segnaposto piè di pagina 3">
            <a:extLst>
              <a:ext uri="{FF2B5EF4-FFF2-40B4-BE49-F238E27FC236}">
                <a16:creationId xmlns:a16="http://schemas.microsoft.com/office/drawing/2014/main" id="{514105E7-117B-3645-A5F3-ACCA24B27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0964" name="Segnaposto numero diapositiva 4">
            <a:extLst>
              <a:ext uri="{FF2B5EF4-FFF2-40B4-BE49-F238E27FC236}">
                <a16:creationId xmlns:a16="http://schemas.microsoft.com/office/drawing/2014/main" id="{2BCC2C9D-5777-6E4B-8B82-5CF4A6778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77BF73C-0160-6245-9E0D-6DD33844D2A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33495EF5-2452-914A-8063-9D80A2C88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Offerta di moneta e tasso di cambio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C98F721-EB68-5E44-9797-E121F1FB2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7835900" cy="4419600"/>
          </a:xfrm>
        </p:spPr>
        <p:txBody>
          <a:bodyPr/>
          <a:lstStyle/>
          <a:p>
            <a:pPr eaLnBrk="1" hangingPunct="1"/>
            <a:r>
              <a:rPr lang="it-IT" altLang="it-IT" sz="2400"/>
              <a:t>Le banche centrali controllano la quantità di moneta che circola in un’economia, l’offerta di moneta.</a:t>
            </a:r>
          </a:p>
          <a:p>
            <a:pPr eaLnBrk="1" hangingPunct="1"/>
            <a:r>
              <a:rPr lang="it-IT" altLang="it-IT" sz="2400"/>
              <a:t>Negli Stati Uniti, la banca centrale è la Federal </a:t>
            </a:r>
            <a:br>
              <a:rPr lang="it-IT" altLang="it-IT" sz="2400"/>
            </a:br>
            <a:r>
              <a:rPr lang="it-IT" altLang="it-IT" sz="2400"/>
              <a:t>Reserve.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La Federal Reserve regola direttamente la quantità di valuta in circolazione.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Controlla indirettamente l’ammontare di depositi in conto corrente emessi dalle banche private e le altre attività monetarie. </a:t>
            </a:r>
          </a:p>
        </p:txBody>
      </p:sp>
      <p:sp>
        <p:nvSpPr>
          <p:cNvPr id="59395" name="Segnaposto piè di pagina 3">
            <a:extLst>
              <a:ext uri="{FF2B5EF4-FFF2-40B4-BE49-F238E27FC236}">
                <a16:creationId xmlns:a16="http://schemas.microsoft.com/office/drawing/2014/main" id="{2501A20E-D6AA-1A4F-A2F2-67C4A0101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rgbClr val="FFFFFF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59396" name="Segnaposto numero diapositiva 4">
            <a:extLst>
              <a:ext uri="{FF2B5EF4-FFF2-40B4-BE49-F238E27FC236}">
                <a16:creationId xmlns:a16="http://schemas.microsoft.com/office/drawing/2014/main" id="{EA875F8F-2B0C-244A-B60E-ED82C1223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3D04B16-3AB5-AA4D-BF65-F069751A56E4}" type="slidenum">
              <a:rPr lang="en-US" altLang="it-IT" sz="900" smtClean="0">
                <a:solidFill>
                  <a:srgbClr val="FFFFFF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>
            <a:extLst>
              <a:ext uri="{FF2B5EF4-FFF2-40B4-BE49-F238E27FC236}">
                <a16:creationId xmlns:a16="http://schemas.microsoft.com/office/drawing/2014/main" id="{D0E906F5-C12B-FF44-86ED-DC157BDCA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4.7 </a:t>
            </a:r>
            <a:r>
              <a:rPr lang="it-IT" altLang="it-IT"/>
              <a:t>Legami tra mercato monetario </a:t>
            </a:r>
            <a:br>
              <a:rPr lang="it-IT" altLang="it-IT"/>
            </a:br>
            <a:r>
              <a:rPr lang="it-IT" altLang="it-IT"/>
              <a:t>e mercato dei cambi</a:t>
            </a:r>
          </a:p>
        </p:txBody>
      </p:sp>
      <p:sp>
        <p:nvSpPr>
          <p:cNvPr id="60418" name="Segnaposto piè di pagina 3">
            <a:extLst>
              <a:ext uri="{FF2B5EF4-FFF2-40B4-BE49-F238E27FC236}">
                <a16:creationId xmlns:a16="http://schemas.microsoft.com/office/drawing/2014/main" id="{AC8D647D-7CCC-004F-975E-5FD3455AC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0419" name="Segnaposto numero diapositiva 4">
            <a:extLst>
              <a:ext uri="{FF2B5EF4-FFF2-40B4-BE49-F238E27FC236}">
                <a16:creationId xmlns:a16="http://schemas.microsoft.com/office/drawing/2014/main" id="{8833E4DF-D970-8341-8026-D0B3C0491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F6CFAF9-F0BA-DB4F-8FC1-E469C3279B2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0420" name="Segnaposto contenuto 2">
            <a:extLst>
              <a:ext uri="{FF2B5EF4-FFF2-40B4-BE49-F238E27FC236}">
                <a16:creationId xmlns:a16="http://schemas.microsoft.com/office/drawing/2014/main" id="{3D468D02-9F37-E54F-B432-5FA1A1E56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1163" y="1546225"/>
            <a:ext cx="559752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2681D0E2-6FD6-3C44-BDCC-6FBAD0A2E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Variazioni dell’offerta di moneta estera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248883B-8F39-BE49-842E-978F6E2C23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Come una variazione dell’offerta di euro influenza il mercato monetario statunitense e il mercato dei cambi?</a:t>
            </a:r>
          </a:p>
          <a:p>
            <a:pPr marL="342900" indent="-342900" eaLnBrk="1" hangingPunct="1">
              <a:spcBef>
                <a:spcPct val="7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Un aumento dell’offerta di moneta UE causa un deprezzamento dell’euro (apprezzamento del dollaro). </a:t>
            </a:r>
          </a:p>
          <a:p>
            <a:pPr marL="342900" indent="-342900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Una riduzione dell’offerta di moneta UE causa un apprezzamento dell’euro (un deprezzamento del dollaro). </a:t>
            </a:r>
          </a:p>
        </p:txBody>
      </p:sp>
      <p:sp>
        <p:nvSpPr>
          <p:cNvPr id="61443" name="Segnaposto piè di pagina 3">
            <a:extLst>
              <a:ext uri="{FF2B5EF4-FFF2-40B4-BE49-F238E27FC236}">
                <a16:creationId xmlns:a16="http://schemas.microsoft.com/office/drawing/2014/main" id="{4FF9F20C-8CE7-D749-A078-120F4F6EF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1444" name="Segnaposto numero diapositiva 4">
            <a:extLst>
              <a:ext uri="{FF2B5EF4-FFF2-40B4-BE49-F238E27FC236}">
                <a16:creationId xmlns:a16="http://schemas.microsoft.com/office/drawing/2014/main" id="{4F591FD2-1812-D54A-AE93-58AD4DED4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9281AAE-76C4-4F4E-A625-5B6186515AA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>
            <a:extLst>
              <a:ext uri="{FF2B5EF4-FFF2-40B4-BE49-F238E27FC236}">
                <a16:creationId xmlns:a16="http://schemas.microsoft.com/office/drawing/2014/main" id="{2416E2F2-42C1-9E47-9E6F-0252C6118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8913"/>
            <a:ext cx="8670925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 4.8 </a:t>
            </a:r>
            <a:r>
              <a:rPr lang="it-IT" altLang="it-IT"/>
              <a:t>Effetti di un incremento dell’offerta </a:t>
            </a:r>
            <a:br>
              <a:rPr lang="it-IT" altLang="it-IT"/>
            </a:br>
            <a:r>
              <a:rPr lang="it-IT" altLang="it-IT"/>
              <a:t>di moneta statunitense sul tasso di cambio dollaro/euro e sul tasso di interesse in dollari</a:t>
            </a:r>
          </a:p>
        </p:txBody>
      </p:sp>
      <p:sp>
        <p:nvSpPr>
          <p:cNvPr id="63490" name="Segnaposto piè di pagina 3">
            <a:extLst>
              <a:ext uri="{FF2B5EF4-FFF2-40B4-BE49-F238E27FC236}">
                <a16:creationId xmlns:a16="http://schemas.microsoft.com/office/drawing/2014/main" id="{758A703E-5BEF-4143-A504-95D965ABF9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3491" name="Segnaposto numero diapositiva 4">
            <a:extLst>
              <a:ext uri="{FF2B5EF4-FFF2-40B4-BE49-F238E27FC236}">
                <a16:creationId xmlns:a16="http://schemas.microsoft.com/office/drawing/2014/main" id="{75724752-33D9-3E42-BEA1-B501164FE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7F378FE-C330-9140-94E7-F1A91450EFC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3492" name="Segnaposto contenuto 2">
            <a:extLst>
              <a:ext uri="{FF2B5EF4-FFF2-40B4-BE49-F238E27FC236}">
                <a16:creationId xmlns:a16="http://schemas.microsoft.com/office/drawing/2014/main" id="{2CB74283-5BD1-A443-B044-B7040C772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282700"/>
            <a:ext cx="3960813" cy="50053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>
            <a:extLst>
              <a:ext uri="{FF2B5EF4-FFF2-40B4-BE49-F238E27FC236}">
                <a16:creationId xmlns:a16="http://schemas.microsoft.com/office/drawing/2014/main" id="{E26766A6-895A-274D-BADB-A1BD74CEB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462962" cy="900113"/>
          </a:xfrm>
        </p:spPr>
        <p:txBody>
          <a:bodyPr/>
          <a:lstStyle/>
          <a:p>
            <a:pPr eaLnBrk="1" hangingPunct="1"/>
            <a:r>
              <a:rPr lang="it-IT" altLang="it-IT" sz="2200" b="0"/>
              <a:t>Figura 4.9 </a:t>
            </a:r>
            <a:r>
              <a:rPr lang="it-IT" altLang="it-IT" sz="2200"/>
              <a:t>Effetti di un aumento dell’offerta di moneta europea sul tasso di cambio dollaro/euro</a:t>
            </a:r>
          </a:p>
        </p:txBody>
      </p:sp>
      <p:sp>
        <p:nvSpPr>
          <p:cNvPr id="64514" name="Segnaposto piè di pagina 3">
            <a:extLst>
              <a:ext uri="{FF2B5EF4-FFF2-40B4-BE49-F238E27FC236}">
                <a16:creationId xmlns:a16="http://schemas.microsoft.com/office/drawing/2014/main" id="{2E2766A4-FCA9-5B43-BB1B-BB07D73C6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4515" name="Segnaposto numero diapositiva 4">
            <a:extLst>
              <a:ext uri="{FF2B5EF4-FFF2-40B4-BE49-F238E27FC236}">
                <a16:creationId xmlns:a16="http://schemas.microsoft.com/office/drawing/2014/main" id="{C942D8F0-17BE-C64B-A58E-D1FE5A328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16FF48E3-8DDE-2F4B-9719-50C630FA1DC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4516" name="Segnaposto contenuto 2">
            <a:extLst>
              <a:ext uri="{FF2B5EF4-FFF2-40B4-BE49-F238E27FC236}">
                <a16:creationId xmlns:a16="http://schemas.microsoft.com/office/drawing/2014/main" id="{1D6F8F1C-7811-4642-BBDC-80D509693F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979488"/>
            <a:ext cx="4248150" cy="53371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3FF98D53-534E-9E49-8B98-65709CF37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Lungo periodo e breve periodo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B36D470-D2A0-F741-98ED-D6697A59CA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358900"/>
            <a:ext cx="8229600" cy="4518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Nel </a:t>
            </a:r>
            <a:r>
              <a:rPr lang="it-IT" altLang="it-IT" sz="2400" b="1"/>
              <a:t>lungo periodo</a:t>
            </a:r>
            <a:r>
              <a:rPr lang="it-IT" altLang="it-IT" sz="2400"/>
              <a:t>, il livello di offerta di moneta non influenza la quantità di produzione reale, il tasso di interesse reale e la domanda aggregata di attività monetarie reali L(R,Y).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Ma nel lungo periodo, i prezzi dell’output e degli input si </a:t>
            </a:r>
            <a:r>
              <a:rPr lang="it-IT" altLang="it-IT" sz="2400" i="1"/>
              <a:t>modificano in proporzione </a:t>
            </a:r>
            <a:r>
              <a:rPr lang="it-IT" altLang="it-IT" sz="2400"/>
              <a:t>alle variazioni dell’offerta di moneta: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b="1"/>
              <a:t>Equilibrio di lungo periodo</a:t>
            </a:r>
            <a:r>
              <a:rPr lang="it-IT" altLang="it-IT"/>
              <a:t>: </a:t>
            </a:r>
            <a:r>
              <a:rPr lang="it-IT" altLang="it-IT" i="1"/>
              <a:t>M</a:t>
            </a:r>
            <a:r>
              <a:rPr lang="it-IT" altLang="it-IT" i="1" baseline="30000"/>
              <a:t>s</a:t>
            </a:r>
            <a:r>
              <a:rPr lang="it-IT" altLang="it-IT" i="1"/>
              <a:t>/P = L</a:t>
            </a:r>
            <a:r>
              <a:rPr lang="it-IT" altLang="it-IT"/>
              <a:t>(</a:t>
            </a:r>
            <a:r>
              <a:rPr lang="it-IT" altLang="it-IT" i="1"/>
              <a:t>R,Y</a:t>
            </a:r>
            <a:r>
              <a:rPr lang="it-IT" altLang="it-IT"/>
              <a:t>) a parità di altre condizioni (L(R,Y) è costante), un aumento dell’offerta di moneta di un paese produce un incremento proporzionale del suo livello dei prezzi.</a:t>
            </a:r>
          </a:p>
        </p:txBody>
      </p:sp>
      <p:sp>
        <p:nvSpPr>
          <p:cNvPr id="65539" name="Segnaposto piè di pagina 3">
            <a:extLst>
              <a:ext uri="{FF2B5EF4-FFF2-40B4-BE49-F238E27FC236}">
                <a16:creationId xmlns:a16="http://schemas.microsoft.com/office/drawing/2014/main" id="{C02AD5AF-2461-BF45-847F-A9D8B6C5B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5540" name="Segnaposto numero diapositiva 4">
            <a:extLst>
              <a:ext uri="{FF2B5EF4-FFF2-40B4-BE49-F238E27FC236}">
                <a16:creationId xmlns:a16="http://schemas.microsoft.com/office/drawing/2014/main" id="{9137D84C-8D34-4D45-993E-F839D4D3E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3D46546-67B0-6149-B880-B8D2689C502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A2BC8251-EC44-154E-ACEF-4DED9ACE6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Lungo periodo e breve periodo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06C23BA-0020-CC4E-94CF-5524E95AA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400" i="1"/>
              <a:t>A parità di altre condizioni, nel lungo periodo un incremento permanente dell’offerta di moneta di un paese provoca un deprezzamento proporzionale della sua moneta rispetto alle valute estere. </a:t>
            </a:r>
          </a:p>
          <a:p>
            <a:r>
              <a:rPr lang="it-IT" altLang="it-IT" sz="2400" i="1"/>
              <a:t>Analogamente, una diminuzione permanente dell’offerta di moneta di un paese provoca un apprezzamento proporzionale di tale moneta rispetto alle valute estere nel lungo periodo.</a:t>
            </a:r>
            <a:endParaRPr lang="it-IT" altLang="it-IT"/>
          </a:p>
        </p:txBody>
      </p:sp>
      <p:sp>
        <p:nvSpPr>
          <p:cNvPr id="66563" name="Segnaposto piè di pagina 3">
            <a:extLst>
              <a:ext uri="{FF2B5EF4-FFF2-40B4-BE49-F238E27FC236}">
                <a16:creationId xmlns:a16="http://schemas.microsoft.com/office/drawing/2014/main" id="{5A854D40-D740-5940-AE58-8596B919F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6564" name="Segnaposto numero diapositiva 4">
            <a:extLst>
              <a:ext uri="{FF2B5EF4-FFF2-40B4-BE49-F238E27FC236}">
                <a16:creationId xmlns:a16="http://schemas.microsoft.com/office/drawing/2014/main" id="{08F39388-AD84-764D-8014-656EADE68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0AEB498-E640-CF47-A185-23C27259755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>
            <a:extLst>
              <a:ext uri="{FF2B5EF4-FFF2-40B4-BE49-F238E27FC236}">
                <a16:creationId xmlns:a16="http://schemas.microsoft.com/office/drawing/2014/main" id="{8B5847B6-9CD1-4641-B30F-4B3A91E7F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528050" cy="900112"/>
          </a:xfrm>
        </p:spPr>
        <p:txBody>
          <a:bodyPr/>
          <a:lstStyle/>
          <a:p>
            <a:pPr eaLnBrk="1" hangingPunct="1"/>
            <a:r>
              <a:rPr lang="it-IT" altLang="it-IT" sz="2000" b="0"/>
              <a:t>Figura 4.10 </a:t>
            </a:r>
            <a:r>
              <a:rPr lang="it-IT" altLang="it-IT" sz="2000"/>
              <a:t>Crescita monetaria media e inflazione nei paesi in via di sviluppo dell’emisfero occidentale, 1987-2007</a:t>
            </a:r>
          </a:p>
        </p:txBody>
      </p:sp>
      <p:sp>
        <p:nvSpPr>
          <p:cNvPr id="67586" name="Segnaposto piè di pagina 3">
            <a:extLst>
              <a:ext uri="{FF2B5EF4-FFF2-40B4-BE49-F238E27FC236}">
                <a16:creationId xmlns:a16="http://schemas.microsoft.com/office/drawing/2014/main" id="{F50ECEAD-742A-1441-B4F8-6606604F1C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7587" name="Segnaposto numero diapositiva 4">
            <a:extLst>
              <a:ext uri="{FF2B5EF4-FFF2-40B4-BE49-F238E27FC236}">
                <a16:creationId xmlns:a16="http://schemas.microsoft.com/office/drawing/2014/main" id="{F2A76D65-4F29-4944-AB9A-E476073C45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81AA5AA-DF6C-3E41-B879-2A54C57A0C1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67588" name="Segnaposto contenuto 2">
            <a:extLst>
              <a:ext uri="{FF2B5EF4-FFF2-40B4-BE49-F238E27FC236}">
                <a16:creationId xmlns:a16="http://schemas.microsoft.com/office/drawing/2014/main" id="{EBBFD080-04DD-A848-B6E6-1835B17661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065213"/>
            <a:ext cx="5545138" cy="52466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>
            <a:extLst>
              <a:ext uri="{FF2B5EF4-FFF2-40B4-BE49-F238E27FC236}">
                <a16:creationId xmlns:a16="http://schemas.microsoft.com/office/drawing/2014/main" id="{91EF5C69-F6A0-7042-BF7F-CA01C58A7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2800"/>
              <a:t>Inflazione e dinamica del tasso</a:t>
            </a:r>
            <a:br>
              <a:rPr lang="it-IT" altLang="it-IT" sz="2800"/>
            </a:br>
            <a:r>
              <a:rPr lang="it-IT" altLang="it-IT" sz="2800"/>
              <a:t>di cambio</a:t>
            </a:r>
          </a:p>
        </p:txBody>
      </p:sp>
      <p:sp>
        <p:nvSpPr>
          <p:cNvPr id="68610" name="Segnaposto contenuto 2">
            <a:extLst>
              <a:ext uri="{FF2B5EF4-FFF2-40B4-BE49-F238E27FC236}">
                <a16:creationId xmlns:a16="http://schemas.microsoft.com/office/drawing/2014/main" id="{7195CAD0-A28C-9D4A-830F-F91EE6F6A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2400"/>
              <a:t>Un’economia sperimenta l’</a:t>
            </a:r>
            <a:r>
              <a:rPr lang="it-IT" altLang="it-IT" sz="2400" b="1"/>
              <a:t>inflazione </a:t>
            </a:r>
            <a:r>
              <a:rPr lang="it-IT" altLang="it-IT" sz="2400"/>
              <a:t>quando il suo livello dei prezzi cresce.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altLang="it-IT" sz="2400"/>
              <a:t>Un’economia sperimenta la </a:t>
            </a:r>
            <a:r>
              <a:rPr lang="it-IT" altLang="it-IT" sz="2400" b="1"/>
              <a:t>deflazione </a:t>
            </a:r>
            <a:r>
              <a:rPr lang="it-IT" altLang="it-IT" sz="2400"/>
              <a:t>quando il suo livello dei prezzi diminuisce.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it-IT" altLang="it-IT"/>
          </a:p>
        </p:txBody>
      </p:sp>
      <p:sp>
        <p:nvSpPr>
          <p:cNvPr id="68611" name="Segnaposto piè di pagina 3">
            <a:extLst>
              <a:ext uri="{FF2B5EF4-FFF2-40B4-BE49-F238E27FC236}">
                <a16:creationId xmlns:a16="http://schemas.microsoft.com/office/drawing/2014/main" id="{562FCD63-3A7A-C94C-A389-CC695B889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id="{1EE90EAA-5FB1-1E45-8389-12AC126B2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C985E95-3CFC-8346-9F49-7D0FD3B5821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B570A3C6-C1C2-644F-853B-561A66F8D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Inflazione e dinamica del tasso di cambio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A4650DE-7C13-514C-94F2-0090BB52E2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 indent="-533400" eaLnBrk="1" hangingPunct="1">
              <a:lnSpc>
                <a:spcPct val="90000"/>
              </a:lnSpc>
              <a:defRPr/>
            </a:pPr>
            <a:r>
              <a:rPr lang="it-IT" altLang="it-IT" sz="2400" dirty="0"/>
              <a:t>Come una variazione dell’offerta di moneta causa una variazione dei prezzi dell’output e degli input? </a:t>
            </a:r>
          </a:p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it-IT" altLang="it-IT" sz="2200" i="1" dirty="0"/>
              <a:t>Eccesso di domanda di beni e servizi</a:t>
            </a:r>
            <a:r>
              <a:rPr lang="it-IT" altLang="it-IT" sz="2200" dirty="0"/>
              <a:t>: se l’offerta di moneta aumenta le persone hanno più fondi disponibili per pagare beni e servizi.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Per rispondere a una forte domanda, i produttori assumono più lavoratori, creando una forte domanda di lavoro, o fanno lavorare di più i lavoratori già presenti.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I salari aumentano per attirare più lavoratori o per compensare i lavoratori per gli straordinari. </a:t>
            </a:r>
          </a:p>
          <a:p>
            <a:pPr marL="914400" lvl="1" indent="-457200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Infine i prezzi della produzione aumenteranno per compensare i maggiori costi. </a:t>
            </a:r>
          </a:p>
        </p:txBody>
      </p:sp>
      <p:sp>
        <p:nvSpPr>
          <p:cNvPr id="69635" name="Segnaposto piè di pagina 3">
            <a:extLst>
              <a:ext uri="{FF2B5EF4-FFF2-40B4-BE49-F238E27FC236}">
                <a16:creationId xmlns:a16="http://schemas.microsoft.com/office/drawing/2014/main" id="{1CF1908E-ED79-7D48-8D7B-4A69E783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69636" name="Segnaposto numero diapositiva 4">
            <a:extLst>
              <a:ext uri="{FF2B5EF4-FFF2-40B4-BE49-F238E27FC236}">
                <a16:creationId xmlns:a16="http://schemas.microsoft.com/office/drawing/2014/main" id="{FC48A464-6475-2542-B0E6-4621B7308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7CD77C5-EE25-9945-9FB0-C65837D0494A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23D0E19E-066B-1940-A149-4259A873B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AF7C47-2505-8C4C-925F-F7256485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3414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La moneta ha alcune caratteristiche che la distinguono dalle altre attività finanziarie.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Serve come </a:t>
            </a:r>
            <a:r>
              <a:rPr lang="it-IT" i="1" dirty="0"/>
              <a:t>mezzo di scambio</a:t>
            </a:r>
            <a:r>
              <a:rPr lang="it-IT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È una </a:t>
            </a:r>
            <a:r>
              <a:rPr lang="it-IT" i="1" dirty="0"/>
              <a:t>unità di conto</a:t>
            </a:r>
            <a:r>
              <a:rPr lang="it-IT" dirty="0"/>
              <a:t>, cioè una misura di valore largamente riconosciuta.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È considerata un’attività o una </a:t>
            </a:r>
            <a:r>
              <a:rPr lang="it-IT" i="1" dirty="0"/>
              <a:t>riserva di valore</a:t>
            </a:r>
            <a:r>
              <a:rPr lang="it-IT" dirty="0"/>
              <a:t>.</a:t>
            </a:r>
          </a:p>
          <a:p>
            <a:pPr>
              <a:defRPr/>
            </a:pPr>
            <a:r>
              <a:rPr lang="it-IT" altLang="it-IT" sz="2400" dirty="0"/>
              <a:t>La moneta è un’attività </a:t>
            </a:r>
            <a:r>
              <a:rPr lang="it-IT" altLang="it-IT" sz="2400" i="1" dirty="0"/>
              <a:t>liquida</a:t>
            </a:r>
            <a:r>
              <a:rPr lang="it-IT" altLang="it-IT" sz="2400" dirty="0"/>
              <a:t>: può essere facilmente e rapidamente usata per pagare beni e servizi o per ripagare un debito senza sostenere ingenti costi di transazione.</a:t>
            </a:r>
            <a:endParaRPr lang="it-IT" sz="2400" dirty="0"/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E43F0422-5663-9549-A72C-B572A3496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FC225798-B065-E64B-A457-66F12EAA5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01C4A58-0E2B-984D-A3DE-0BE363C7B480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E8B4CED6-36D7-6B4F-A83F-090025DF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41325"/>
          </a:xfrm>
        </p:spPr>
        <p:txBody>
          <a:bodyPr/>
          <a:lstStyle/>
          <a:p>
            <a:pPr eaLnBrk="1" hangingPunct="1"/>
            <a:r>
              <a:rPr lang="it-IT" altLang="it-IT"/>
              <a:t>Inflazione e dinamica del tasso di cambio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E69A892-6FEE-EE4D-A3FE-C17096873A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052513"/>
            <a:ext cx="7835900" cy="50403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Times" charset="0"/>
              <a:buAutoNum type="arabicPeriod" startAt="2"/>
              <a:defRPr/>
            </a:pPr>
            <a:r>
              <a:rPr lang="it-IT" altLang="it-IT" sz="2200" i="1" dirty="0"/>
              <a:t>Aspettative inflazionistiche.</a:t>
            </a:r>
            <a:r>
              <a:rPr lang="it-IT" altLang="it-IT" sz="2200" dirty="0"/>
              <a:t>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Se i lavoratori si aspettano un aumento dei prezzi futuri a causa di un aumento atteso dell’offerta di moneta, vorranno essere compensati.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E se i produttori si aspettano la stessa cosa, saranno più disponibili ad aumentare i salari.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I produttori saranno in grado di affrontare maggiori costi se si attendono di aumentare i prezzi. </a:t>
            </a:r>
          </a:p>
          <a:p>
            <a:pPr marL="533400" indent="-533400" eaLnBrk="1" hangingPunct="1">
              <a:lnSpc>
                <a:spcPct val="80000"/>
              </a:lnSpc>
              <a:buFont typeface="Times" charset="0"/>
              <a:buAutoNum type="arabicPeriod" startAt="2"/>
              <a:defRPr/>
            </a:pPr>
            <a:r>
              <a:rPr lang="it-IT" altLang="it-IT" sz="2200" i="1" dirty="0"/>
              <a:t>Prezzi delle materie prime.</a:t>
            </a:r>
            <a:r>
              <a:rPr lang="it-IT" altLang="it-IT" sz="2200" dirty="0"/>
              <a:t>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Le materie prime sono vendute su mercati in cui i prezzi di possono aggiustare velocemente.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Un aumento dell’offerta di moneta fa crescere i prezzi delle materie prime e i costi di produzione nei settori che le utilizzano.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it-IT" altLang="it-IT" dirty="0"/>
              <a:t>Per coprire questi costi, i produttori aumenteranno i prezzi. </a:t>
            </a:r>
          </a:p>
          <a:p>
            <a:pPr marL="457200" lvl="1" indent="0" eaLnBrk="1" hangingPunct="1">
              <a:lnSpc>
                <a:spcPct val="80000"/>
              </a:lnSpc>
              <a:buFont typeface="Verdana" panose="020B0604030504040204" pitchFamily="34" charset="0"/>
              <a:buNone/>
              <a:defRPr/>
            </a:pPr>
            <a:r>
              <a:rPr lang="it-IT" altLang="it-IT" dirty="0"/>
              <a:t>	</a:t>
            </a:r>
          </a:p>
          <a:p>
            <a:pPr marL="457200" lvl="1" indent="0" eaLnBrk="1" hangingPunct="1">
              <a:lnSpc>
                <a:spcPct val="80000"/>
              </a:lnSpc>
              <a:buFont typeface="Verdana" panose="020B0604030504040204" pitchFamily="34" charset="0"/>
              <a:buNone/>
              <a:defRPr/>
            </a:pPr>
            <a:endParaRPr lang="it-IT" altLang="it-IT" dirty="0"/>
          </a:p>
        </p:txBody>
      </p:sp>
      <p:sp>
        <p:nvSpPr>
          <p:cNvPr id="70659" name="Segnaposto piè di pagina 3">
            <a:extLst>
              <a:ext uri="{FF2B5EF4-FFF2-40B4-BE49-F238E27FC236}">
                <a16:creationId xmlns:a16="http://schemas.microsoft.com/office/drawing/2014/main" id="{6EBF348E-7601-A842-ABA2-91AD7A092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0660" name="Segnaposto numero diapositiva 4">
            <a:extLst>
              <a:ext uri="{FF2B5EF4-FFF2-40B4-BE49-F238E27FC236}">
                <a16:creationId xmlns:a16="http://schemas.microsoft.com/office/drawing/2014/main" id="{C675A6B1-2E2D-764E-97B7-732164D8C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2CA75C8-17C0-8E40-A2D3-5697B4D066AD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1">
            <a:extLst>
              <a:ext uri="{FF2B5EF4-FFF2-40B4-BE49-F238E27FC236}">
                <a16:creationId xmlns:a16="http://schemas.microsoft.com/office/drawing/2014/main" id="{6C8CC6D5-FC1B-D044-A24B-AD6497F2E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000" b="0"/>
              <a:t>Figura 4.11 </a:t>
            </a:r>
            <a:r>
              <a:rPr lang="it-IT" altLang="it-IT" sz="2000"/>
              <a:t>Variabilità mensile del tasso di cambio dollaro/yen e del rapporto fra il livello dei prezzi statunitensi e giapponesi, 1980-2013</a:t>
            </a:r>
          </a:p>
        </p:txBody>
      </p:sp>
      <p:sp>
        <p:nvSpPr>
          <p:cNvPr id="71682" name="Segnaposto piè di pagina 3">
            <a:extLst>
              <a:ext uri="{FF2B5EF4-FFF2-40B4-BE49-F238E27FC236}">
                <a16:creationId xmlns:a16="http://schemas.microsoft.com/office/drawing/2014/main" id="{2F386678-E2FA-954D-9D95-20EE7536A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1683" name="Segnaposto numero diapositiva 4">
            <a:extLst>
              <a:ext uri="{FF2B5EF4-FFF2-40B4-BE49-F238E27FC236}">
                <a16:creationId xmlns:a16="http://schemas.microsoft.com/office/drawing/2014/main" id="{EF8B7683-334F-FE4E-B3C2-1E1E52ABD3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F602619C-1160-1347-B23E-849BF38CE6D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C724097-3729-9947-B70E-83705C4A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1714500"/>
            <a:ext cx="1987550" cy="181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Le variazioni del livello dei prezzi sono meno volatili, e ciò suggerisce che il livello dei prezzi cambia lentamente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EF96928-812E-9543-A3D1-A924AFA3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3786188"/>
            <a:ext cx="2073275" cy="230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I tassi di cambio sono influenzati dai tassi di interesse e dalle aspettative, che possono cambiare rapidamente, rendendo volatili i tassi di cambio. </a:t>
            </a:r>
          </a:p>
        </p:txBody>
      </p:sp>
      <p:pic>
        <p:nvPicPr>
          <p:cNvPr id="71686" name="Segnaposto contenuto 2">
            <a:extLst>
              <a:ext uri="{FF2B5EF4-FFF2-40B4-BE49-F238E27FC236}">
                <a16:creationId xmlns:a16="http://schemas.microsoft.com/office/drawing/2014/main" id="{FB327158-B51C-D745-97E5-5D8EB4E5C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50963"/>
            <a:ext cx="5976937" cy="4903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1">
            <a:extLst>
              <a:ext uri="{FF2B5EF4-FFF2-40B4-BE49-F238E27FC236}">
                <a16:creationId xmlns:a16="http://schemas.microsoft.com/office/drawing/2014/main" id="{723ACCFB-4CAF-354B-88BE-7992C1195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Inflazione mensile in Zimbabwe, 2007-2008</a:t>
            </a:r>
          </a:p>
        </p:txBody>
      </p:sp>
      <p:pic>
        <p:nvPicPr>
          <p:cNvPr id="72706" name="Segnaposto contenuto 5">
            <a:extLst>
              <a:ext uri="{FF2B5EF4-FFF2-40B4-BE49-F238E27FC236}">
                <a16:creationId xmlns:a16="http://schemas.microsoft.com/office/drawing/2014/main" id="{DD978FC1-4C3B-A34B-A3B3-DA8ABCC40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950" y="1546225"/>
            <a:ext cx="5949950" cy="4525963"/>
          </a:xfrm>
        </p:spPr>
      </p:pic>
      <p:sp>
        <p:nvSpPr>
          <p:cNvPr id="72707" name="Segnaposto piè di pagina 3">
            <a:extLst>
              <a:ext uri="{FF2B5EF4-FFF2-40B4-BE49-F238E27FC236}">
                <a16:creationId xmlns:a16="http://schemas.microsoft.com/office/drawing/2014/main" id="{BCDA4B94-45C9-0948-B11F-8C4F456E0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2708" name="Segnaposto numero diapositiva 4">
            <a:extLst>
              <a:ext uri="{FF2B5EF4-FFF2-40B4-BE49-F238E27FC236}">
                <a16:creationId xmlns:a16="http://schemas.microsoft.com/office/drawing/2014/main" id="{75F62C56-B087-C642-8065-8C369D2491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D976130-2531-9542-9BD8-8D70D892582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68EE81BD-4809-F641-BF2E-CDCFE17D7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Inflazione e dinamica del tasso di cambio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E67C428-DE43-754B-8CD6-EAAFCB0A4B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it-IT" altLang="it-IT" sz="2400"/>
              <a:t>Quando consideriamo variazioni dei prezzi nel lungo periodo, le aspettative inflazionistiche hanno un effetto sul mercato dei cambi. </a:t>
            </a:r>
          </a:p>
          <a:p>
            <a:pPr eaLnBrk="1" hangingPunct="1">
              <a:spcBef>
                <a:spcPct val="70000"/>
              </a:spcBef>
            </a:pPr>
            <a:r>
              <a:rPr lang="it-IT" altLang="it-IT" sz="2400"/>
              <a:t>Supponiamo che varino le aspettative di inflazione perché le persone cambiano idea, ma che successivamente si verifichino degli effettivi aggiustamenti dei prezzi.</a:t>
            </a:r>
          </a:p>
        </p:txBody>
      </p:sp>
      <p:sp>
        <p:nvSpPr>
          <p:cNvPr id="73731" name="Segnaposto numero diapositiva 4">
            <a:extLst>
              <a:ext uri="{FF2B5EF4-FFF2-40B4-BE49-F238E27FC236}">
                <a16:creationId xmlns:a16="http://schemas.microsoft.com/office/drawing/2014/main" id="{5215EC69-1209-874A-A5A7-979895DA8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17C38EF-4349-EB4A-93FD-74F45B44C112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73732" name="Segnaposto piè di pagina 1">
            <a:extLst>
              <a:ext uri="{FF2B5EF4-FFF2-40B4-BE49-F238E27FC236}">
                <a16:creationId xmlns:a16="http://schemas.microsoft.com/office/drawing/2014/main" id="{37C889C0-7775-784B-9081-BED0E39D1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F18DA114-6DA5-4D46-A6C4-98CB6A08A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463" y="188913"/>
            <a:ext cx="8964612" cy="1587500"/>
          </a:xfrm>
        </p:spPr>
        <p:txBody>
          <a:bodyPr/>
          <a:lstStyle/>
          <a:p>
            <a:pPr eaLnBrk="1" hangingPunct="1"/>
            <a:r>
              <a:rPr lang="it-IT" altLang="it-IT" sz="2000" b="0"/>
              <a:t>Figura 4.12 </a:t>
            </a:r>
            <a:r>
              <a:rPr lang="it-IT" altLang="it-IT" sz="2000"/>
              <a:t>Effetti di breve e di lungo periodo di un aumento dell’offerta di moneta negli Stati Uniti (dato il reddito reale Y)</a:t>
            </a:r>
          </a:p>
        </p:txBody>
      </p:sp>
      <p:pic>
        <p:nvPicPr>
          <p:cNvPr id="74754" name="Immagine 1">
            <a:extLst>
              <a:ext uri="{FF2B5EF4-FFF2-40B4-BE49-F238E27FC236}">
                <a16:creationId xmlns:a16="http://schemas.microsoft.com/office/drawing/2014/main" id="{9488B3ED-5223-4348-823B-0CBEA8AE1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052513"/>
            <a:ext cx="54514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Segnaposto piè di pagina 1">
            <a:extLst>
              <a:ext uri="{FF2B5EF4-FFF2-40B4-BE49-F238E27FC236}">
                <a16:creationId xmlns:a16="http://schemas.microsoft.com/office/drawing/2014/main" id="{9ABB5646-85CE-1448-AD33-BAB8BF0C1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4756" name="Segnaposto numero diapositiva 2">
            <a:extLst>
              <a:ext uri="{FF2B5EF4-FFF2-40B4-BE49-F238E27FC236}">
                <a16:creationId xmlns:a16="http://schemas.microsoft.com/office/drawing/2014/main" id="{88D86CF0-247A-EF4C-9338-C9231D340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306616F-7CF2-044F-8013-BA9F6D4EBA6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594ABD1B-A6DC-064E-B0C6-CF64F03D8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Moneta, prezzi e tassi di cambio nel lungo periodo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B6ADD71-9501-8B48-8136-2AAFB1C869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Un aumento permanente dell’offerta di moneta in un paese causa un deprezzamento proporzionale della sua valuta nel lungo periodo.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Tuttavia, la dinamica del modello prevede un ampio deprezzamento prima e un </a:t>
            </a:r>
            <a:r>
              <a:rPr lang="it-IT" altLang="it-IT" i="1"/>
              <a:t>successivo</a:t>
            </a:r>
            <a:r>
              <a:rPr lang="it-IT" altLang="it-IT"/>
              <a:t> </a:t>
            </a:r>
            <a:r>
              <a:rPr lang="it-IT" altLang="it-IT" i="1"/>
              <a:t>apprezzamento </a:t>
            </a:r>
            <a:r>
              <a:rPr lang="it-IT" altLang="it-IT"/>
              <a:t>più contenuto</a:t>
            </a:r>
            <a:r>
              <a:rPr lang="it-IT" altLang="it-IT" i="1"/>
              <a:t>. </a:t>
            </a:r>
            <a:endParaRPr lang="it-IT" altLang="it-IT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it-IT" altLang="it-IT" sz="2400"/>
              <a:t>Una diminuzione permanente dell’offerta di moneta di un paese causa un apprezzamento proporzionale della sua valuta di lungo periodo. 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/>
              <a:t>Tuttavia, la dinamica del modello prevede un ampio apprezzamento prima e un </a:t>
            </a:r>
            <a:r>
              <a:rPr lang="it-IT" altLang="it-IT" i="1"/>
              <a:t>successivo deprezzamento </a:t>
            </a:r>
            <a:r>
              <a:rPr lang="it-IT" altLang="it-IT"/>
              <a:t>in misura inferiore</a:t>
            </a:r>
            <a:r>
              <a:rPr lang="it-IT" altLang="it-IT" i="1"/>
              <a:t>. </a:t>
            </a:r>
          </a:p>
        </p:txBody>
      </p:sp>
      <p:sp>
        <p:nvSpPr>
          <p:cNvPr id="75779" name="Segnaposto piè di pagina 3">
            <a:extLst>
              <a:ext uri="{FF2B5EF4-FFF2-40B4-BE49-F238E27FC236}">
                <a16:creationId xmlns:a16="http://schemas.microsoft.com/office/drawing/2014/main" id="{8C27FBF8-B265-E44E-9FE1-2183AE235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5780" name="Segnaposto numero diapositiva 4">
            <a:extLst>
              <a:ext uri="{FF2B5EF4-FFF2-40B4-BE49-F238E27FC236}">
                <a16:creationId xmlns:a16="http://schemas.microsoft.com/office/drawing/2014/main" id="{08FF1697-3DA5-FE4D-9421-687EF4AA2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3902E8B-5D5A-D643-A5C6-614307C0EAE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>
            <a:extLst>
              <a:ext uri="{FF2B5EF4-FFF2-40B4-BE49-F238E27FC236}">
                <a16:creationId xmlns:a16="http://schemas.microsoft.com/office/drawing/2014/main" id="{5EF1D647-7CB1-6448-912E-E634AA711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900112"/>
          </a:xfrm>
        </p:spPr>
        <p:txBody>
          <a:bodyPr/>
          <a:lstStyle/>
          <a:p>
            <a:pPr eaLnBrk="1" hangingPunct="1"/>
            <a:r>
              <a:rPr lang="it-IT" altLang="it-IT" b="0"/>
              <a:t>Figura 4.13 </a:t>
            </a:r>
            <a:r>
              <a:rPr lang="it-IT" altLang="it-IT" sz="2200"/>
              <a:t>Andamento nel tempo delle variabili economiche statunitensi a seguito di un incremento permanente dell’offerta di moneta negli Stati Uniti</a:t>
            </a:r>
            <a:endParaRPr lang="it-IT" altLang="it-IT" sz="2200" b="0"/>
          </a:p>
        </p:txBody>
      </p:sp>
      <p:sp>
        <p:nvSpPr>
          <p:cNvPr id="76802" name="Segnaposto piè di pagina 3">
            <a:extLst>
              <a:ext uri="{FF2B5EF4-FFF2-40B4-BE49-F238E27FC236}">
                <a16:creationId xmlns:a16="http://schemas.microsoft.com/office/drawing/2014/main" id="{83F03F1A-A753-A341-88FB-FB03AEE4B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6803" name="Segnaposto numero diapositiva 4">
            <a:extLst>
              <a:ext uri="{FF2B5EF4-FFF2-40B4-BE49-F238E27FC236}">
                <a16:creationId xmlns:a16="http://schemas.microsoft.com/office/drawing/2014/main" id="{819BBD76-DDDD-F54A-B5A6-CD6B3D43C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50FC5CF-6CA2-5B48-938E-806B113795C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76804" name="Segnaposto contenuto 2">
            <a:extLst>
              <a:ext uri="{FF2B5EF4-FFF2-40B4-BE49-F238E27FC236}">
                <a16:creationId xmlns:a16="http://schemas.microsoft.com/office/drawing/2014/main" id="{D2CFDEE9-EB53-624D-BD59-5D34B3E22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1484313"/>
            <a:ext cx="5653087" cy="483076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44F35256-9304-D744-8309-50A6B0A5B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eaLnBrk="1" hangingPunct="1"/>
            <a:r>
              <a:rPr lang="it-IT" altLang="it-IT"/>
              <a:t>Overshooting del tasso di cambio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34B4CCA-081C-CE4E-8C50-67960557F8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377950"/>
            <a:ext cx="78359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Si dice che il tasso di cambio </a:t>
            </a:r>
            <a:r>
              <a:rPr lang="it-IT" altLang="it-IT" sz="2400" i="1"/>
              <a:t>iper-reagisce </a:t>
            </a:r>
            <a:r>
              <a:rPr lang="it-IT" altLang="it-IT" sz="2400"/>
              <a:t>(</a:t>
            </a:r>
            <a:r>
              <a:rPr lang="it-IT" altLang="it-IT" sz="2400" i="1"/>
              <a:t>overshoots</a:t>
            </a:r>
            <a:r>
              <a:rPr lang="it-IT" altLang="it-IT" sz="2400"/>
              <a:t>) quando la sua risposta immediata a una variazione è maggiore della sua risposta di lungo periodo.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L’</a:t>
            </a:r>
            <a:r>
              <a:rPr lang="it-IT" altLang="it-IT" sz="2400" b="1"/>
              <a:t>overshooting</a:t>
            </a:r>
            <a:r>
              <a:rPr lang="it-IT" altLang="it-IT" sz="2400"/>
              <a:t> si verifica quando la politica monetaria ha un effetto immediato sui tassi di interesse ma non sui prezzi e sull’inflazione (attesa).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L’overshooting aiuta a spiegare perché i tassi di cambio sono così volatili.</a:t>
            </a:r>
          </a:p>
        </p:txBody>
      </p:sp>
      <p:sp>
        <p:nvSpPr>
          <p:cNvPr id="77827" name="Segnaposto piè di pagina 3">
            <a:extLst>
              <a:ext uri="{FF2B5EF4-FFF2-40B4-BE49-F238E27FC236}">
                <a16:creationId xmlns:a16="http://schemas.microsoft.com/office/drawing/2014/main" id="{3BCEAFA8-ED9D-8548-A48F-78B44BD5F3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7828" name="Segnaposto numero diapositiva 4">
            <a:extLst>
              <a:ext uri="{FF2B5EF4-FFF2-40B4-BE49-F238E27FC236}">
                <a16:creationId xmlns:a16="http://schemas.microsoft.com/office/drawing/2014/main" id="{6BB2C962-DA4B-EB4D-9DDF-88F6971D5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60DB161-2C65-6942-A9C5-B07E6A64E401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7259FDF8-CBCC-F04D-BE9E-1263F7A7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B7EBCA7-283A-6F42-BD02-1823576A20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143000"/>
            <a:ext cx="7859712" cy="50720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Times" pitchFamily="2" charset="0"/>
              <a:buAutoNum type="arabicPeriod"/>
            </a:pPr>
            <a:r>
              <a:rPr lang="it-IT" altLang="it-IT" sz="2400"/>
              <a:t>La domanda di moneta a livello individuale è determinata dai tassi di interesse e dalla liquidità, influenzata a sua volta dai prezzi e dal reddito. </a:t>
            </a:r>
          </a:p>
          <a:p>
            <a:pPr marL="533400" indent="-533400" eaLnBrk="1" hangingPunct="1">
              <a:lnSpc>
                <a:spcPct val="80000"/>
              </a:lnSpc>
              <a:buFont typeface="Times" pitchFamily="2" charset="0"/>
              <a:buAutoNum type="arabicPeriod"/>
            </a:pPr>
            <a:r>
              <a:rPr lang="it-IT" altLang="it-IT" sz="2400"/>
              <a:t>La domanda di moneta a livello aggregato è determinata dai tassi di interesse, dal livello dei prezzi e dal reddito nazionale.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La domanda reale aggregata di moneta dipende negativamente dal tasso di interesse e positivamente dal reddito reale nazionale. </a:t>
            </a:r>
          </a:p>
          <a:p>
            <a:pPr marL="533400" indent="-533400" eaLnBrk="1" hangingPunct="1">
              <a:lnSpc>
                <a:spcPct val="80000"/>
              </a:lnSpc>
              <a:buFont typeface="Times" pitchFamily="2" charset="0"/>
              <a:buAutoNum type="arabicPeriod"/>
            </a:pPr>
            <a:r>
              <a:rPr lang="it-IT" altLang="it-IT" sz="2400"/>
              <a:t>Quando il mercato è in equilibrio non ci sono eccessi (o carenze) di attività monetarie: l’offerta di moneta reale è uguale alla domanda di moneta reale.</a:t>
            </a:r>
          </a:p>
        </p:txBody>
      </p:sp>
      <p:sp>
        <p:nvSpPr>
          <p:cNvPr id="78851" name="Segnaposto piè di pagina 3">
            <a:extLst>
              <a:ext uri="{FF2B5EF4-FFF2-40B4-BE49-F238E27FC236}">
                <a16:creationId xmlns:a16="http://schemas.microsoft.com/office/drawing/2014/main" id="{2ABBDCF3-D2E8-E347-9060-45E95370B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8852" name="Segnaposto numero diapositiva 4">
            <a:extLst>
              <a:ext uri="{FF2B5EF4-FFF2-40B4-BE49-F238E27FC236}">
                <a16:creationId xmlns:a16="http://schemas.microsoft.com/office/drawing/2014/main" id="{41097F1C-205A-1248-AC31-E6A688FC5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20F5050-D11C-844F-92AA-9B4DACB66EF4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88D9DE82-4FB6-6A4C-813B-144D092C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E1EF15E-DFDF-874C-BBDA-F73D5E2CD7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4375" y="1214438"/>
            <a:ext cx="7835900" cy="4643437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 startAt="4"/>
            </a:pPr>
            <a:r>
              <a:rPr lang="it-IT" altLang="it-IT" sz="2400"/>
              <a:t>Scenario di breve periodo: variazioni dell’offerta di moneta influenzano il tasso di interesse domestico, così come il tasso di cambio. Un aumento dell’offerta di moneta domestica: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riduce il tasso di interesse domestico,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riducendo il tasso di rendimento sui depositi domestici, </a:t>
            </a:r>
          </a:p>
          <a:p>
            <a:pPr marL="914400" lvl="1" indent="-457200" eaLnBrk="1" hangingPunct="1">
              <a:buFont typeface="Courier New" panose="02070309020205020404" pitchFamily="49" charset="0"/>
              <a:buChar char="o"/>
            </a:pPr>
            <a:r>
              <a:rPr lang="it-IT" altLang="it-IT"/>
              <a:t>causando un deprezzamento della valuta domestica.</a:t>
            </a:r>
          </a:p>
        </p:txBody>
      </p:sp>
      <p:sp>
        <p:nvSpPr>
          <p:cNvPr id="79875" name="Segnaposto piè di pagina 3">
            <a:extLst>
              <a:ext uri="{FF2B5EF4-FFF2-40B4-BE49-F238E27FC236}">
                <a16:creationId xmlns:a16="http://schemas.microsoft.com/office/drawing/2014/main" id="{C1928872-410B-454D-8FB7-ADA283725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79876" name="Segnaposto numero diapositiva 4">
            <a:extLst>
              <a:ext uri="{FF2B5EF4-FFF2-40B4-BE49-F238E27FC236}">
                <a16:creationId xmlns:a16="http://schemas.microsoft.com/office/drawing/2014/main" id="{D2601E07-D224-D843-8E03-FF42CD8DF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92E20E9-3F87-2E42-9D69-2DAF4BADABF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24687332-DA72-C941-BCB5-EB19CF4AB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Che cos’è la moneta?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739DE32-CCAC-9140-9E83-3047FE546B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87463"/>
            <a:ext cx="8229600" cy="3436937"/>
          </a:xfrm>
        </p:spPr>
        <p:txBody>
          <a:bodyPr/>
          <a:lstStyle/>
          <a:p>
            <a:pPr eaLnBrk="1" hangingPunct="1"/>
            <a:r>
              <a:rPr lang="it-IT" altLang="it-IT" sz="2400"/>
              <a:t>La Banca Centrale definisce l’</a:t>
            </a:r>
            <a:r>
              <a:rPr lang="it-IT" altLang="it-IT" sz="2400" b="1"/>
              <a:t>offerta di moneta</a:t>
            </a:r>
            <a:r>
              <a:rPr lang="it-IT" altLang="it-IT" sz="2400"/>
              <a:t> come M1, cioè l’ammontare totale di circolante e depositi a vista posseduti da famiglie e imprese.</a:t>
            </a:r>
          </a:p>
          <a:p>
            <a:pPr eaLnBrk="1" hangingPunct="1"/>
            <a:r>
              <a:rPr lang="it-IT" altLang="it-IT" sz="2400"/>
              <a:t>È la Banca Centrale che regola la quantità di circolante in essere e contralo l’ammontare dei depositi a vista emessi dalle banche commerciali.</a:t>
            </a:r>
          </a:p>
        </p:txBody>
      </p:sp>
      <p:sp>
        <p:nvSpPr>
          <p:cNvPr id="43011" name="Segnaposto piè di pagina 3">
            <a:extLst>
              <a:ext uri="{FF2B5EF4-FFF2-40B4-BE49-F238E27FC236}">
                <a16:creationId xmlns:a16="http://schemas.microsoft.com/office/drawing/2014/main" id="{BA43FBF2-50F5-CB4B-B525-CCC12CAFE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3012" name="Segnaposto numero diapositiva 4">
            <a:extLst>
              <a:ext uri="{FF2B5EF4-FFF2-40B4-BE49-F238E27FC236}">
                <a16:creationId xmlns:a16="http://schemas.microsoft.com/office/drawing/2014/main" id="{1E710378-7999-2B49-AA8E-B09797137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D0697F5-7E8A-C64C-B3DB-5A51D43AE35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A54BE814-D44B-F448-80F9-AC6A2F5D6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2278175-4BC9-8E43-901F-D4EAF2BD0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4375" y="1214438"/>
            <a:ext cx="7835900" cy="49291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Times" pitchFamily="2" charset="0"/>
              <a:buAutoNum type="arabicPeriod" startAt="5"/>
            </a:pPr>
            <a:r>
              <a:rPr lang="it-IT" altLang="it-IT" sz="2400"/>
              <a:t>Scenario di lungo periodo: variazioni del livello di offerta di moneta sono accompagnate da una variazione proporzionale dei prezzi, ma non influenzano il reddito reale e i tassi di interesse. Un aumento dell’offerta monetaria: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causa un aggiustamento delle aspettative di inflazione,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causando un ulteriore deprezzamento della valuta domestica,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e un aggiustamento proporzionale dei prezzi nel lungo periodo,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inducendo il ritorno dei tassi di interesse al livello di lungo periodo, 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/>
              <a:t>e causando un deprezzamento proporzionale del tasso di cambio di lungo periodo. </a:t>
            </a:r>
          </a:p>
        </p:txBody>
      </p:sp>
      <p:sp>
        <p:nvSpPr>
          <p:cNvPr id="80899" name="Segnaposto piè di pagina 3">
            <a:extLst>
              <a:ext uri="{FF2B5EF4-FFF2-40B4-BE49-F238E27FC236}">
                <a16:creationId xmlns:a16="http://schemas.microsoft.com/office/drawing/2014/main" id="{1DC71418-2850-0F47-BF2D-99C8D9C498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0900" name="Segnaposto numero diapositiva 4">
            <a:extLst>
              <a:ext uri="{FF2B5EF4-FFF2-40B4-BE49-F238E27FC236}">
                <a16:creationId xmlns:a16="http://schemas.microsoft.com/office/drawing/2014/main" id="{B15EC2BD-06A1-154A-BAC9-45D4D5161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858D2CB-06A2-BB4B-9E87-FD2AA515D69B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390546B0-0354-FF42-8A21-DA1A792CE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EA0CD3D-5819-1041-9B1F-87B93E8FC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4857750"/>
          </a:xfrm>
        </p:spPr>
        <p:txBody>
          <a:bodyPr/>
          <a:lstStyle/>
          <a:p>
            <a:pPr marL="609600" indent="-609600" eaLnBrk="1" hangingPunct="1">
              <a:buFont typeface="Times" pitchFamily="2" charset="0"/>
              <a:buAutoNum type="arabicPeriod" startAt="6"/>
            </a:pPr>
            <a:r>
              <a:rPr lang="it-IT" altLang="it-IT" sz="2400"/>
              <a:t>Le aspettative di inflazione si adeguano rapidamente, ma prezzi si aggiustano solo nel lungo periodo, cosa che si manifesta in un overshooting del tasso di cambio. </a:t>
            </a:r>
          </a:p>
        </p:txBody>
      </p:sp>
      <p:sp>
        <p:nvSpPr>
          <p:cNvPr id="81923" name="Segnaposto piè di pagina 3">
            <a:extLst>
              <a:ext uri="{FF2B5EF4-FFF2-40B4-BE49-F238E27FC236}">
                <a16:creationId xmlns:a16="http://schemas.microsoft.com/office/drawing/2014/main" id="{BC8DB6EF-F662-FE4A-9FF8-902996E445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81924" name="Segnaposto numero diapositiva 4">
            <a:extLst>
              <a:ext uri="{FF2B5EF4-FFF2-40B4-BE49-F238E27FC236}">
                <a16:creationId xmlns:a16="http://schemas.microsoft.com/office/drawing/2014/main" id="{F7A14B31-762B-3248-BE5D-94A6E554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60DB23E8-D69E-5E4E-8582-0F5BBE4740D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4B91158-8CD4-0D4B-834F-28E7E612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La domanda individuale di moneta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ED1071F-1460-E94F-8FA8-DA782B89E0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430338"/>
            <a:ext cx="8229600" cy="3006725"/>
          </a:xfrm>
        </p:spPr>
        <p:txBody>
          <a:bodyPr/>
          <a:lstStyle/>
          <a:p>
            <a:pPr eaLnBrk="1" hangingPunct="1"/>
            <a:r>
              <a:rPr lang="it-IT" altLang="it-IT" sz="2400"/>
              <a:t>La domanda di moneta è la quantità di attività che le persone desiderano detenere come moneta (anziché come attività illiquide). </a:t>
            </a:r>
          </a:p>
          <a:p>
            <a:pPr lvl="3" eaLnBrk="1" hangingPunct="1">
              <a:spcBef>
                <a:spcPct val="50000"/>
              </a:spcBef>
            </a:pPr>
            <a:r>
              <a:rPr lang="it-IT" altLang="it-IT"/>
              <a:t>Che cosa influenza la volontà di detenere moneta? </a:t>
            </a:r>
          </a:p>
          <a:p>
            <a:pPr lvl="3" eaLnBrk="1" hangingPunct="1"/>
            <a:r>
              <a:rPr lang="it-IT" altLang="it-IT"/>
              <a:t>Considereremo la domanda individuale di moneta e la </a:t>
            </a:r>
            <a:r>
              <a:rPr lang="it-IT" altLang="it-IT" b="1"/>
              <a:t>domanda aggregata di moneta</a:t>
            </a:r>
            <a:r>
              <a:rPr lang="it-IT" altLang="it-IT"/>
              <a:t>. </a:t>
            </a:r>
          </a:p>
          <a:p>
            <a:pPr marL="1588" lvl="1" indent="0" eaLnBrk="1" hangingPunct="1">
              <a:buFont typeface="Verdana" panose="020B0604030504040204" pitchFamily="34" charset="0"/>
              <a:buNone/>
            </a:pPr>
            <a:endParaRPr lang="it-IT" altLang="it-IT" sz="2400"/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69326B18-57F1-E247-A716-80F27E79C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A3B5E521-4ACE-9C47-A07C-0C382F0A9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50C337E-3C98-964D-8333-4909C875982E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A575AB1-4ABF-A84F-8F6F-48B662348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/>
              <a:t>La domanda individuale di moneta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664F924-9081-454B-9906-742EF81DF1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229600" cy="4619625"/>
          </a:xfrm>
        </p:spPr>
        <p:txBody>
          <a:bodyPr/>
          <a:lstStyle/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200"/>
              <a:t>Rendimenti attesi/tasso di interesse sulla moneta rispetto al rendimento atteso delle altre attività.</a:t>
            </a:r>
          </a:p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200"/>
              <a:t>Rischio: il rischio di detenere moneta deriva principalmente dall’inflazione inattesa, quindi da una riduzione inattesa del potere di acquisto della moneta. </a:t>
            </a:r>
          </a:p>
          <a:p>
            <a:pPr marL="533400" indent="-533400" eaLnBrk="1" hangingPunct="1">
              <a:buFont typeface="Times" pitchFamily="2" charset="0"/>
              <a:buAutoNum type="arabicPeriod"/>
            </a:pPr>
            <a:r>
              <a:rPr lang="it-IT" altLang="it-IT" sz="2200"/>
              <a:t>Liquidità: un bisogno di maggior liquidità si verifica quando o il prezzo delle transazioni aumenta o la quantità di beni acquistati nelle transazioni aumenta. </a:t>
            </a:r>
          </a:p>
        </p:txBody>
      </p:sp>
      <p:sp>
        <p:nvSpPr>
          <p:cNvPr id="45059" name="Segnaposto piè di pagina 3">
            <a:extLst>
              <a:ext uri="{FF2B5EF4-FFF2-40B4-BE49-F238E27FC236}">
                <a16:creationId xmlns:a16="http://schemas.microsoft.com/office/drawing/2014/main" id="{EA54DA14-B42B-964B-BA3E-6805A09B0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5060" name="Segnaposto numero diapositiva 4">
            <a:extLst>
              <a:ext uri="{FF2B5EF4-FFF2-40B4-BE49-F238E27FC236}">
                <a16:creationId xmlns:a16="http://schemas.microsoft.com/office/drawing/2014/main" id="{1E7268F0-B8F8-3443-96D2-B66ADDB8B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D1A5206-D2FE-DD41-A626-1FDBA75CE2C5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21A84950-3248-F742-BAF1-412D79795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85787"/>
          </a:xfrm>
        </p:spPr>
        <p:txBody>
          <a:bodyPr/>
          <a:lstStyle/>
          <a:p>
            <a:pPr algn="ctr" eaLnBrk="1" hangingPunct="1"/>
            <a:r>
              <a:rPr lang="it-IT" altLang="it-IT" sz="2800"/>
              <a:t>La domanda aggregata di moneta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5A43769-3832-1746-AA68-EA0551D75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196975"/>
            <a:ext cx="7835900" cy="4419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it-IT" altLang="it-IT" i="1" dirty="0"/>
              <a:t>Tassi di interesse</a:t>
            </a:r>
            <a:r>
              <a:rPr lang="it-IT" altLang="it-IT" dirty="0"/>
              <a:t>: un maggior tasso di interesse implica un maggior costo-opportunità di detenere moneta, e quindi una minor domanda di moneta.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i="1" dirty="0"/>
              <a:t>Prezzi</a:t>
            </a:r>
            <a:r>
              <a:rPr lang="it-IT" altLang="it-IT" dirty="0"/>
              <a:t>: i prezzi dei beni e servizi acquistati nelle transazioni influenzano la volontà di detenere moneta per eseguire tali transazioni. Un maggior </a:t>
            </a:r>
            <a:r>
              <a:rPr lang="it-IT" altLang="it-IT" b="1" dirty="0"/>
              <a:t>livello dei prezzi </a:t>
            </a:r>
            <a:r>
              <a:rPr lang="it-IT" altLang="it-IT" dirty="0"/>
              <a:t>implica un maggior bisogno di liquidità per acquistare la stessa quantità di beni e servizi, e quindi una maggior domanda di moneta. </a:t>
            </a:r>
          </a:p>
          <a:p>
            <a:pPr marL="609600" indent="-609600" eaLnBrk="1" hangingPunct="1">
              <a:spcBef>
                <a:spcPct val="20000"/>
              </a:spcBef>
              <a:buFont typeface="Times" charset="0"/>
              <a:buAutoNum type="arabicPeriod" startAt="3"/>
              <a:defRPr/>
            </a:pPr>
            <a:r>
              <a:rPr lang="it-IT" altLang="it-IT" i="1" dirty="0"/>
              <a:t>Reddito</a:t>
            </a:r>
            <a:r>
              <a:rPr lang="it-IT" altLang="it-IT" dirty="0"/>
              <a:t>: un maggior reddito reale nazionale (PNL) implica che si produca e si acquisti nelle transazioni una quantità maggiore di beni e servizi, incrementando il bisogno di liquidità; questo equivale a una maggior domanda di moneta.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charset="0"/>
              <a:buAutoNum type="arabicPeriod"/>
              <a:defRPr/>
            </a:pPr>
            <a:endParaRPr lang="it-IT" altLang="it-IT" dirty="0"/>
          </a:p>
        </p:txBody>
      </p:sp>
      <p:sp>
        <p:nvSpPr>
          <p:cNvPr id="46083" name="Segnaposto piè di pagina 3">
            <a:extLst>
              <a:ext uri="{FF2B5EF4-FFF2-40B4-BE49-F238E27FC236}">
                <a16:creationId xmlns:a16="http://schemas.microsoft.com/office/drawing/2014/main" id="{FBCD7E0A-AA5A-6740-801A-CFE66485F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6084" name="Segnaposto numero diapositiva 4">
            <a:extLst>
              <a:ext uri="{FF2B5EF4-FFF2-40B4-BE49-F238E27FC236}">
                <a16:creationId xmlns:a16="http://schemas.microsoft.com/office/drawing/2014/main" id="{F120DD31-3287-1D47-BB27-519097C0A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307477E-ABE0-9E48-B5E9-01207ECA6498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16D03AB6-5275-2D4D-A1A3-DAB2E9657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Un modello della domanda aggregata</a:t>
            </a:r>
            <a:br>
              <a:rPr lang="it-IT" altLang="it-IT"/>
            </a:br>
            <a:r>
              <a:rPr lang="it-IT" altLang="it-IT"/>
              <a:t>di moneta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45B66FA-06CA-B244-970C-2BBCF0C25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46225"/>
            <a:ext cx="8229600" cy="4668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/>
              <a:t>La domanda aggregata di moneta può essere espressa come: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i="1"/>
              <a:t>M</a:t>
            </a:r>
            <a:r>
              <a:rPr lang="it-IT" altLang="it-IT" i="1" baseline="30000"/>
              <a:t>d</a:t>
            </a:r>
            <a:r>
              <a:rPr lang="it-IT" altLang="it-IT" i="1"/>
              <a:t> = P × L</a:t>
            </a:r>
            <a:r>
              <a:rPr lang="it-IT" altLang="it-IT"/>
              <a:t>(</a:t>
            </a:r>
            <a:r>
              <a:rPr lang="it-IT" altLang="it-IT" i="1"/>
              <a:t>R,Y</a:t>
            </a:r>
            <a:r>
              <a:rPr lang="it-IT" altLang="it-IT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/>
              <a:t>dove:</a:t>
            </a:r>
          </a:p>
          <a:p>
            <a:pPr marL="460375" lvl="1" indent="-3175" eaLnBrk="1" hangingPunct="1">
              <a:lnSpc>
                <a:spcPct val="90000"/>
              </a:lnSpc>
              <a:buFontTx/>
              <a:buNone/>
            </a:pPr>
            <a:r>
              <a:rPr lang="it-IT" altLang="it-IT" sz="1800" i="1"/>
              <a:t>P</a:t>
            </a:r>
            <a:r>
              <a:rPr lang="it-IT" altLang="it-IT" sz="1800"/>
              <a:t> è il livello dei prezzi</a:t>
            </a:r>
          </a:p>
          <a:p>
            <a:pPr marL="460375" lvl="1" indent="-3175" eaLnBrk="1" hangingPunct="1">
              <a:lnSpc>
                <a:spcPct val="90000"/>
              </a:lnSpc>
              <a:buFontTx/>
              <a:buNone/>
            </a:pPr>
            <a:r>
              <a:rPr lang="it-IT" altLang="it-IT" sz="1800" i="1"/>
              <a:t>Y</a:t>
            </a:r>
            <a:r>
              <a:rPr lang="it-IT" altLang="it-IT" sz="1800"/>
              <a:t> è il reddito reale nazionale</a:t>
            </a:r>
          </a:p>
          <a:p>
            <a:pPr marL="460375" lvl="1" indent="-3175" eaLnBrk="1" hangingPunct="1">
              <a:lnSpc>
                <a:spcPct val="90000"/>
              </a:lnSpc>
              <a:buFontTx/>
              <a:buNone/>
            </a:pPr>
            <a:r>
              <a:rPr lang="it-IT" altLang="it-IT" sz="1800" i="1"/>
              <a:t>R</a:t>
            </a:r>
            <a:r>
              <a:rPr lang="it-IT" altLang="it-IT" sz="1800"/>
              <a:t> è una misura dei tassi di interesse</a:t>
            </a:r>
          </a:p>
          <a:p>
            <a:pPr marL="460375" lvl="1" indent="-3175" eaLnBrk="1" hangingPunct="1">
              <a:lnSpc>
                <a:spcPct val="90000"/>
              </a:lnSpc>
              <a:buFontTx/>
              <a:buNone/>
            </a:pPr>
            <a:r>
              <a:rPr lang="it-IT" altLang="it-IT" sz="1800" i="1"/>
              <a:t>L</a:t>
            </a:r>
            <a:r>
              <a:rPr lang="it-IT" altLang="it-IT" sz="1800"/>
              <a:t>(</a:t>
            </a:r>
            <a:r>
              <a:rPr lang="it-IT" altLang="it-IT" sz="1800" i="1"/>
              <a:t>R,Y</a:t>
            </a:r>
            <a:r>
              <a:rPr lang="it-IT" altLang="it-IT" sz="1800"/>
              <a:t>) è la domanda aggregata reale di moneta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200"/>
              <a:t>Alternativamente: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it-IT" i="1"/>
              <a:t>M</a:t>
            </a:r>
            <a:r>
              <a:rPr lang="it-IT" altLang="it-IT" i="1" baseline="30000"/>
              <a:t>d</a:t>
            </a:r>
            <a:r>
              <a:rPr lang="it-IT" altLang="it-IT" i="1"/>
              <a:t>/P = L</a:t>
            </a:r>
            <a:r>
              <a:rPr lang="it-IT" altLang="it-IT"/>
              <a:t>(</a:t>
            </a:r>
            <a:r>
              <a:rPr lang="it-IT" altLang="it-IT" i="1"/>
              <a:t>R,Y</a:t>
            </a:r>
            <a:r>
              <a:rPr lang="it-IT" altLang="it-IT"/>
              <a:t>)</a:t>
            </a:r>
            <a:endParaRPr lang="it-IT" altLang="it-IT" i="1"/>
          </a:p>
          <a:p>
            <a:pPr marL="460375" lvl="1" indent="-3175" eaLnBrk="1" hangingPunct="1">
              <a:lnSpc>
                <a:spcPct val="90000"/>
              </a:lnSpc>
              <a:buFontTx/>
              <a:buNone/>
            </a:pPr>
            <a:r>
              <a:rPr lang="it-IT" altLang="it-IT" sz="1800">
                <a:latin typeface="Symbol" pitchFamily="2" charset="2"/>
              </a:rPr>
              <a:t>® </a:t>
            </a:r>
            <a:r>
              <a:rPr lang="it-IT" altLang="it-IT" sz="1800"/>
              <a:t>La domanda aggregata reale di moneta è una funzione del reddito nazionale e dei tassi di interesse.</a:t>
            </a:r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F4508777-62B5-FA48-BDC6-C74B9ECC4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8897DC23-95EF-1948-AD30-D71457050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15F4B2D-A2E5-C94A-875B-31A5F0882EEC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>
            <a:extLst>
              <a:ext uri="{FF2B5EF4-FFF2-40B4-BE49-F238E27FC236}">
                <a16:creationId xmlns:a16="http://schemas.microsoft.com/office/drawing/2014/main" id="{0A39642E-FA01-7C44-9BFF-244261167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4.1 </a:t>
            </a:r>
            <a:r>
              <a:rPr lang="it-IT" altLang="it-IT"/>
              <a:t>Domanda reale aggregata di moneta e tasso di interesse</a:t>
            </a:r>
          </a:p>
        </p:txBody>
      </p:sp>
      <p:sp>
        <p:nvSpPr>
          <p:cNvPr id="48130" name="Segnaposto piè di pagina 3">
            <a:extLst>
              <a:ext uri="{FF2B5EF4-FFF2-40B4-BE49-F238E27FC236}">
                <a16:creationId xmlns:a16="http://schemas.microsoft.com/office/drawing/2014/main" id="{7D5F3867-6C47-1148-8D24-2329552B1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(c) Pearson Italia S.p.A. - Krugman, Obstfeld, Melitz - Economia internazionale 2</a:t>
            </a:r>
          </a:p>
        </p:txBody>
      </p:sp>
      <p:sp>
        <p:nvSpPr>
          <p:cNvPr id="48131" name="Segnaposto numero diapositiva 4">
            <a:extLst>
              <a:ext uri="{FF2B5EF4-FFF2-40B4-BE49-F238E27FC236}">
                <a16:creationId xmlns:a16="http://schemas.microsoft.com/office/drawing/2014/main" id="{2293E301-B23A-864D-BD3D-E0D2741D4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E968528-33E1-9148-A926-E699EA1B9789}" type="slidenum">
              <a:rPr lang="en-US" altLang="it-IT" sz="900" smtClean="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8132" name="Segnaposto contenuto 2">
            <a:extLst>
              <a:ext uri="{FF2B5EF4-FFF2-40B4-BE49-F238E27FC236}">
                <a16:creationId xmlns:a16="http://schemas.microsoft.com/office/drawing/2014/main" id="{7263EFFE-C73F-D14A-8DCC-927734460C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288" y="1546225"/>
            <a:ext cx="689927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3076</Words>
  <Application>Microsoft Macintosh PowerPoint</Application>
  <PresentationFormat>Presentazione su schermo (4:3)</PresentationFormat>
  <Paragraphs>233</Paragraphs>
  <Slides>41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Times</vt:lpstr>
      <vt:lpstr>MS PGothic</vt:lpstr>
      <vt:lpstr>Arial</vt:lpstr>
      <vt:lpstr>Verdana</vt:lpstr>
      <vt:lpstr>Courier New</vt:lpstr>
      <vt:lpstr>Symbol</vt:lpstr>
      <vt:lpstr>Custom Design</vt:lpstr>
      <vt:lpstr>1_Custom Design</vt:lpstr>
      <vt:lpstr>2_Custom Design</vt:lpstr>
      <vt:lpstr>Capitolo 4</vt:lpstr>
      <vt:lpstr>Struttura della presentazione</vt:lpstr>
      <vt:lpstr>Introduzione</vt:lpstr>
      <vt:lpstr>Che cos’è la moneta?</vt:lpstr>
      <vt:lpstr>La domanda individuale di moneta</vt:lpstr>
      <vt:lpstr>La domanda individuale di moneta</vt:lpstr>
      <vt:lpstr>La domanda aggregata di moneta</vt:lpstr>
      <vt:lpstr>Un modello della domanda aggregata di moneta</vt:lpstr>
      <vt:lpstr>Figura 4.1 Domanda reale aggregata di moneta e tasso di interesse</vt:lpstr>
      <vt:lpstr>Figura 4.2 L’effetto di una crescita del reddito reale sulla curva di domanda reale aggregata di moneta</vt:lpstr>
      <vt:lpstr>Il mercato monetario</vt:lpstr>
      <vt:lpstr>Il mercato monetario </vt:lpstr>
      <vt:lpstr>Il mercato monetario </vt:lpstr>
      <vt:lpstr>Figura 4.3 La determinazione del tasso  di interesse di equilibrio</vt:lpstr>
      <vt:lpstr>Il mercato monetario </vt:lpstr>
      <vt:lpstr>Figura 4.4 L’effetto di un incremento dell’offerta di moneta sul tasso di interesse</vt:lpstr>
      <vt:lpstr>Figura 4.5 L’effetto di un incremento del reddito reale sul tasso di interesse</vt:lpstr>
      <vt:lpstr>Offerta di moneta e tasso di cambio</vt:lpstr>
      <vt:lpstr>Figura 4.6 Equilibrio simultaneo sul mercato monetario statunitense e sul mercato dei cambi</vt:lpstr>
      <vt:lpstr>Offerta di moneta e tasso di cambio</vt:lpstr>
      <vt:lpstr>Figura 4.7 Legami tra mercato monetario  e mercato dei cambi</vt:lpstr>
      <vt:lpstr>Variazioni dell’offerta di moneta estera </vt:lpstr>
      <vt:lpstr>Figura 4.8 Effetti di un incremento dell’offerta  di moneta statunitense sul tasso di cambio dollaro/euro e sul tasso di interesse in dollari</vt:lpstr>
      <vt:lpstr>Figura 4.9 Effetti di un aumento dell’offerta di moneta europea sul tasso di cambio dollaro/euro</vt:lpstr>
      <vt:lpstr>Lungo periodo e breve periodo </vt:lpstr>
      <vt:lpstr>Lungo periodo e breve periodo </vt:lpstr>
      <vt:lpstr>Figura 4.10 Crescita monetaria media e inflazione nei paesi in via di sviluppo dell’emisfero occidentale, 1987-2007</vt:lpstr>
      <vt:lpstr>Inflazione e dinamica del tasso di cambio</vt:lpstr>
      <vt:lpstr>Inflazione e dinamica del tasso di cambio</vt:lpstr>
      <vt:lpstr>Inflazione e dinamica del tasso di cambio</vt:lpstr>
      <vt:lpstr>Figura 4.11 Variabilità mensile del tasso di cambio dollaro/yen e del rapporto fra il livello dei prezzi statunitensi e giapponesi, 1980-2013</vt:lpstr>
      <vt:lpstr>Inflazione mensile in Zimbabwe, 2007-2008</vt:lpstr>
      <vt:lpstr>Inflazione e dinamica del tasso di cambio</vt:lpstr>
      <vt:lpstr>Figura 4.12 Effetti di breve e di lungo periodo di un aumento dell’offerta di moneta negli Stati Uniti (dato il reddito reale Y)</vt:lpstr>
      <vt:lpstr>Moneta, prezzi e tassi di cambio nel lungo periodo </vt:lpstr>
      <vt:lpstr>Figura 4.13 Andamento nel tempo delle variabili economiche statunitensi a seguito di un incremento permanente dell’offerta di moneta negli Stati Uniti</vt:lpstr>
      <vt:lpstr>Overshooting del tasso di cambio</vt:lpstr>
      <vt:lpstr>Riassunto</vt:lpstr>
      <vt:lpstr>Riassunto </vt:lpstr>
      <vt:lpstr>Riassunto </vt:lpstr>
      <vt:lpstr>Riassunto </vt:lpstr>
    </vt:vector>
  </TitlesOfParts>
  <Company>© 2012 Pearson Addison-Wesley. All rights reserved.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Microsoft Office User</cp:lastModifiedBy>
  <cp:revision>380</cp:revision>
  <dcterms:created xsi:type="dcterms:W3CDTF">2005-08-05T21:46:31Z</dcterms:created>
  <dcterms:modified xsi:type="dcterms:W3CDTF">2019-03-27T10:15:05Z</dcterms:modified>
</cp:coreProperties>
</file>