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5" r:id="rId1"/>
    <p:sldMasterId id="2147484064" r:id="rId2"/>
    <p:sldMasterId id="2147484076" r:id="rId3"/>
  </p:sldMasterIdLst>
  <p:notesMasterIdLst>
    <p:notesMasterId r:id="rId53"/>
  </p:notesMasterIdLst>
  <p:handoutMasterIdLst>
    <p:handoutMasterId r:id="rId54"/>
  </p:handoutMasterIdLst>
  <p:sldIdLst>
    <p:sldId id="278" r:id="rId4"/>
    <p:sldId id="280" r:id="rId5"/>
    <p:sldId id="281" r:id="rId6"/>
    <p:sldId id="327" r:id="rId7"/>
    <p:sldId id="282" r:id="rId8"/>
    <p:sldId id="283" r:id="rId9"/>
    <p:sldId id="284" r:id="rId10"/>
    <p:sldId id="285" r:id="rId11"/>
    <p:sldId id="328" r:id="rId12"/>
    <p:sldId id="329" r:id="rId13"/>
    <p:sldId id="286" r:id="rId14"/>
    <p:sldId id="289" r:id="rId15"/>
    <p:sldId id="290" r:id="rId16"/>
    <p:sldId id="330" r:id="rId17"/>
    <p:sldId id="292" r:id="rId18"/>
    <p:sldId id="331" r:id="rId19"/>
    <p:sldId id="345" r:id="rId20"/>
    <p:sldId id="294" r:id="rId21"/>
    <p:sldId id="295" r:id="rId22"/>
    <p:sldId id="297" r:id="rId23"/>
    <p:sldId id="332" r:id="rId24"/>
    <p:sldId id="298" r:id="rId25"/>
    <p:sldId id="299" r:id="rId26"/>
    <p:sldId id="344" r:id="rId27"/>
    <p:sldId id="300" r:id="rId28"/>
    <p:sldId id="301" r:id="rId29"/>
    <p:sldId id="302" r:id="rId30"/>
    <p:sldId id="303" r:id="rId31"/>
    <p:sldId id="334" r:id="rId32"/>
    <p:sldId id="305" r:id="rId33"/>
    <p:sldId id="306" r:id="rId34"/>
    <p:sldId id="336" r:id="rId35"/>
    <p:sldId id="308" r:id="rId36"/>
    <p:sldId id="335" r:id="rId37"/>
    <p:sldId id="337" r:id="rId38"/>
    <p:sldId id="338" r:id="rId39"/>
    <p:sldId id="313" r:id="rId40"/>
    <p:sldId id="339" r:id="rId41"/>
    <p:sldId id="340" r:id="rId42"/>
    <p:sldId id="317" r:id="rId43"/>
    <p:sldId id="346" r:id="rId44"/>
    <p:sldId id="347" r:id="rId45"/>
    <p:sldId id="341" r:id="rId46"/>
    <p:sldId id="348" r:id="rId47"/>
    <p:sldId id="318" r:id="rId48"/>
    <p:sldId id="319" r:id="rId49"/>
    <p:sldId id="342" r:id="rId50"/>
    <p:sldId id="320" r:id="rId51"/>
    <p:sldId id="321"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66" autoAdjust="0"/>
    <p:restoredTop sz="90642" autoAdjust="0"/>
  </p:normalViewPr>
  <p:slideViewPr>
    <p:cSldViewPr>
      <p:cViewPr varScale="1">
        <p:scale>
          <a:sx n="84" d="100"/>
          <a:sy n="84" d="100"/>
        </p:scale>
        <p:origin x="1264" y="176"/>
      </p:cViewPr>
      <p:guideLst>
        <p:guide orient="horz" pos="2160"/>
        <p:guide pos="2880"/>
      </p:guideLst>
    </p:cSldViewPr>
  </p:slideViewPr>
  <p:outlineViewPr>
    <p:cViewPr>
      <p:scale>
        <a:sx n="33" d="100"/>
        <a:sy n="33" d="100"/>
      </p:scale>
      <p:origin x="0" y="966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914EFA80-A3A3-A946-BEBA-6A1FC4522DB2}"/>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35843" name="Rectangle 1027">
            <a:extLst>
              <a:ext uri="{FF2B5EF4-FFF2-40B4-BE49-F238E27FC236}">
                <a16:creationId xmlns:a16="http://schemas.microsoft.com/office/drawing/2014/main" id="{2E45A4E8-F875-B246-BC4D-0353CA7B169C}"/>
              </a:ext>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5844" name="Rectangle 1028">
            <a:extLst>
              <a:ext uri="{FF2B5EF4-FFF2-40B4-BE49-F238E27FC236}">
                <a16:creationId xmlns:a16="http://schemas.microsoft.com/office/drawing/2014/main" id="{1DC76ABD-F5C2-4948-A91D-A18EE8A4F710}"/>
              </a:ext>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35845" name="Rectangle 1029">
            <a:extLst>
              <a:ext uri="{FF2B5EF4-FFF2-40B4-BE49-F238E27FC236}">
                <a16:creationId xmlns:a16="http://schemas.microsoft.com/office/drawing/2014/main" id="{F00F145F-F700-3946-AE2B-DA35E62990B3}"/>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F682D97-236A-0140-B9D8-B644062FCD7E}"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F94650B8-7278-F343-8170-CC26A185F02E}"/>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a:defRPr>
            </a:lvl1pPr>
          </a:lstStyle>
          <a:p>
            <a:pPr>
              <a:defRPr/>
            </a:pPr>
            <a:endParaRPr lang="it-IT"/>
          </a:p>
        </p:txBody>
      </p:sp>
      <p:sp>
        <p:nvSpPr>
          <p:cNvPr id="22531" name="Rectangle 1027">
            <a:extLst>
              <a:ext uri="{FF2B5EF4-FFF2-40B4-BE49-F238E27FC236}">
                <a16:creationId xmlns:a16="http://schemas.microsoft.com/office/drawing/2014/main" id="{BE7B64D7-2CF2-134A-A5BE-374E272F4D1A}"/>
              </a:ext>
            </a:extLst>
          </p:cNvPr>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a:defRPr>
            </a:lvl1pPr>
          </a:lstStyle>
          <a:p>
            <a:pPr>
              <a:defRPr/>
            </a:pPr>
            <a:endParaRPr lang="it-IT"/>
          </a:p>
        </p:txBody>
      </p:sp>
      <p:sp>
        <p:nvSpPr>
          <p:cNvPr id="37892" name="Rectangle 1028">
            <a:extLst>
              <a:ext uri="{FF2B5EF4-FFF2-40B4-BE49-F238E27FC236}">
                <a16:creationId xmlns:a16="http://schemas.microsoft.com/office/drawing/2014/main" id="{87DD4E58-FEDD-AA42-9BF1-7556B0DC89D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1029">
            <a:extLst>
              <a:ext uri="{FF2B5EF4-FFF2-40B4-BE49-F238E27FC236}">
                <a16:creationId xmlns:a16="http://schemas.microsoft.com/office/drawing/2014/main" id="{B6D3B1BC-5475-8B4B-910A-30DA80B1EEEC}"/>
              </a:ext>
            </a:extLst>
          </p:cNvPr>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534" name="Rectangle 1030">
            <a:extLst>
              <a:ext uri="{FF2B5EF4-FFF2-40B4-BE49-F238E27FC236}">
                <a16:creationId xmlns:a16="http://schemas.microsoft.com/office/drawing/2014/main" id="{A12A6CC0-DF0B-8344-B2B1-C85E2DC4AC79}"/>
              </a:ext>
            </a:extLst>
          </p:cNvPr>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a:defRPr>
            </a:lvl1pPr>
          </a:lstStyle>
          <a:p>
            <a:pPr>
              <a:defRPr/>
            </a:pPr>
            <a:endParaRPr lang="it-IT"/>
          </a:p>
        </p:txBody>
      </p:sp>
      <p:sp>
        <p:nvSpPr>
          <p:cNvPr id="22535" name="Rectangle 1031">
            <a:extLst>
              <a:ext uri="{FF2B5EF4-FFF2-40B4-BE49-F238E27FC236}">
                <a16:creationId xmlns:a16="http://schemas.microsoft.com/office/drawing/2014/main" id="{8A30D96C-1BA5-AC45-81F9-D83C097D873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82D5868-B7E6-7642-BA2C-FE270BA36416}" type="slidenum">
              <a:rPr lang="en-US" altLang="it-IT"/>
              <a:pPr>
                <a:defRPr/>
              </a:pPr>
              <a:t>‹N›</a:t>
            </a:fld>
            <a:endParaRPr lang="en-US"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164279FB-FC80-6E40-B18B-B68DBF1D1B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12EB85B6-3CCC-BD44-8D89-82AF77EFF8F2}" type="slidenum">
              <a:rPr lang="en-US" altLang="it-IT" smtClean="0"/>
              <a:pPr>
                <a:spcBef>
                  <a:spcPct val="0"/>
                </a:spcBef>
              </a:pPr>
              <a:t>30</a:t>
            </a:fld>
            <a:endParaRPr lang="en-US" altLang="it-IT"/>
          </a:p>
        </p:txBody>
      </p:sp>
      <p:sp>
        <p:nvSpPr>
          <p:cNvPr id="70658" name="Rectangle 2">
            <a:extLst>
              <a:ext uri="{FF2B5EF4-FFF2-40B4-BE49-F238E27FC236}">
                <a16:creationId xmlns:a16="http://schemas.microsoft.com/office/drawing/2014/main" id="{880E25A4-8E80-B44C-9201-448F1D63C43B}"/>
              </a:ext>
            </a:extLst>
          </p:cNvPr>
          <p:cNvSpPr>
            <a:spLocks noChangeArrowheads="1" noTextEdit="1"/>
          </p:cNvSpPr>
          <p:nvPr>
            <p:ph type="sldImg"/>
          </p:nvPr>
        </p:nvSpPr>
        <p:spPr>
          <a:ln/>
        </p:spPr>
      </p:sp>
      <p:sp>
        <p:nvSpPr>
          <p:cNvPr id="70659" name="Rectangle 3">
            <a:extLst>
              <a:ext uri="{FF2B5EF4-FFF2-40B4-BE49-F238E27FC236}">
                <a16:creationId xmlns:a16="http://schemas.microsoft.com/office/drawing/2014/main" id="{D6E3F041-57FE-D149-9D46-D1C3131DF1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49E50D9A-1755-154B-A3DF-602891A4E4F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2"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pitchFamily="2"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pitchFamily="2" charset="0"/>
                <a:ea typeface="Arial" panose="020B0604020202020204" pitchFamily="34" charset="0"/>
                <a:cs typeface="Arial" panose="020B0604020202020204" pitchFamily="34" charset="0"/>
              </a:defRPr>
            </a:lvl9pPr>
          </a:lstStyle>
          <a:p>
            <a:pPr>
              <a:spcBef>
                <a:spcPct val="0"/>
              </a:spcBef>
            </a:pPr>
            <a:fld id="{9F143D83-BFA5-4448-93FC-D59723145BB4}" type="slidenum">
              <a:rPr lang="en-US" altLang="it-IT" smtClean="0"/>
              <a:pPr>
                <a:spcBef>
                  <a:spcPct val="0"/>
                </a:spcBef>
              </a:pPr>
              <a:t>31</a:t>
            </a:fld>
            <a:endParaRPr lang="en-US" altLang="it-IT"/>
          </a:p>
        </p:txBody>
      </p:sp>
      <p:sp>
        <p:nvSpPr>
          <p:cNvPr id="72706" name="Rectangle 2">
            <a:extLst>
              <a:ext uri="{FF2B5EF4-FFF2-40B4-BE49-F238E27FC236}">
                <a16:creationId xmlns:a16="http://schemas.microsoft.com/office/drawing/2014/main" id="{34F53A95-A960-954B-9C9B-BCA2B8A9CDBB}"/>
              </a:ext>
            </a:extLst>
          </p:cNvPr>
          <p:cNvSpPr>
            <a:spLocks noChangeArrowheads="1" noTextEdit="1"/>
          </p:cNvSpPr>
          <p:nvPr>
            <p:ph type="sldImg"/>
          </p:nvPr>
        </p:nvSpPr>
        <p:spPr>
          <a:ln/>
        </p:spPr>
      </p:sp>
      <p:sp>
        <p:nvSpPr>
          <p:cNvPr id="72707" name="Rectangle 3">
            <a:extLst>
              <a:ext uri="{FF2B5EF4-FFF2-40B4-BE49-F238E27FC236}">
                <a16:creationId xmlns:a16="http://schemas.microsoft.com/office/drawing/2014/main" id="{DA6C9D25-84F4-5845-A539-AF7F1DB63B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Times" pitchFamily="2"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6D65F8-CE0C-0C43-B0C9-6FD6D7B83CF2}"/>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3" name="Picture 10" descr="Pearson_Bound_White">
            <a:extLst>
              <a:ext uri="{FF2B5EF4-FFF2-40B4-BE49-F238E27FC236}">
                <a16:creationId xmlns:a16="http://schemas.microsoft.com/office/drawing/2014/main" id="{64F8F55E-7E8A-1840-817F-7E18CA0D34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3E94D2EE-F608-3342-B82D-E0F54666A54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lways_Learning_Text_Purple_RGB">
            <a:extLst>
              <a:ext uri="{FF2B5EF4-FFF2-40B4-BE49-F238E27FC236}">
                <a16:creationId xmlns:a16="http://schemas.microsoft.com/office/drawing/2014/main" id="{1E573196-3841-6548-8DB6-6E7F0F2683FA}"/>
              </a:ext>
            </a:extLst>
          </p:cNvPr>
          <p:cNvPicPr preferRelativeResize="0">
            <a:picLocks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6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9F2632F8-50DD-884C-A93A-58A6A2FE0BAE}"/>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45DEA1AB-8668-2B46-BE76-02846BA2A3F1}"/>
              </a:ext>
            </a:extLst>
          </p:cNvPr>
          <p:cNvSpPr>
            <a:spLocks noGrp="1" noChangeArrowheads="1"/>
          </p:cNvSpPr>
          <p:nvPr>
            <p:ph type="sldNum" sz="quarter" idx="11"/>
          </p:nvPr>
        </p:nvSpPr>
        <p:spPr>
          <a:ln/>
        </p:spPr>
        <p:txBody>
          <a:bodyPr/>
          <a:lstStyle>
            <a:lvl1pPr>
              <a:defRPr/>
            </a:lvl1pPr>
          </a:lstStyle>
          <a:p>
            <a:pPr>
              <a:defRPr/>
            </a:pPr>
            <a:fld id="{45FE39A0-021B-8847-88BD-602A4455204A}" type="slidenum">
              <a:rPr lang="en-US" altLang="it-IT"/>
              <a:pPr>
                <a:defRPr/>
              </a:pPr>
              <a:t>‹N›</a:t>
            </a:fld>
            <a:endParaRPr lang="en-US" altLang="it-IT"/>
          </a:p>
        </p:txBody>
      </p:sp>
    </p:spTree>
    <p:extLst>
      <p:ext uri="{BB962C8B-B14F-4D97-AF65-F5344CB8AC3E}">
        <p14:creationId xmlns:p14="http://schemas.microsoft.com/office/powerpoint/2010/main" val="10106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FACF5793-3437-034D-96CC-3C6FFA512789}"/>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20CFFB7E-37E3-2941-892F-B161CE0B6A1F}"/>
              </a:ext>
            </a:extLst>
          </p:cNvPr>
          <p:cNvSpPr>
            <a:spLocks noGrp="1" noChangeArrowheads="1"/>
          </p:cNvSpPr>
          <p:nvPr>
            <p:ph type="sldNum" sz="quarter" idx="11"/>
          </p:nvPr>
        </p:nvSpPr>
        <p:spPr>
          <a:ln/>
        </p:spPr>
        <p:txBody>
          <a:bodyPr/>
          <a:lstStyle>
            <a:lvl1pPr>
              <a:defRPr/>
            </a:lvl1pPr>
          </a:lstStyle>
          <a:p>
            <a:pPr>
              <a:defRPr/>
            </a:pPr>
            <a:fld id="{3441D8E3-8959-E443-8A84-53E106BDFE13}" type="slidenum">
              <a:rPr lang="en-US" altLang="it-IT"/>
              <a:pPr>
                <a:defRPr/>
              </a:pPr>
              <a:t>‹N›</a:t>
            </a:fld>
            <a:endParaRPr lang="en-US" altLang="it-IT"/>
          </a:p>
        </p:txBody>
      </p:sp>
    </p:spTree>
    <p:extLst>
      <p:ext uri="{BB962C8B-B14F-4D97-AF65-F5344CB8AC3E}">
        <p14:creationId xmlns:p14="http://schemas.microsoft.com/office/powerpoint/2010/main" val="241494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rgbClr val="FBF5EA"/>
        </a:solidFill>
        <a:effectLst/>
      </p:bgPr>
    </p:b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83C9A1-0229-5448-B4BE-D5606D3A3DE1}"/>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3" name="Picture 10" descr="Pearson_Bound_White">
            <a:extLst>
              <a:ext uri="{FF2B5EF4-FFF2-40B4-BE49-F238E27FC236}">
                <a16:creationId xmlns:a16="http://schemas.microsoft.com/office/drawing/2014/main" id="{697B8F3A-6672-D546-9F47-49CE763D5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a:extLst>
              <a:ext uri="{FF2B5EF4-FFF2-40B4-BE49-F238E27FC236}">
                <a16:creationId xmlns:a16="http://schemas.microsoft.com/office/drawing/2014/main" id="{1976D822-1622-8344-B059-C02DF41E4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a:extLst>
              <a:ext uri="{FF2B5EF4-FFF2-40B4-BE49-F238E27FC236}">
                <a16:creationId xmlns:a16="http://schemas.microsoft.com/office/drawing/2014/main" id="{6C8F638F-ED04-9644-9B6B-D37BD365B58A}"/>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A33E3B1C-C109-3646-9BE8-8B84DC3FD120}"/>
              </a:ext>
            </a:extLst>
          </p:cNvPr>
          <p:cNvSpPr>
            <a:spLocks noChangeArrowheads="1"/>
          </p:cNvSpPr>
          <p:nvPr userDrawn="1"/>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pic>
        <p:nvPicPr>
          <p:cNvPr id="7" name="Picture 10" descr="Pearson_Bound_White">
            <a:extLst>
              <a:ext uri="{FF2B5EF4-FFF2-40B4-BE49-F238E27FC236}">
                <a16:creationId xmlns:a16="http://schemas.microsoft.com/office/drawing/2014/main" id="{C2EB0949-08AE-5D4C-9EDE-B560168BC3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Pearson_Strap_Bound_White">
            <a:extLst>
              <a:ext uri="{FF2B5EF4-FFF2-40B4-BE49-F238E27FC236}">
                <a16:creationId xmlns:a16="http://schemas.microsoft.com/office/drawing/2014/main" id="{FD652188-9C0E-0E45-9652-671ED8153DD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Always_Learning_Text_Purple_RGB">
            <a:extLst>
              <a:ext uri="{FF2B5EF4-FFF2-40B4-BE49-F238E27FC236}">
                <a16:creationId xmlns:a16="http://schemas.microsoft.com/office/drawing/2014/main" id="{D6D0A9D9-DA56-3446-A3BA-3B9A4C350E56}"/>
              </a:ext>
            </a:extLst>
          </p:cNvPr>
          <p:cNvPicPr preferRelativeResize="0">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484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F4C02ADC-DEFC-6840-BD99-05144155B58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C2F6A8D3-36BA-F74E-B39C-56A72CDF0BAF}"/>
              </a:ext>
            </a:extLst>
          </p:cNvPr>
          <p:cNvSpPr>
            <a:spLocks noGrp="1" noChangeArrowheads="1"/>
          </p:cNvSpPr>
          <p:nvPr>
            <p:ph type="sldNum" sz="quarter" idx="11"/>
          </p:nvPr>
        </p:nvSpPr>
        <p:spPr>
          <a:ln/>
        </p:spPr>
        <p:txBody>
          <a:bodyPr/>
          <a:lstStyle>
            <a:lvl1pPr>
              <a:defRPr/>
            </a:lvl1pPr>
          </a:lstStyle>
          <a:p>
            <a:pPr>
              <a:defRPr/>
            </a:pPr>
            <a:fld id="{3E1D7076-7B29-9C4B-B23B-0892313C6F0D}" type="slidenum">
              <a:rPr lang="en-US" altLang="it-IT"/>
              <a:pPr>
                <a:defRPr/>
              </a:pPr>
              <a:t>‹N›</a:t>
            </a:fld>
            <a:endParaRPr lang="en-US" altLang="it-IT"/>
          </a:p>
        </p:txBody>
      </p:sp>
    </p:spTree>
    <p:extLst>
      <p:ext uri="{BB962C8B-B14F-4D97-AF65-F5344CB8AC3E}">
        <p14:creationId xmlns:p14="http://schemas.microsoft.com/office/powerpoint/2010/main" val="2060700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5">
            <a:extLst>
              <a:ext uri="{FF2B5EF4-FFF2-40B4-BE49-F238E27FC236}">
                <a16:creationId xmlns:a16="http://schemas.microsoft.com/office/drawing/2014/main" id="{C7E9974D-4F26-4B4A-97B2-3A0C275DCAD4}"/>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7341BB54-A27C-C340-AE51-8A5B585B481E}"/>
              </a:ext>
            </a:extLst>
          </p:cNvPr>
          <p:cNvSpPr>
            <a:spLocks noGrp="1" noChangeArrowheads="1"/>
          </p:cNvSpPr>
          <p:nvPr>
            <p:ph type="sldNum" sz="quarter" idx="11"/>
          </p:nvPr>
        </p:nvSpPr>
        <p:spPr>
          <a:ln/>
        </p:spPr>
        <p:txBody>
          <a:bodyPr/>
          <a:lstStyle>
            <a:lvl1pPr>
              <a:defRPr/>
            </a:lvl1pPr>
          </a:lstStyle>
          <a:p>
            <a:pPr>
              <a:defRPr/>
            </a:pPr>
            <a:fld id="{669B5A2E-E5D9-5F42-964E-84058907CC72}" type="slidenum">
              <a:rPr lang="en-US" altLang="it-IT"/>
              <a:pPr>
                <a:defRPr/>
              </a:pPr>
              <a:t>‹N›</a:t>
            </a:fld>
            <a:endParaRPr lang="en-US" altLang="it-IT"/>
          </a:p>
        </p:txBody>
      </p:sp>
    </p:spTree>
    <p:extLst>
      <p:ext uri="{BB962C8B-B14F-4D97-AF65-F5344CB8AC3E}">
        <p14:creationId xmlns:p14="http://schemas.microsoft.com/office/powerpoint/2010/main" val="1058419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EBC5EFFC-715A-9C4A-B609-B0D0967659C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D3384D3D-79AB-9344-8DE4-AE0238838AD1}"/>
              </a:ext>
            </a:extLst>
          </p:cNvPr>
          <p:cNvSpPr>
            <a:spLocks noGrp="1" noChangeArrowheads="1"/>
          </p:cNvSpPr>
          <p:nvPr>
            <p:ph type="sldNum" sz="quarter" idx="11"/>
          </p:nvPr>
        </p:nvSpPr>
        <p:spPr>
          <a:ln/>
        </p:spPr>
        <p:txBody>
          <a:bodyPr/>
          <a:lstStyle>
            <a:lvl1pPr>
              <a:defRPr/>
            </a:lvl1pPr>
          </a:lstStyle>
          <a:p>
            <a:pPr>
              <a:defRPr/>
            </a:pPr>
            <a:fld id="{F26A6400-ED72-0B49-8BD3-82D9742E12B4}" type="slidenum">
              <a:rPr lang="en-US" altLang="it-IT"/>
              <a:pPr>
                <a:defRPr/>
              </a:pPr>
              <a:t>‹N›</a:t>
            </a:fld>
            <a:endParaRPr lang="en-US" altLang="it-IT"/>
          </a:p>
        </p:txBody>
      </p:sp>
    </p:spTree>
    <p:extLst>
      <p:ext uri="{BB962C8B-B14F-4D97-AF65-F5344CB8AC3E}">
        <p14:creationId xmlns:p14="http://schemas.microsoft.com/office/powerpoint/2010/main" val="2587830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445EFBD4-EF82-F24F-B160-22724653A369}"/>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a16="http://schemas.microsoft.com/office/drawing/2014/main" id="{FCB5631B-AF45-FB41-9E5F-6CB925E837B4}"/>
              </a:ext>
            </a:extLst>
          </p:cNvPr>
          <p:cNvSpPr>
            <a:spLocks noGrp="1" noChangeArrowheads="1"/>
          </p:cNvSpPr>
          <p:nvPr>
            <p:ph type="sldNum" sz="quarter" idx="11"/>
          </p:nvPr>
        </p:nvSpPr>
        <p:spPr>
          <a:ln/>
        </p:spPr>
        <p:txBody>
          <a:bodyPr/>
          <a:lstStyle>
            <a:lvl1pPr>
              <a:defRPr/>
            </a:lvl1pPr>
          </a:lstStyle>
          <a:p>
            <a:pPr>
              <a:defRPr/>
            </a:pPr>
            <a:fld id="{EF22ABDD-B96F-B64C-9308-11706C4C9EBC}" type="slidenum">
              <a:rPr lang="en-US" altLang="it-IT"/>
              <a:pPr>
                <a:defRPr/>
              </a:pPr>
              <a:t>‹N›</a:t>
            </a:fld>
            <a:endParaRPr lang="en-US" altLang="it-IT"/>
          </a:p>
        </p:txBody>
      </p:sp>
    </p:spTree>
    <p:extLst>
      <p:ext uri="{BB962C8B-B14F-4D97-AF65-F5344CB8AC3E}">
        <p14:creationId xmlns:p14="http://schemas.microsoft.com/office/powerpoint/2010/main" val="57896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5">
            <a:extLst>
              <a:ext uri="{FF2B5EF4-FFF2-40B4-BE49-F238E27FC236}">
                <a16:creationId xmlns:a16="http://schemas.microsoft.com/office/drawing/2014/main" id="{E9B3E7A9-2265-3842-AFB4-983AE7B73E3B}"/>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a16="http://schemas.microsoft.com/office/drawing/2014/main" id="{CA6CF8DC-DD32-6A4B-A11E-8165EAE456E0}"/>
              </a:ext>
            </a:extLst>
          </p:cNvPr>
          <p:cNvSpPr>
            <a:spLocks noGrp="1" noChangeArrowheads="1"/>
          </p:cNvSpPr>
          <p:nvPr>
            <p:ph type="sldNum" sz="quarter" idx="11"/>
          </p:nvPr>
        </p:nvSpPr>
        <p:spPr>
          <a:ln/>
        </p:spPr>
        <p:txBody>
          <a:bodyPr/>
          <a:lstStyle>
            <a:lvl1pPr>
              <a:defRPr/>
            </a:lvl1pPr>
          </a:lstStyle>
          <a:p>
            <a:pPr>
              <a:defRPr/>
            </a:pPr>
            <a:fld id="{6FB9FAF1-1DEE-5249-BA6E-26F04B2CCEB8}" type="slidenum">
              <a:rPr lang="en-US" altLang="it-IT"/>
              <a:pPr>
                <a:defRPr/>
              </a:pPr>
              <a:t>‹N›</a:t>
            </a:fld>
            <a:endParaRPr lang="en-US" altLang="it-IT"/>
          </a:p>
        </p:txBody>
      </p:sp>
    </p:spTree>
    <p:extLst>
      <p:ext uri="{BB962C8B-B14F-4D97-AF65-F5344CB8AC3E}">
        <p14:creationId xmlns:p14="http://schemas.microsoft.com/office/powerpoint/2010/main" val="653571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393F58B-3ED2-9A4B-9EDF-1871BC47C57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a16="http://schemas.microsoft.com/office/drawing/2014/main" id="{12974F0C-9E4F-AC45-AB89-C6C519C87D0D}"/>
              </a:ext>
            </a:extLst>
          </p:cNvPr>
          <p:cNvSpPr>
            <a:spLocks noGrp="1" noChangeArrowheads="1"/>
          </p:cNvSpPr>
          <p:nvPr>
            <p:ph type="sldNum" sz="quarter" idx="11"/>
          </p:nvPr>
        </p:nvSpPr>
        <p:spPr>
          <a:ln/>
        </p:spPr>
        <p:txBody>
          <a:bodyPr/>
          <a:lstStyle>
            <a:lvl1pPr>
              <a:defRPr/>
            </a:lvl1pPr>
          </a:lstStyle>
          <a:p>
            <a:pPr>
              <a:defRPr/>
            </a:pPr>
            <a:fld id="{02397EC5-09E2-A649-A797-E94410D9EBB3}" type="slidenum">
              <a:rPr lang="en-US" altLang="it-IT"/>
              <a:pPr>
                <a:defRPr/>
              </a:pPr>
              <a:t>‹N›</a:t>
            </a:fld>
            <a:endParaRPr lang="en-US" altLang="it-IT"/>
          </a:p>
        </p:txBody>
      </p:sp>
    </p:spTree>
    <p:extLst>
      <p:ext uri="{BB962C8B-B14F-4D97-AF65-F5344CB8AC3E}">
        <p14:creationId xmlns:p14="http://schemas.microsoft.com/office/powerpoint/2010/main" val="50343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74E1CAEA-61DB-1E4D-91C2-9EF578F9A7D8}"/>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BF5EBAD1-024F-274F-8E66-232FFCF31A0A}"/>
              </a:ext>
            </a:extLst>
          </p:cNvPr>
          <p:cNvSpPr>
            <a:spLocks noGrp="1" noChangeArrowheads="1"/>
          </p:cNvSpPr>
          <p:nvPr>
            <p:ph type="sldNum" sz="quarter" idx="11"/>
          </p:nvPr>
        </p:nvSpPr>
        <p:spPr>
          <a:ln/>
        </p:spPr>
        <p:txBody>
          <a:bodyPr/>
          <a:lstStyle>
            <a:lvl1pPr>
              <a:defRPr/>
            </a:lvl1pPr>
          </a:lstStyle>
          <a:p>
            <a:pPr>
              <a:defRPr/>
            </a:pPr>
            <a:fld id="{32EDC19A-C239-DF4A-9C43-2AA2BB4B94CB}" type="slidenum">
              <a:rPr lang="en-US" altLang="it-IT"/>
              <a:pPr>
                <a:defRPr/>
              </a:pPr>
              <a:t>‹N›</a:t>
            </a:fld>
            <a:endParaRPr lang="en-US" altLang="it-IT"/>
          </a:p>
        </p:txBody>
      </p:sp>
    </p:spTree>
    <p:extLst>
      <p:ext uri="{BB962C8B-B14F-4D97-AF65-F5344CB8AC3E}">
        <p14:creationId xmlns:p14="http://schemas.microsoft.com/office/powerpoint/2010/main" val="301052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358D9520-5A64-944A-A5CE-F33170ED228C}"/>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199D447F-FAA2-9C47-8A24-4E21760C2801}"/>
              </a:ext>
            </a:extLst>
          </p:cNvPr>
          <p:cNvSpPr>
            <a:spLocks noGrp="1" noChangeArrowheads="1"/>
          </p:cNvSpPr>
          <p:nvPr>
            <p:ph type="sldNum" sz="quarter" idx="11"/>
          </p:nvPr>
        </p:nvSpPr>
        <p:spPr>
          <a:ln/>
        </p:spPr>
        <p:txBody>
          <a:bodyPr/>
          <a:lstStyle>
            <a:lvl1pPr>
              <a:defRPr/>
            </a:lvl1pPr>
          </a:lstStyle>
          <a:p>
            <a:pPr>
              <a:defRPr/>
            </a:pPr>
            <a:fld id="{458C8FE3-40A0-BC4F-B4C4-1741B07A9D3E}" type="slidenum">
              <a:rPr lang="en-US" altLang="it-IT"/>
              <a:pPr>
                <a:defRPr/>
              </a:pPr>
              <a:t>‹N›</a:t>
            </a:fld>
            <a:endParaRPr lang="en-US" altLang="it-IT"/>
          </a:p>
        </p:txBody>
      </p:sp>
    </p:spTree>
    <p:extLst>
      <p:ext uri="{BB962C8B-B14F-4D97-AF65-F5344CB8AC3E}">
        <p14:creationId xmlns:p14="http://schemas.microsoft.com/office/powerpoint/2010/main" val="1167425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5">
            <a:extLst>
              <a:ext uri="{FF2B5EF4-FFF2-40B4-BE49-F238E27FC236}">
                <a16:creationId xmlns:a16="http://schemas.microsoft.com/office/drawing/2014/main" id="{3BF9AD6D-6ABB-C845-9B91-C5C11DFF995B}"/>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542D8684-98CA-C94D-93A2-FFD1CC8BA743}"/>
              </a:ext>
            </a:extLst>
          </p:cNvPr>
          <p:cNvSpPr>
            <a:spLocks noGrp="1" noChangeArrowheads="1"/>
          </p:cNvSpPr>
          <p:nvPr>
            <p:ph type="sldNum" sz="quarter" idx="11"/>
          </p:nvPr>
        </p:nvSpPr>
        <p:spPr>
          <a:ln/>
        </p:spPr>
        <p:txBody>
          <a:bodyPr/>
          <a:lstStyle>
            <a:lvl1pPr>
              <a:defRPr/>
            </a:lvl1pPr>
          </a:lstStyle>
          <a:p>
            <a:pPr>
              <a:defRPr/>
            </a:pPr>
            <a:fld id="{37F8C5A7-3CE4-1249-98E8-E868F51DF928}" type="slidenum">
              <a:rPr lang="en-US" altLang="it-IT"/>
              <a:pPr>
                <a:defRPr/>
              </a:pPr>
              <a:t>‹N›</a:t>
            </a:fld>
            <a:endParaRPr lang="en-US" altLang="it-IT"/>
          </a:p>
        </p:txBody>
      </p:sp>
    </p:spTree>
    <p:extLst>
      <p:ext uri="{BB962C8B-B14F-4D97-AF65-F5344CB8AC3E}">
        <p14:creationId xmlns:p14="http://schemas.microsoft.com/office/powerpoint/2010/main" val="1158945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6578DF86-83B9-C843-B4E4-402223E22E00}"/>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08ACF34D-6EB5-6643-8A9E-18E0E2FAC028}"/>
              </a:ext>
            </a:extLst>
          </p:cNvPr>
          <p:cNvSpPr>
            <a:spLocks noGrp="1" noChangeArrowheads="1"/>
          </p:cNvSpPr>
          <p:nvPr>
            <p:ph type="sldNum" sz="quarter" idx="11"/>
          </p:nvPr>
        </p:nvSpPr>
        <p:spPr>
          <a:ln/>
        </p:spPr>
        <p:txBody>
          <a:bodyPr/>
          <a:lstStyle>
            <a:lvl1pPr>
              <a:defRPr/>
            </a:lvl1pPr>
          </a:lstStyle>
          <a:p>
            <a:pPr>
              <a:defRPr/>
            </a:pPr>
            <a:fld id="{8F622FA1-AAFA-3147-B3AB-A5786EC3A42B}" type="slidenum">
              <a:rPr lang="en-US" altLang="it-IT"/>
              <a:pPr>
                <a:defRPr/>
              </a:pPr>
              <a:t>‹N›</a:t>
            </a:fld>
            <a:endParaRPr lang="en-US" altLang="it-IT"/>
          </a:p>
        </p:txBody>
      </p:sp>
    </p:spTree>
    <p:extLst>
      <p:ext uri="{BB962C8B-B14F-4D97-AF65-F5344CB8AC3E}">
        <p14:creationId xmlns:p14="http://schemas.microsoft.com/office/powerpoint/2010/main" val="99428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5">
            <a:extLst>
              <a:ext uri="{FF2B5EF4-FFF2-40B4-BE49-F238E27FC236}">
                <a16:creationId xmlns:a16="http://schemas.microsoft.com/office/drawing/2014/main" id="{4F46BDD2-34C1-0C48-915A-3800F2A01F66}"/>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0759945D-7DDE-0F43-88B8-C79C4DFE5FA6}"/>
              </a:ext>
            </a:extLst>
          </p:cNvPr>
          <p:cNvSpPr>
            <a:spLocks noGrp="1" noChangeArrowheads="1"/>
          </p:cNvSpPr>
          <p:nvPr>
            <p:ph type="sldNum" sz="quarter" idx="11"/>
          </p:nvPr>
        </p:nvSpPr>
        <p:spPr>
          <a:ln/>
        </p:spPr>
        <p:txBody>
          <a:bodyPr/>
          <a:lstStyle>
            <a:lvl1pPr>
              <a:defRPr/>
            </a:lvl1pPr>
          </a:lstStyle>
          <a:p>
            <a:pPr>
              <a:defRPr/>
            </a:pPr>
            <a:fld id="{A8F21AFF-0196-3947-90C1-394650F19BD5}" type="slidenum">
              <a:rPr lang="en-US" altLang="it-IT"/>
              <a:pPr>
                <a:defRPr/>
              </a:pPr>
              <a:t>‹N›</a:t>
            </a:fld>
            <a:endParaRPr lang="en-US" altLang="it-IT"/>
          </a:p>
        </p:txBody>
      </p:sp>
    </p:spTree>
    <p:extLst>
      <p:ext uri="{BB962C8B-B14F-4D97-AF65-F5344CB8AC3E}">
        <p14:creationId xmlns:p14="http://schemas.microsoft.com/office/powerpoint/2010/main" val="27542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5869E0C-404E-674E-8F63-8887F382FD02}"/>
              </a:ext>
            </a:extLst>
          </p:cNvPr>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pic>
        <p:nvPicPr>
          <p:cNvPr id="5" name="Picture 10" descr="Pearson_Bound_White">
            <a:extLst>
              <a:ext uri="{FF2B5EF4-FFF2-40B4-BE49-F238E27FC236}">
                <a16:creationId xmlns:a16="http://schemas.microsoft.com/office/drawing/2014/main" id="{16C666E5-AF5E-A74C-ADDB-24FD642318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Pearson_Strap_Bound_White">
            <a:extLst>
              <a:ext uri="{FF2B5EF4-FFF2-40B4-BE49-F238E27FC236}">
                <a16:creationId xmlns:a16="http://schemas.microsoft.com/office/drawing/2014/main" id="{9AD574F4-6812-8044-9BF8-0D73C0A0C35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4" name="Rectangle 2"/>
          <p:cNvSpPr>
            <a:spLocks noGrp="1" noChangeArrowheads="1"/>
          </p:cNvSpPr>
          <p:nvPr>
            <p:ph type="ctrTitle"/>
          </p:nvPr>
        </p:nvSpPr>
        <p:spPr>
          <a:xfrm>
            <a:off x="365125" y="395288"/>
            <a:ext cx="8407400" cy="1144587"/>
          </a:xfrm>
        </p:spPr>
        <p:txBody>
          <a:bodyPr/>
          <a:lstStyle>
            <a:lvl1pPr>
              <a:defRPr sz="3600"/>
            </a:lvl1pPr>
          </a:lstStyle>
          <a:p>
            <a:pPr lvl="0"/>
            <a:r>
              <a:rPr lang="it-IT" altLang="it-IT" noProof="0"/>
              <a:t>Fare clic per modificare lo stile del titolo</a:t>
            </a:r>
            <a:endParaRPr lang="en-US" altLang="it-IT" noProof="0"/>
          </a:p>
        </p:txBody>
      </p:sp>
      <p:sp>
        <p:nvSpPr>
          <p:cNvPr id="494595" name="Rectangle 3"/>
          <p:cNvSpPr>
            <a:spLocks noGrp="1" noChangeArrowheads="1"/>
          </p:cNvSpPr>
          <p:nvPr>
            <p:ph type="subTitle" idx="1"/>
          </p:nvPr>
        </p:nvSpPr>
        <p:spPr>
          <a:xfrm>
            <a:off x="365125" y="1762125"/>
            <a:ext cx="8407400" cy="1752600"/>
          </a:xfrm>
        </p:spPr>
        <p:txBody>
          <a:bodyPr/>
          <a:lstStyle>
            <a:lvl1pPr>
              <a:spcBef>
                <a:spcPct val="0"/>
              </a:spcBef>
              <a:defRPr sz="2400" b="1">
                <a:solidFill>
                  <a:schemeClr val="accent1"/>
                </a:solidFill>
              </a:defRPr>
            </a:lvl1pPr>
          </a:lstStyle>
          <a:p>
            <a:pPr lvl="0"/>
            <a:r>
              <a:rPr lang="it-IT" altLang="it-IT" noProof="0"/>
              <a:t>Fare clic per modificare lo stile del sottotitolo dello schema</a:t>
            </a:r>
            <a:endParaRPr lang="en-US" altLang="it-IT" noProof="0"/>
          </a:p>
        </p:txBody>
      </p:sp>
    </p:spTree>
    <p:extLst>
      <p:ext uri="{BB962C8B-B14F-4D97-AF65-F5344CB8AC3E}">
        <p14:creationId xmlns:p14="http://schemas.microsoft.com/office/powerpoint/2010/main" val="33195329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E4480F09-1A35-CF43-880B-F65D36F1B534}"/>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a16="http://schemas.microsoft.com/office/drawing/2014/main" id="{A898B86B-3DF6-F242-B4D1-13A8388793C0}"/>
              </a:ext>
            </a:extLst>
          </p:cNvPr>
          <p:cNvSpPr>
            <a:spLocks noGrp="1" noChangeArrowheads="1"/>
          </p:cNvSpPr>
          <p:nvPr>
            <p:ph type="sldNum" sz="quarter" idx="11"/>
          </p:nvPr>
        </p:nvSpPr>
        <p:spPr>
          <a:ln/>
        </p:spPr>
        <p:txBody>
          <a:bodyPr/>
          <a:lstStyle>
            <a:lvl1pPr>
              <a:defRPr/>
            </a:lvl1pPr>
          </a:lstStyle>
          <a:p>
            <a:pPr>
              <a:defRPr/>
            </a:pPr>
            <a:fld id="{A507DCF5-9C4C-BA49-8F2C-840BD6A40841}" type="slidenum">
              <a:rPr lang="en-US" altLang="it-IT"/>
              <a:pPr>
                <a:defRPr/>
              </a:pPr>
              <a:t>‹N›</a:t>
            </a:fld>
            <a:endParaRPr lang="en-US" altLang="it-IT"/>
          </a:p>
        </p:txBody>
      </p:sp>
    </p:spTree>
    <p:extLst>
      <p:ext uri="{BB962C8B-B14F-4D97-AF65-F5344CB8AC3E}">
        <p14:creationId xmlns:p14="http://schemas.microsoft.com/office/powerpoint/2010/main" val="2265031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6">
            <a:extLst>
              <a:ext uri="{FF2B5EF4-FFF2-40B4-BE49-F238E27FC236}">
                <a16:creationId xmlns:a16="http://schemas.microsoft.com/office/drawing/2014/main" id="{BDEAD5A9-B426-2B46-8544-648B373DD565}"/>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a16="http://schemas.microsoft.com/office/drawing/2014/main" id="{EAADC398-0A82-1A4E-BD54-B0D81E58023C}"/>
              </a:ext>
            </a:extLst>
          </p:cNvPr>
          <p:cNvSpPr>
            <a:spLocks noGrp="1" noChangeArrowheads="1"/>
          </p:cNvSpPr>
          <p:nvPr>
            <p:ph type="sldNum" sz="quarter" idx="11"/>
          </p:nvPr>
        </p:nvSpPr>
        <p:spPr>
          <a:ln/>
        </p:spPr>
        <p:txBody>
          <a:bodyPr/>
          <a:lstStyle>
            <a:lvl1pPr>
              <a:defRPr/>
            </a:lvl1pPr>
          </a:lstStyle>
          <a:p>
            <a:pPr>
              <a:defRPr/>
            </a:pPr>
            <a:fld id="{97888BAA-9D15-434D-A290-39C7801E0404}" type="slidenum">
              <a:rPr lang="en-US" altLang="it-IT"/>
              <a:pPr>
                <a:defRPr/>
              </a:pPr>
              <a:t>‹N›</a:t>
            </a:fld>
            <a:endParaRPr lang="en-US" altLang="it-IT"/>
          </a:p>
        </p:txBody>
      </p:sp>
    </p:spTree>
    <p:extLst>
      <p:ext uri="{BB962C8B-B14F-4D97-AF65-F5344CB8AC3E}">
        <p14:creationId xmlns:p14="http://schemas.microsoft.com/office/powerpoint/2010/main" val="2072343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6">
            <a:extLst>
              <a:ext uri="{FF2B5EF4-FFF2-40B4-BE49-F238E27FC236}">
                <a16:creationId xmlns:a16="http://schemas.microsoft.com/office/drawing/2014/main" id="{0F91533D-CC5C-684C-8E16-F7D52093CC96}"/>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a16="http://schemas.microsoft.com/office/drawing/2014/main" id="{A6803D40-D173-3C45-9436-A1A16748556F}"/>
              </a:ext>
            </a:extLst>
          </p:cNvPr>
          <p:cNvSpPr>
            <a:spLocks noGrp="1" noChangeArrowheads="1"/>
          </p:cNvSpPr>
          <p:nvPr>
            <p:ph type="sldNum" sz="quarter" idx="11"/>
          </p:nvPr>
        </p:nvSpPr>
        <p:spPr>
          <a:ln/>
        </p:spPr>
        <p:txBody>
          <a:bodyPr/>
          <a:lstStyle>
            <a:lvl1pPr>
              <a:defRPr/>
            </a:lvl1pPr>
          </a:lstStyle>
          <a:p>
            <a:pPr>
              <a:defRPr/>
            </a:pPr>
            <a:fld id="{1C986BF9-DC46-714B-9225-9DEED9D368B4}" type="slidenum">
              <a:rPr lang="en-US" altLang="it-IT"/>
              <a:pPr>
                <a:defRPr/>
              </a:pPr>
              <a:t>‹N›</a:t>
            </a:fld>
            <a:endParaRPr lang="en-US" altLang="it-IT"/>
          </a:p>
        </p:txBody>
      </p:sp>
    </p:spTree>
    <p:extLst>
      <p:ext uri="{BB962C8B-B14F-4D97-AF65-F5344CB8AC3E}">
        <p14:creationId xmlns:p14="http://schemas.microsoft.com/office/powerpoint/2010/main" val="751878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6">
            <a:extLst>
              <a:ext uri="{FF2B5EF4-FFF2-40B4-BE49-F238E27FC236}">
                <a16:creationId xmlns:a16="http://schemas.microsoft.com/office/drawing/2014/main" id="{5BAB91D6-822A-8447-8409-D66FDA4F907C}"/>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8" name="Rectangle 7">
            <a:extLst>
              <a:ext uri="{FF2B5EF4-FFF2-40B4-BE49-F238E27FC236}">
                <a16:creationId xmlns:a16="http://schemas.microsoft.com/office/drawing/2014/main" id="{33FF9704-FDB2-8245-96F8-F4B6ADF6B791}"/>
              </a:ext>
            </a:extLst>
          </p:cNvPr>
          <p:cNvSpPr>
            <a:spLocks noGrp="1" noChangeArrowheads="1"/>
          </p:cNvSpPr>
          <p:nvPr>
            <p:ph type="sldNum" sz="quarter" idx="11"/>
          </p:nvPr>
        </p:nvSpPr>
        <p:spPr>
          <a:ln/>
        </p:spPr>
        <p:txBody>
          <a:bodyPr/>
          <a:lstStyle>
            <a:lvl1pPr>
              <a:defRPr/>
            </a:lvl1pPr>
          </a:lstStyle>
          <a:p>
            <a:pPr>
              <a:defRPr/>
            </a:pPr>
            <a:fld id="{104735EC-A8C9-2A45-994A-FDFB28B094E7}" type="slidenum">
              <a:rPr lang="en-US" altLang="it-IT"/>
              <a:pPr>
                <a:defRPr/>
              </a:pPr>
              <a:t>‹N›</a:t>
            </a:fld>
            <a:endParaRPr lang="en-US" altLang="it-IT"/>
          </a:p>
        </p:txBody>
      </p:sp>
    </p:spTree>
    <p:extLst>
      <p:ext uri="{BB962C8B-B14F-4D97-AF65-F5344CB8AC3E}">
        <p14:creationId xmlns:p14="http://schemas.microsoft.com/office/powerpoint/2010/main" val="1764913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a:extLst>
              <a:ext uri="{FF2B5EF4-FFF2-40B4-BE49-F238E27FC236}">
                <a16:creationId xmlns:a16="http://schemas.microsoft.com/office/drawing/2014/main" id="{E682C64D-8052-2E48-98BA-BEC5FF4979F5}"/>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4" name="Rectangle 7">
            <a:extLst>
              <a:ext uri="{FF2B5EF4-FFF2-40B4-BE49-F238E27FC236}">
                <a16:creationId xmlns:a16="http://schemas.microsoft.com/office/drawing/2014/main" id="{53CFF5DF-1757-7E4D-81E3-E8BD0BEBBDF7}"/>
              </a:ext>
            </a:extLst>
          </p:cNvPr>
          <p:cNvSpPr>
            <a:spLocks noGrp="1" noChangeArrowheads="1"/>
          </p:cNvSpPr>
          <p:nvPr>
            <p:ph type="sldNum" sz="quarter" idx="11"/>
          </p:nvPr>
        </p:nvSpPr>
        <p:spPr>
          <a:ln/>
        </p:spPr>
        <p:txBody>
          <a:bodyPr/>
          <a:lstStyle>
            <a:lvl1pPr>
              <a:defRPr/>
            </a:lvl1pPr>
          </a:lstStyle>
          <a:p>
            <a:pPr>
              <a:defRPr/>
            </a:pPr>
            <a:fld id="{3E8D6E33-90A8-1E4E-805D-04F51D47CDBA}" type="slidenum">
              <a:rPr lang="en-US" altLang="it-IT"/>
              <a:pPr>
                <a:defRPr/>
              </a:pPr>
              <a:t>‹N›</a:t>
            </a:fld>
            <a:endParaRPr lang="en-US" altLang="it-IT"/>
          </a:p>
        </p:txBody>
      </p:sp>
    </p:spTree>
    <p:extLst>
      <p:ext uri="{BB962C8B-B14F-4D97-AF65-F5344CB8AC3E}">
        <p14:creationId xmlns:p14="http://schemas.microsoft.com/office/powerpoint/2010/main" val="972742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0560AF7-9094-3042-972F-1F4007AF1A65}"/>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3" name="Rectangle 7">
            <a:extLst>
              <a:ext uri="{FF2B5EF4-FFF2-40B4-BE49-F238E27FC236}">
                <a16:creationId xmlns:a16="http://schemas.microsoft.com/office/drawing/2014/main" id="{769C0E95-6988-8F4E-9481-BB4214240839}"/>
              </a:ext>
            </a:extLst>
          </p:cNvPr>
          <p:cNvSpPr>
            <a:spLocks noGrp="1" noChangeArrowheads="1"/>
          </p:cNvSpPr>
          <p:nvPr>
            <p:ph type="sldNum" sz="quarter" idx="11"/>
          </p:nvPr>
        </p:nvSpPr>
        <p:spPr>
          <a:ln/>
        </p:spPr>
        <p:txBody>
          <a:bodyPr/>
          <a:lstStyle>
            <a:lvl1pPr>
              <a:defRPr/>
            </a:lvl1pPr>
          </a:lstStyle>
          <a:p>
            <a:pPr>
              <a:defRPr/>
            </a:pPr>
            <a:fld id="{75A3D22D-A98A-CC49-B18F-1A2C8ACA9F61}" type="slidenum">
              <a:rPr lang="en-US" altLang="it-IT"/>
              <a:pPr>
                <a:defRPr/>
              </a:pPr>
              <a:t>‹N›</a:t>
            </a:fld>
            <a:endParaRPr lang="en-US" altLang="it-IT"/>
          </a:p>
        </p:txBody>
      </p:sp>
    </p:spTree>
    <p:extLst>
      <p:ext uri="{BB962C8B-B14F-4D97-AF65-F5344CB8AC3E}">
        <p14:creationId xmlns:p14="http://schemas.microsoft.com/office/powerpoint/2010/main" val="1286985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gli stili del testo dello schema</a:t>
            </a:r>
          </a:p>
        </p:txBody>
      </p:sp>
      <p:sp>
        <p:nvSpPr>
          <p:cNvPr id="4" name="Rectangle 5">
            <a:extLst>
              <a:ext uri="{FF2B5EF4-FFF2-40B4-BE49-F238E27FC236}">
                <a16:creationId xmlns:a16="http://schemas.microsoft.com/office/drawing/2014/main" id="{8F57BF84-CE9C-CA4F-A69C-D1DFBA337D6D}"/>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5" name="Rectangle 6">
            <a:extLst>
              <a:ext uri="{FF2B5EF4-FFF2-40B4-BE49-F238E27FC236}">
                <a16:creationId xmlns:a16="http://schemas.microsoft.com/office/drawing/2014/main" id="{83470567-B893-6D42-A000-31FDD978E0A9}"/>
              </a:ext>
            </a:extLst>
          </p:cNvPr>
          <p:cNvSpPr>
            <a:spLocks noGrp="1" noChangeArrowheads="1"/>
          </p:cNvSpPr>
          <p:nvPr>
            <p:ph type="sldNum" sz="quarter" idx="11"/>
          </p:nvPr>
        </p:nvSpPr>
        <p:spPr>
          <a:ln/>
        </p:spPr>
        <p:txBody>
          <a:bodyPr/>
          <a:lstStyle>
            <a:lvl1pPr>
              <a:defRPr/>
            </a:lvl1pPr>
          </a:lstStyle>
          <a:p>
            <a:pPr>
              <a:defRPr/>
            </a:pPr>
            <a:fld id="{501AE6C7-D91D-624F-8E17-6CFEB66656C9}" type="slidenum">
              <a:rPr lang="en-US" altLang="it-IT"/>
              <a:pPr>
                <a:defRPr/>
              </a:pPr>
              <a:t>‹N›</a:t>
            </a:fld>
            <a:endParaRPr lang="en-US" altLang="it-IT"/>
          </a:p>
        </p:txBody>
      </p:sp>
    </p:spTree>
    <p:extLst>
      <p:ext uri="{BB962C8B-B14F-4D97-AF65-F5344CB8AC3E}">
        <p14:creationId xmlns:p14="http://schemas.microsoft.com/office/powerpoint/2010/main" val="415355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640FC1E8-B3BD-A947-992F-4293755A2A2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a16="http://schemas.microsoft.com/office/drawing/2014/main" id="{6CDF4D58-1146-B942-9340-9C5DB3DAE4F3}"/>
              </a:ext>
            </a:extLst>
          </p:cNvPr>
          <p:cNvSpPr>
            <a:spLocks noGrp="1" noChangeArrowheads="1"/>
          </p:cNvSpPr>
          <p:nvPr>
            <p:ph type="sldNum" sz="quarter" idx="11"/>
          </p:nvPr>
        </p:nvSpPr>
        <p:spPr>
          <a:ln/>
        </p:spPr>
        <p:txBody>
          <a:bodyPr/>
          <a:lstStyle>
            <a:lvl1pPr>
              <a:defRPr/>
            </a:lvl1pPr>
          </a:lstStyle>
          <a:p>
            <a:pPr>
              <a:defRPr/>
            </a:pPr>
            <a:fld id="{2119A138-89B2-B540-A55E-E4ABC896CA79}" type="slidenum">
              <a:rPr lang="en-US" altLang="it-IT"/>
              <a:pPr>
                <a:defRPr/>
              </a:pPr>
              <a:t>‹N›</a:t>
            </a:fld>
            <a:endParaRPr lang="en-US" altLang="it-IT"/>
          </a:p>
        </p:txBody>
      </p:sp>
    </p:spTree>
    <p:extLst>
      <p:ext uri="{BB962C8B-B14F-4D97-AF65-F5344CB8AC3E}">
        <p14:creationId xmlns:p14="http://schemas.microsoft.com/office/powerpoint/2010/main" val="163427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6">
            <a:extLst>
              <a:ext uri="{FF2B5EF4-FFF2-40B4-BE49-F238E27FC236}">
                <a16:creationId xmlns:a16="http://schemas.microsoft.com/office/drawing/2014/main" id="{5CF3F84A-EBD1-7C44-A373-AF572E4BC88A}"/>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6" name="Rectangle 7">
            <a:extLst>
              <a:ext uri="{FF2B5EF4-FFF2-40B4-BE49-F238E27FC236}">
                <a16:creationId xmlns:a16="http://schemas.microsoft.com/office/drawing/2014/main" id="{DCD6CB16-7E1D-7F4C-8A1F-5AA8DAE68911}"/>
              </a:ext>
            </a:extLst>
          </p:cNvPr>
          <p:cNvSpPr>
            <a:spLocks noGrp="1" noChangeArrowheads="1"/>
          </p:cNvSpPr>
          <p:nvPr>
            <p:ph type="sldNum" sz="quarter" idx="11"/>
          </p:nvPr>
        </p:nvSpPr>
        <p:spPr>
          <a:ln/>
        </p:spPr>
        <p:txBody>
          <a:bodyPr/>
          <a:lstStyle>
            <a:lvl1pPr>
              <a:defRPr/>
            </a:lvl1pPr>
          </a:lstStyle>
          <a:p>
            <a:pPr>
              <a:defRPr/>
            </a:pPr>
            <a:fld id="{8456F543-6C3F-F642-8A66-7FC5FEA0057E}" type="slidenum">
              <a:rPr lang="en-US" altLang="it-IT"/>
              <a:pPr>
                <a:defRPr/>
              </a:pPr>
              <a:t>‹N›</a:t>
            </a:fld>
            <a:endParaRPr lang="en-US" altLang="it-IT"/>
          </a:p>
        </p:txBody>
      </p:sp>
    </p:spTree>
    <p:extLst>
      <p:ext uri="{BB962C8B-B14F-4D97-AF65-F5344CB8AC3E}">
        <p14:creationId xmlns:p14="http://schemas.microsoft.com/office/powerpoint/2010/main" val="340443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6CD4E3D4-7B59-5D4D-9137-473CCC3B0ADD}"/>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a16="http://schemas.microsoft.com/office/drawing/2014/main" id="{AAF8C54F-FB3F-2543-B2B4-576E88AD4A89}"/>
              </a:ext>
            </a:extLst>
          </p:cNvPr>
          <p:cNvSpPr>
            <a:spLocks noGrp="1" noChangeArrowheads="1"/>
          </p:cNvSpPr>
          <p:nvPr>
            <p:ph type="sldNum" sz="quarter" idx="11"/>
          </p:nvPr>
        </p:nvSpPr>
        <p:spPr>
          <a:ln/>
        </p:spPr>
        <p:txBody>
          <a:bodyPr/>
          <a:lstStyle>
            <a:lvl1pPr>
              <a:defRPr/>
            </a:lvl1pPr>
          </a:lstStyle>
          <a:p>
            <a:pPr>
              <a:defRPr/>
            </a:pPr>
            <a:fld id="{CA5B257A-2EE8-FB43-B513-C8D54F9DB70D}" type="slidenum">
              <a:rPr lang="en-US" altLang="it-IT"/>
              <a:pPr>
                <a:defRPr/>
              </a:pPr>
              <a:t>‹N›</a:t>
            </a:fld>
            <a:endParaRPr lang="en-US" altLang="it-IT"/>
          </a:p>
        </p:txBody>
      </p:sp>
    </p:spTree>
    <p:extLst>
      <p:ext uri="{BB962C8B-B14F-4D97-AF65-F5344CB8AC3E}">
        <p14:creationId xmlns:p14="http://schemas.microsoft.com/office/powerpoint/2010/main" val="2215964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37325" y="395288"/>
            <a:ext cx="2057400" cy="56769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365125" y="395288"/>
            <a:ext cx="6019800" cy="56769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6">
            <a:extLst>
              <a:ext uri="{FF2B5EF4-FFF2-40B4-BE49-F238E27FC236}">
                <a16:creationId xmlns:a16="http://schemas.microsoft.com/office/drawing/2014/main" id="{A14C59DD-344E-454C-A88C-E22C676F29C4}"/>
              </a:ext>
            </a:extLst>
          </p:cNvPr>
          <p:cNvSpPr>
            <a:spLocks noGrp="1" noChangeArrowheads="1"/>
          </p:cNvSpPr>
          <p:nvPr>
            <p:ph type="ftr" sz="quarter" idx="10"/>
          </p:nvPr>
        </p:nvSpPr>
        <p:spPr>
          <a:ln/>
        </p:spPr>
        <p:txBody>
          <a:bodyPr/>
          <a:lstStyle>
            <a:lvl1pPr>
              <a:defRPr/>
            </a:lvl1pPr>
          </a:lstStyle>
          <a:p>
            <a:pPr>
              <a:defRPr/>
            </a:pPr>
            <a:r>
              <a:rPr lang="en-US" altLang="it-IT"/>
              <a:t>(c) Pearson Italia S.p.A. - Krugman, Obstfeld, Melitz - Economia internazionale 2</a:t>
            </a:r>
          </a:p>
        </p:txBody>
      </p:sp>
      <p:sp>
        <p:nvSpPr>
          <p:cNvPr id="5" name="Rectangle 7">
            <a:extLst>
              <a:ext uri="{FF2B5EF4-FFF2-40B4-BE49-F238E27FC236}">
                <a16:creationId xmlns:a16="http://schemas.microsoft.com/office/drawing/2014/main" id="{A7E851DB-8206-6345-A6D8-BECC61C51EBA}"/>
              </a:ext>
            </a:extLst>
          </p:cNvPr>
          <p:cNvSpPr>
            <a:spLocks noGrp="1" noChangeArrowheads="1"/>
          </p:cNvSpPr>
          <p:nvPr>
            <p:ph type="sldNum" sz="quarter" idx="11"/>
          </p:nvPr>
        </p:nvSpPr>
        <p:spPr>
          <a:ln/>
        </p:spPr>
        <p:txBody>
          <a:bodyPr/>
          <a:lstStyle>
            <a:lvl1pPr>
              <a:defRPr/>
            </a:lvl1pPr>
          </a:lstStyle>
          <a:p>
            <a:pPr>
              <a:defRPr/>
            </a:pPr>
            <a:fld id="{E343026C-3154-6147-96C8-1E2F9C3876A5}" type="slidenum">
              <a:rPr lang="en-US" altLang="it-IT"/>
              <a:pPr>
                <a:defRPr/>
              </a:pPr>
              <a:t>‹N›</a:t>
            </a:fld>
            <a:endParaRPr lang="en-US" altLang="it-IT"/>
          </a:p>
        </p:txBody>
      </p:sp>
    </p:spTree>
    <p:extLst>
      <p:ext uri="{BB962C8B-B14F-4D97-AF65-F5344CB8AC3E}">
        <p14:creationId xmlns:p14="http://schemas.microsoft.com/office/powerpoint/2010/main" val="80569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5">
            <a:extLst>
              <a:ext uri="{FF2B5EF4-FFF2-40B4-BE49-F238E27FC236}">
                <a16:creationId xmlns:a16="http://schemas.microsoft.com/office/drawing/2014/main" id="{DF284AA2-9A89-E243-8DE6-B4F1806857DA}"/>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A85C40A1-CF75-AC4A-8928-C51CB3C5E6E4}"/>
              </a:ext>
            </a:extLst>
          </p:cNvPr>
          <p:cNvSpPr>
            <a:spLocks noGrp="1" noChangeArrowheads="1"/>
          </p:cNvSpPr>
          <p:nvPr>
            <p:ph type="sldNum" sz="quarter" idx="11"/>
          </p:nvPr>
        </p:nvSpPr>
        <p:spPr>
          <a:ln/>
        </p:spPr>
        <p:txBody>
          <a:bodyPr/>
          <a:lstStyle>
            <a:lvl1pPr>
              <a:defRPr/>
            </a:lvl1pPr>
          </a:lstStyle>
          <a:p>
            <a:pPr>
              <a:defRPr/>
            </a:pPr>
            <a:fld id="{15E81AA8-0E89-B946-8567-6E7599ED1B40}" type="slidenum">
              <a:rPr lang="en-US" altLang="it-IT"/>
              <a:pPr>
                <a:defRPr/>
              </a:pPr>
              <a:t>‹N›</a:t>
            </a:fld>
            <a:endParaRPr lang="en-US" altLang="it-IT"/>
          </a:p>
        </p:txBody>
      </p:sp>
    </p:spTree>
    <p:extLst>
      <p:ext uri="{BB962C8B-B14F-4D97-AF65-F5344CB8AC3E}">
        <p14:creationId xmlns:p14="http://schemas.microsoft.com/office/powerpoint/2010/main" val="43420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5">
            <a:extLst>
              <a:ext uri="{FF2B5EF4-FFF2-40B4-BE49-F238E27FC236}">
                <a16:creationId xmlns:a16="http://schemas.microsoft.com/office/drawing/2014/main" id="{B0F75B4F-8336-3046-B5D8-F061BC9642B4}"/>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8" name="Rectangle 6">
            <a:extLst>
              <a:ext uri="{FF2B5EF4-FFF2-40B4-BE49-F238E27FC236}">
                <a16:creationId xmlns:a16="http://schemas.microsoft.com/office/drawing/2014/main" id="{578906CD-363C-D64C-9303-6C68DAE1C03E}"/>
              </a:ext>
            </a:extLst>
          </p:cNvPr>
          <p:cNvSpPr>
            <a:spLocks noGrp="1" noChangeArrowheads="1"/>
          </p:cNvSpPr>
          <p:nvPr>
            <p:ph type="sldNum" sz="quarter" idx="11"/>
          </p:nvPr>
        </p:nvSpPr>
        <p:spPr>
          <a:ln/>
        </p:spPr>
        <p:txBody>
          <a:bodyPr/>
          <a:lstStyle>
            <a:lvl1pPr>
              <a:defRPr/>
            </a:lvl1pPr>
          </a:lstStyle>
          <a:p>
            <a:pPr>
              <a:defRPr/>
            </a:pPr>
            <a:fld id="{3AF6F46A-78BE-BE45-82BA-A9D03A345939}" type="slidenum">
              <a:rPr lang="en-US" altLang="it-IT"/>
              <a:pPr>
                <a:defRPr/>
              </a:pPr>
              <a:t>‹N›</a:t>
            </a:fld>
            <a:endParaRPr lang="en-US" altLang="it-IT"/>
          </a:p>
        </p:txBody>
      </p:sp>
    </p:spTree>
    <p:extLst>
      <p:ext uri="{BB962C8B-B14F-4D97-AF65-F5344CB8AC3E}">
        <p14:creationId xmlns:p14="http://schemas.microsoft.com/office/powerpoint/2010/main" val="26104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Rectangle 5">
            <a:extLst>
              <a:ext uri="{FF2B5EF4-FFF2-40B4-BE49-F238E27FC236}">
                <a16:creationId xmlns:a16="http://schemas.microsoft.com/office/drawing/2014/main" id="{3351C348-4A01-BA45-959F-69CFE0DAF0BE}"/>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4" name="Rectangle 6">
            <a:extLst>
              <a:ext uri="{FF2B5EF4-FFF2-40B4-BE49-F238E27FC236}">
                <a16:creationId xmlns:a16="http://schemas.microsoft.com/office/drawing/2014/main" id="{EEA8465D-2AFB-D84E-96C2-CDD9F5C2DE27}"/>
              </a:ext>
            </a:extLst>
          </p:cNvPr>
          <p:cNvSpPr>
            <a:spLocks noGrp="1" noChangeArrowheads="1"/>
          </p:cNvSpPr>
          <p:nvPr>
            <p:ph type="sldNum" sz="quarter" idx="11"/>
          </p:nvPr>
        </p:nvSpPr>
        <p:spPr>
          <a:ln/>
        </p:spPr>
        <p:txBody>
          <a:bodyPr/>
          <a:lstStyle>
            <a:lvl1pPr>
              <a:defRPr/>
            </a:lvl1pPr>
          </a:lstStyle>
          <a:p>
            <a:pPr>
              <a:defRPr/>
            </a:pPr>
            <a:fld id="{57CECA55-84D8-5A49-A4B6-B9EC69FB5A61}" type="slidenum">
              <a:rPr lang="en-US" altLang="it-IT"/>
              <a:pPr>
                <a:defRPr/>
              </a:pPr>
              <a:t>‹N›</a:t>
            </a:fld>
            <a:endParaRPr lang="en-US" altLang="it-IT"/>
          </a:p>
        </p:txBody>
      </p:sp>
    </p:spTree>
    <p:extLst>
      <p:ext uri="{BB962C8B-B14F-4D97-AF65-F5344CB8AC3E}">
        <p14:creationId xmlns:p14="http://schemas.microsoft.com/office/powerpoint/2010/main" val="99410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8AE1B79-E93D-D343-8C99-07BADFC88707}"/>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3" name="Rectangle 6">
            <a:extLst>
              <a:ext uri="{FF2B5EF4-FFF2-40B4-BE49-F238E27FC236}">
                <a16:creationId xmlns:a16="http://schemas.microsoft.com/office/drawing/2014/main" id="{59AD7611-2593-EC4A-B4F7-3FC95584C252}"/>
              </a:ext>
            </a:extLst>
          </p:cNvPr>
          <p:cNvSpPr>
            <a:spLocks noGrp="1" noChangeArrowheads="1"/>
          </p:cNvSpPr>
          <p:nvPr>
            <p:ph type="sldNum" sz="quarter" idx="11"/>
          </p:nvPr>
        </p:nvSpPr>
        <p:spPr>
          <a:ln/>
        </p:spPr>
        <p:txBody>
          <a:bodyPr/>
          <a:lstStyle>
            <a:lvl1pPr>
              <a:defRPr/>
            </a:lvl1pPr>
          </a:lstStyle>
          <a:p>
            <a:pPr>
              <a:defRPr/>
            </a:pPr>
            <a:fld id="{1EB7D34B-742D-F549-80C0-6C3C300992E5}" type="slidenum">
              <a:rPr lang="en-US" altLang="it-IT"/>
              <a:pPr>
                <a:defRPr/>
              </a:pPr>
              <a:t>‹N›</a:t>
            </a:fld>
            <a:endParaRPr lang="en-US" altLang="it-IT"/>
          </a:p>
        </p:txBody>
      </p:sp>
    </p:spTree>
    <p:extLst>
      <p:ext uri="{BB962C8B-B14F-4D97-AF65-F5344CB8AC3E}">
        <p14:creationId xmlns:p14="http://schemas.microsoft.com/office/powerpoint/2010/main" val="328284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252E93B2-C239-984F-B8F2-B81A7F3C713F}"/>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3396C98C-C0A9-2040-BA39-1749007D4412}"/>
              </a:ext>
            </a:extLst>
          </p:cNvPr>
          <p:cNvSpPr>
            <a:spLocks noGrp="1" noChangeArrowheads="1"/>
          </p:cNvSpPr>
          <p:nvPr>
            <p:ph type="sldNum" sz="quarter" idx="11"/>
          </p:nvPr>
        </p:nvSpPr>
        <p:spPr>
          <a:ln/>
        </p:spPr>
        <p:txBody>
          <a:bodyPr/>
          <a:lstStyle>
            <a:lvl1pPr>
              <a:defRPr/>
            </a:lvl1pPr>
          </a:lstStyle>
          <a:p>
            <a:pPr>
              <a:defRPr/>
            </a:pPr>
            <a:fld id="{9F833EC2-CAFB-A647-9073-50DCCA548D0E}" type="slidenum">
              <a:rPr lang="en-US" altLang="it-IT"/>
              <a:pPr>
                <a:defRPr/>
              </a:pPr>
              <a:t>‹N›</a:t>
            </a:fld>
            <a:endParaRPr lang="en-US" altLang="it-IT"/>
          </a:p>
        </p:txBody>
      </p:sp>
    </p:spTree>
    <p:extLst>
      <p:ext uri="{BB962C8B-B14F-4D97-AF65-F5344CB8AC3E}">
        <p14:creationId xmlns:p14="http://schemas.microsoft.com/office/powerpoint/2010/main" val="377117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Rectangle 5">
            <a:extLst>
              <a:ext uri="{FF2B5EF4-FFF2-40B4-BE49-F238E27FC236}">
                <a16:creationId xmlns:a16="http://schemas.microsoft.com/office/drawing/2014/main" id="{19D93187-8BAE-364D-8033-CFFA6F81D3B6}"/>
              </a:ext>
            </a:extLst>
          </p:cNvPr>
          <p:cNvSpPr>
            <a:spLocks noGrp="1" noChangeArrowheads="1"/>
          </p:cNvSpPr>
          <p:nvPr>
            <p:ph type="ftr" sz="quarter" idx="10"/>
          </p:nvPr>
        </p:nvSpPr>
        <p:spPr>
          <a:ln/>
        </p:spPr>
        <p:txBody>
          <a:bodyPr/>
          <a:lstStyle>
            <a:lvl1pPr>
              <a:defRPr/>
            </a:lvl1pPr>
          </a:lstStyle>
          <a:p>
            <a:pPr>
              <a:defRPr/>
            </a:pPr>
            <a:r>
              <a:rPr lang="en-US"/>
              <a:t>(c) Pearson Italia S.p.A. - Krugman, Obstfeld, Melitz - Economia internazionale 2</a:t>
            </a:r>
          </a:p>
        </p:txBody>
      </p:sp>
      <p:sp>
        <p:nvSpPr>
          <p:cNvPr id="6" name="Rectangle 6">
            <a:extLst>
              <a:ext uri="{FF2B5EF4-FFF2-40B4-BE49-F238E27FC236}">
                <a16:creationId xmlns:a16="http://schemas.microsoft.com/office/drawing/2014/main" id="{661B3A2E-BEAD-9D44-91BA-67D06511B36B}"/>
              </a:ext>
            </a:extLst>
          </p:cNvPr>
          <p:cNvSpPr>
            <a:spLocks noGrp="1" noChangeArrowheads="1"/>
          </p:cNvSpPr>
          <p:nvPr>
            <p:ph type="sldNum" sz="quarter" idx="11"/>
          </p:nvPr>
        </p:nvSpPr>
        <p:spPr>
          <a:ln/>
        </p:spPr>
        <p:txBody>
          <a:bodyPr/>
          <a:lstStyle>
            <a:lvl1pPr>
              <a:defRPr/>
            </a:lvl1pPr>
          </a:lstStyle>
          <a:p>
            <a:pPr>
              <a:defRPr/>
            </a:pPr>
            <a:fld id="{221D325C-DB33-314A-A3F8-C709C912F459}" type="slidenum">
              <a:rPr lang="en-US" altLang="it-IT"/>
              <a:pPr>
                <a:defRPr/>
              </a:pPr>
              <a:t>‹N›</a:t>
            </a:fld>
            <a:endParaRPr lang="en-US" altLang="it-IT"/>
          </a:p>
        </p:txBody>
      </p:sp>
    </p:spTree>
    <p:extLst>
      <p:ext uri="{BB962C8B-B14F-4D97-AF65-F5344CB8AC3E}">
        <p14:creationId xmlns:p14="http://schemas.microsoft.com/office/powerpoint/2010/main" val="2705584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C010FAF5-9021-F84D-83D1-E5AF97300A42}"/>
              </a:ext>
            </a:extLst>
          </p:cNvPr>
          <p:cNvSpPr>
            <a:spLocks noChangeArrowheads="1"/>
          </p:cNvSpPr>
          <p:nvPr/>
        </p:nvSpPr>
        <p:spPr bwMode="gray">
          <a:xfrm>
            <a:off x="0" y="6397625"/>
            <a:ext cx="9145588" cy="460375"/>
          </a:xfrm>
          <a:prstGeom prst="rect">
            <a:avLst/>
          </a:prstGeom>
          <a:solidFill>
            <a:srgbClr val="9D134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defRPr/>
            </a:pPr>
            <a:endParaRPr lang="it-IT" altLang="it-IT"/>
          </a:p>
        </p:txBody>
      </p:sp>
      <p:sp>
        <p:nvSpPr>
          <p:cNvPr id="1027" name="Rectangle 2">
            <a:extLst>
              <a:ext uri="{FF2B5EF4-FFF2-40B4-BE49-F238E27FC236}">
                <a16:creationId xmlns:a16="http://schemas.microsoft.com/office/drawing/2014/main" id="{1BABF83E-29FD-B142-AEB7-E3CCB771E674}"/>
              </a:ext>
            </a:extLst>
          </p:cNvPr>
          <p:cNvSpPr>
            <a:spLocks noGrp="1" noChangeArrowheads="1"/>
          </p:cNvSpPr>
          <p:nvPr>
            <p:ph type="title"/>
          </p:nvPr>
        </p:nvSpPr>
        <p:spPr bwMode="auto">
          <a:xfrm>
            <a:off x="365125" y="395288"/>
            <a:ext cx="822960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title style</a:t>
            </a:r>
          </a:p>
        </p:txBody>
      </p:sp>
      <p:sp>
        <p:nvSpPr>
          <p:cNvPr id="1028" name="Rectangle 3">
            <a:extLst>
              <a:ext uri="{FF2B5EF4-FFF2-40B4-BE49-F238E27FC236}">
                <a16:creationId xmlns:a16="http://schemas.microsoft.com/office/drawing/2014/main" id="{2BE847B6-2742-0C43-84E7-02D50FCFF6DE}"/>
              </a:ext>
            </a:extLst>
          </p:cNvPr>
          <p:cNvSpPr>
            <a:spLocks noGrp="1" noChangeArrowheads="1"/>
          </p:cNvSpPr>
          <p:nvPr>
            <p:ph type="body" idx="1"/>
          </p:nvPr>
        </p:nvSpPr>
        <p:spPr bwMode="auto">
          <a:xfrm>
            <a:off x="365125" y="1546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5DA01FD3-817E-964E-B598-A82E02A0D554}"/>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spcBef>
                <a:spcPct val="0"/>
              </a:spcBef>
              <a:defRPr sz="900">
                <a:solidFill>
                  <a:schemeClr val="bg1"/>
                </a:solidFill>
                <a:latin typeface="Times" charset="0"/>
                <a:ea typeface="ＭＳ Ｐゴシック" charset="0"/>
                <a:cs typeface="+mn-cs"/>
              </a:defRPr>
            </a:lvl1pPr>
          </a:lstStyle>
          <a:p>
            <a:pPr>
              <a:defRPr/>
            </a:pPr>
            <a:r>
              <a:rPr lang="en-US"/>
              <a:t>(c) Pearson Italia S.p.A. - Krugman, Obstfeld, Melitz - Economia internazionale 2</a:t>
            </a:r>
          </a:p>
        </p:txBody>
      </p:sp>
      <p:sp>
        <p:nvSpPr>
          <p:cNvPr id="472070" name="Rectangle 6">
            <a:extLst>
              <a:ext uri="{FF2B5EF4-FFF2-40B4-BE49-F238E27FC236}">
                <a16:creationId xmlns:a16="http://schemas.microsoft.com/office/drawing/2014/main" id="{0906318E-0C17-944B-8DFF-AB644929B0AF}"/>
              </a:ext>
            </a:extLst>
          </p:cNvPr>
          <p:cNvSpPr>
            <a:spLocks noGrp="1" noChangeArrowheads="1"/>
          </p:cNvSpPr>
          <p:nvPr>
            <p:ph type="sldNum" sz="quarter" idx="4"/>
          </p:nvPr>
        </p:nvSpPr>
        <p:spPr bwMode="gray">
          <a:xfrm>
            <a:off x="152400" y="6545263"/>
            <a:ext cx="674688"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algn="r" eaLnBrk="0" hangingPunct="0">
              <a:defRPr sz="900">
                <a:solidFill>
                  <a:schemeClr val="bg1"/>
                </a:solidFill>
              </a:defRPr>
            </a:lvl1pPr>
          </a:lstStyle>
          <a:p>
            <a:pPr>
              <a:defRPr/>
            </a:pPr>
            <a:fld id="{0AF3A499-D2A5-2B41-A8FC-79B43BCE4608}" type="slidenum">
              <a:rPr lang="en-US" altLang="it-IT"/>
              <a:pPr>
                <a:defRPr/>
              </a:pPr>
              <a:t>‹N›</a:t>
            </a:fld>
            <a:endParaRPr lang="en-US" altLang="it-IT"/>
          </a:p>
        </p:txBody>
      </p:sp>
      <p:pic>
        <p:nvPicPr>
          <p:cNvPr id="1031" name="Picture 12" descr="Pearson_Bound_White">
            <a:extLst>
              <a:ext uri="{FF2B5EF4-FFF2-40B4-BE49-F238E27FC236}">
                <a16:creationId xmlns:a16="http://schemas.microsoft.com/office/drawing/2014/main" id="{0AB23DA3-59FF-1942-BC5F-57E33296F6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9" r:id="rId1"/>
    <p:sldLayoutId id="2147484409" r:id="rId2"/>
    <p:sldLayoutId id="2147484410" r:id="rId3"/>
    <p:sldLayoutId id="2147484411" r:id="rId4"/>
    <p:sldLayoutId id="2147484412" r:id="rId5"/>
    <p:sldLayoutId id="2147484413" r:id="rId6"/>
    <p:sldLayoutId id="2147484414" r:id="rId7"/>
    <p:sldLayoutId id="2147484415" r:id="rId8"/>
    <p:sldLayoutId id="2147484416" r:id="rId9"/>
    <p:sldLayoutId id="2147484417" r:id="rId10"/>
    <p:sldLayoutId id="2147484418" r:id="rId11"/>
  </p:sldLayoutIdLst>
  <p:hf hdr="0" dt="0"/>
  <p:txStyles>
    <p:titleStyle>
      <a:lvl1pPr algn="l" rtl="0" eaLnBrk="0" fontAlgn="base" hangingPunct="0">
        <a:spcBef>
          <a:spcPct val="0"/>
        </a:spcBef>
        <a:spcAft>
          <a:spcPct val="0"/>
        </a:spcAft>
        <a:defRPr sz="2400" b="1">
          <a:solidFill>
            <a:schemeClr val="tx2"/>
          </a:solidFill>
          <a:latin typeface="+mj-lt"/>
          <a:ea typeface="MS PGothic" pitchFamily="34" charset="-128"/>
          <a:cs typeface="+mj-cs"/>
        </a:defRPr>
      </a:lvl1pPr>
      <a:lvl2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2pPr>
      <a:lvl3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3pPr>
      <a:lvl4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4pPr>
      <a:lvl5pPr algn="l" rtl="0" eaLnBrk="0" fontAlgn="base" hangingPunct="0">
        <a:spcBef>
          <a:spcPct val="0"/>
        </a:spcBef>
        <a:spcAft>
          <a:spcPct val="0"/>
        </a:spcAft>
        <a:defRPr sz="2400" b="1">
          <a:solidFill>
            <a:schemeClr val="tx2"/>
          </a:solidFill>
          <a:latin typeface="Verdana" charset="0"/>
          <a:ea typeface="MS PGothic" pitchFamily="34" charset="-128"/>
          <a:cs typeface="Arial" charset="0"/>
        </a:defRPr>
      </a:lvl5pPr>
      <a:lvl6pPr marL="457200" algn="l" rtl="0" fontAlgn="base">
        <a:spcBef>
          <a:spcPct val="0"/>
        </a:spcBef>
        <a:spcAft>
          <a:spcPct val="0"/>
        </a:spcAft>
        <a:defRPr sz="2400" b="1">
          <a:solidFill>
            <a:schemeClr val="tx2"/>
          </a:solidFill>
          <a:latin typeface="Verdana" charset="0"/>
          <a:ea typeface="ＭＳ Ｐゴシック" charset="0"/>
          <a:cs typeface="Arial" charset="0"/>
        </a:defRPr>
      </a:lvl6pPr>
      <a:lvl7pPr marL="914400" algn="l" rtl="0" fontAlgn="base">
        <a:spcBef>
          <a:spcPct val="0"/>
        </a:spcBef>
        <a:spcAft>
          <a:spcPct val="0"/>
        </a:spcAft>
        <a:defRPr sz="2400" b="1">
          <a:solidFill>
            <a:schemeClr val="tx2"/>
          </a:solidFill>
          <a:latin typeface="Verdana" charset="0"/>
          <a:ea typeface="ＭＳ Ｐゴシック" charset="0"/>
          <a:cs typeface="Arial" charset="0"/>
        </a:defRPr>
      </a:lvl7pPr>
      <a:lvl8pPr marL="1371600" algn="l" rtl="0" fontAlgn="base">
        <a:spcBef>
          <a:spcPct val="0"/>
        </a:spcBef>
        <a:spcAft>
          <a:spcPct val="0"/>
        </a:spcAft>
        <a:defRPr sz="2400" b="1">
          <a:solidFill>
            <a:schemeClr val="tx2"/>
          </a:solidFill>
          <a:latin typeface="Verdana" charset="0"/>
          <a:ea typeface="ＭＳ Ｐゴシック" charset="0"/>
          <a:cs typeface="Arial" charset="0"/>
        </a:defRPr>
      </a:lvl8pPr>
      <a:lvl9pPr marL="1828800" algn="l" rtl="0" fontAlgn="base">
        <a:spcBef>
          <a:spcPct val="0"/>
        </a:spcBef>
        <a:spcAft>
          <a:spcPct val="0"/>
        </a:spcAft>
        <a:defRPr sz="2400" b="1">
          <a:solidFill>
            <a:schemeClr val="tx2"/>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MS PGothic" pitchFamily="34" charset="-128"/>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11">
            <a:extLst>
              <a:ext uri="{FF2B5EF4-FFF2-40B4-BE49-F238E27FC236}">
                <a16:creationId xmlns:a16="http://schemas.microsoft.com/office/drawing/2014/main" id="{8DF43D6E-E7BA-3C4D-9DEC-B2A4434512D1}"/>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13315" name="Rectangle 2">
            <a:extLst>
              <a:ext uri="{FF2B5EF4-FFF2-40B4-BE49-F238E27FC236}">
                <a16:creationId xmlns:a16="http://schemas.microsoft.com/office/drawing/2014/main" id="{530234D8-493A-1D49-A845-A060784D78EB}"/>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13316" name="Rectangle 3">
            <a:extLst>
              <a:ext uri="{FF2B5EF4-FFF2-40B4-BE49-F238E27FC236}">
                <a16:creationId xmlns:a16="http://schemas.microsoft.com/office/drawing/2014/main" id="{7322088A-6866-7745-B996-5AD50C28A0BD}"/>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72069" name="Rectangle 5">
            <a:extLst>
              <a:ext uri="{FF2B5EF4-FFF2-40B4-BE49-F238E27FC236}">
                <a16:creationId xmlns:a16="http://schemas.microsoft.com/office/drawing/2014/main" id="{6638E2FC-1BEF-9C47-8B30-BEFB79C8FE16}"/>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t>(c) Pearson Italia S.p.A. - Krugman, Obstfeld, Melitz - Economia internazionale 2</a:t>
            </a:r>
          </a:p>
        </p:txBody>
      </p:sp>
      <p:sp>
        <p:nvSpPr>
          <p:cNvPr id="472070" name="Rectangle 6">
            <a:extLst>
              <a:ext uri="{FF2B5EF4-FFF2-40B4-BE49-F238E27FC236}">
                <a16:creationId xmlns:a16="http://schemas.microsoft.com/office/drawing/2014/main" id="{50042DD8-E322-B444-BFC2-6144481CC2E4}"/>
              </a:ext>
            </a:extLst>
          </p:cNvPr>
          <p:cNvSpPr>
            <a:spLocks noGrp="1" noChangeArrowheads="1"/>
          </p:cNvSpPr>
          <p:nvPr>
            <p:ph type="sldNum" sz="quarter" idx="4"/>
          </p:nvPr>
        </p:nvSpPr>
        <p:spPr bwMode="gray">
          <a:xfrm>
            <a:off x="152400" y="6545263"/>
            <a:ext cx="3317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0ACD252A-6F61-5A4D-9387-401974286F55}" type="slidenum">
              <a:rPr lang="en-US" altLang="it-IT"/>
              <a:pPr>
                <a:defRPr/>
              </a:pPr>
              <a:t>‹N›</a:t>
            </a:fld>
            <a:endParaRPr lang="en-US" altLang="it-IT"/>
          </a:p>
        </p:txBody>
      </p:sp>
      <p:pic>
        <p:nvPicPr>
          <p:cNvPr id="13319" name="Picture 12" descr="Pearson_Bound_White">
            <a:extLst>
              <a:ext uri="{FF2B5EF4-FFF2-40B4-BE49-F238E27FC236}">
                <a16:creationId xmlns:a16="http://schemas.microsoft.com/office/drawing/2014/main" id="{2B9E97B9-8B8E-5844-AA5E-CDF71CA2B2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0"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074" name="Rectangle 8">
            <a:extLst>
              <a:ext uri="{FF2B5EF4-FFF2-40B4-BE49-F238E27FC236}">
                <a16:creationId xmlns:a16="http://schemas.microsoft.com/office/drawing/2014/main" id="{82009B13-7E8A-0441-A2D6-A4A22DA950A1}"/>
              </a:ext>
            </a:extLst>
          </p:cNvPr>
          <p:cNvSpPr>
            <a:spLocks noChangeArrowheads="1"/>
          </p:cNvSpPr>
          <p:nvPr/>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2400">
                <a:solidFill>
                  <a:schemeClr val="tx1"/>
                </a:solidFill>
                <a:latin typeface="Times" charset="0"/>
                <a:ea typeface="MS PGothic" pitchFamily="34" charset="-128"/>
              </a:defRPr>
            </a:lvl1pPr>
            <a:lvl2pPr marL="742950" indent="-285750" eaLnBrk="0" hangingPunct="0">
              <a:defRPr sz="2400">
                <a:solidFill>
                  <a:schemeClr val="tx1"/>
                </a:solidFill>
                <a:latin typeface="Times" charset="0"/>
                <a:ea typeface="MS PGothic" pitchFamily="34" charset="-128"/>
              </a:defRPr>
            </a:lvl2pPr>
            <a:lvl3pPr marL="1143000" indent="-228600" eaLnBrk="0" hangingPunct="0">
              <a:defRPr sz="2400">
                <a:solidFill>
                  <a:schemeClr val="tx1"/>
                </a:solidFill>
                <a:latin typeface="Times" charset="0"/>
                <a:ea typeface="MS PGothic" pitchFamily="34" charset="-128"/>
              </a:defRPr>
            </a:lvl3pPr>
            <a:lvl4pPr marL="1600200" indent="-228600" eaLnBrk="0" hangingPunct="0">
              <a:defRPr sz="2400">
                <a:solidFill>
                  <a:schemeClr val="tx1"/>
                </a:solidFill>
                <a:latin typeface="Times" charset="0"/>
                <a:ea typeface="MS PGothic" pitchFamily="34" charset="-128"/>
              </a:defRPr>
            </a:lvl4pPr>
            <a:lvl5pPr marL="2057400" indent="-228600" eaLnBrk="0" hangingPunct="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defRPr/>
            </a:pPr>
            <a:endParaRPr lang="it-IT" altLang="it-IT"/>
          </a:p>
        </p:txBody>
      </p:sp>
      <p:sp>
        <p:nvSpPr>
          <p:cNvPr id="25603" name="Rectangle 2">
            <a:extLst>
              <a:ext uri="{FF2B5EF4-FFF2-40B4-BE49-F238E27FC236}">
                <a16:creationId xmlns:a16="http://schemas.microsoft.com/office/drawing/2014/main" id="{636E2017-C645-6E4B-83A9-18C2D38AB650}"/>
              </a:ext>
            </a:extLst>
          </p:cNvPr>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it-IT" altLang="it-IT"/>
              <a:t>Fare clic per modificare lo stile del titolo</a:t>
            </a:r>
            <a:endParaRPr lang="en-US" altLang="it-IT"/>
          </a:p>
        </p:txBody>
      </p:sp>
      <p:sp>
        <p:nvSpPr>
          <p:cNvPr id="25604" name="Rectangle 3">
            <a:extLst>
              <a:ext uri="{FF2B5EF4-FFF2-40B4-BE49-F238E27FC236}">
                <a16:creationId xmlns:a16="http://schemas.microsoft.com/office/drawing/2014/main" id="{89A030E5-365C-564F-819B-0160FE46C59A}"/>
              </a:ext>
            </a:extLst>
          </p:cNvPr>
          <p:cNvSpPr>
            <a:spLocks noGrp="1" noChangeArrowheads="1"/>
          </p:cNvSpPr>
          <p:nvPr>
            <p:ph type="body" idx="1"/>
          </p:nvPr>
        </p:nvSpPr>
        <p:spPr bwMode="auto">
          <a:xfrm>
            <a:off x="365125" y="1546225"/>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p:txBody>
      </p:sp>
      <p:sp>
        <p:nvSpPr>
          <p:cNvPr id="490502" name="Rectangle 6">
            <a:extLst>
              <a:ext uri="{FF2B5EF4-FFF2-40B4-BE49-F238E27FC236}">
                <a16:creationId xmlns:a16="http://schemas.microsoft.com/office/drawing/2014/main" id="{EB4D779C-7C72-F14D-B337-A3CE4DC62F16}"/>
              </a:ext>
            </a:extLst>
          </p:cNvPr>
          <p:cNvSpPr>
            <a:spLocks noGrp="1" noChangeArrowheads="1"/>
          </p:cNvSpPr>
          <p:nvPr>
            <p:ph type="ftr" sz="quarter" idx="3"/>
          </p:nvPr>
        </p:nvSpPr>
        <p:spPr bwMode="gray">
          <a:xfrm>
            <a:off x="381000" y="6545263"/>
            <a:ext cx="498475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spcBef>
                <a:spcPct val="0"/>
              </a:spcBef>
              <a:defRPr sz="900">
                <a:solidFill>
                  <a:schemeClr val="bg1"/>
                </a:solidFill>
                <a:latin typeface="Times" charset="0"/>
              </a:defRPr>
            </a:lvl1pPr>
          </a:lstStyle>
          <a:p>
            <a:pPr>
              <a:defRPr/>
            </a:pPr>
            <a:r>
              <a:rPr lang="en-US" altLang="it-IT"/>
              <a:t>(c) Pearson Italia S.p.A. - Krugman, Obstfeld, Melitz - Economia internazionale 2</a:t>
            </a:r>
          </a:p>
        </p:txBody>
      </p:sp>
      <p:sp>
        <p:nvSpPr>
          <p:cNvPr id="490503" name="Rectangle 7">
            <a:extLst>
              <a:ext uri="{FF2B5EF4-FFF2-40B4-BE49-F238E27FC236}">
                <a16:creationId xmlns:a16="http://schemas.microsoft.com/office/drawing/2014/main" id="{4E966408-46D7-1F48-BA12-1C0EC231312E}"/>
              </a:ext>
            </a:extLst>
          </p:cNvPr>
          <p:cNvSpPr>
            <a:spLocks noGrp="1" noChangeArrowheads="1"/>
          </p:cNvSpPr>
          <p:nvPr>
            <p:ph type="sldNum" sz="quarter" idx="4"/>
          </p:nvPr>
        </p:nvSpPr>
        <p:spPr bwMode="gray">
          <a:xfrm>
            <a:off x="150813" y="6545263"/>
            <a:ext cx="3317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900">
                <a:solidFill>
                  <a:schemeClr val="bg1"/>
                </a:solidFill>
              </a:defRPr>
            </a:lvl1pPr>
          </a:lstStyle>
          <a:p>
            <a:pPr>
              <a:defRPr/>
            </a:pPr>
            <a:fld id="{DD8C4290-0AEF-6A44-8BBA-D9BDD68D223C}" type="slidenum">
              <a:rPr lang="en-US" altLang="it-IT"/>
              <a:pPr>
                <a:defRPr/>
              </a:pPr>
              <a:t>‹N›</a:t>
            </a:fld>
            <a:endParaRPr lang="en-US" altLang="it-IT"/>
          </a:p>
        </p:txBody>
      </p:sp>
      <p:pic>
        <p:nvPicPr>
          <p:cNvPr id="25607" name="Picture 9" descr="Pearson_Bound_White">
            <a:extLst>
              <a:ext uri="{FF2B5EF4-FFF2-40B4-BE49-F238E27FC236}">
                <a16:creationId xmlns:a16="http://schemas.microsoft.com/office/drawing/2014/main" id="{213DFD4F-8F9C-544B-BB31-03E618D14FB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1"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Lst>
  <p:hf hd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p:titleStyle>
    <p:bodyStyle>
      <a:lvl1pPr algn="l" rtl="0" eaLnBrk="0" fontAlgn="base" hangingPunct="0">
        <a:spcBef>
          <a:spcPct val="50000"/>
        </a:spcBef>
        <a:spcAft>
          <a:spcPct val="0"/>
        </a:spcAft>
        <a:buSzPct val="80000"/>
        <a:buFont typeface="Verdana" panose="020B0604030504040204" pitchFamily="34" charset="0"/>
        <a:defRPr sz="2000">
          <a:solidFill>
            <a:schemeClr val="tx1"/>
          </a:solidFill>
          <a:latin typeface="+mn-lt"/>
          <a:ea typeface="+mn-ea"/>
          <a:cs typeface="+mn-cs"/>
        </a:defRPr>
      </a:lvl1pPr>
      <a:lvl2pPr marL="179388" indent="-177800" algn="l" rtl="0" eaLnBrk="0" fontAlgn="base" hangingPunct="0">
        <a:spcBef>
          <a:spcPct val="50000"/>
        </a:spcBef>
        <a:spcAft>
          <a:spcPct val="0"/>
        </a:spcAft>
        <a:buSzPct val="80000"/>
        <a:buFont typeface="Verdana" panose="020B0604030504040204" pitchFamily="34" charset="0"/>
        <a:buChar char="•"/>
        <a:defRPr sz="2000">
          <a:solidFill>
            <a:schemeClr val="tx1"/>
          </a:solidFill>
          <a:latin typeface="+mn-lt"/>
          <a:cs typeface="+mn-cs"/>
        </a:defRPr>
      </a:lvl2pPr>
      <a:lvl3pPr marL="350838" indent="-16986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3pPr>
      <a:lvl4pPr marL="541338" indent="-188913" algn="l" rtl="0" eaLnBrk="0" fontAlgn="base" hangingPunct="0">
        <a:spcBef>
          <a:spcPct val="20000"/>
        </a:spcBef>
        <a:spcAft>
          <a:spcPct val="0"/>
        </a:spcAft>
        <a:buSzPct val="80000"/>
        <a:buFont typeface="Arial" panose="020B0604020202020204" pitchFamily="34" charset="0"/>
        <a:buChar char="○"/>
        <a:defRPr sz="2000">
          <a:solidFill>
            <a:schemeClr val="tx1"/>
          </a:solidFill>
          <a:latin typeface="+mn-lt"/>
          <a:cs typeface="+mn-cs"/>
        </a:defRPr>
      </a:lvl4pPr>
      <a:lvl5pPr marL="2057400" indent="-228600" algn="l" rtl="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mn-lt"/>
          <a:cs typeface="+mn-cs"/>
        </a:defRPr>
      </a:lvl5pPr>
      <a:lvl6pPr marL="25146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eaLnBrk="1" fontAlgn="base" hangingPunct="1">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A9E0A3B9-5AF0-7D40-954A-84330DBF2A22}"/>
              </a:ext>
            </a:extLst>
          </p:cNvPr>
          <p:cNvSpPr>
            <a:spLocks noGrp="1" noChangeArrowheads="1"/>
          </p:cNvSpPr>
          <p:nvPr>
            <p:ph type="title"/>
          </p:nvPr>
        </p:nvSpPr>
        <p:spPr>
          <a:xfrm>
            <a:off x="395288" y="981075"/>
            <a:ext cx="3990975" cy="900113"/>
          </a:xfrm>
        </p:spPr>
        <p:txBody>
          <a:bodyPr/>
          <a:lstStyle/>
          <a:p>
            <a:pPr eaLnBrk="1" hangingPunct="1"/>
            <a:r>
              <a:rPr lang="it-IT" altLang="it-IT"/>
              <a:t>Capitolo 3</a:t>
            </a:r>
          </a:p>
        </p:txBody>
      </p:sp>
      <p:sp>
        <p:nvSpPr>
          <p:cNvPr id="39938" name="Segnaposto piè di pagina 3">
            <a:extLst>
              <a:ext uri="{FF2B5EF4-FFF2-40B4-BE49-F238E27FC236}">
                <a16:creationId xmlns:a16="http://schemas.microsoft.com/office/drawing/2014/main" id="{54691EA0-73EA-7B46-BC34-061B3045E2A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39939" name="Segnaposto numero diapositiva 4">
            <a:extLst>
              <a:ext uri="{FF2B5EF4-FFF2-40B4-BE49-F238E27FC236}">
                <a16:creationId xmlns:a16="http://schemas.microsoft.com/office/drawing/2014/main" id="{BB6EE305-4230-3049-99D8-0C4FEAD0EBD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5F1C7FE-131D-DA42-ADCB-B0531C6AA19C}" type="slidenum">
              <a:rPr lang="en-US" altLang="it-IT" sz="900" smtClean="0">
                <a:solidFill>
                  <a:schemeClr val="bg1"/>
                </a:solidFill>
                <a:latin typeface="Times" pitchFamily="2" charset="0"/>
              </a:rPr>
              <a:pPr eaLnBrk="0" hangingPunct="0">
                <a:spcBef>
                  <a:spcPct val="0"/>
                </a:spcBef>
                <a:buSzTx/>
                <a:buFontTx/>
                <a:buNone/>
              </a:pPr>
              <a:t>1</a:t>
            </a:fld>
            <a:endParaRPr lang="en-US" altLang="it-IT" sz="900">
              <a:solidFill>
                <a:schemeClr val="bg1"/>
              </a:solidFill>
              <a:latin typeface="Times" pitchFamily="2" charset="0"/>
            </a:endParaRPr>
          </a:p>
        </p:txBody>
      </p:sp>
      <p:sp>
        <p:nvSpPr>
          <p:cNvPr id="39940" name="Rectangle 3">
            <a:extLst>
              <a:ext uri="{FF2B5EF4-FFF2-40B4-BE49-F238E27FC236}">
                <a16:creationId xmlns:a16="http://schemas.microsoft.com/office/drawing/2014/main" id="{F794727F-6EB3-8440-ABBD-6847B7475BF6}"/>
              </a:ext>
            </a:extLst>
          </p:cNvPr>
          <p:cNvSpPr txBox="1">
            <a:spLocks noChangeArrowheads="1"/>
          </p:cNvSpPr>
          <p:nvPr/>
        </p:nvSpPr>
        <p:spPr bwMode="auto">
          <a:xfrm>
            <a:off x="285750" y="2143125"/>
            <a:ext cx="39989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buFontTx/>
              <a:buNone/>
            </a:pPr>
            <a:r>
              <a:rPr lang="it-IT" altLang="it-IT" sz="3200" b="1"/>
              <a:t>Tassi di cambio e mercati valutari: </a:t>
            </a:r>
            <a:br>
              <a:rPr lang="it-IT" altLang="it-IT" sz="3200" b="1"/>
            </a:br>
            <a:r>
              <a:rPr lang="it-IT" altLang="it-IT" sz="3200" b="1"/>
              <a:t>un approccio </a:t>
            </a:r>
            <a:br>
              <a:rPr lang="it-IT" altLang="it-IT" sz="3200" b="1"/>
            </a:br>
            <a:r>
              <a:rPr lang="it-IT" altLang="it-IT" sz="3200" b="1"/>
              <a:t>di portafoglio</a:t>
            </a:r>
          </a:p>
        </p:txBody>
      </p:sp>
      <p:pic>
        <p:nvPicPr>
          <p:cNvPr id="39941" name="Segnaposto immagine 7">
            <a:extLst>
              <a:ext uri="{FF2B5EF4-FFF2-40B4-BE49-F238E27FC236}">
                <a16:creationId xmlns:a16="http://schemas.microsoft.com/office/drawing/2014/main" id="{405CF1F9-00E0-6A47-8F84-94BFA1AA8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14313"/>
            <a:ext cx="381635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a:extLst>
              <a:ext uri="{FF2B5EF4-FFF2-40B4-BE49-F238E27FC236}">
                <a16:creationId xmlns:a16="http://schemas.microsoft.com/office/drawing/2014/main" id="{3F90E657-EE3D-D449-B768-260CC8849BD7}"/>
              </a:ext>
            </a:extLst>
          </p:cNvPr>
          <p:cNvSpPr>
            <a:spLocks noGrp="1" noChangeArrowheads="1"/>
          </p:cNvSpPr>
          <p:nvPr>
            <p:ph type="title"/>
          </p:nvPr>
        </p:nvSpPr>
        <p:spPr/>
        <p:txBody>
          <a:bodyPr/>
          <a:lstStyle/>
          <a:p>
            <a:pPr algn="ctr" eaLnBrk="1" hangingPunct="1"/>
            <a:r>
              <a:rPr lang="it-IT" altLang="it-IT" sz="2800"/>
              <a:t>Il mercato dei cambi</a:t>
            </a:r>
          </a:p>
        </p:txBody>
      </p:sp>
      <p:sp>
        <p:nvSpPr>
          <p:cNvPr id="49154" name="Segnaposto contenuto 2">
            <a:extLst>
              <a:ext uri="{FF2B5EF4-FFF2-40B4-BE49-F238E27FC236}">
                <a16:creationId xmlns:a16="http://schemas.microsoft.com/office/drawing/2014/main" id="{BAED1489-220A-8548-AC11-5EA5B54D382B}"/>
              </a:ext>
            </a:extLst>
          </p:cNvPr>
          <p:cNvSpPr>
            <a:spLocks noGrp="1" noChangeArrowheads="1"/>
          </p:cNvSpPr>
          <p:nvPr>
            <p:ph idx="1"/>
          </p:nvPr>
        </p:nvSpPr>
        <p:spPr/>
        <p:txBody>
          <a:bodyPr/>
          <a:lstStyle/>
          <a:p>
            <a:pPr eaLnBrk="1" hangingPunct="1"/>
            <a:r>
              <a:rPr lang="it-IT" altLang="it-IT" sz="2400"/>
              <a:t>Il </a:t>
            </a:r>
            <a:r>
              <a:rPr lang="it-IT" altLang="it-IT" sz="2400" b="1"/>
              <a:t>mercato dei cambi </a:t>
            </a:r>
            <a:r>
              <a:rPr lang="it-IT" altLang="it-IT" sz="2400"/>
              <a:t>è l’insieme di mercati dove la valuta straniera e altri titoli vengono scambiati con quelli domestici.</a:t>
            </a:r>
          </a:p>
          <a:p>
            <a:pPr lvl="3" eaLnBrk="1" hangingPunct="1"/>
            <a:r>
              <a:rPr lang="it-IT" altLang="it-IT"/>
              <a:t>Le istituzioni comprano e vendono depositi di valute o altri titoli a scopo di investimento.</a:t>
            </a:r>
          </a:p>
          <a:p>
            <a:pPr lvl="2" eaLnBrk="1" hangingPunct="1">
              <a:buFont typeface="Symbol" pitchFamily="2" charset="2"/>
              <a:buChar char="®"/>
            </a:pPr>
            <a:r>
              <a:rPr lang="it-IT" altLang="it-IT"/>
              <a:t>   Il volume giornaliero di transazioni in valuta estera ammontava a $4000 miliardi nell’aprile 2010.</a:t>
            </a:r>
          </a:p>
          <a:p>
            <a:pPr lvl="2" eaLnBrk="1" hangingPunct="1">
              <a:buFont typeface="Symbol" pitchFamily="2" charset="2"/>
              <a:buChar char="®"/>
            </a:pPr>
            <a:r>
              <a:rPr lang="it-IT" altLang="it-IT">
                <a:latin typeface="Symbol" pitchFamily="2" charset="2"/>
              </a:rPr>
              <a:t>     </a:t>
            </a:r>
            <a:r>
              <a:rPr lang="it-IT" altLang="it-IT"/>
              <a:t>Nel 1989 era di circa $600 miliardi.</a:t>
            </a:r>
          </a:p>
          <a:p>
            <a:pPr marL="1588" lvl="1" indent="0" eaLnBrk="1" hangingPunct="1">
              <a:buFont typeface="Verdana" panose="020B0604030504040204" pitchFamily="34" charset="0"/>
              <a:buNone/>
            </a:pPr>
            <a:r>
              <a:rPr lang="it-IT" altLang="it-IT" sz="2400"/>
              <a:t>La maggior parte delle transazioni comporta uno scambio di valuta estera contro dollari statunitensi (circa 85% ad aprile 2010).</a:t>
            </a:r>
          </a:p>
          <a:p>
            <a:pPr lvl="3" eaLnBrk="1" hangingPunct="1"/>
            <a:endParaRPr lang="it-IT" altLang="it-IT"/>
          </a:p>
        </p:txBody>
      </p:sp>
      <p:sp>
        <p:nvSpPr>
          <p:cNvPr id="49155" name="Segnaposto piè di pagina 3">
            <a:extLst>
              <a:ext uri="{FF2B5EF4-FFF2-40B4-BE49-F238E27FC236}">
                <a16:creationId xmlns:a16="http://schemas.microsoft.com/office/drawing/2014/main" id="{90DAC8A6-5210-AB40-9EE0-3744F112362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9156" name="Segnaposto numero diapositiva 4">
            <a:extLst>
              <a:ext uri="{FF2B5EF4-FFF2-40B4-BE49-F238E27FC236}">
                <a16:creationId xmlns:a16="http://schemas.microsoft.com/office/drawing/2014/main" id="{180ACC74-378C-7243-829E-93F8A633704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D8D855B-E659-984F-A064-C877E11C310C}" type="slidenum">
              <a:rPr lang="en-US" altLang="it-IT" sz="900" smtClean="0">
                <a:solidFill>
                  <a:schemeClr val="bg1"/>
                </a:solidFill>
                <a:latin typeface="Times" pitchFamily="2" charset="0"/>
              </a:rPr>
              <a:pPr eaLnBrk="0" hangingPunct="0">
                <a:spcBef>
                  <a:spcPct val="0"/>
                </a:spcBef>
                <a:buSzTx/>
                <a:buFontTx/>
                <a:buNone/>
              </a:pPr>
              <a:t>10</a:t>
            </a:fld>
            <a:endParaRPr lang="en-US" altLang="it-IT" sz="900">
              <a:solidFill>
                <a:schemeClr val="bg1"/>
              </a:solidFill>
              <a:latin typeface="Times"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B1EDE3BB-A8DF-534F-B568-E7B521B42800}"/>
              </a:ext>
            </a:extLst>
          </p:cNvPr>
          <p:cNvSpPr>
            <a:spLocks noGrp="1" noChangeArrowheads="1"/>
          </p:cNvSpPr>
          <p:nvPr>
            <p:ph type="title"/>
          </p:nvPr>
        </p:nvSpPr>
        <p:spPr/>
        <p:txBody>
          <a:bodyPr/>
          <a:lstStyle/>
          <a:p>
            <a:pPr eaLnBrk="1" hangingPunct="1"/>
            <a:r>
              <a:rPr lang="it-IT" altLang="it-IT"/>
              <a:t>Il mercato dei cambi  – Gli operatori</a:t>
            </a:r>
          </a:p>
        </p:txBody>
      </p:sp>
      <p:sp>
        <p:nvSpPr>
          <p:cNvPr id="12291" name="Rectangle 3">
            <a:extLst>
              <a:ext uri="{FF2B5EF4-FFF2-40B4-BE49-F238E27FC236}">
                <a16:creationId xmlns:a16="http://schemas.microsoft.com/office/drawing/2014/main" id="{43D747A3-4113-CF4A-9F91-C5409FE15FFF}"/>
              </a:ext>
            </a:extLst>
          </p:cNvPr>
          <p:cNvSpPr>
            <a:spLocks noGrp="1" noChangeArrowheads="1"/>
          </p:cNvSpPr>
          <p:nvPr>
            <p:ph idx="1"/>
          </p:nvPr>
        </p:nvSpPr>
        <p:spPr>
          <a:xfrm>
            <a:off x="357188" y="1143000"/>
            <a:ext cx="8229600" cy="4857750"/>
          </a:xfrm>
        </p:spPr>
        <p:txBody>
          <a:bodyPr/>
          <a:lstStyle/>
          <a:p>
            <a:pPr marL="533400" indent="-533400" eaLnBrk="1" hangingPunct="1">
              <a:lnSpc>
                <a:spcPct val="80000"/>
              </a:lnSpc>
              <a:spcBef>
                <a:spcPct val="70000"/>
              </a:spcBef>
              <a:buFont typeface="Times" pitchFamily="2" charset="0"/>
              <a:buAutoNum type="arabicPeriod"/>
            </a:pPr>
            <a:r>
              <a:rPr lang="it-IT" altLang="it-IT" i="1"/>
              <a:t>Banche commerciali </a:t>
            </a:r>
            <a:r>
              <a:rPr lang="it-IT" altLang="it-IT"/>
              <a:t>e altre istituzioni di deposito: le transazioni riguardano l’acquisto e la vendita di depositi bancari in diverse valute a fini di investimento. Le transazioni in valuta tra banche, note come </a:t>
            </a:r>
            <a:r>
              <a:rPr lang="it-IT" altLang="it-IT" b="1"/>
              <a:t>transazioni interbancarie</a:t>
            </a:r>
            <a:r>
              <a:rPr lang="it-IT" altLang="it-IT"/>
              <a:t>, costituiscono la maggior parte di queste transazioni.</a:t>
            </a:r>
          </a:p>
          <a:p>
            <a:pPr marL="533400" indent="-533400" eaLnBrk="1" hangingPunct="1">
              <a:lnSpc>
                <a:spcPct val="80000"/>
              </a:lnSpc>
              <a:buFont typeface="Times" pitchFamily="2" charset="0"/>
              <a:buAutoNum type="arabicPeriod"/>
            </a:pPr>
            <a:r>
              <a:rPr lang="it-IT" altLang="it-IT" i="1"/>
              <a:t>Società e imprese</a:t>
            </a:r>
            <a:r>
              <a:rPr lang="it-IT" altLang="it-IT"/>
              <a:t>: eseguono transazioni in valuta estera per comprare/vendere beni, attività o servizi. </a:t>
            </a:r>
          </a:p>
          <a:p>
            <a:pPr marL="533400" indent="-533400" eaLnBrk="1" hangingPunct="1">
              <a:lnSpc>
                <a:spcPct val="80000"/>
              </a:lnSpc>
              <a:buFont typeface="Times" pitchFamily="2" charset="0"/>
              <a:buAutoNum type="arabicPeriod"/>
            </a:pPr>
            <a:r>
              <a:rPr lang="it-IT" altLang="it-IT" i="1"/>
              <a:t>Istituzioni finanziarie non bancarie </a:t>
            </a:r>
            <a:r>
              <a:rPr lang="it-IT" altLang="it-IT"/>
              <a:t>(fondi pensione, fondi assicurativi, fondi speculativi) possono comprare/vendere attività estere.</a:t>
            </a:r>
          </a:p>
          <a:p>
            <a:pPr marL="533400" indent="-533400" eaLnBrk="1" hangingPunct="1">
              <a:lnSpc>
                <a:spcPct val="80000"/>
              </a:lnSpc>
              <a:buFont typeface="Times" pitchFamily="2" charset="0"/>
              <a:buAutoNum type="arabicPeriod"/>
            </a:pPr>
            <a:r>
              <a:rPr lang="it-IT" altLang="it-IT" i="1"/>
              <a:t>Banche centrali</a:t>
            </a:r>
            <a:r>
              <a:rPr lang="it-IT" altLang="it-IT"/>
              <a:t>: eseguono transazioni sulle riserve ufficiali internazionali. </a:t>
            </a:r>
          </a:p>
        </p:txBody>
      </p:sp>
      <p:sp>
        <p:nvSpPr>
          <p:cNvPr id="50179" name="Segnaposto piè di pagina 3">
            <a:extLst>
              <a:ext uri="{FF2B5EF4-FFF2-40B4-BE49-F238E27FC236}">
                <a16:creationId xmlns:a16="http://schemas.microsoft.com/office/drawing/2014/main" id="{5D383320-3454-1649-BCD3-252E8BEB540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0180" name="Segnaposto numero diapositiva 4">
            <a:extLst>
              <a:ext uri="{FF2B5EF4-FFF2-40B4-BE49-F238E27FC236}">
                <a16:creationId xmlns:a16="http://schemas.microsoft.com/office/drawing/2014/main" id="{4EB6C110-B7C7-804A-853D-7F850F5BF22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B121B45-930E-0C4A-8E94-19983B5C7E6E}" type="slidenum">
              <a:rPr lang="en-US" altLang="it-IT" sz="900" smtClean="0">
                <a:solidFill>
                  <a:schemeClr val="bg1"/>
                </a:solidFill>
                <a:latin typeface="Times" pitchFamily="2" charset="0"/>
              </a:rPr>
              <a:pPr eaLnBrk="0" hangingPunct="0">
                <a:spcBef>
                  <a:spcPct val="0"/>
                </a:spcBef>
                <a:buSzTx/>
                <a:buFontTx/>
                <a:buNone/>
              </a:pPr>
              <a:t>11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strips(downRight)">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strips(downRight)">
                                      <p:cBhvr>
                                        <p:cTn id="12" dur="5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strips(downRight)">
                                      <p:cBhvr>
                                        <p:cTn id="17" dur="500"/>
                                        <p:tgtEl>
                                          <p:spTgt spid="12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strips(downRight)">
                                      <p:cBhvr>
                                        <p:cTn id="22"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BD10A84C-46D8-7F4D-90B0-87024C2FE1F5}"/>
              </a:ext>
            </a:extLst>
          </p:cNvPr>
          <p:cNvSpPr>
            <a:spLocks noGrp="1" noChangeArrowheads="1"/>
          </p:cNvSpPr>
          <p:nvPr>
            <p:ph type="title"/>
          </p:nvPr>
        </p:nvSpPr>
        <p:spPr/>
        <p:txBody>
          <a:bodyPr/>
          <a:lstStyle/>
          <a:p>
            <a:pPr eaLnBrk="1" hangingPunct="1"/>
            <a:r>
              <a:rPr lang="it-IT" altLang="it-IT"/>
              <a:t>Il mercato dei cambi </a:t>
            </a:r>
          </a:p>
        </p:txBody>
      </p:sp>
      <p:sp>
        <p:nvSpPr>
          <p:cNvPr id="61443" name="Rectangle 3">
            <a:extLst>
              <a:ext uri="{FF2B5EF4-FFF2-40B4-BE49-F238E27FC236}">
                <a16:creationId xmlns:a16="http://schemas.microsoft.com/office/drawing/2014/main" id="{D0F26561-0449-A546-8136-105351BC1ADF}"/>
              </a:ext>
            </a:extLst>
          </p:cNvPr>
          <p:cNvSpPr>
            <a:spLocks noGrp="1" noChangeArrowheads="1"/>
          </p:cNvSpPr>
          <p:nvPr>
            <p:ph idx="1"/>
          </p:nvPr>
        </p:nvSpPr>
        <p:spPr>
          <a:xfrm>
            <a:off x="428625" y="1071563"/>
            <a:ext cx="8229600" cy="4929187"/>
          </a:xfrm>
        </p:spPr>
        <p:txBody>
          <a:bodyPr/>
          <a:lstStyle/>
          <a:p>
            <a:pPr eaLnBrk="1" hangingPunct="1">
              <a:defRPr/>
            </a:pPr>
            <a:r>
              <a:rPr lang="it-IT" altLang="it-IT" sz="2400" dirty="0"/>
              <a:t>I telefoni, i fax e le connessioni internet trasmettono rapidamente le informazioni e hanno integrato i mercati. Questo fa sì che non ci siano differenze significative in termini di tassi di cambio tra i mercati. </a:t>
            </a:r>
          </a:p>
          <a:p>
            <a:pPr lvl="3" eaLnBrk="1" hangingPunct="1">
              <a:buFont typeface="Arial" charset="0"/>
              <a:buChar char="○"/>
              <a:defRPr/>
            </a:pPr>
            <a:r>
              <a:rPr lang="it-IT" altLang="it-IT" b="1" dirty="0"/>
              <a:t>Arbitraggio</a:t>
            </a:r>
            <a:r>
              <a:rPr lang="it-IT" altLang="it-IT" dirty="0"/>
              <a:t>: acquisto di valuta a basso prezzo per rivenderla a un prezzo maggiore.</a:t>
            </a:r>
          </a:p>
          <a:p>
            <a:pPr marL="352425" lvl="3" indent="0" eaLnBrk="1" hangingPunct="1">
              <a:buFont typeface="Arial" charset="0"/>
              <a:buNone/>
              <a:defRPr/>
            </a:pPr>
            <a:r>
              <a:rPr lang="it-IT" altLang="it-IT" dirty="0"/>
              <a:t> </a:t>
            </a:r>
            <a:r>
              <a:rPr lang="it-IT" altLang="it-IT" dirty="0">
                <a:latin typeface="Symbol" panose="05050102010706020507" pitchFamily="18" charset="2"/>
              </a:rPr>
              <a:t>®</a:t>
            </a:r>
            <a:r>
              <a:rPr lang="it-IT" altLang="it-IT" dirty="0"/>
              <a:t>	Un operatore potrebbe acquistare un milione di euro per 1,1 milioni di dollari sul mercato di New York per rivenderli immediatamente su quello di Londra a 1,2 milioni di dollari, ottenendo così un profitto.</a:t>
            </a:r>
          </a:p>
          <a:p>
            <a:pPr marL="0" lvl="3" indent="0" eaLnBrk="1" hangingPunct="1">
              <a:buFont typeface="Arial" charset="0"/>
              <a:buNone/>
              <a:defRPr/>
            </a:pPr>
            <a:r>
              <a:rPr lang="it-IT" altLang="it-IT" sz="2400" dirty="0"/>
              <a:t>In virtù del suo ruolo cruciale svolto nella maggior parte delle transazioni, il dollaro è chiamato a volte </a:t>
            </a:r>
            <a:r>
              <a:rPr lang="it-IT" altLang="it-IT" sz="2400" b="1" dirty="0"/>
              <a:t>valuta chiave</a:t>
            </a:r>
            <a:r>
              <a:rPr lang="it-IT" altLang="it-IT" sz="2400" dirty="0"/>
              <a:t>.</a:t>
            </a:r>
          </a:p>
        </p:txBody>
      </p:sp>
      <p:sp>
        <p:nvSpPr>
          <p:cNvPr id="51203" name="Segnaposto piè di pagina 3">
            <a:extLst>
              <a:ext uri="{FF2B5EF4-FFF2-40B4-BE49-F238E27FC236}">
                <a16:creationId xmlns:a16="http://schemas.microsoft.com/office/drawing/2014/main" id="{E2D8649F-99A3-254A-8096-14452EE2ECE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1204" name="Segnaposto numero diapositiva 4">
            <a:extLst>
              <a:ext uri="{FF2B5EF4-FFF2-40B4-BE49-F238E27FC236}">
                <a16:creationId xmlns:a16="http://schemas.microsoft.com/office/drawing/2014/main" id="{0BAD22D2-4528-B941-A7A0-57F10694CFB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AC62B5F-E834-6249-B669-EEB2277BCDB1}" type="slidenum">
              <a:rPr lang="en-US" altLang="it-IT" sz="900" smtClean="0">
                <a:solidFill>
                  <a:schemeClr val="bg1"/>
                </a:solidFill>
                <a:latin typeface="Times" pitchFamily="2" charset="0"/>
              </a:rPr>
              <a:pPr eaLnBrk="0" hangingPunct="0">
                <a:spcBef>
                  <a:spcPct val="0"/>
                </a:spcBef>
                <a:buSzTx/>
                <a:buFontTx/>
                <a:buNone/>
              </a:pPr>
              <a:t>12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strips(downRight)">
                                      <p:cBhvr>
                                        <p:cTn id="7" dur="500"/>
                                        <p:tgtEl>
                                          <p:spTgt spid="614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strips(downRight)">
                                      <p:cBhvr>
                                        <p:cTn id="10" dur="500"/>
                                        <p:tgtEl>
                                          <p:spTgt spid="614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strips(downRight)">
                                      <p:cBhvr>
                                        <p:cTn id="13" dur="500"/>
                                        <p:tgtEl>
                                          <p:spTgt spid="6144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strips(downRight)">
                                      <p:cBhvr>
                                        <p:cTn id="16"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BDAFE15C-01D8-464F-A04D-172A3C057EBB}"/>
              </a:ext>
            </a:extLst>
          </p:cNvPr>
          <p:cNvSpPr>
            <a:spLocks noGrp="1" noChangeArrowheads="1"/>
          </p:cNvSpPr>
          <p:nvPr>
            <p:ph type="title"/>
          </p:nvPr>
        </p:nvSpPr>
        <p:spPr/>
        <p:txBody>
          <a:bodyPr/>
          <a:lstStyle/>
          <a:p>
            <a:pPr eaLnBrk="1" hangingPunct="1"/>
            <a:r>
              <a:rPr lang="it-IT" altLang="it-IT"/>
              <a:t>Tassi di cambio a pronti e a termine</a:t>
            </a:r>
          </a:p>
        </p:txBody>
      </p:sp>
      <p:sp>
        <p:nvSpPr>
          <p:cNvPr id="15363" name="Rectangle 3">
            <a:extLst>
              <a:ext uri="{FF2B5EF4-FFF2-40B4-BE49-F238E27FC236}">
                <a16:creationId xmlns:a16="http://schemas.microsoft.com/office/drawing/2014/main" id="{42253D7A-6273-6D40-BCAC-70B9A4561DBA}"/>
              </a:ext>
            </a:extLst>
          </p:cNvPr>
          <p:cNvSpPr>
            <a:spLocks noGrp="1" noChangeArrowheads="1"/>
          </p:cNvSpPr>
          <p:nvPr>
            <p:ph idx="1"/>
          </p:nvPr>
        </p:nvSpPr>
        <p:spPr/>
        <p:txBody>
          <a:bodyPr/>
          <a:lstStyle/>
          <a:p>
            <a:pPr eaLnBrk="1" hangingPunct="1">
              <a:lnSpc>
                <a:spcPct val="90000"/>
              </a:lnSpc>
            </a:pPr>
            <a:r>
              <a:rPr lang="it-IT" altLang="it-IT" sz="2400"/>
              <a:t>I</a:t>
            </a:r>
            <a:r>
              <a:rPr lang="it-IT" altLang="it-IT" sz="2400" b="1"/>
              <a:t> tassi a pronti </a:t>
            </a:r>
            <a:r>
              <a:rPr lang="it-IT" altLang="it-IT" sz="2400"/>
              <a:t>sono tassi di cambio per transazioni in valuta a pronti (</a:t>
            </a:r>
            <a:r>
              <a:rPr lang="it-IT" altLang="it-IT" sz="2400" i="1"/>
              <a:t>tassi spot</a:t>
            </a:r>
            <a:r>
              <a:rPr lang="it-IT" altLang="it-IT" sz="2400"/>
              <a:t>), ovvero quando lo scambio si realizza nell’immediato. </a:t>
            </a:r>
          </a:p>
          <a:p>
            <a:pPr eaLnBrk="1" hangingPunct="1">
              <a:lnSpc>
                <a:spcPct val="90000"/>
              </a:lnSpc>
            </a:pPr>
            <a:r>
              <a:rPr lang="it-IT" altLang="it-IT" sz="2400"/>
              <a:t>I </a:t>
            </a:r>
            <a:r>
              <a:rPr lang="it-IT" altLang="it-IT" sz="2400" b="1"/>
              <a:t>tassi a termine</a:t>
            </a:r>
            <a:r>
              <a:rPr lang="it-IT" altLang="it-IT" sz="2400"/>
              <a:t> sono tassi di cambio per scambi di valuta che si verificano a una data futura (</a:t>
            </a:r>
            <a:r>
              <a:rPr lang="it-IT" altLang="it-IT" sz="2400" i="1"/>
              <a:t>tassi forward</a:t>
            </a:r>
            <a:r>
              <a:rPr lang="it-IT" altLang="it-IT" sz="2400"/>
              <a:t>). </a:t>
            </a:r>
          </a:p>
          <a:p>
            <a:pPr lvl="3" eaLnBrk="1" hangingPunct="1">
              <a:lnSpc>
                <a:spcPct val="90000"/>
              </a:lnSpc>
              <a:spcBef>
                <a:spcPct val="40000"/>
              </a:spcBef>
            </a:pPr>
            <a:r>
              <a:rPr lang="it-IT" altLang="it-IT"/>
              <a:t>Le date di scadenza sono tipicamente 30, 90, 180 giorni, ma possono arrivare ad anni.</a:t>
            </a:r>
          </a:p>
          <a:p>
            <a:pPr lvl="3" eaLnBrk="1" hangingPunct="1">
              <a:lnSpc>
                <a:spcPct val="90000"/>
              </a:lnSpc>
              <a:spcBef>
                <a:spcPct val="40000"/>
              </a:spcBef>
            </a:pPr>
            <a:r>
              <a:rPr lang="it-IT" altLang="it-IT"/>
              <a:t>Le istituzioni negoziano i tassi oggi, ma lo scambio avviene in futuro. </a:t>
            </a:r>
          </a:p>
        </p:txBody>
      </p:sp>
      <p:sp>
        <p:nvSpPr>
          <p:cNvPr id="52227" name="Segnaposto piè di pagina 3">
            <a:extLst>
              <a:ext uri="{FF2B5EF4-FFF2-40B4-BE49-F238E27FC236}">
                <a16:creationId xmlns:a16="http://schemas.microsoft.com/office/drawing/2014/main" id="{1CC08C90-DCDA-A647-ADEB-B19FDDA9EA4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2228" name="Segnaposto numero diapositiva 4">
            <a:extLst>
              <a:ext uri="{FF2B5EF4-FFF2-40B4-BE49-F238E27FC236}">
                <a16:creationId xmlns:a16="http://schemas.microsoft.com/office/drawing/2014/main" id="{57BEAC80-C861-704A-9DBB-54FF687A2EF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5BADC82-161D-8B48-A8BB-D874D1FF83A7}" type="slidenum">
              <a:rPr lang="en-US" altLang="it-IT" sz="900" smtClean="0">
                <a:solidFill>
                  <a:schemeClr val="bg1"/>
                </a:solidFill>
                <a:latin typeface="Times" pitchFamily="2" charset="0"/>
              </a:rPr>
              <a:pPr eaLnBrk="0" hangingPunct="0">
                <a:spcBef>
                  <a:spcPct val="0"/>
                </a:spcBef>
                <a:buSzTx/>
                <a:buFontTx/>
                <a:buNone/>
              </a:pPr>
              <a:t>13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strips(downRigh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strips(downRight)">
                                      <p:cBhvr>
                                        <p:cTn id="12" dur="500"/>
                                        <p:tgtEl>
                                          <p:spTgt spid="1536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strips(downRight)">
                                      <p:cBhvr>
                                        <p:cTn id="15" dur="500"/>
                                        <p:tgtEl>
                                          <p:spTgt spid="1536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5363">
                                            <p:txEl>
                                              <p:pRg st="3" end="3"/>
                                            </p:txEl>
                                          </p:spTgt>
                                        </p:tgtEl>
                                        <p:attrNameLst>
                                          <p:attrName>style.visibility</p:attrName>
                                        </p:attrNameLst>
                                      </p:cBhvr>
                                      <p:to>
                                        <p:strVal val="visible"/>
                                      </p:to>
                                    </p:set>
                                    <p:animEffect transition="in" filter="strips(downRight)">
                                      <p:cBhvr>
                                        <p:cTn id="18"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a:extLst>
              <a:ext uri="{FF2B5EF4-FFF2-40B4-BE49-F238E27FC236}">
                <a16:creationId xmlns:a16="http://schemas.microsoft.com/office/drawing/2014/main" id="{F5F9E24F-154F-3243-9C4A-54139FE00457}"/>
              </a:ext>
            </a:extLst>
          </p:cNvPr>
          <p:cNvSpPr>
            <a:spLocks noGrp="1" noChangeArrowheads="1"/>
          </p:cNvSpPr>
          <p:nvPr>
            <p:ph type="title"/>
          </p:nvPr>
        </p:nvSpPr>
        <p:spPr/>
        <p:txBody>
          <a:bodyPr/>
          <a:lstStyle/>
          <a:p>
            <a:pPr eaLnBrk="1" hangingPunct="1"/>
            <a:r>
              <a:rPr lang="it-IT" altLang="it-IT" b="0"/>
              <a:t>Figura 3.1 </a:t>
            </a:r>
            <a:r>
              <a:rPr lang="it-IT" altLang="it-IT"/>
              <a:t>Tassi di cambio dollaro/sterlina pronti e a termine, 1983-2013</a:t>
            </a:r>
          </a:p>
        </p:txBody>
      </p:sp>
      <p:sp>
        <p:nvSpPr>
          <p:cNvPr id="53250" name="Segnaposto piè di pagina 3">
            <a:extLst>
              <a:ext uri="{FF2B5EF4-FFF2-40B4-BE49-F238E27FC236}">
                <a16:creationId xmlns:a16="http://schemas.microsoft.com/office/drawing/2014/main" id="{21C0182B-9951-7D4D-9F7E-064C230B75B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3251" name="Segnaposto numero diapositiva 4">
            <a:extLst>
              <a:ext uri="{FF2B5EF4-FFF2-40B4-BE49-F238E27FC236}">
                <a16:creationId xmlns:a16="http://schemas.microsoft.com/office/drawing/2014/main" id="{25B7F71A-09D0-6E4F-979D-DAF873727BB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737249D-3D8A-C44A-A2AC-FC673143475F}" type="slidenum">
              <a:rPr lang="en-US" altLang="it-IT" sz="900" smtClean="0">
                <a:solidFill>
                  <a:schemeClr val="bg1"/>
                </a:solidFill>
                <a:latin typeface="Times" pitchFamily="2" charset="0"/>
              </a:rPr>
              <a:pPr eaLnBrk="0" hangingPunct="0">
                <a:spcBef>
                  <a:spcPct val="0"/>
                </a:spcBef>
                <a:buSzTx/>
                <a:buFontTx/>
                <a:buNone/>
              </a:pPr>
              <a:t>14</a:t>
            </a:fld>
            <a:endParaRPr lang="en-US" altLang="it-IT" sz="900">
              <a:solidFill>
                <a:schemeClr val="bg1"/>
              </a:solidFill>
              <a:latin typeface="Times" pitchFamily="2" charset="0"/>
            </a:endParaRPr>
          </a:p>
        </p:txBody>
      </p:sp>
      <p:pic>
        <p:nvPicPr>
          <p:cNvPr id="53252" name="Segnaposto contenuto 2">
            <a:extLst>
              <a:ext uri="{FF2B5EF4-FFF2-40B4-BE49-F238E27FC236}">
                <a16:creationId xmlns:a16="http://schemas.microsoft.com/office/drawing/2014/main" id="{6164653C-A94E-BD44-A37B-C7A7BACE84A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5363" y="1849438"/>
            <a:ext cx="6969125" cy="391953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861EC79-0F36-ED47-8253-65292E157212}"/>
              </a:ext>
            </a:extLst>
          </p:cNvPr>
          <p:cNvSpPr>
            <a:spLocks noGrp="1" noChangeArrowheads="1"/>
          </p:cNvSpPr>
          <p:nvPr>
            <p:ph type="title"/>
          </p:nvPr>
        </p:nvSpPr>
        <p:spPr/>
        <p:txBody>
          <a:bodyPr/>
          <a:lstStyle/>
          <a:p>
            <a:pPr algn="ctr" eaLnBrk="1" hangingPunct="1"/>
            <a:r>
              <a:rPr lang="it-IT" altLang="it-IT" sz="2800"/>
              <a:t>Altri modi per scambiare valuta</a:t>
            </a:r>
          </a:p>
        </p:txBody>
      </p:sp>
      <p:sp>
        <p:nvSpPr>
          <p:cNvPr id="62467" name="Rectangle 3">
            <a:extLst>
              <a:ext uri="{FF2B5EF4-FFF2-40B4-BE49-F238E27FC236}">
                <a16:creationId xmlns:a16="http://schemas.microsoft.com/office/drawing/2014/main" id="{9ED95463-565B-854E-BE9B-7AA5909304A2}"/>
              </a:ext>
            </a:extLst>
          </p:cNvPr>
          <p:cNvSpPr>
            <a:spLocks noGrp="1" noChangeArrowheads="1"/>
          </p:cNvSpPr>
          <p:nvPr>
            <p:ph idx="1"/>
          </p:nvPr>
        </p:nvSpPr>
        <p:spPr/>
        <p:txBody>
          <a:bodyPr/>
          <a:lstStyle/>
          <a:p>
            <a:pPr eaLnBrk="1" hangingPunct="1"/>
            <a:r>
              <a:rPr lang="it-IT" altLang="it-IT" sz="2400"/>
              <a:t>Uno </a:t>
            </a:r>
            <a:r>
              <a:rPr lang="it-IT" altLang="it-IT" sz="2400" i="1"/>
              <a:t>swap in valute estere</a:t>
            </a:r>
            <a:r>
              <a:rPr lang="it-IT" altLang="it-IT" sz="2400"/>
              <a:t> è una combinazione di vendita a pronti con un riacquisto a termine.</a:t>
            </a:r>
          </a:p>
          <a:p>
            <a:pPr lvl="3" eaLnBrk="1" hangingPunct="1"/>
            <a:r>
              <a:rPr lang="it-IT" altLang="it-IT"/>
              <a:t>Gli swap spesso presentano commissioni o costi di transazione inferiori perché combinano due transazioni. </a:t>
            </a:r>
          </a:p>
          <a:p>
            <a:pPr lvl="3" eaLnBrk="1" hangingPunct="1"/>
            <a:r>
              <a:rPr lang="it-IT" altLang="it-IT"/>
              <a:t>Per esempio supponiamo che Toyota abbia appena ricevuto 1 milione di dollari per alcune vendite e sappia che dovrà pagare un fornitore californiano con questi dollari fra tre mesi. L’ufficio che si occupa della gestione delle attività finanziarie di Toyota vorrebbe nel frattempo investire tale somma in obbligazioni denominate in euro.</a:t>
            </a:r>
          </a:p>
        </p:txBody>
      </p:sp>
      <p:sp>
        <p:nvSpPr>
          <p:cNvPr id="54275" name="Segnaposto piè di pagina 3">
            <a:extLst>
              <a:ext uri="{FF2B5EF4-FFF2-40B4-BE49-F238E27FC236}">
                <a16:creationId xmlns:a16="http://schemas.microsoft.com/office/drawing/2014/main" id="{82128F85-C331-5E4F-8800-0664601D040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4276" name="Segnaposto numero diapositiva 4">
            <a:extLst>
              <a:ext uri="{FF2B5EF4-FFF2-40B4-BE49-F238E27FC236}">
                <a16:creationId xmlns:a16="http://schemas.microsoft.com/office/drawing/2014/main" id="{671E4B33-0FED-624A-BE28-EA76FCE95E4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C3A5691-30D6-4A42-9DE9-E25F854685A5}" type="slidenum">
              <a:rPr lang="en-US" altLang="it-IT" sz="900" smtClean="0">
                <a:solidFill>
                  <a:schemeClr val="bg1"/>
                </a:solidFill>
                <a:latin typeface="Times" pitchFamily="2" charset="0"/>
              </a:rPr>
              <a:pPr eaLnBrk="0" hangingPunct="0">
                <a:spcBef>
                  <a:spcPct val="0"/>
                </a:spcBef>
                <a:buSzTx/>
                <a:buFontTx/>
                <a:buNone/>
              </a:pPr>
              <a:t>15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Right)">
                                      <p:cBhvr>
                                        <p:cTn id="7" dur="500"/>
                                        <p:tgtEl>
                                          <p:spTgt spid="6246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strips(downRight)">
                                      <p:cBhvr>
                                        <p:cTn id="10" dur="500"/>
                                        <p:tgtEl>
                                          <p:spTgt spid="6246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strips(downRight)">
                                      <p:cBhvr>
                                        <p:cTn id="13"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a:extLst>
              <a:ext uri="{FF2B5EF4-FFF2-40B4-BE49-F238E27FC236}">
                <a16:creationId xmlns:a16="http://schemas.microsoft.com/office/drawing/2014/main" id="{E4F1EE53-4C42-5F47-AD17-1137D32660D8}"/>
              </a:ext>
            </a:extLst>
          </p:cNvPr>
          <p:cNvSpPr>
            <a:spLocks noGrp="1" noChangeArrowheads="1"/>
          </p:cNvSpPr>
          <p:nvPr>
            <p:ph type="title"/>
          </p:nvPr>
        </p:nvSpPr>
        <p:spPr/>
        <p:txBody>
          <a:bodyPr/>
          <a:lstStyle/>
          <a:p>
            <a:pPr eaLnBrk="1" hangingPunct="1"/>
            <a:r>
              <a:rPr lang="it-IT" altLang="it-IT"/>
              <a:t>Altri modi per scambiare valuta </a:t>
            </a:r>
          </a:p>
        </p:txBody>
      </p:sp>
      <p:sp>
        <p:nvSpPr>
          <p:cNvPr id="33795" name="Segnaposto contenuto 2">
            <a:extLst>
              <a:ext uri="{FF2B5EF4-FFF2-40B4-BE49-F238E27FC236}">
                <a16:creationId xmlns:a16="http://schemas.microsoft.com/office/drawing/2014/main" id="{9235292A-A9EE-9741-B628-752BD22098E6}"/>
              </a:ext>
            </a:extLst>
          </p:cNvPr>
          <p:cNvSpPr>
            <a:spLocks noGrp="1"/>
          </p:cNvSpPr>
          <p:nvPr>
            <p:ph idx="1"/>
          </p:nvPr>
        </p:nvSpPr>
        <p:spPr/>
        <p:txBody>
          <a:bodyPr/>
          <a:lstStyle/>
          <a:p>
            <a:pPr marL="342900" indent="-342900" eaLnBrk="1" hangingPunct="1">
              <a:buFont typeface="Courier New" panose="02070309020205020404" pitchFamily="49" charset="0"/>
              <a:buChar char="o"/>
              <a:defRPr/>
            </a:pPr>
            <a:r>
              <a:rPr lang="it-IT" altLang="it-IT" dirty="0"/>
              <a:t>Contratti </a:t>
            </a:r>
            <a:r>
              <a:rPr lang="it-IT" altLang="it-IT" i="1" dirty="0"/>
              <a:t>future</a:t>
            </a:r>
            <a:r>
              <a:rPr lang="it-IT" altLang="it-IT" dirty="0"/>
              <a:t>: contratti progettati da un terzo per un ammontare standard di valuta estera consegnata/ricevuta in una data standard</a:t>
            </a:r>
            <a:r>
              <a:rPr lang="it-IT" altLang="it-IT" i="1" dirty="0"/>
              <a:t>. </a:t>
            </a:r>
            <a:r>
              <a:rPr lang="it-IT" altLang="it-IT" dirty="0"/>
              <a:t>Possono essere scambiati sul mercato e solo il possessore corrente è obbligato a soddisfare il contratto. </a:t>
            </a:r>
          </a:p>
          <a:p>
            <a:pPr marL="342900" lvl="3" indent="-342900" eaLnBrk="1" hangingPunct="1">
              <a:buFont typeface="Courier New" panose="02070309020205020404" pitchFamily="49" charset="0"/>
              <a:buChar char="o"/>
              <a:defRPr/>
            </a:pPr>
            <a:r>
              <a:rPr lang="it-IT" altLang="it-IT" dirty="0"/>
              <a:t>Con le </a:t>
            </a:r>
            <a:r>
              <a:rPr lang="it-IT" altLang="it-IT" i="1" dirty="0"/>
              <a:t>opzioni</a:t>
            </a:r>
            <a:r>
              <a:rPr lang="it-IT" altLang="it-IT" dirty="0"/>
              <a:t>, il contratto dà al possessore l’opzione, ma non l’obbligo, di acquistare o vendere valuta se ne ha necessità. </a:t>
            </a:r>
          </a:p>
          <a:p>
            <a:pPr marL="352425" lvl="3" indent="0" eaLnBrk="1" hangingPunct="1">
              <a:buFont typeface="Arial" charset="0"/>
              <a:buNone/>
              <a:defRPr/>
            </a:pPr>
            <a:endParaRPr lang="it-IT" altLang="it-IT" dirty="0"/>
          </a:p>
          <a:p>
            <a:pPr marL="352425" lvl="3" indent="0" eaLnBrk="1" hangingPunct="1">
              <a:buFont typeface="Arial" charset="0"/>
              <a:buNone/>
              <a:defRPr/>
            </a:pPr>
            <a:r>
              <a:rPr lang="it-IT" altLang="it-IT" sz="2400" dirty="0"/>
              <a:t>I contratti a termine, gli swap, i future e le opzioni sono tutti esempi di </a:t>
            </a:r>
            <a:r>
              <a:rPr lang="it-IT" altLang="it-IT" sz="2400" i="1" dirty="0"/>
              <a:t>derivati</a:t>
            </a:r>
            <a:r>
              <a:rPr lang="it-IT" altLang="it-IT" sz="2400" dirty="0"/>
              <a:t>.</a:t>
            </a:r>
          </a:p>
          <a:p>
            <a:pPr marL="352425" lvl="3" indent="0" eaLnBrk="1" hangingPunct="1">
              <a:buFont typeface="Arial" charset="0"/>
              <a:buNone/>
              <a:defRPr/>
            </a:pPr>
            <a:endParaRPr lang="it-IT" altLang="it-IT" dirty="0"/>
          </a:p>
        </p:txBody>
      </p:sp>
      <p:sp>
        <p:nvSpPr>
          <p:cNvPr id="55299" name="Segnaposto piè di pagina 3">
            <a:extLst>
              <a:ext uri="{FF2B5EF4-FFF2-40B4-BE49-F238E27FC236}">
                <a16:creationId xmlns:a16="http://schemas.microsoft.com/office/drawing/2014/main" id="{6C3E56B7-60EC-D747-B984-0DCD37AE30E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5300" name="Segnaposto numero diapositiva 4">
            <a:extLst>
              <a:ext uri="{FF2B5EF4-FFF2-40B4-BE49-F238E27FC236}">
                <a16:creationId xmlns:a16="http://schemas.microsoft.com/office/drawing/2014/main" id="{AD42E2B3-00BB-2B4A-8372-E90C458F2CDE}"/>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40CC37E-3E4B-5440-B382-6D6BCA4D57D4}" type="slidenum">
              <a:rPr lang="en-US" altLang="it-IT" sz="900" smtClean="0">
                <a:solidFill>
                  <a:schemeClr val="bg1"/>
                </a:solidFill>
                <a:latin typeface="Times" pitchFamily="2" charset="0"/>
              </a:rPr>
              <a:pPr eaLnBrk="0" hangingPunct="0">
                <a:spcBef>
                  <a:spcPct val="0"/>
                </a:spcBef>
                <a:buSzTx/>
                <a:buFontTx/>
                <a:buNone/>
              </a:pPr>
              <a:t>16</a:t>
            </a:fld>
            <a:endParaRPr lang="en-US" altLang="it-IT" sz="900">
              <a:solidFill>
                <a:schemeClr val="bg1"/>
              </a:solidFill>
              <a:latin typeface="Times"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a:extLst>
              <a:ext uri="{FF2B5EF4-FFF2-40B4-BE49-F238E27FC236}">
                <a16:creationId xmlns:a16="http://schemas.microsoft.com/office/drawing/2014/main" id="{C308E27E-1DFF-9445-95AC-63D0CD75FE4E}"/>
              </a:ext>
            </a:extLst>
          </p:cNvPr>
          <p:cNvSpPr>
            <a:spLocks noGrp="1" noChangeArrowheads="1"/>
          </p:cNvSpPr>
          <p:nvPr>
            <p:ph type="title"/>
          </p:nvPr>
        </p:nvSpPr>
        <p:spPr/>
        <p:txBody>
          <a:bodyPr/>
          <a:lstStyle/>
          <a:p>
            <a:pPr eaLnBrk="1" hangingPunct="1"/>
            <a:r>
              <a:rPr lang="it-IT" altLang="it-IT"/>
              <a:t>Tassi di cambio a termine non consegnabili, yuan cinese per dollaro statunitense</a:t>
            </a:r>
          </a:p>
        </p:txBody>
      </p:sp>
      <p:sp>
        <p:nvSpPr>
          <p:cNvPr id="56322" name="Segnaposto piè di pagina 3">
            <a:extLst>
              <a:ext uri="{FF2B5EF4-FFF2-40B4-BE49-F238E27FC236}">
                <a16:creationId xmlns:a16="http://schemas.microsoft.com/office/drawing/2014/main" id="{9E1B76AE-725A-F14F-BC66-391FA2A4117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6323" name="Segnaposto numero diapositiva 4">
            <a:extLst>
              <a:ext uri="{FF2B5EF4-FFF2-40B4-BE49-F238E27FC236}">
                <a16:creationId xmlns:a16="http://schemas.microsoft.com/office/drawing/2014/main" id="{6E60AA93-418F-A544-9B6E-2172F611E52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BFAD906-63FF-EB4C-B0AE-6487F54A57FA}" type="slidenum">
              <a:rPr lang="en-US" altLang="it-IT" sz="900" smtClean="0">
                <a:solidFill>
                  <a:schemeClr val="bg1"/>
                </a:solidFill>
                <a:latin typeface="Times" pitchFamily="2" charset="0"/>
              </a:rPr>
              <a:pPr eaLnBrk="0" hangingPunct="0">
                <a:spcBef>
                  <a:spcPct val="0"/>
                </a:spcBef>
                <a:buSzTx/>
                <a:buFontTx/>
                <a:buNone/>
              </a:pPr>
              <a:t>17</a:t>
            </a:fld>
            <a:endParaRPr lang="en-US" altLang="it-IT" sz="900">
              <a:solidFill>
                <a:schemeClr val="bg1"/>
              </a:solidFill>
              <a:latin typeface="Times" pitchFamily="2" charset="0"/>
            </a:endParaRPr>
          </a:p>
        </p:txBody>
      </p:sp>
      <p:pic>
        <p:nvPicPr>
          <p:cNvPr id="56324" name="Segnaposto contenuto 2">
            <a:extLst>
              <a:ext uri="{FF2B5EF4-FFF2-40B4-BE49-F238E27FC236}">
                <a16:creationId xmlns:a16="http://schemas.microsoft.com/office/drawing/2014/main" id="{DC5CE037-820B-B74C-9732-C0C4626A00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7913" y="1739900"/>
            <a:ext cx="6804025" cy="41386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89B97B09-C0BC-6144-BD66-A7302A351AD6}"/>
              </a:ext>
            </a:extLst>
          </p:cNvPr>
          <p:cNvSpPr>
            <a:spLocks noGrp="1" noChangeArrowheads="1"/>
          </p:cNvSpPr>
          <p:nvPr>
            <p:ph type="title"/>
          </p:nvPr>
        </p:nvSpPr>
        <p:spPr/>
        <p:txBody>
          <a:bodyPr/>
          <a:lstStyle/>
          <a:p>
            <a:pPr algn="ctr" eaLnBrk="1" hangingPunct="1"/>
            <a:r>
              <a:rPr lang="it-IT" altLang="it-IT" sz="2800"/>
              <a:t>La domanda di depositi in valuta</a:t>
            </a:r>
          </a:p>
        </p:txBody>
      </p:sp>
      <p:sp>
        <p:nvSpPr>
          <p:cNvPr id="18435" name="Rectangle 3">
            <a:extLst>
              <a:ext uri="{FF2B5EF4-FFF2-40B4-BE49-F238E27FC236}">
                <a16:creationId xmlns:a16="http://schemas.microsoft.com/office/drawing/2014/main" id="{34B071FE-7FEB-E545-91E9-BE5BDC86B43E}"/>
              </a:ext>
            </a:extLst>
          </p:cNvPr>
          <p:cNvSpPr>
            <a:spLocks noGrp="1" noChangeArrowheads="1"/>
          </p:cNvSpPr>
          <p:nvPr>
            <p:ph idx="1"/>
          </p:nvPr>
        </p:nvSpPr>
        <p:spPr/>
        <p:txBody>
          <a:bodyPr/>
          <a:lstStyle/>
          <a:p>
            <a:pPr eaLnBrk="1" hangingPunct="1">
              <a:spcBef>
                <a:spcPct val="80000"/>
              </a:spcBef>
            </a:pPr>
            <a:r>
              <a:rPr lang="it-IT" altLang="it-IT" sz="2400"/>
              <a:t>Che cosa influenza la domanda di (la disponibilità a comprare) depositi denominati in valuta domestica o estera? </a:t>
            </a:r>
          </a:p>
          <a:p>
            <a:pPr eaLnBrk="1" hangingPunct="1">
              <a:spcBef>
                <a:spcPct val="80000"/>
              </a:spcBef>
            </a:pPr>
            <a:r>
              <a:rPr lang="it-IT" altLang="it-IT" sz="2400"/>
              <a:t>I fattori che influenzano il rendimento delle attività determinano la domanda per tali attività.</a:t>
            </a:r>
          </a:p>
        </p:txBody>
      </p:sp>
      <p:sp>
        <p:nvSpPr>
          <p:cNvPr id="57347" name="Segnaposto piè di pagina 3">
            <a:extLst>
              <a:ext uri="{FF2B5EF4-FFF2-40B4-BE49-F238E27FC236}">
                <a16:creationId xmlns:a16="http://schemas.microsoft.com/office/drawing/2014/main" id="{97E3F930-6253-D047-A642-0B230E4008B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7348" name="Segnaposto numero diapositiva 4">
            <a:extLst>
              <a:ext uri="{FF2B5EF4-FFF2-40B4-BE49-F238E27FC236}">
                <a16:creationId xmlns:a16="http://schemas.microsoft.com/office/drawing/2014/main" id="{2DFFAB35-3A88-2645-9F06-01DD9591C88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8CEBCD4-377B-2042-AF16-61A231FF7D7D}" type="slidenum">
              <a:rPr lang="en-US" altLang="it-IT" sz="900" smtClean="0">
                <a:solidFill>
                  <a:schemeClr val="bg1"/>
                </a:solidFill>
                <a:latin typeface="Times" pitchFamily="2" charset="0"/>
              </a:rPr>
              <a:pPr eaLnBrk="0" hangingPunct="0">
                <a:spcBef>
                  <a:spcPct val="0"/>
                </a:spcBef>
                <a:buSzTx/>
                <a:buFontTx/>
                <a:buNone/>
              </a:pPr>
              <a:t>18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strips(downRigh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strips(downRight)">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3F2D6B8A-B57B-F044-AE43-D32D7C101D04}"/>
              </a:ext>
            </a:extLst>
          </p:cNvPr>
          <p:cNvSpPr>
            <a:spLocks noGrp="1" noChangeArrowheads="1"/>
          </p:cNvSpPr>
          <p:nvPr>
            <p:ph type="title"/>
          </p:nvPr>
        </p:nvSpPr>
        <p:spPr/>
        <p:txBody>
          <a:bodyPr/>
          <a:lstStyle/>
          <a:p>
            <a:pPr eaLnBrk="1" hangingPunct="1"/>
            <a:r>
              <a:rPr lang="it-IT" altLang="it-IT"/>
              <a:t>La domanda di depositi in valuta </a:t>
            </a:r>
          </a:p>
        </p:txBody>
      </p:sp>
      <p:sp>
        <p:nvSpPr>
          <p:cNvPr id="19459" name="Rectangle 3">
            <a:extLst>
              <a:ext uri="{FF2B5EF4-FFF2-40B4-BE49-F238E27FC236}">
                <a16:creationId xmlns:a16="http://schemas.microsoft.com/office/drawing/2014/main" id="{AFDF0D3D-7B47-0246-84E0-24BBFC481D53}"/>
              </a:ext>
            </a:extLst>
          </p:cNvPr>
          <p:cNvSpPr>
            <a:spLocks noGrp="1" noChangeArrowheads="1"/>
          </p:cNvSpPr>
          <p:nvPr>
            <p:ph idx="1"/>
          </p:nvPr>
        </p:nvSpPr>
        <p:spPr>
          <a:xfrm>
            <a:off x="500063" y="1143000"/>
            <a:ext cx="7835900" cy="4662488"/>
          </a:xfrm>
        </p:spPr>
        <p:txBody>
          <a:bodyPr/>
          <a:lstStyle/>
          <a:p>
            <a:pPr eaLnBrk="1" hangingPunct="1"/>
            <a:r>
              <a:rPr lang="it-IT" altLang="it-IT" sz="2400"/>
              <a:t>Il</a:t>
            </a:r>
            <a:r>
              <a:rPr lang="it-IT" altLang="it-IT" sz="2400" b="1"/>
              <a:t> tasso di rendimento</a:t>
            </a:r>
            <a:r>
              <a:rPr lang="it-IT" altLang="it-IT" sz="2400"/>
              <a:t> è la variazione percentuale del valore di un’attività in un certo periodo di tempo. </a:t>
            </a:r>
          </a:p>
          <a:p>
            <a:pPr eaLnBrk="1" hangingPunct="1"/>
            <a:r>
              <a:rPr lang="it-IT" altLang="it-IT"/>
              <a:t>Il </a:t>
            </a:r>
            <a:r>
              <a:rPr lang="it-IT" altLang="it-IT" b="1"/>
              <a:t>tasso di rendimento reale</a:t>
            </a:r>
            <a:r>
              <a:rPr lang="it-IT" altLang="it-IT"/>
              <a:t> è il tasso di rendimento aggiustato per l’inflazione. </a:t>
            </a:r>
          </a:p>
          <a:p>
            <a:pPr lvl="3" eaLnBrk="1" hangingPunct="1">
              <a:spcBef>
                <a:spcPct val="40000"/>
              </a:spcBef>
            </a:pPr>
            <a:r>
              <a:rPr lang="it-IT" altLang="it-IT" sz="1800"/>
              <a:t>Espresso in </a:t>
            </a:r>
            <a:r>
              <a:rPr lang="it-IT" altLang="it-IT" sz="1800" b="1"/>
              <a:t>termini</a:t>
            </a:r>
            <a:r>
              <a:rPr lang="it-IT" altLang="it-IT" sz="1800"/>
              <a:t> di potere d’acquisto </a:t>
            </a:r>
            <a:r>
              <a:rPr lang="it-IT" altLang="it-IT" sz="1800" b="1"/>
              <a:t>reale</a:t>
            </a:r>
            <a:r>
              <a:rPr lang="it-IT" altLang="it-IT" sz="1800"/>
              <a:t>: quantità di beni e servizi reali che si possono acquistare con i ricavi derivanti dall’investimento. </a:t>
            </a:r>
          </a:p>
        </p:txBody>
      </p:sp>
      <p:sp>
        <p:nvSpPr>
          <p:cNvPr id="58371" name="Segnaposto piè di pagina 3">
            <a:extLst>
              <a:ext uri="{FF2B5EF4-FFF2-40B4-BE49-F238E27FC236}">
                <a16:creationId xmlns:a16="http://schemas.microsoft.com/office/drawing/2014/main" id="{C4865908-71FE-CB42-9A80-E3129512AE5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8372" name="Segnaposto numero diapositiva 4">
            <a:extLst>
              <a:ext uri="{FF2B5EF4-FFF2-40B4-BE49-F238E27FC236}">
                <a16:creationId xmlns:a16="http://schemas.microsoft.com/office/drawing/2014/main" id="{D3D16B45-D7E2-944F-BB42-C231885AA33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E52AA10-E456-9941-8C42-A79BF3B41E11}" type="slidenum">
              <a:rPr lang="en-US" altLang="it-IT" sz="900" smtClean="0">
                <a:solidFill>
                  <a:schemeClr val="bg1"/>
                </a:solidFill>
                <a:latin typeface="Times" pitchFamily="2" charset="0"/>
              </a:rPr>
              <a:pPr eaLnBrk="0" hangingPunct="0">
                <a:spcBef>
                  <a:spcPct val="0"/>
                </a:spcBef>
                <a:buSzTx/>
                <a:buFontTx/>
                <a:buNone/>
              </a:pPr>
              <a:t>19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strips(downRigh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strips(downRight)">
                                      <p:cBhvr>
                                        <p:cTn id="12" dur="500"/>
                                        <p:tgtEl>
                                          <p:spTgt spid="19459">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strips(downRight)">
                                      <p:cBhvr>
                                        <p:cTn id="15" dur="5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0BE5C27-B324-014E-A136-F1DCDCC6A655}"/>
              </a:ext>
            </a:extLst>
          </p:cNvPr>
          <p:cNvSpPr>
            <a:spLocks noGrp="1" noChangeArrowheads="1"/>
          </p:cNvSpPr>
          <p:nvPr>
            <p:ph type="title"/>
          </p:nvPr>
        </p:nvSpPr>
        <p:spPr/>
        <p:txBody>
          <a:bodyPr/>
          <a:lstStyle/>
          <a:p>
            <a:pPr eaLnBrk="1" hangingPunct="1"/>
            <a:r>
              <a:rPr lang="it-IT" altLang="it-IT"/>
              <a:t>Introduzione</a:t>
            </a:r>
          </a:p>
        </p:txBody>
      </p:sp>
      <p:sp>
        <p:nvSpPr>
          <p:cNvPr id="6147" name="Rectangle 3">
            <a:extLst>
              <a:ext uri="{FF2B5EF4-FFF2-40B4-BE49-F238E27FC236}">
                <a16:creationId xmlns:a16="http://schemas.microsoft.com/office/drawing/2014/main" id="{1010ED87-CF10-6846-881E-C27CD016D329}"/>
              </a:ext>
            </a:extLst>
          </p:cNvPr>
          <p:cNvSpPr>
            <a:spLocks noGrp="1" noChangeArrowheads="1"/>
          </p:cNvSpPr>
          <p:nvPr>
            <p:ph idx="1"/>
          </p:nvPr>
        </p:nvSpPr>
        <p:spPr>
          <a:xfrm>
            <a:off x="323850" y="981075"/>
            <a:ext cx="8229600" cy="5184775"/>
          </a:xfrm>
        </p:spPr>
        <p:txBody>
          <a:bodyPr/>
          <a:lstStyle/>
          <a:p>
            <a:pPr>
              <a:defRPr/>
            </a:pPr>
            <a:r>
              <a:rPr lang="it-IT" sz="2400" dirty="0"/>
              <a:t>Definizione dei tassi di cambio</a:t>
            </a:r>
          </a:p>
          <a:p>
            <a:pPr marL="342900" indent="-342900">
              <a:buFont typeface="Courier New" panose="02070309020205020404" pitchFamily="49" charset="0"/>
              <a:buChar char="o"/>
              <a:defRPr/>
            </a:pPr>
            <a:r>
              <a:rPr lang="it-IT" dirty="0"/>
              <a:t>Deprezzamento e apprezzamento</a:t>
            </a:r>
          </a:p>
          <a:p>
            <a:pPr>
              <a:defRPr/>
            </a:pPr>
            <a:r>
              <a:rPr lang="it-IT" sz="2400" dirty="0"/>
              <a:t>Il mercato dei cambi</a:t>
            </a:r>
          </a:p>
          <a:p>
            <a:pPr marL="342900" indent="-342900">
              <a:buFont typeface="Courier New" panose="02070309020205020404" pitchFamily="49" charset="0"/>
              <a:buChar char="o"/>
              <a:defRPr/>
            </a:pPr>
            <a:r>
              <a:rPr lang="it-IT" dirty="0"/>
              <a:t>Gli operatori</a:t>
            </a:r>
          </a:p>
          <a:p>
            <a:pPr marL="342900" indent="-342900">
              <a:buFont typeface="Courier New" panose="02070309020205020404" pitchFamily="49" charset="0"/>
              <a:buChar char="o"/>
              <a:defRPr/>
            </a:pPr>
            <a:r>
              <a:rPr lang="it-IT" dirty="0"/>
              <a:t>Tassi di cambio a pronti e a termine</a:t>
            </a:r>
          </a:p>
          <a:p>
            <a:pPr>
              <a:defRPr/>
            </a:pPr>
            <a:r>
              <a:rPr lang="it-IT" sz="2400" dirty="0"/>
              <a:t>Altri modi per scambiare valuta</a:t>
            </a:r>
          </a:p>
          <a:p>
            <a:pPr>
              <a:defRPr/>
            </a:pPr>
            <a:r>
              <a:rPr lang="it-IT" sz="2400" dirty="0"/>
              <a:t>La domanda di depositi in valuta</a:t>
            </a:r>
          </a:p>
          <a:p>
            <a:pPr marL="342900" indent="-342900">
              <a:buFont typeface="Courier New" panose="02070309020205020404" pitchFamily="49" charset="0"/>
              <a:buChar char="o"/>
              <a:defRPr/>
            </a:pPr>
            <a:r>
              <a:rPr lang="it-IT" dirty="0"/>
              <a:t>L’effetto di un apprezzamento atteso dell’euro</a:t>
            </a:r>
          </a:p>
          <a:p>
            <a:pPr marL="342900" indent="-342900">
              <a:buFont typeface="Courier New" panose="02070309020205020404" pitchFamily="49" charset="0"/>
              <a:buChar char="o"/>
              <a:defRPr/>
            </a:pPr>
            <a:r>
              <a:rPr lang="it-IT" dirty="0"/>
              <a:t>Il </a:t>
            </a:r>
            <a:r>
              <a:rPr lang="it-IT" dirty="0" err="1"/>
              <a:t>carry</a:t>
            </a:r>
            <a:r>
              <a:rPr lang="it-IT" dirty="0"/>
              <a:t> </a:t>
            </a:r>
            <a:r>
              <a:rPr lang="it-IT" dirty="0" err="1"/>
              <a:t>trade</a:t>
            </a:r>
            <a:endParaRPr lang="it-IT" dirty="0"/>
          </a:p>
          <a:p>
            <a:pPr>
              <a:defRPr/>
            </a:pPr>
            <a:r>
              <a:rPr lang="it-IT" sz="2400" dirty="0"/>
              <a:t>Tassi di cambio a termine e parità “coperta”</a:t>
            </a:r>
            <a:br>
              <a:rPr lang="it-IT" sz="2400" dirty="0"/>
            </a:br>
            <a:r>
              <a:rPr lang="it-IT" sz="2400" dirty="0"/>
              <a:t>dei tassi di interesse</a:t>
            </a:r>
          </a:p>
        </p:txBody>
      </p:sp>
      <p:sp>
        <p:nvSpPr>
          <p:cNvPr id="40963" name="Segnaposto piè di pagina 3">
            <a:extLst>
              <a:ext uri="{FF2B5EF4-FFF2-40B4-BE49-F238E27FC236}">
                <a16:creationId xmlns:a16="http://schemas.microsoft.com/office/drawing/2014/main" id="{89E76C66-0DA3-0147-AB60-92F7AC13583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0964" name="Segnaposto numero diapositiva 4">
            <a:extLst>
              <a:ext uri="{FF2B5EF4-FFF2-40B4-BE49-F238E27FC236}">
                <a16:creationId xmlns:a16="http://schemas.microsoft.com/office/drawing/2014/main" id="{6F57758F-1661-FD46-8CD0-B533373AA1E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592560E-5208-714F-AFF5-CFC1A8CA3E1A}" type="slidenum">
              <a:rPr lang="en-US" altLang="it-IT" sz="900" smtClean="0">
                <a:solidFill>
                  <a:schemeClr val="bg1"/>
                </a:solidFill>
                <a:latin typeface="Times" pitchFamily="2" charset="0"/>
              </a:rPr>
              <a:pPr eaLnBrk="0" hangingPunct="0">
                <a:spcBef>
                  <a:spcPct val="0"/>
                </a:spcBef>
                <a:buSzTx/>
                <a:buFontTx/>
                <a:buNone/>
              </a:pPr>
              <a:t>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strips(downRigh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strips(downRigh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strips(downRigh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strips(downRigh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strips(downRight)">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strips(downRight)">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strips(downRight)">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strips(downRight)">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strips(downRight)">
                                      <p:cBhvr>
                                        <p:cTn id="47" dur="500"/>
                                        <p:tgtEl>
                                          <p:spTgt spid="614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6147">
                                            <p:txEl>
                                              <p:pRg st="9" end="9"/>
                                            </p:txEl>
                                          </p:spTgt>
                                        </p:tgtEl>
                                        <p:attrNameLst>
                                          <p:attrName>style.visibility</p:attrName>
                                        </p:attrNameLst>
                                      </p:cBhvr>
                                      <p:to>
                                        <p:strVal val="visible"/>
                                      </p:to>
                                    </p:set>
                                    <p:animEffect transition="in" filter="strips(downRight)">
                                      <p:cBhvr>
                                        <p:cTn id="52"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4778E922-0A5B-C741-91AD-132371EE77FF}"/>
              </a:ext>
            </a:extLst>
          </p:cNvPr>
          <p:cNvSpPr>
            <a:spLocks noGrp="1" noChangeArrowheads="1"/>
          </p:cNvSpPr>
          <p:nvPr>
            <p:ph type="title"/>
          </p:nvPr>
        </p:nvSpPr>
        <p:spPr/>
        <p:txBody>
          <a:bodyPr/>
          <a:lstStyle/>
          <a:p>
            <a:pPr eaLnBrk="1" hangingPunct="1"/>
            <a:r>
              <a:rPr lang="it-IT" altLang="it-IT"/>
              <a:t>La domanda di depositi in valuta </a:t>
            </a:r>
          </a:p>
        </p:txBody>
      </p:sp>
      <p:sp>
        <p:nvSpPr>
          <p:cNvPr id="21507" name="Rectangle 3">
            <a:extLst>
              <a:ext uri="{FF2B5EF4-FFF2-40B4-BE49-F238E27FC236}">
                <a16:creationId xmlns:a16="http://schemas.microsoft.com/office/drawing/2014/main" id="{FAE83477-8A11-574A-A299-4C172BB08D99}"/>
              </a:ext>
            </a:extLst>
          </p:cNvPr>
          <p:cNvSpPr>
            <a:spLocks noGrp="1" noChangeArrowheads="1"/>
          </p:cNvSpPr>
          <p:nvPr>
            <p:ph idx="1"/>
          </p:nvPr>
        </p:nvSpPr>
        <p:spPr/>
        <p:txBody>
          <a:bodyPr/>
          <a:lstStyle/>
          <a:p>
            <a:pPr eaLnBrk="1" hangingPunct="1">
              <a:lnSpc>
                <a:spcPct val="90000"/>
              </a:lnSpc>
              <a:defRPr/>
            </a:pPr>
            <a:r>
              <a:rPr lang="it-IT" altLang="it-IT" sz="2400" i="1" dirty="0"/>
              <a:t>A parità di altre condizioni, gli individui preferiscono detenere le attività che forniscono i tassi di rendimento più alti attesi in termini reali.</a:t>
            </a:r>
          </a:p>
          <a:p>
            <a:pPr eaLnBrk="1" hangingPunct="1">
              <a:lnSpc>
                <a:spcPct val="90000"/>
              </a:lnSpc>
              <a:defRPr/>
            </a:pPr>
            <a:r>
              <a:rPr lang="it-IT" altLang="it-IT" sz="2400" dirty="0"/>
              <a:t>Due sono gli elementi che influenzano la disponibilità e la decisione di acquistare attività:</a:t>
            </a:r>
          </a:p>
          <a:p>
            <a:pPr marL="342900" indent="-342900" eaLnBrk="1" hangingPunct="1">
              <a:lnSpc>
                <a:spcPct val="90000"/>
              </a:lnSpc>
              <a:buFont typeface="Courier New" panose="02070309020205020404" pitchFamily="49" charset="0"/>
              <a:buChar char="o"/>
              <a:defRPr/>
            </a:pPr>
            <a:r>
              <a:rPr lang="it-IT" altLang="it-IT" dirty="0"/>
              <a:t>il </a:t>
            </a:r>
            <a:r>
              <a:rPr lang="it-IT" altLang="it-IT" b="1" dirty="0"/>
              <a:t>rischio</a:t>
            </a:r>
            <a:r>
              <a:rPr lang="it-IT" altLang="it-IT" dirty="0"/>
              <a:t>;</a:t>
            </a:r>
          </a:p>
          <a:p>
            <a:pPr marL="342900" indent="-342900" eaLnBrk="1" hangingPunct="1">
              <a:lnSpc>
                <a:spcPct val="90000"/>
              </a:lnSpc>
              <a:buFont typeface="Courier New" panose="02070309020205020404" pitchFamily="49" charset="0"/>
              <a:buChar char="o"/>
              <a:defRPr/>
            </a:pPr>
            <a:r>
              <a:rPr lang="it-IT" altLang="it-IT" dirty="0"/>
              <a:t>la </a:t>
            </a:r>
            <a:r>
              <a:rPr lang="it-IT" altLang="it-IT" b="1" dirty="0"/>
              <a:t>liquidità</a:t>
            </a:r>
            <a:r>
              <a:rPr lang="it-IT" altLang="it-IT" dirty="0"/>
              <a:t>.</a:t>
            </a:r>
          </a:p>
        </p:txBody>
      </p:sp>
      <p:sp>
        <p:nvSpPr>
          <p:cNvPr id="59395" name="Segnaposto piè di pagina 3">
            <a:extLst>
              <a:ext uri="{FF2B5EF4-FFF2-40B4-BE49-F238E27FC236}">
                <a16:creationId xmlns:a16="http://schemas.microsoft.com/office/drawing/2014/main" id="{B5708148-0BE7-C04D-BEC7-13E8D500F5F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59396" name="Segnaposto numero diapositiva 4">
            <a:extLst>
              <a:ext uri="{FF2B5EF4-FFF2-40B4-BE49-F238E27FC236}">
                <a16:creationId xmlns:a16="http://schemas.microsoft.com/office/drawing/2014/main" id="{E3AE08DF-75DA-B64E-9C5A-03E45F52A55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B1AAAF6D-0A70-6545-8D13-D0E2DCDC8DE1}" type="slidenum">
              <a:rPr lang="en-US" altLang="it-IT" sz="900" smtClean="0">
                <a:solidFill>
                  <a:schemeClr val="bg1"/>
                </a:solidFill>
                <a:latin typeface="Times" pitchFamily="2" charset="0"/>
              </a:rPr>
              <a:pPr eaLnBrk="0" hangingPunct="0">
                <a:spcBef>
                  <a:spcPct val="0"/>
                </a:spcBef>
                <a:buSzTx/>
                <a:buFontTx/>
                <a:buNone/>
              </a:pPr>
              <a:t>20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strips(downRigh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strips(downRigh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strips(downRigh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strips(downRight)">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olo 1">
            <a:extLst>
              <a:ext uri="{FF2B5EF4-FFF2-40B4-BE49-F238E27FC236}">
                <a16:creationId xmlns:a16="http://schemas.microsoft.com/office/drawing/2014/main" id="{C11D60F8-4C5E-C942-A9DF-B55985398C14}"/>
              </a:ext>
            </a:extLst>
          </p:cNvPr>
          <p:cNvSpPr>
            <a:spLocks noGrp="1" noChangeArrowheads="1"/>
          </p:cNvSpPr>
          <p:nvPr>
            <p:ph type="title"/>
          </p:nvPr>
        </p:nvSpPr>
        <p:spPr/>
        <p:txBody>
          <a:bodyPr/>
          <a:lstStyle/>
          <a:p>
            <a:pPr eaLnBrk="1" hangingPunct="1"/>
            <a:r>
              <a:rPr lang="it-IT" altLang="it-IT"/>
              <a:t>La domanda di depositi in valuta </a:t>
            </a:r>
          </a:p>
        </p:txBody>
      </p:sp>
      <p:sp>
        <p:nvSpPr>
          <p:cNvPr id="60418" name="Segnaposto contenuto 2">
            <a:extLst>
              <a:ext uri="{FF2B5EF4-FFF2-40B4-BE49-F238E27FC236}">
                <a16:creationId xmlns:a16="http://schemas.microsoft.com/office/drawing/2014/main" id="{91364C38-73A2-4B43-94D4-0F8252DE7329}"/>
              </a:ext>
            </a:extLst>
          </p:cNvPr>
          <p:cNvSpPr>
            <a:spLocks noGrp="1" noChangeArrowheads="1"/>
          </p:cNvSpPr>
          <p:nvPr>
            <p:ph idx="1"/>
          </p:nvPr>
        </p:nvSpPr>
        <p:spPr/>
        <p:txBody>
          <a:bodyPr/>
          <a:lstStyle/>
          <a:p>
            <a:pPr eaLnBrk="1" hangingPunct="1">
              <a:lnSpc>
                <a:spcPct val="90000"/>
              </a:lnSpc>
            </a:pPr>
            <a:r>
              <a:rPr lang="it-IT" altLang="it-IT" sz="2400"/>
              <a:t>Ipotizziamo che il rischio e la liquidità dei depositi bancari sul mercato dei cambi siano gli stessi, indipendentemente dalla valuta di denominazione. </a:t>
            </a:r>
          </a:p>
          <a:p>
            <a:pPr lvl="3" eaLnBrk="1" hangingPunct="1">
              <a:lnSpc>
                <a:spcPct val="90000"/>
              </a:lnSpc>
            </a:pPr>
            <a:r>
              <a:rPr lang="it-IT" altLang="it-IT"/>
              <a:t>Il rischio e la liquidità sono di importanza solo secondaria nella decisione di acquisto o vendita di valuta. </a:t>
            </a:r>
          </a:p>
          <a:p>
            <a:pPr lvl="3" eaLnBrk="1" hangingPunct="1">
              <a:lnSpc>
                <a:spcPct val="90000"/>
              </a:lnSpc>
            </a:pPr>
            <a:r>
              <a:rPr lang="it-IT" altLang="it-IT"/>
              <a:t>Gli importatori e gli esportatori potrebbero essere preoccupati da rischio e liquidità, ma rappresentano una piccola porzione del mercato. </a:t>
            </a:r>
          </a:p>
          <a:p>
            <a:pPr eaLnBrk="1" hangingPunct="1"/>
            <a:endParaRPr lang="it-IT" altLang="it-IT"/>
          </a:p>
        </p:txBody>
      </p:sp>
      <p:sp>
        <p:nvSpPr>
          <p:cNvPr id="60419" name="Segnaposto piè di pagina 3">
            <a:extLst>
              <a:ext uri="{FF2B5EF4-FFF2-40B4-BE49-F238E27FC236}">
                <a16:creationId xmlns:a16="http://schemas.microsoft.com/office/drawing/2014/main" id="{0F2CBEF0-0545-F943-A6C4-E5A309969FB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0420" name="Segnaposto numero diapositiva 4">
            <a:extLst>
              <a:ext uri="{FF2B5EF4-FFF2-40B4-BE49-F238E27FC236}">
                <a16:creationId xmlns:a16="http://schemas.microsoft.com/office/drawing/2014/main" id="{0EBC7131-724C-D440-AE63-A1717C82075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D60A9E7-A9A4-984C-A147-1BD7D2E82657}" type="slidenum">
              <a:rPr lang="en-US" altLang="it-IT" sz="900" smtClean="0">
                <a:solidFill>
                  <a:schemeClr val="bg1"/>
                </a:solidFill>
                <a:latin typeface="Times" pitchFamily="2" charset="0"/>
              </a:rPr>
              <a:pPr eaLnBrk="0" hangingPunct="0">
                <a:spcBef>
                  <a:spcPct val="0"/>
                </a:spcBef>
                <a:buSzTx/>
                <a:buFontTx/>
                <a:buNone/>
              </a:pPr>
              <a:t>21</a:t>
            </a:fld>
            <a:endParaRPr lang="en-US" altLang="it-IT" sz="900">
              <a:solidFill>
                <a:schemeClr val="bg1"/>
              </a:solidFill>
              <a:latin typeface="Times"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C44FF9D6-5BFD-8341-A8E7-190E615752BE}"/>
              </a:ext>
            </a:extLst>
          </p:cNvPr>
          <p:cNvSpPr>
            <a:spLocks noGrp="1" noChangeArrowheads="1"/>
          </p:cNvSpPr>
          <p:nvPr>
            <p:ph type="title"/>
          </p:nvPr>
        </p:nvSpPr>
        <p:spPr/>
        <p:txBody>
          <a:bodyPr/>
          <a:lstStyle/>
          <a:p>
            <a:pPr eaLnBrk="1" hangingPunct="1"/>
            <a:r>
              <a:rPr lang="it-IT" altLang="it-IT"/>
              <a:t>La domanda di depositi in valuta </a:t>
            </a:r>
          </a:p>
        </p:txBody>
      </p:sp>
      <p:sp>
        <p:nvSpPr>
          <p:cNvPr id="22531" name="Rectangle 3">
            <a:extLst>
              <a:ext uri="{FF2B5EF4-FFF2-40B4-BE49-F238E27FC236}">
                <a16:creationId xmlns:a16="http://schemas.microsoft.com/office/drawing/2014/main" id="{12629FC4-9D67-A24D-B438-1F3F9C90106B}"/>
              </a:ext>
            </a:extLst>
          </p:cNvPr>
          <p:cNvSpPr>
            <a:spLocks noGrp="1" noChangeArrowheads="1"/>
          </p:cNvSpPr>
          <p:nvPr>
            <p:ph idx="1"/>
          </p:nvPr>
        </p:nvSpPr>
        <p:spPr/>
        <p:txBody>
          <a:bodyPr/>
          <a:lstStyle/>
          <a:p>
            <a:pPr eaLnBrk="1" hangingPunct="1"/>
            <a:r>
              <a:rPr lang="it-IT" altLang="it-IT" sz="2400"/>
              <a:t>Gli investitori siano principalmente interessati ai tassi di rendimento sui depositi bancari. </a:t>
            </a:r>
          </a:p>
          <a:p>
            <a:pPr eaLnBrk="1" hangingPunct="1"/>
            <a:r>
              <a:rPr lang="it-IT" altLang="it-IT" sz="2400"/>
              <a:t>I tassi di rendimento sono determinati da:</a:t>
            </a:r>
          </a:p>
          <a:p>
            <a:pPr lvl="3" eaLnBrk="1" hangingPunct="1">
              <a:spcBef>
                <a:spcPct val="50000"/>
              </a:spcBef>
            </a:pPr>
            <a:r>
              <a:rPr lang="it-IT" altLang="it-IT" sz="2400"/>
              <a:t>i tassi di interesse che le attività fruttano;</a:t>
            </a:r>
          </a:p>
          <a:p>
            <a:pPr lvl="3" eaLnBrk="1" hangingPunct="1">
              <a:spcBef>
                <a:spcPct val="40000"/>
              </a:spcBef>
            </a:pPr>
            <a:r>
              <a:rPr lang="it-IT" altLang="it-IT" sz="2400"/>
              <a:t>le aspettative di apprezzamento o deprezzamento. </a:t>
            </a:r>
          </a:p>
        </p:txBody>
      </p:sp>
      <p:sp>
        <p:nvSpPr>
          <p:cNvPr id="61443" name="Segnaposto piè di pagina 3">
            <a:extLst>
              <a:ext uri="{FF2B5EF4-FFF2-40B4-BE49-F238E27FC236}">
                <a16:creationId xmlns:a16="http://schemas.microsoft.com/office/drawing/2014/main" id="{44EC98F8-6648-E748-8721-4D4CA01C5AB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1444" name="Segnaposto numero diapositiva 4">
            <a:extLst>
              <a:ext uri="{FF2B5EF4-FFF2-40B4-BE49-F238E27FC236}">
                <a16:creationId xmlns:a16="http://schemas.microsoft.com/office/drawing/2014/main" id="{33A998CF-20D0-3841-9350-56AA7C69A57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889A7B8-95F1-F048-9D52-C858D49123C8}" type="slidenum">
              <a:rPr lang="en-US" altLang="it-IT" sz="900" smtClean="0">
                <a:solidFill>
                  <a:schemeClr val="bg1"/>
                </a:solidFill>
                <a:latin typeface="Times" pitchFamily="2" charset="0"/>
              </a:rPr>
              <a:pPr eaLnBrk="0" hangingPunct="0">
                <a:spcBef>
                  <a:spcPct val="0"/>
                </a:spcBef>
                <a:buSzTx/>
                <a:buFontTx/>
                <a:buNone/>
              </a:pPr>
              <a:t>22</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strips(downRigh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strips(downRight)">
                                      <p:cBhvr>
                                        <p:cTn id="12" dur="500"/>
                                        <p:tgtEl>
                                          <p:spTgt spid="22531">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Effect transition="in" filter="strips(downRight)">
                                      <p:cBhvr>
                                        <p:cTn id="15" dur="500"/>
                                        <p:tgtEl>
                                          <p:spTgt spid="22531">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2531">
                                            <p:txEl>
                                              <p:pRg st="3" end="3"/>
                                            </p:txEl>
                                          </p:spTgt>
                                        </p:tgtEl>
                                        <p:attrNameLst>
                                          <p:attrName>style.visibility</p:attrName>
                                        </p:attrNameLst>
                                      </p:cBhvr>
                                      <p:to>
                                        <p:strVal val="visible"/>
                                      </p:to>
                                    </p:set>
                                    <p:animEffect transition="in" filter="strips(downRight)">
                                      <p:cBhvr>
                                        <p:cTn id="18"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C047244-4403-5A43-B5C8-9CF8B28B9F62}"/>
              </a:ext>
            </a:extLst>
          </p:cNvPr>
          <p:cNvSpPr>
            <a:spLocks noGrp="1" noChangeArrowheads="1"/>
          </p:cNvSpPr>
          <p:nvPr>
            <p:ph type="title"/>
          </p:nvPr>
        </p:nvSpPr>
        <p:spPr/>
        <p:txBody>
          <a:bodyPr/>
          <a:lstStyle/>
          <a:p>
            <a:pPr eaLnBrk="1" hangingPunct="1"/>
            <a:r>
              <a:rPr lang="it-IT" altLang="it-IT"/>
              <a:t>La domanda di depositi in valuta </a:t>
            </a:r>
          </a:p>
        </p:txBody>
      </p:sp>
      <p:sp>
        <p:nvSpPr>
          <p:cNvPr id="23555" name="Rectangle 3">
            <a:extLst>
              <a:ext uri="{FF2B5EF4-FFF2-40B4-BE49-F238E27FC236}">
                <a16:creationId xmlns:a16="http://schemas.microsoft.com/office/drawing/2014/main" id="{A0ACA810-CFF3-7743-BC76-9A5C704358DE}"/>
              </a:ext>
            </a:extLst>
          </p:cNvPr>
          <p:cNvSpPr>
            <a:spLocks noGrp="1" noChangeArrowheads="1"/>
          </p:cNvSpPr>
          <p:nvPr>
            <p:ph idx="1"/>
          </p:nvPr>
        </p:nvSpPr>
        <p:spPr/>
        <p:txBody>
          <a:bodyPr/>
          <a:lstStyle/>
          <a:p>
            <a:pPr eaLnBrk="1" hangingPunct="1">
              <a:lnSpc>
                <a:spcPct val="90000"/>
              </a:lnSpc>
            </a:pPr>
            <a:r>
              <a:rPr lang="it-IT" altLang="it-IT" sz="2400"/>
              <a:t>Il </a:t>
            </a:r>
            <a:r>
              <a:rPr lang="it-IT" altLang="it-IT" sz="2400" b="1"/>
              <a:t>tasso di interesse </a:t>
            </a:r>
            <a:r>
              <a:rPr lang="it-IT" altLang="it-IT" sz="2400"/>
              <a:t>di una valuta è l’ammontare di valuta che si può ottenere dal prestito di una unità per un anno. </a:t>
            </a:r>
          </a:p>
          <a:p>
            <a:pPr eaLnBrk="1" hangingPunct="1">
              <a:lnSpc>
                <a:spcPct val="90000"/>
              </a:lnSpc>
            </a:pPr>
            <a:r>
              <a:rPr lang="it-IT" altLang="it-IT" sz="2400"/>
              <a:t>Il tasso di rendimento di un deposito in valuta domestica è il tasso di interesse ottenuto dal deposito bancario.</a:t>
            </a:r>
          </a:p>
          <a:p>
            <a:pPr eaLnBrk="1" hangingPunct="1">
              <a:lnSpc>
                <a:spcPct val="90000"/>
              </a:lnSpc>
            </a:pPr>
            <a:r>
              <a:rPr lang="it-IT" altLang="it-IT" sz="2400"/>
              <a:t>Per paragonare il tasso di rendimento di un deposito in valuta domestica con uno in valuta estera si considerino:</a:t>
            </a:r>
          </a:p>
          <a:p>
            <a:pPr lvl="3" eaLnBrk="1" hangingPunct="1">
              <a:lnSpc>
                <a:spcPct val="90000"/>
              </a:lnSpc>
            </a:pPr>
            <a:r>
              <a:rPr lang="it-IT" altLang="it-IT"/>
              <a:t>il tasso di interesse del deposito in valuta estera;</a:t>
            </a:r>
          </a:p>
          <a:p>
            <a:pPr lvl="3" eaLnBrk="1" hangingPunct="1">
              <a:lnSpc>
                <a:spcPct val="90000"/>
              </a:lnSpc>
            </a:pPr>
            <a:r>
              <a:rPr lang="it-IT" altLang="it-IT"/>
              <a:t>il tasso atteso di apprezzamento o deprezzamento della valuta estera rispetto a quella domestica. </a:t>
            </a:r>
          </a:p>
        </p:txBody>
      </p:sp>
      <p:sp>
        <p:nvSpPr>
          <p:cNvPr id="62467" name="Segnaposto piè di pagina 3">
            <a:extLst>
              <a:ext uri="{FF2B5EF4-FFF2-40B4-BE49-F238E27FC236}">
                <a16:creationId xmlns:a16="http://schemas.microsoft.com/office/drawing/2014/main" id="{D1E9E718-19D3-764E-BC29-E51DDF5D495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2468" name="Segnaposto numero diapositiva 4">
            <a:extLst>
              <a:ext uri="{FF2B5EF4-FFF2-40B4-BE49-F238E27FC236}">
                <a16:creationId xmlns:a16="http://schemas.microsoft.com/office/drawing/2014/main" id="{8E10B1F8-6E87-9C40-B0D2-F29122B0728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C70684C-FA8B-634E-9591-122DA32C2D91}" type="slidenum">
              <a:rPr lang="en-US" altLang="it-IT" sz="900" smtClean="0">
                <a:solidFill>
                  <a:schemeClr val="bg1"/>
                </a:solidFill>
                <a:latin typeface="Times" pitchFamily="2" charset="0"/>
              </a:rPr>
              <a:pPr eaLnBrk="0" hangingPunct="0">
                <a:spcBef>
                  <a:spcPct val="0"/>
                </a:spcBef>
                <a:buSzTx/>
                <a:buFontTx/>
                <a:buNone/>
              </a:pPr>
              <a:t>23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strips(downRigh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strips(downRight)">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strips(downRight)">
                                      <p:cBhvr>
                                        <p:cTn id="17" dur="500"/>
                                        <p:tgtEl>
                                          <p:spTgt spid="23555">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23555">
                                            <p:txEl>
                                              <p:pRg st="3" end="3"/>
                                            </p:txEl>
                                          </p:spTgt>
                                        </p:tgtEl>
                                        <p:attrNameLst>
                                          <p:attrName>style.visibility</p:attrName>
                                        </p:attrNameLst>
                                      </p:cBhvr>
                                      <p:to>
                                        <p:strVal val="visible"/>
                                      </p:to>
                                    </p:set>
                                    <p:animEffect transition="in" filter="strips(downRight)">
                                      <p:cBhvr>
                                        <p:cTn id="20" dur="500"/>
                                        <p:tgtEl>
                                          <p:spTgt spid="23555">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Effect transition="in" filter="strips(downRight)">
                                      <p:cBhvr>
                                        <p:cTn id="23"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olo 1">
            <a:extLst>
              <a:ext uri="{FF2B5EF4-FFF2-40B4-BE49-F238E27FC236}">
                <a16:creationId xmlns:a16="http://schemas.microsoft.com/office/drawing/2014/main" id="{A619182E-4AAB-FE4F-AFFE-2C1C343AF656}"/>
              </a:ext>
            </a:extLst>
          </p:cNvPr>
          <p:cNvSpPr>
            <a:spLocks noGrp="1" noChangeArrowheads="1"/>
          </p:cNvSpPr>
          <p:nvPr>
            <p:ph type="title"/>
          </p:nvPr>
        </p:nvSpPr>
        <p:spPr/>
        <p:txBody>
          <a:bodyPr/>
          <a:lstStyle/>
          <a:p>
            <a:pPr eaLnBrk="1" hangingPunct="1"/>
            <a:r>
              <a:rPr lang="it-IT" altLang="it-IT" b="0"/>
              <a:t>Figura 3.2 </a:t>
            </a:r>
            <a:r>
              <a:rPr lang="it-IT" altLang="it-IT"/>
              <a:t>Tassi di interesse a breve su attività in dollari e in yen, 1978–2013</a:t>
            </a:r>
          </a:p>
        </p:txBody>
      </p:sp>
      <p:sp>
        <p:nvSpPr>
          <p:cNvPr id="63490" name="Segnaposto piè di pagina 3">
            <a:extLst>
              <a:ext uri="{FF2B5EF4-FFF2-40B4-BE49-F238E27FC236}">
                <a16:creationId xmlns:a16="http://schemas.microsoft.com/office/drawing/2014/main" id="{FBC95CD3-309F-6C4F-8758-E20E62EA8C7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3491" name="Segnaposto numero diapositiva 4">
            <a:extLst>
              <a:ext uri="{FF2B5EF4-FFF2-40B4-BE49-F238E27FC236}">
                <a16:creationId xmlns:a16="http://schemas.microsoft.com/office/drawing/2014/main" id="{3C181319-0C44-1E44-96A9-47864F82C40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91DC88E-0C56-B04A-9A21-7C7192D5A3E9}" type="slidenum">
              <a:rPr lang="en-US" altLang="it-IT" sz="900" smtClean="0">
                <a:solidFill>
                  <a:schemeClr val="bg1"/>
                </a:solidFill>
                <a:latin typeface="Times" pitchFamily="2" charset="0"/>
              </a:rPr>
              <a:pPr eaLnBrk="0" hangingPunct="0">
                <a:spcBef>
                  <a:spcPct val="0"/>
                </a:spcBef>
                <a:buSzTx/>
                <a:buFontTx/>
                <a:buNone/>
              </a:pPr>
              <a:t>24</a:t>
            </a:fld>
            <a:endParaRPr lang="en-US" altLang="it-IT" sz="900">
              <a:solidFill>
                <a:schemeClr val="bg1"/>
              </a:solidFill>
              <a:latin typeface="Times" pitchFamily="2" charset="0"/>
            </a:endParaRPr>
          </a:p>
        </p:txBody>
      </p:sp>
      <p:pic>
        <p:nvPicPr>
          <p:cNvPr id="63492" name="Segnaposto contenuto 2">
            <a:extLst>
              <a:ext uri="{FF2B5EF4-FFF2-40B4-BE49-F238E27FC236}">
                <a16:creationId xmlns:a16="http://schemas.microsoft.com/office/drawing/2014/main" id="{A296E83A-2240-994E-BB6A-EDE83E4398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639888"/>
            <a:ext cx="6985000" cy="433863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2EE0134-B472-D44A-BE31-2EACABEBECAE}"/>
              </a:ext>
            </a:extLst>
          </p:cNvPr>
          <p:cNvSpPr>
            <a:spLocks noGrp="1" noChangeArrowheads="1"/>
          </p:cNvSpPr>
          <p:nvPr>
            <p:ph type="title"/>
          </p:nvPr>
        </p:nvSpPr>
        <p:spPr/>
        <p:txBody>
          <a:bodyPr/>
          <a:lstStyle/>
          <a:p>
            <a:pPr eaLnBrk="1" hangingPunct="1"/>
            <a:r>
              <a:rPr lang="it-IT" altLang="it-IT"/>
              <a:t>La domanda di depositi in valuta </a:t>
            </a:r>
          </a:p>
        </p:txBody>
      </p:sp>
      <p:sp>
        <p:nvSpPr>
          <p:cNvPr id="24579" name="Rectangle 3">
            <a:extLst>
              <a:ext uri="{FF2B5EF4-FFF2-40B4-BE49-F238E27FC236}">
                <a16:creationId xmlns:a16="http://schemas.microsoft.com/office/drawing/2014/main" id="{48D076C7-E641-F444-898A-B02738E8E34E}"/>
              </a:ext>
            </a:extLst>
          </p:cNvPr>
          <p:cNvSpPr>
            <a:spLocks noGrp="1" noChangeArrowheads="1"/>
          </p:cNvSpPr>
          <p:nvPr>
            <p:ph idx="1"/>
          </p:nvPr>
        </p:nvSpPr>
        <p:spPr>
          <a:xfrm>
            <a:off x="365125" y="1196975"/>
            <a:ext cx="8229600" cy="4597400"/>
          </a:xfrm>
        </p:spPr>
        <p:txBody>
          <a:bodyPr/>
          <a:lstStyle/>
          <a:p>
            <a:pPr eaLnBrk="1" hangingPunct="1">
              <a:lnSpc>
                <a:spcPct val="90000"/>
              </a:lnSpc>
            </a:pPr>
            <a:r>
              <a:rPr lang="it-IT" altLang="it-IT" sz="2400"/>
              <a:t>Supponiamo che il tasso di interesse su un deposito in dollari sia il 2%.</a:t>
            </a:r>
          </a:p>
          <a:p>
            <a:pPr eaLnBrk="1" hangingPunct="1">
              <a:lnSpc>
                <a:spcPct val="90000"/>
              </a:lnSpc>
            </a:pPr>
            <a:r>
              <a:rPr lang="it-IT" altLang="it-IT" sz="2400"/>
              <a:t>Supponiamo che il tasso di interesse su un deposito in euro sia 4%.</a:t>
            </a:r>
          </a:p>
          <a:p>
            <a:pPr eaLnBrk="1" hangingPunct="1">
              <a:lnSpc>
                <a:spcPct val="90000"/>
              </a:lnSpc>
            </a:pPr>
            <a:r>
              <a:rPr lang="it-IT" altLang="it-IT" sz="2400"/>
              <a:t>Un deposito in euro frutta un tasso di rendimento atteso maggiore?</a:t>
            </a:r>
          </a:p>
          <a:p>
            <a:pPr lvl="3" eaLnBrk="1" hangingPunct="1">
              <a:spcBef>
                <a:spcPct val="40000"/>
              </a:spcBef>
            </a:pPr>
            <a:r>
              <a:rPr lang="it-IT" altLang="it-IT"/>
              <a:t>Supponiamo che oggi il tasso di cambio sia $1/€1 e il tasso atteso a 1 anno sia $0,97/€1.</a:t>
            </a:r>
          </a:p>
          <a:p>
            <a:pPr lvl="3" eaLnBrk="1" hangingPunct="1">
              <a:spcBef>
                <a:spcPct val="40000"/>
              </a:spcBef>
            </a:pPr>
            <a:r>
              <a:rPr lang="it-IT" altLang="it-IT"/>
              <a:t>$100 oggi si possono scambiare per €100. </a:t>
            </a:r>
          </a:p>
          <a:p>
            <a:pPr lvl="3" eaLnBrk="1" hangingPunct="1">
              <a:spcBef>
                <a:spcPct val="40000"/>
              </a:spcBef>
            </a:pPr>
            <a:r>
              <a:rPr lang="it-IT" altLang="it-IT"/>
              <a:t>Questi €100 frutteranno €104 dopo1 anno.</a:t>
            </a:r>
          </a:p>
          <a:p>
            <a:pPr lvl="3" eaLnBrk="1" hangingPunct="1">
              <a:spcBef>
                <a:spcPct val="40000"/>
              </a:spcBef>
            </a:pPr>
            <a:r>
              <a:rPr lang="it-IT" altLang="it-IT"/>
              <a:t>Ci si aspetta che questi €104 equivalgano a $0,97/€1 x €104 = $100,88.</a:t>
            </a:r>
          </a:p>
        </p:txBody>
      </p:sp>
      <p:sp>
        <p:nvSpPr>
          <p:cNvPr id="64515" name="Segnaposto piè di pagina 3">
            <a:extLst>
              <a:ext uri="{FF2B5EF4-FFF2-40B4-BE49-F238E27FC236}">
                <a16:creationId xmlns:a16="http://schemas.microsoft.com/office/drawing/2014/main" id="{AFAB0D2D-B406-EB42-8D89-1B9E52DE369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4516" name="Segnaposto numero diapositiva 4">
            <a:extLst>
              <a:ext uri="{FF2B5EF4-FFF2-40B4-BE49-F238E27FC236}">
                <a16:creationId xmlns:a16="http://schemas.microsoft.com/office/drawing/2014/main" id="{EBF918E9-1B3A-A54C-BC71-9DF18B692B0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329567C-4B4E-C544-8874-6BB37BEED6C9}" type="slidenum">
              <a:rPr lang="en-US" altLang="it-IT" sz="900" smtClean="0">
                <a:solidFill>
                  <a:schemeClr val="bg1"/>
                </a:solidFill>
                <a:latin typeface="Times" pitchFamily="2" charset="0"/>
              </a:rPr>
              <a:pPr eaLnBrk="0" hangingPunct="0">
                <a:spcBef>
                  <a:spcPct val="0"/>
                </a:spcBef>
                <a:buSzTx/>
                <a:buFontTx/>
                <a:buNone/>
              </a:pPr>
              <a:t>25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strips(downRight)">
                                      <p:cBhvr>
                                        <p:cTn id="7" dur="5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strips(downRight)">
                                      <p:cBhvr>
                                        <p:cTn id="12" dur="500"/>
                                        <p:tgtEl>
                                          <p:spTgt spid="24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strips(downRight)">
                                      <p:cBhvr>
                                        <p:cTn id="17" dur="500"/>
                                        <p:tgtEl>
                                          <p:spTgt spid="24579">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24579">
                                            <p:txEl>
                                              <p:pRg st="3" end="3"/>
                                            </p:txEl>
                                          </p:spTgt>
                                        </p:tgtEl>
                                        <p:attrNameLst>
                                          <p:attrName>style.visibility</p:attrName>
                                        </p:attrNameLst>
                                      </p:cBhvr>
                                      <p:to>
                                        <p:strVal val="visible"/>
                                      </p:to>
                                    </p:set>
                                    <p:animEffect transition="in" filter="strips(downRight)">
                                      <p:cBhvr>
                                        <p:cTn id="20" dur="500"/>
                                        <p:tgtEl>
                                          <p:spTgt spid="24579">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strips(downRight)">
                                      <p:cBhvr>
                                        <p:cTn id="23" dur="500"/>
                                        <p:tgtEl>
                                          <p:spTgt spid="24579">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strips(downRight)">
                                      <p:cBhvr>
                                        <p:cTn id="26" dur="500"/>
                                        <p:tgtEl>
                                          <p:spTgt spid="24579">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4579">
                                            <p:txEl>
                                              <p:pRg st="6" end="6"/>
                                            </p:txEl>
                                          </p:spTgt>
                                        </p:tgtEl>
                                        <p:attrNameLst>
                                          <p:attrName>style.visibility</p:attrName>
                                        </p:attrNameLst>
                                      </p:cBhvr>
                                      <p:to>
                                        <p:strVal val="visible"/>
                                      </p:to>
                                    </p:set>
                                    <p:animEffect transition="in" filter="strips(downRight)">
                                      <p:cBhvr>
                                        <p:cTn id="29"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B3016B2F-3438-764D-A119-05CFE80FA258}"/>
              </a:ext>
            </a:extLst>
          </p:cNvPr>
          <p:cNvSpPr>
            <a:spLocks noGrp="1" noChangeArrowheads="1"/>
          </p:cNvSpPr>
          <p:nvPr>
            <p:ph type="title"/>
          </p:nvPr>
        </p:nvSpPr>
        <p:spPr/>
        <p:txBody>
          <a:bodyPr/>
          <a:lstStyle/>
          <a:p>
            <a:pPr eaLnBrk="1" hangingPunct="1"/>
            <a:r>
              <a:rPr lang="it-IT" altLang="it-IT"/>
              <a:t>La domanda di depositi in valuta </a:t>
            </a:r>
          </a:p>
        </p:txBody>
      </p:sp>
      <p:sp>
        <p:nvSpPr>
          <p:cNvPr id="25603" name="Rectangle 3">
            <a:extLst>
              <a:ext uri="{FF2B5EF4-FFF2-40B4-BE49-F238E27FC236}">
                <a16:creationId xmlns:a16="http://schemas.microsoft.com/office/drawing/2014/main" id="{3D1587E0-BD76-1E48-9D58-1EF94453E621}"/>
              </a:ext>
            </a:extLst>
          </p:cNvPr>
          <p:cNvSpPr>
            <a:spLocks noGrp="1" noChangeArrowheads="1"/>
          </p:cNvSpPr>
          <p:nvPr>
            <p:ph idx="1"/>
          </p:nvPr>
        </p:nvSpPr>
        <p:spPr>
          <a:xfrm>
            <a:off x="357188" y="1071563"/>
            <a:ext cx="8229600" cy="5072062"/>
          </a:xfrm>
        </p:spPr>
        <p:txBody>
          <a:bodyPr/>
          <a:lstStyle/>
          <a:p>
            <a:pPr eaLnBrk="1" hangingPunct="1"/>
            <a:r>
              <a:rPr lang="it-IT" altLang="it-IT" sz="2400"/>
              <a:t>Il tasso di rendimento in dollari dell’investimento in depositi in euro è ($100,88-$100)/$100 = 0,88%.</a:t>
            </a:r>
          </a:p>
          <a:p>
            <a:pPr eaLnBrk="1" hangingPunct="1"/>
            <a:r>
              <a:rPr lang="it-IT" altLang="it-IT" sz="2400"/>
              <a:t>Paragoniamo questo tasso di rendimento con quello che deriva da un deposito in dollari. </a:t>
            </a:r>
          </a:p>
          <a:p>
            <a:pPr lvl="3" eaLnBrk="1" hangingPunct="1"/>
            <a:r>
              <a:rPr lang="it-IT" altLang="it-IT"/>
              <a:t>Il tasso di rendimento è semplicemente il tasso di interesse. </a:t>
            </a:r>
          </a:p>
          <a:p>
            <a:pPr lvl="3" eaLnBrk="1" hangingPunct="1"/>
            <a:r>
              <a:rPr lang="it-IT" altLang="it-IT"/>
              <a:t>Dopo 1 anno ci si aspetta che i $100 fruttino $102: </a:t>
            </a:r>
            <a:br>
              <a:rPr lang="it-IT" altLang="it-IT"/>
            </a:br>
            <a:r>
              <a:rPr lang="it-IT" altLang="it-IT"/>
              <a:t>($102-$100)/$100 = 2%</a:t>
            </a:r>
          </a:p>
          <a:p>
            <a:pPr eaLnBrk="1" hangingPunct="1"/>
            <a:r>
              <a:rPr lang="it-IT" altLang="it-IT" sz="2400"/>
              <a:t>Il deposito in euro ha un tasso di rendimento atteso inferiore: </a:t>
            </a:r>
            <a:r>
              <a:rPr lang="it-IT" altLang="it-IT" sz="2400" i="1"/>
              <a:t>tutti</a:t>
            </a:r>
            <a:r>
              <a:rPr lang="it-IT" altLang="it-IT" sz="2400"/>
              <a:t> gli investitori preferiranno i depositi in dollari e </a:t>
            </a:r>
            <a:r>
              <a:rPr lang="it-IT" altLang="it-IT" sz="2400" i="1"/>
              <a:t>nessuno</a:t>
            </a:r>
            <a:r>
              <a:rPr lang="it-IT" altLang="it-IT" sz="2400"/>
              <a:t> vorrà detenere depositi in euro. </a:t>
            </a:r>
          </a:p>
        </p:txBody>
      </p:sp>
      <p:sp>
        <p:nvSpPr>
          <p:cNvPr id="65539" name="Segnaposto piè di pagina 3">
            <a:extLst>
              <a:ext uri="{FF2B5EF4-FFF2-40B4-BE49-F238E27FC236}">
                <a16:creationId xmlns:a16="http://schemas.microsoft.com/office/drawing/2014/main" id="{903A3A3D-9628-9347-8466-B9150670C6BD}"/>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5540" name="Segnaposto numero diapositiva 4">
            <a:extLst>
              <a:ext uri="{FF2B5EF4-FFF2-40B4-BE49-F238E27FC236}">
                <a16:creationId xmlns:a16="http://schemas.microsoft.com/office/drawing/2014/main" id="{BC5913DA-B012-B343-835E-AFBE94D81B0D}"/>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2D78862-68A4-5641-8049-99801B825FCD}" type="slidenum">
              <a:rPr lang="en-US" altLang="it-IT" sz="900" smtClean="0">
                <a:solidFill>
                  <a:schemeClr val="bg1"/>
                </a:solidFill>
                <a:latin typeface="Times" pitchFamily="2" charset="0"/>
              </a:rPr>
              <a:pPr eaLnBrk="0" hangingPunct="0">
                <a:spcBef>
                  <a:spcPct val="0"/>
                </a:spcBef>
                <a:buSzTx/>
                <a:buFontTx/>
                <a:buNone/>
              </a:pPr>
              <a:t>26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strips(downRight)">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strips(downRight)">
                                      <p:cBhvr>
                                        <p:cTn id="12" dur="500"/>
                                        <p:tgtEl>
                                          <p:spTgt spid="2560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strips(downRight)">
                                      <p:cBhvr>
                                        <p:cTn id="15" dur="500"/>
                                        <p:tgtEl>
                                          <p:spTgt spid="25603">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strips(downRight)">
                                      <p:cBhvr>
                                        <p:cTn id="18" dur="500"/>
                                        <p:tgtEl>
                                          <p:spTgt spid="256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strips(downRight)">
                                      <p:cBhvr>
                                        <p:cTn id="23"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0D238787-4A87-4C48-B174-C07BFBE68A3C}"/>
              </a:ext>
            </a:extLst>
          </p:cNvPr>
          <p:cNvSpPr>
            <a:spLocks noGrp="1" noChangeArrowheads="1"/>
          </p:cNvSpPr>
          <p:nvPr>
            <p:ph type="title"/>
          </p:nvPr>
        </p:nvSpPr>
        <p:spPr/>
        <p:txBody>
          <a:bodyPr/>
          <a:lstStyle/>
          <a:p>
            <a:pPr eaLnBrk="1" hangingPunct="1"/>
            <a:r>
              <a:rPr lang="it-IT" altLang="it-IT"/>
              <a:t>La domanda di depositi in valuta </a:t>
            </a:r>
          </a:p>
        </p:txBody>
      </p:sp>
      <p:sp>
        <p:nvSpPr>
          <p:cNvPr id="26627" name="Rectangle 3">
            <a:extLst>
              <a:ext uri="{FF2B5EF4-FFF2-40B4-BE49-F238E27FC236}">
                <a16:creationId xmlns:a16="http://schemas.microsoft.com/office/drawing/2014/main" id="{05058597-907E-6F4F-8CC0-0688F924D83B}"/>
              </a:ext>
            </a:extLst>
          </p:cNvPr>
          <p:cNvSpPr>
            <a:spLocks noGrp="1" noChangeArrowheads="1"/>
          </p:cNvSpPr>
          <p:nvPr>
            <p:ph idx="1"/>
          </p:nvPr>
        </p:nvSpPr>
        <p:spPr>
          <a:xfrm>
            <a:off x="428625" y="1143000"/>
            <a:ext cx="8229600" cy="4714875"/>
          </a:xfrm>
        </p:spPr>
        <p:txBody>
          <a:bodyPr/>
          <a:lstStyle/>
          <a:p>
            <a:pPr eaLnBrk="1" hangingPunct="1">
              <a:lnSpc>
                <a:spcPct val="90000"/>
              </a:lnSpc>
              <a:defRPr/>
            </a:pPr>
            <a:r>
              <a:rPr lang="it-IT" altLang="it-IT" sz="2400" dirty="0"/>
              <a:t>Si noti che il </a:t>
            </a:r>
            <a:r>
              <a:rPr lang="it-IT" altLang="it-IT" sz="2400" b="1" dirty="0"/>
              <a:t>tasso</a:t>
            </a:r>
            <a:r>
              <a:rPr lang="it-IT" altLang="it-IT" sz="2400" dirty="0"/>
              <a:t> atteso </a:t>
            </a:r>
            <a:r>
              <a:rPr lang="it-IT" altLang="it-IT" sz="2400" b="1" dirty="0"/>
              <a:t>di apprezzamento </a:t>
            </a:r>
            <a:r>
              <a:rPr lang="it-IT" altLang="it-IT" sz="2400" dirty="0"/>
              <a:t>dell’euro è ($0,97- $1)/$1 = -0,03 = –3%.</a:t>
            </a:r>
          </a:p>
          <a:p>
            <a:pPr eaLnBrk="1" hangingPunct="1">
              <a:lnSpc>
                <a:spcPct val="90000"/>
              </a:lnSpc>
              <a:defRPr/>
            </a:pPr>
            <a:r>
              <a:rPr lang="it-IT" altLang="it-IT" sz="2400" dirty="0"/>
              <a:t>Semplifichiamo l’analisi dicendo che il tasso di rendimento in dollari dei depositi in euro è circa uguale a:</a:t>
            </a:r>
          </a:p>
          <a:p>
            <a:pPr lvl="3" eaLnBrk="1" hangingPunct="1">
              <a:lnSpc>
                <a:spcPct val="90000"/>
              </a:lnSpc>
              <a:buFont typeface="Arial" charset="0"/>
              <a:buChar char="○"/>
              <a:defRPr/>
            </a:pPr>
            <a:r>
              <a:rPr lang="it-IT" altLang="it-IT" dirty="0"/>
              <a:t>il tasso di interesse sui depositi in euro + il tasso atteso di apprezzamento sui depositi in euro:</a:t>
            </a:r>
          </a:p>
          <a:p>
            <a:pPr marL="352425" lvl="3" indent="0" algn="ctr" eaLnBrk="1" hangingPunct="1">
              <a:lnSpc>
                <a:spcPct val="90000"/>
              </a:lnSpc>
              <a:buFont typeface="Arial" charset="0"/>
              <a:buNone/>
              <a:defRPr/>
            </a:pPr>
            <a:r>
              <a:rPr lang="it-IT" altLang="it-IT" dirty="0"/>
              <a:t>4% + -3% = 1% ≈ 0,88%</a:t>
            </a:r>
          </a:p>
          <a:p>
            <a:pPr marL="352425" lvl="3" indent="0" algn="ctr" eaLnBrk="1" hangingPunct="1">
              <a:lnSpc>
                <a:spcPct val="90000"/>
              </a:lnSpc>
              <a:buFont typeface="Arial" charset="0"/>
              <a:buNone/>
              <a:defRPr/>
            </a:pPr>
            <a:r>
              <a:rPr lang="it-IT" altLang="it-IT" i="1" dirty="0"/>
              <a:t>R</a:t>
            </a:r>
            <a:r>
              <a:rPr lang="it-IT" altLang="it-IT" i="1" baseline="-25000" dirty="0"/>
              <a:t>€</a:t>
            </a:r>
            <a:r>
              <a:rPr lang="it-IT" altLang="it-IT" dirty="0"/>
              <a:t> + (</a:t>
            </a:r>
            <a:r>
              <a:rPr lang="it-IT" altLang="it-IT" i="1" dirty="0" err="1"/>
              <a:t>E</a:t>
            </a:r>
            <a:r>
              <a:rPr lang="it-IT" altLang="it-IT" i="1" baseline="30000" dirty="0" err="1"/>
              <a:t>e</a:t>
            </a:r>
            <a:r>
              <a:rPr lang="it-IT" altLang="it-IT" i="1" baseline="-25000" dirty="0"/>
              <a:t>$/€</a:t>
            </a:r>
            <a:r>
              <a:rPr lang="it-IT" altLang="it-IT" i="1" dirty="0"/>
              <a:t> - E</a:t>
            </a:r>
            <a:r>
              <a:rPr lang="it-IT" altLang="it-IT" i="1" baseline="-25000" dirty="0"/>
              <a:t>$/€</a:t>
            </a:r>
            <a:r>
              <a:rPr lang="it-IT" altLang="it-IT" dirty="0"/>
              <a:t>)/</a:t>
            </a:r>
            <a:r>
              <a:rPr lang="it-IT" altLang="it-IT" i="1" dirty="0"/>
              <a:t>E</a:t>
            </a:r>
            <a:r>
              <a:rPr lang="it-IT" altLang="it-IT" i="1" baseline="-25000" dirty="0"/>
              <a:t>$/€</a:t>
            </a:r>
            <a:r>
              <a:rPr lang="it-IT" altLang="it-IT" dirty="0"/>
              <a:t> </a:t>
            </a:r>
          </a:p>
        </p:txBody>
      </p:sp>
      <p:sp>
        <p:nvSpPr>
          <p:cNvPr id="66563" name="Segnaposto piè di pagina 3">
            <a:extLst>
              <a:ext uri="{FF2B5EF4-FFF2-40B4-BE49-F238E27FC236}">
                <a16:creationId xmlns:a16="http://schemas.microsoft.com/office/drawing/2014/main" id="{69B7D45E-073C-484D-84B9-4262EF504FC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6564" name="Segnaposto numero diapositiva 4">
            <a:extLst>
              <a:ext uri="{FF2B5EF4-FFF2-40B4-BE49-F238E27FC236}">
                <a16:creationId xmlns:a16="http://schemas.microsoft.com/office/drawing/2014/main" id="{65E94F61-73C8-094E-B709-4AED8EBAA12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344E215-C8FF-9841-9061-8B24EB52936A}" type="slidenum">
              <a:rPr lang="en-US" altLang="it-IT" sz="900" smtClean="0">
                <a:solidFill>
                  <a:schemeClr val="bg1"/>
                </a:solidFill>
                <a:latin typeface="Times" pitchFamily="2" charset="0"/>
              </a:rPr>
              <a:pPr eaLnBrk="0" hangingPunct="0">
                <a:spcBef>
                  <a:spcPct val="0"/>
                </a:spcBef>
                <a:buSzTx/>
                <a:buFontTx/>
                <a:buNone/>
              </a:pPr>
              <a:t>27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strips(downRigh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strips(downRight)">
                                      <p:cBhvr>
                                        <p:cTn id="12" dur="500"/>
                                        <p:tgtEl>
                                          <p:spTgt spid="26627">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strips(downRight)">
                                      <p:cBhvr>
                                        <p:cTn id="15" dur="500"/>
                                        <p:tgtEl>
                                          <p:spTgt spid="26627">
                                            <p:txEl>
                                              <p:pRg st="2" end="2"/>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6627">
                                            <p:txEl>
                                              <p:pRg st="3" end="3"/>
                                            </p:txEl>
                                          </p:spTgt>
                                        </p:tgtEl>
                                        <p:attrNameLst>
                                          <p:attrName>style.visibility</p:attrName>
                                        </p:attrNameLst>
                                      </p:cBhvr>
                                      <p:to>
                                        <p:strVal val="visible"/>
                                      </p:to>
                                    </p:set>
                                    <p:animEffect transition="in" filter="strips(downRight)">
                                      <p:cBhvr>
                                        <p:cTn id="18" dur="500"/>
                                        <p:tgtEl>
                                          <p:spTgt spid="26627">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26627">
                                            <p:txEl>
                                              <p:pRg st="4" end="4"/>
                                            </p:txEl>
                                          </p:spTgt>
                                        </p:tgtEl>
                                        <p:attrNameLst>
                                          <p:attrName>style.visibility</p:attrName>
                                        </p:attrNameLst>
                                      </p:cBhvr>
                                      <p:to>
                                        <p:strVal val="visible"/>
                                      </p:to>
                                    </p:set>
                                    <p:animEffect transition="in" filter="strips(downRight)">
                                      <p:cBhvr>
                                        <p:cTn id="21"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52A078B-3AF5-3345-81DF-983728B78073}"/>
              </a:ext>
            </a:extLst>
          </p:cNvPr>
          <p:cNvSpPr>
            <a:spLocks noGrp="1" noChangeArrowheads="1"/>
          </p:cNvSpPr>
          <p:nvPr>
            <p:ph type="title"/>
          </p:nvPr>
        </p:nvSpPr>
        <p:spPr/>
        <p:txBody>
          <a:bodyPr/>
          <a:lstStyle/>
          <a:p>
            <a:pPr eaLnBrk="1" hangingPunct="1"/>
            <a:r>
              <a:rPr lang="it-IT" altLang="it-IT"/>
              <a:t>La domanda di depositi in valuta </a:t>
            </a:r>
          </a:p>
        </p:txBody>
      </p:sp>
      <p:sp>
        <p:nvSpPr>
          <p:cNvPr id="27651" name="Rectangle 3">
            <a:extLst>
              <a:ext uri="{FF2B5EF4-FFF2-40B4-BE49-F238E27FC236}">
                <a16:creationId xmlns:a16="http://schemas.microsoft.com/office/drawing/2014/main" id="{B467EDBF-3744-B542-9741-D99588B04EB6}"/>
              </a:ext>
            </a:extLst>
          </p:cNvPr>
          <p:cNvSpPr>
            <a:spLocks noGrp="1" noChangeArrowheads="1"/>
          </p:cNvSpPr>
          <p:nvPr>
            <p:ph idx="1"/>
          </p:nvPr>
        </p:nvSpPr>
        <p:spPr>
          <a:xfrm>
            <a:off x="428625" y="1071563"/>
            <a:ext cx="8229600" cy="4525962"/>
          </a:xfrm>
        </p:spPr>
        <p:txBody>
          <a:bodyPr/>
          <a:lstStyle/>
          <a:p>
            <a:pPr eaLnBrk="1" hangingPunct="1"/>
            <a:r>
              <a:rPr lang="it-IT" altLang="it-IT" sz="2400"/>
              <a:t>La differenza nel tasso di rendimento tra depositi in dollari e depositi in euro è</a:t>
            </a:r>
          </a:p>
          <a:p>
            <a:pPr eaLnBrk="1" hangingPunct="1"/>
            <a:r>
              <a:rPr lang="it-IT" altLang="it-IT" sz="2800" i="1"/>
              <a:t>R</a:t>
            </a:r>
            <a:r>
              <a:rPr lang="it-IT" altLang="it-IT" sz="2800" i="1" baseline="-25000"/>
              <a:t>$ </a:t>
            </a:r>
            <a:r>
              <a:rPr lang="it-IT" altLang="it-IT" sz="2800"/>
              <a:t> – (</a:t>
            </a:r>
            <a:r>
              <a:rPr lang="it-IT" altLang="it-IT" sz="2800" i="1"/>
              <a:t>R</a:t>
            </a:r>
            <a:r>
              <a:rPr lang="it-IT" altLang="it-IT" sz="2800" i="1" baseline="-25000"/>
              <a:t>€</a:t>
            </a:r>
            <a:r>
              <a:rPr lang="it-IT" altLang="it-IT" sz="2800"/>
              <a:t> + (</a:t>
            </a:r>
            <a:r>
              <a:rPr lang="it-IT" altLang="it-IT" sz="2800" i="1"/>
              <a:t>E</a:t>
            </a:r>
            <a:r>
              <a:rPr lang="it-IT" altLang="it-IT" sz="2800" i="1" baseline="30000"/>
              <a:t>e</a:t>
            </a:r>
            <a:r>
              <a:rPr lang="it-IT" altLang="it-IT" sz="2800" i="1" baseline="-25000"/>
              <a:t>$/€</a:t>
            </a:r>
            <a:r>
              <a:rPr lang="it-IT" altLang="it-IT" sz="2800" i="1"/>
              <a:t> – E</a:t>
            </a:r>
            <a:r>
              <a:rPr lang="it-IT" altLang="it-IT" sz="2800" i="1" baseline="-25000"/>
              <a:t>$/€</a:t>
            </a:r>
            <a:r>
              <a:rPr lang="it-IT" altLang="it-IT" sz="2800"/>
              <a:t>)/</a:t>
            </a:r>
            <a:r>
              <a:rPr lang="it-IT" altLang="it-IT" sz="2800" i="1"/>
              <a:t>E</a:t>
            </a:r>
            <a:r>
              <a:rPr lang="it-IT" altLang="it-IT" sz="2800" i="1" baseline="-25000"/>
              <a:t>$/€</a:t>
            </a:r>
            <a:r>
              <a:rPr lang="it-IT" altLang="it-IT" sz="2800"/>
              <a:t> ) =</a:t>
            </a:r>
          </a:p>
          <a:p>
            <a:pPr eaLnBrk="1" hangingPunct="1">
              <a:buFontTx/>
              <a:buNone/>
            </a:pPr>
            <a:r>
              <a:rPr lang="it-IT" altLang="it-IT" sz="2800" i="1"/>
              <a:t>	R</a:t>
            </a:r>
            <a:r>
              <a:rPr lang="it-IT" altLang="it-IT" sz="2800" i="1" baseline="-25000"/>
              <a:t>$</a:t>
            </a:r>
            <a:r>
              <a:rPr lang="it-IT" altLang="it-IT" sz="2800"/>
              <a:t>        	   – </a:t>
            </a:r>
            <a:r>
              <a:rPr lang="it-IT" altLang="it-IT" sz="2800" i="1"/>
              <a:t>R</a:t>
            </a:r>
            <a:r>
              <a:rPr lang="it-IT" altLang="it-IT" sz="2800" i="1" baseline="-25000"/>
              <a:t>€</a:t>
            </a:r>
            <a:r>
              <a:rPr lang="it-IT" altLang="it-IT" sz="2800"/>
              <a:t>      - (</a:t>
            </a:r>
            <a:r>
              <a:rPr lang="it-IT" altLang="it-IT" sz="2800" i="1"/>
              <a:t>E</a:t>
            </a:r>
            <a:r>
              <a:rPr lang="it-IT" altLang="it-IT" sz="2800" i="1" baseline="30000"/>
              <a:t>e</a:t>
            </a:r>
            <a:r>
              <a:rPr lang="it-IT" altLang="it-IT" sz="2800" i="1" baseline="-25000"/>
              <a:t>$/€</a:t>
            </a:r>
            <a:r>
              <a:rPr lang="it-IT" altLang="it-IT" sz="2800" i="1"/>
              <a:t> - E</a:t>
            </a:r>
            <a:r>
              <a:rPr lang="it-IT" altLang="it-IT" sz="2800" i="1" baseline="-25000"/>
              <a:t>$/€</a:t>
            </a:r>
            <a:r>
              <a:rPr lang="it-IT" altLang="it-IT" sz="2800"/>
              <a:t>)/</a:t>
            </a:r>
            <a:r>
              <a:rPr lang="it-IT" altLang="it-IT" sz="2800" i="1"/>
              <a:t>E</a:t>
            </a:r>
            <a:r>
              <a:rPr lang="it-IT" altLang="it-IT" sz="2800" i="1" baseline="-25000"/>
              <a:t>$/€</a:t>
            </a:r>
            <a:r>
              <a:rPr lang="it-IT" altLang="it-IT" sz="2800"/>
              <a:t> </a:t>
            </a:r>
          </a:p>
        </p:txBody>
      </p:sp>
      <p:sp>
        <p:nvSpPr>
          <p:cNvPr id="67587" name="Segnaposto piè di pagina 3">
            <a:extLst>
              <a:ext uri="{FF2B5EF4-FFF2-40B4-BE49-F238E27FC236}">
                <a16:creationId xmlns:a16="http://schemas.microsoft.com/office/drawing/2014/main" id="{48D0C31A-29DA-B540-AA91-7B036B716B68}"/>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7588" name="Segnaposto numero diapositiva 4">
            <a:extLst>
              <a:ext uri="{FF2B5EF4-FFF2-40B4-BE49-F238E27FC236}">
                <a16:creationId xmlns:a16="http://schemas.microsoft.com/office/drawing/2014/main" id="{942CEE45-EA35-F548-98AA-E45D35FED78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9D0DCBB-BD3A-FF4D-AD94-B760817AFD96}" type="slidenum">
              <a:rPr lang="en-US" altLang="it-IT" sz="900" smtClean="0">
                <a:solidFill>
                  <a:schemeClr val="bg1"/>
                </a:solidFill>
                <a:latin typeface="Times" pitchFamily="2" charset="0"/>
              </a:rPr>
              <a:pPr eaLnBrk="0" hangingPunct="0">
                <a:spcBef>
                  <a:spcPct val="0"/>
                </a:spcBef>
                <a:buSzTx/>
                <a:buFontTx/>
                <a:buNone/>
              </a:pPr>
              <a:t>28</a:t>
            </a:fld>
            <a:endParaRPr lang="en-US" altLang="it-IT" sz="900">
              <a:solidFill>
                <a:schemeClr val="bg1"/>
              </a:solidFill>
              <a:latin typeface="Times" pitchFamily="2" charset="0"/>
            </a:endParaRPr>
          </a:p>
        </p:txBody>
      </p:sp>
      <p:grpSp>
        <p:nvGrpSpPr>
          <p:cNvPr id="67589" name="Group 4">
            <a:extLst>
              <a:ext uri="{FF2B5EF4-FFF2-40B4-BE49-F238E27FC236}">
                <a16:creationId xmlns:a16="http://schemas.microsoft.com/office/drawing/2014/main" id="{45408042-3C5F-E843-A52A-E743468CF450}"/>
              </a:ext>
            </a:extLst>
          </p:cNvPr>
          <p:cNvGrpSpPr>
            <a:grpSpLocks/>
          </p:cNvGrpSpPr>
          <p:nvPr/>
        </p:nvGrpSpPr>
        <p:grpSpPr bwMode="auto">
          <a:xfrm>
            <a:off x="949325" y="3500438"/>
            <a:ext cx="1606550" cy="2516187"/>
            <a:chOff x="323" y="2295"/>
            <a:chExt cx="1012" cy="1585"/>
          </a:xfrm>
        </p:grpSpPr>
        <p:sp>
          <p:nvSpPr>
            <p:cNvPr id="67606" name="Text Box 5">
              <a:extLst>
                <a:ext uri="{FF2B5EF4-FFF2-40B4-BE49-F238E27FC236}">
                  <a16:creationId xmlns:a16="http://schemas.microsoft.com/office/drawing/2014/main" id="{7CC903A1-807A-484C-A8C4-C2B8308C0D1C}"/>
                </a:ext>
              </a:extLst>
            </p:cNvPr>
            <p:cNvSpPr txBox="1">
              <a:spLocks noChangeArrowheads="1"/>
            </p:cNvSpPr>
            <p:nvPr/>
          </p:nvSpPr>
          <p:spPr bwMode="auto">
            <a:xfrm>
              <a:off x="323" y="2600"/>
              <a:ext cx="1012" cy="1280"/>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di rendimento atteso = tasso di interesse sui depositi in dollari </a:t>
              </a:r>
            </a:p>
          </p:txBody>
        </p:sp>
        <p:sp>
          <p:nvSpPr>
            <p:cNvPr id="67607" name="Line 6">
              <a:extLst>
                <a:ext uri="{FF2B5EF4-FFF2-40B4-BE49-F238E27FC236}">
                  <a16:creationId xmlns:a16="http://schemas.microsoft.com/office/drawing/2014/main" id="{F99FAAFA-4BAF-C445-B9A9-2054CF9C05B3}"/>
                </a:ext>
              </a:extLst>
            </p:cNvPr>
            <p:cNvSpPr>
              <a:spLocks noChangeShapeType="1"/>
            </p:cNvSpPr>
            <p:nvPr/>
          </p:nvSpPr>
          <p:spPr bwMode="auto">
            <a:xfrm flipV="1">
              <a:off x="641" y="2295"/>
              <a:ext cx="0"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7590" name="Group 7">
            <a:extLst>
              <a:ext uri="{FF2B5EF4-FFF2-40B4-BE49-F238E27FC236}">
                <a16:creationId xmlns:a16="http://schemas.microsoft.com/office/drawing/2014/main" id="{3BEB135F-B5A1-6F44-AE0F-E5049DA35C4F}"/>
              </a:ext>
            </a:extLst>
          </p:cNvPr>
          <p:cNvGrpSpPr>
            <a:grpSpLocks/>
          </p:cNvGrpSpPr>
          <p:nvPr/>
        </p:nvGrpSpPr>
        <p:grpSpPr bwMode="auto">
          <a:xfrm>
            <a:off x="3111500" y="2997200"/>
            <a:ext cx="1531938" cy="1651000"/>
            <a:chOff x="1704" y="2294"/>
            <a:chExt cx="965" cy="1040"/>
          </a:xfrm>
        </p:grpSpPr>
        <p:sp>
          <p:nvSpPr>
            <p:cNvPr id="67604" name="Text Box 8">
              <a:extLst>
                <a:ext uri="{FF2B5EF4-FFF2-40B4-BE49-F238E27FC236}">
                  <a16:creationId xmlns:a16="http://schemas.microsoft.com/office/drawing/2014/main" id="{69212119-870B-F44D-B4EB-5AC7359C2128}"/>
                </a:ext>
              </a:extLst>
            </p:cNvPr>
            <p:cNvSpPr txBox="1">
              <a:spLocks noChangeArrowheads="1"/>
            </p:cNvSpPr>
            <p:nvPr/>
          </p:nvSpPr>
          <p:spPr bwMode="auto">
            <a:xfrm>
              <a:off x="1704" y="2578"/>
              <a:ext cx="965" cy="756"/>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di interesse sui depositi in euro</a:t>
              </a:r>
            </a:p>
          </p:txBody>
        </p:sp>
        <p:sp>
          <p:nvSpPr>
            <p:cNvPr id="67605" name="Line 9">
              <a:extLst>
                <a:ext uri="{FF2B5EF4-FFF2-40B4-BE49-F238E27FC236}">
                  <a16:creationId xmlns:a16="http://schemas.microsoft.com/office/drawing/2014/main" id="{1D3D15F7-8310-844D-8C5A-3F56EB4695E9}"/>
                </a:ext>
              </a:extLst>
            </p:cNvPr>
            <p:cNvSpPr>
              <a:spLocks noChangeShapeType="1"/>
            </p:cNvSpPr>
            <p:nvPr/>
          </p:nvSpPr>
          <p:spPr bwMode="auto">
            <a:xfrm flipV="1">
              <a:off x="2118" y="2294"/>
              <a:ext cx="0" cy="27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7591" name="Group 10">
            <a:extLst>
              <a:ext uri="{FF2B5EF4-FFF2-40B4-BE49-F238E27FC236}">
                <a16:creationId xmlns:a16="http://schemas.microsoft.com/office/drawing/2014/main" id="{968FAD2E-5102-6F4D-9378-71293CCB1BF1}"/>
              </a:ext>
            </a:extLst>
          </p:cNvPr>
          <p:cNvGrpSpPr>
            <a:grpSpLocks/>
          </p:cNvGrpSpPr>
          <p:nvPr/>
        </p:nvGrpSpPr>
        <p:grpSpPr bwMode="auto">
          <a:xfrm>
            <a:off x="3214688" y="5070475"/>
            <a:ext cx="5502275" cy="1054100"/>
            <a:chOff x="1626" y="3297"/>
            <a:chExt cx="3466" cy="664"/>
          </a:xfrm>
        </p:grpSpPr>
        <p:sp>
          <p:nvSpPr>
            <p:cNvPr id="67602" name="Text Box 11">
              <a:extLst>
                <a:ext uri="{FF2B5EF4-FFF2-40B4-BE49-F238E27FC236}">
                  <a16:creationId xmlns:a16="http://schemas.microsoft.com/office/drawing/2014/main" id="{93AE1852-50AB-1247-B3AF-72381987176C}"/>
                </a:ext>
              </a:extLst>
            </p:cNvPr>
            <p:cNvSpPr txBox="1">
              <a:spLocks noChangeArrowheads="1"/>
            </p:cNvSpPr>
            <p:nvPr/>
          </p:nvSpPr>
          <p:spPr bwMode="auto">
            <a:xfrm>
              <a:off x="1966" y="3554"/>
              <a:ext cx="2703" cy="407"/>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atteso di rendimento sui depositi in euro</a:t>
              </a:r>
            </a:p>
          </p:txBody>
        </p:sp>
        <p:sp>
          <p:nvSpPr>
            <p:cNvPr id="67603" name="AutoShape 12">
              <a:extLst>
                <a:ext uri="{FF2B5EF4-FFF2-40B4-BE49-F238E27FC236}">
                  <a16:creationId xmlns:a16="http://schemas.microsoft.com/office/drawing/2014/main" id="{A8CE8AB4-92F1-124F-8021-9DF2E15EF2BE}"/>
                </a:ext>
              </a:extLst>
            </p:cNvPr>
            <p:cNvSpPr>
              <a:spLocks/>
            </p:cNvSpPr>
            <p:nvPr/>
          </p:nvSpPr>
          <p:spPr bwMode="auto">
            <a:xfrm rot="-5400000">
              <a:off x="3228" y="1695"/>
              <a:ext cx="261" cy="3466"/>
            </a:xfrm>
            <a:prstGeom prst="leftBrace">
              <a:avLst>
                <a:gd name="adj1" fmla="val 11066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grpSp>
      <p:grpSp>
        <p:nvGrpSpPr>
          <p:cNvPr id="67592" name="Group 13">
            <a:extLst>
              <a:ext uri="{FF2B5EF4-FFF2-40B4-BE49-F238E27FC236}">
                <a16:creationId xmlns:a16="http://schemas.microsoft.com/office/drawing/2014/main" id="{299E9D19-FE88-F74B-96AD-E7882813C8CB}"/>
              </a:ext>
            </a:extLst>
          </p:cNvPr>
          <p:cNvGrpSpPr>
            <a:grpSpLocks/>
          </p:cNvGrpSpPr>
          <p:nvPr/>
        </p:nvGrpSpPr>
        <p:grpSpPr bwMode="auto">
          <a:xfrm>
            <a:off x="5072063" y="3284538"/>
            <a:ext cx="1787525" cy="804862"/>
            <a:chOff x="2814" y="2248"/>
            <a:chExt cx="1126" cy="507"/>
          </a:xfrm>
        </p:grpSpPr>
        <p:sp>
          <p:nvSpPr>
            <p:cNvPr id="67600" name="Text Box 14">
              <a:extLst>
                <a:ext uri="{FF2B5EF4-FFF2-40B4-BE49-F238E27FC236}">
                  <a16:creationId xmlns:a16="http://schemas.microsoft.com/office/drawing/2014/main" id="{20C99FD8-B2C2-FF4E-85FC-E073AFA7D765}"/>
                </a:ext>
              </a:extLst>
            </p:cNvPr>
            <p:cNvSpPr txBox="1">
              <a:spLocks noChangeArrowheads="1"/>
            </p:cNvSpPr>
            <p:nvPr/>
          </p:nvSpPr>
          <p:spPr bwMode="auto">
            <a:xfrm>
              <a:off x="2814" y="2348"/>
              <a:ext cx="1126" cy="407"/>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di cambio</a:t>
              </a:r>
              <a:br>
                <a:rPr lang="it-IT" altLang="it-IT" sz="1800">
                  <a:latin typeface="Arial" panose="020B0604020202020204" pitchFamily="34" charset="0"/>
                </a:rPr>
              </a:br>
              <a:r>
                <a:rPr lang="it-IT" altLang="it-IT" sz="1800">
                  <a:latin typeface="Arial" panose="020B0604020202020204" pitchFamily="34" charset="0"/>
                </a:rPr>
                <a:t> atteso</a:t>
              </a:r>
            </a:p>
          </p:txBody>
        </p:sp>
        <p:sp>
          <p:nvSpPr>
            <p:cNvPr id="67601" name="Line 15">
              <a:extLst>
                <a:ext uri="{FF2B5EF4-FFF2-40B4-BE49-F238E27FC236}">
                  <a16:creationId xmlns:a16="http://schemas.microsoft.com/office/drawing/2014/main" id="{B6AC2785-B233-E64B-B40B-0C0A22DA8EF7}"/>
                </a:ext>
              </a:extLst>
            </p:cNvPr>
            <p:cNvSpPr>
              <a:spLocks noChangeShapeType="1"/>
            </p:cNvSpPr>
            <p:nvPr/>
          </p:nvSpPr>
          <p:spPr bwMode="auto">
            <a:xfrm flipV="1">
              <a:off x="3196" y="2248"/>
              <a:ext cx="0" cy="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7593" name="Group 16">
            <a:extLst>
              <a:ext uri="{FF2B5EF4-FFF2-40B4-BE49-F238E27FC236}">
                <a16:creationId xmlns:a16="http://schemas.microsoft.com/office/drawing/2014/main" id="{5C82C638-A59C-D349-A084-99AA93EF6027}"/>
              </a:ext>
            </a:extLst>
          </p:cNvPr>
          <p:cNvGrpSpPr>
            <a:grpSpLocks/>
          </p:cNvGrpSpPr>
          <p:nvPr/>
        </p:nvGrpSpPr>
        <p:grpSpPr bwMode="auto">
          <a:xfrm>
            <a:off x="6858000" y="3284538"/>
            <a:ext cx="1851025" cy="798512"/>
            <a:chOff x="3935" y="2249"/>
            <a:chExt cx="1166" cy="503"/>
          </a:xfrm>
        </p:grpSpPr>
        <p:sp>
          <p:nvSpPr>
            <p:cNvPr id="67597" name="Text Box 17">
              <a:extLst>
                <a:ext uri="{FF2B5EF4-FFF2-40B4-BE49-F238E27FC236}">
                  <a16:creationId xmlns:a16="http://schemas.microsoft.com/office/drawing/2014/main" id="{A18F19CA-AC3A-5544-83A9-8609B976D4BA}"/>
                </a:ext>
              </a:extLst>
            </p:cNvPr>
            <p:cNvSpPr txBox="1">
              <a:spLocks noChangeArrowheads="1"/>
            </p:cNvSpPr>
            <p:nvPr/>
          </p:nvSpPr>
          <p:spPr bwMode="auto">
            <a:xfrm>
              <a:off x="3935" y="2345"/>
              <a:ext cx="1166" cy="407"/>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di cambio </a:t>
              </a:r>
            </a:p>
            <a:p>
              <a:pPr eaLnBrk="1" hangingPunct="1">
                <a:spcBef>
                  <a:spcPct val="0"/>
                </a:spcBef>
                <a:buSzTx/>
                <a:buFontTx/>
                <a:buNone/>
              </a:pPr>
              <a:r>
                <a:rPr lang="it-IT" altLang="it-IT" sz="1800">
                  <a:latin typeface="Arial" panose="020B0604020202020204" pitchFamily="34" charset="0"/>
                </a:rPr>
                <a:t>corrente</a:t>
              </a:r>
            </a:p>
          </p:txBody>
        </p:sp>
        <p:sp>
          <p:nvSpPr>
            <p:cNvPr id="67598" name="Line 18">
              <a:extLst>
                <a:ext uri="{FF2B5EF4-FFF2-40B4-BE49-F238E27FC236}">
                  <a16:creationId xmlns:a16="http://schemas.microsoft.com/office/drawing/2014/main" id="{94188776-F49A-CC45-A3F0-E97BCBDB8A86}"/>
                </a:ext>
              </a:extLst>
            </p:cNvPr>
            <p:cNvSpPr>
              <a:spLocks noChangeShapeType="1"/>
            </p:cNvSpPr>
            <p:nvPr/>
          </p:nvSpPr>
          <p:spPr bwMode="auto">
            <a:xfrm flipV="1">
              <a:off x="4223" y="2249"/>
              <a:ext cx="0" cy="9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67599" name="Line 19">
              <a:extLst>
                <a:ext uri="{FF2B5EF4-FFF2-40B4-BE49-F238E27FC236}">
                  <a16:creationId xmlns:a16="http://schemas.microsoft.com/office/drawing/2014/main" id="{62FA393B-2F8A-BA44-8A8F-A1ADDE33EE8A}"/>
                </a:ext>
              </a:extLst>
            </p:cNvPr>
            <p:cNvSpPr>
              <a:spLocks noChangeShapeType="1"/>
            </p:cNvSpPr>
            <p:nvPr/>
          </p:nvSpPr>
          <p:spPr bwMode="auto">
            <a:xfrm flipH="1" flipV="1">
              <a:off x="4012" y="2257"/>
              <a:ext cx="167" cy="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grpSp>
        <p:nvGrpSpPr>
          <p:cNvPr id="67594" name="Group 20">
            <a:extLst>
              <a:ext uri="{FF2B5EF4-FFF2-40B4-BE49-F238E27FC236}">
                <a16:creationId xmlns:a16="http://schemas.microsoft.com/office/drawing/2014/main" id="{AF2CCD23-2DEA-C04F-B810-673BA266A1CF}"/>
              </a:ext>
            </a:extLst>
          </p:cNvPr>
          <p:cNvGrpSpPr>
            <a:grpSpLocks/>
          </p:cNvGrpSpPr>
          <p:nvPr/>
        </p:nvGrpSpPr>
        <p:grpSpPr bwMode="auto">
          <a:xfrm>
            <a:off x="4929188" y="4141788"/>
            <a:ext cx="3865562" cy="900112"/>
            <a:chOff x="2737" y="2735"/>
            <a:chExt cx="2435" cy="567"/>
          </a:xfrm>
        </p:grpSpPr>
        <p:sp>
          <p:nvSpPr>
            <p:cNvPr id="67595" name="Text Box 21">
              <a:extLst>
                <a:ext uri="{FF2B5EF4-FFF2-40B4-BE49-F238E27FC236}">
                  <a16:creationId xmlns:a16="http://schemas.microsoft.com/office/drawing/2014/main" id="{098C3B8E-0005-994F-A156-BB83618C4B3E}"/>
                </a:ext>
              </a:extLst>
            </p:cNvPr>
            <p:cNvSpPr txBox="1">
              <a:spLocks noChangeArrowheads="1"/>
            </p:cNvSpPr>
            <p:nvPr/>
          </p:nvSpPr>
          <p:spPr bwMode="auto">
            <a:xfrm>
              <a:off x="2933" y="2895"/>
              <a:ext cx="1987" cy="407"/>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Tasso atteso di apprezzamento dell’euro</a:t>
              </a:r>
            </a:p>
          </p:txBody>
        </p:sp>
        <p:sp>
          <p:nvSpPr>
            <p:cNvPr id="67596" name="AutoShape 22">
              <a:extLst>
                <a:ext uri="{FF2B5EF4-FFF2-40B4-BE49-F238E27FC236}">
                  <a16:creationId xmlns:a16="http://schemas.microsoft.com/office/drawing/2014/main" id="{C0AF9CF2-9F95-E844-8AF0-4E8BE6644602}"/>
                </a:ext>
              </a:extLst>
            </p:cNvPr>
            <p:cNvSpPr>
              <a:spLocks/>
            </p:cNvSpPr>
            <p:nvPr/>
          </p:nvSpPr>
          <p:spPr bwMode="auto">
            <a:xfrm rot="-5400000">
              <a:off x="3871" y="1601"/>
              <a:ext cx="168" cy="2435"/>
            </a:xfrm>
            <a:prstGeom prst="leftBrace">
              <a:avLst>
                <a:gd name="adj1" fmla="val 12078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endParaRPr lang="it-IT" altLang="it-IT" sz="2400">
                <a:latin typeface="Times" pitchFamily="2" charset="0"/>
              </a:endParaRP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strips(downRight)">
                                      <p:cBhvr>
                                        <p:cTn id="7" dur="5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strips(downRight)">
                                      <p:cBhvr>
                                        <p:cTn id="12" dur="500"/>
                                        <p:tgtEl>
                                          <p:spTgt spid="27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strips(downRight)">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olo 1">
            <a:extLst>
              <a:ext uri="{FF2B5EF4-FFF2-40B4-BE49-F238E27FC236}">
                <a16:creationId xmlns:a16="http://schemas.microsoft.com/office/drawing/2014/main" id="{E6BF3335-A6E8-7E4B-B759-E31B247B6282}"/>
              </a:ext>
            </a:extLst>
          </p:cNvPr>
          <p:cNvSpPr>
            <a:spLocks noGrp="1" noChangeArrowheads="1"/>
          </p:cNvSpPr>
          <p:nvPr>
            <p:ph type="title"/>
          </p:nvPr>
        </p:nvSpPr>
        <p:spPr/>
        <p:txBody>
          <a:bodyPr/>
          <a:lstStyle/>
          <a:p>
            <a:pPr eaLnBrk="1" hangingPunct="1"/>
            <a:r>
              <a:rPr lang="it-IT" altLang="it-IT" b="0"/>
              <a:t>Tabella 3.3 </a:t>
            </a:r>
            <a:r>
              <a:rPr lang="it-IT" altLang="it-IT"/>
              <a:t>Confronto tra tassi di rendimento </a:t>
            </a:r>
            <a:br>
              <a:rPr lang="it-IT" altLang="it-IT"/>
            </a:br>
            <a:r>
              <a:rPr lang="it-IT" altLang="it-IT"/>
              <a:t>in dollari sui depositi in dollari e in euro</a:t>
            </a:r>
          </a:p>
        </p:txBody>
      </p:sp>
      <p:sp>
        <p:nvSpPr>
          <p:cNvPr id="68610" name="Segnaposto piè di pagina 3">
            <a:extLst>
              <a:ext uri="{FF2B5EF4-FFF2-40B4-BE49-F238E27FC236}">
                <a16:creationId xmlns:a16="http://schemas.microsoft.com/office/drawing/2014/main" id="{0BB89A97-F90F-264E-9BDD-9E5D1C015A2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8611" name="Segnaposto numero diapositiva 4">
            <a:extLst>
              <a:ext uri="{FF2B5EF4-FFF2-40B4-BE49-F238E27FC236}">
                <a16:creationId xmlns:a16="http://schemas.microsoft.com/office/drawing/2014/main" id="{452FB17E-9C82-F94A-A892-A749FDC9F4F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FF8914C-9945-4D47-8551-33D6422C8FB0}" type="slidenum">
              <a:rPr lang="en-US" altLang="it-IT" sz="900" smtClean="0">
                <a:solidFill>
                  <a:schemeClr val="bg1"/>
                </a:solidFill>
                <a:latin typeface="Times" pitchFamily="2" charset="0"/>
              </a:rPr>
              <a:pPr eaLnBrk="0" hangingPunct="0">
                <a:spcBef>
                  <a:spcPct val="0"/>
                </a:spcBef>
                <a:buSzTx/>
                <a:buFontTx/>
                <a:buNone/>
              </a:pPr>
              <a:t>29</a:t>
            </a:fld>
            <a:endParaRPr lang="en-US" altLang="it-IT" sz="900">
              <a:solidFill>
                <a:schemeClr val="bg1"/>
              </a:solidFill>
              <a:latin typeface="Times" pitchFamily="2" charset="0"/>
            </a:endParaRPr>
          </a:p>
        </p:txBody>
      </p:sp>
      <p:pic>
        <p:nvPicPr>
          <p:cNvPr id="68612" name="Segnaposto contenuto 2">
            <a:extLst>
              <a:ext uri="{FF2B5EF4-FFF2-40B4-BE49-F238E27FC236}">
                <a16:creationId xmlns:a16="http://schemas.microsoft.com/office/drawing/2014/main" id="{924BD998-559F-D54E-8412-43CB93E7BC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2563813"/>
            <a:ext cx="6985000" cy="249078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D376AB6C-1176-2147-B79E-8B56E6C0DD9F}"/>
              </a:ext>
            </a:extLst>
          </p:cNvPr>
          <p:cNvSpPr>
            <a:spLocks noGrp="1" noChangeArrowheads="1"/>
          </p:cNvSpPr>
          <p:nvPr>
            <p:ph type="title"/>
          </p:nvPr>
        </p:nvSpPr>
        <p:spPr/>
        <p:txBody>
          <a:bodyPr/>
          <a:lstStyle/>
          <a:p>
            <a:pPr algn="ctr" eaLnBrk="1" hangingPunct="1"/>
            <a:r>
              <a:rPr lang="it-IT" altLang="it-IT" sz="2800"/>
              <a:t>Definizione dei tassi di cambio</a:t>
            </a:r>
          </a:p>
        </p:txBody>
      </p:sp>
      <p:sp>
        <p:nvSpPr>
          <p:cNvPr id="7171" name="Rectangle 3">
            <a:extLst>
              <a:ext uri="{FF2B5EF4-FFF2-40B4-BE49-F238E27FC236}">
                <a16:creationId xmlns:a16="http://schemas.microsoft.com/office/drawing/2014/main" id="{769374C5-8A30-1646-89CE-F78D45AE6255}"/>
              </a:ext>
            </a:extLst>
          </p:cNvPr>
          <p:cNvSpPr>
            <a:spLocks noGrp="1" noChangeArrowheads="1"/>
          </p:cNvSpPr>
          <p:nvPr>
            <p:ph idx="1"/>
          </p:nvPr>
        </p:nvSpPr>
        <p:spPr/>
        <p:txBody>
          <a:bodyPr/>
          <a:lstStyle/>
          <a:p>
            <a:pPr eaLnBrk="1" hangingPunct="1"/>
            <a:r>
              <a:rPr lang="it-IT" altLang="it-IT" sz="2400"/>
              <a:t>I tassi di cambio sono quotati come valuta estera per unità di valuta domestica oppure come valuta domestica per unità di valuta estera.</a:t>
            </a:r>
          </a:p>
          <a:p>
            <a:pPr lvl="3" eaLnBrk="1" hangingPunct="1">
              <a:spcBef>
                <a:spcPct val="40000"/>
              </a:spcBef>
            </a:pPr>
            <a:r>
              <a:rPr lang="it-IT" altLang="it-IT"/>
              <a:t>Quanto si può ricevere per un euro? $1,3221/€</a:t>
            </a:r>
          </a:p>
          <a:p>
            <a:pPr lvl="3" eaLnBrk="1" hangingPunct="1"/>
            <a:r>
              <a:rPr lang="it-IT" altLang="it-IT"/>
              <a:t>Quanto si può ricevere per un dollaro? €0,7564/$</a:t>
            </a:r>
          </a:p>
          <a:p>
            <a:pPr eaLnBrk="1" hangingPunct="1">
              <a:spcBef>
                <a:spcPct val="70000"/>
              </a:spcBef>
            </a:pPr>
            <a:r>
              <a:rPr lang="it-IT" altLang="it-IT" sz="2400"/>
              <a:t>Il tasso di cambio ci permette di denominare il costo o il prezzo di un bene o di un servizio in una valuta comune. </a:t>
            </a:r>
          </a:p>
          <a:p>
            <a:pPr lvl="3" eaLnBrk="1" hangingPunct="1">
              <a:spcBef>
                <a:spcPct val="40000"/>
              </a:spcBef>
            </a:pPr>
            <a:r>
              <a:rPr lang="it-IT" altLang="it-IT"/>
              <a:t>Quanto costa una Nissan? ¥2.500.000</a:t>
            </a:r>
          </a:p>
          <a:p>
            <a:pPr lvl="3" eaLnBrk="1" hangingPunct="1"/>
            <a:r>
              <a:rPr lang="it-IT" altLang="it-IT"/>
              <a:t>Oppure ¥2.500.000 x $0,012/¥ = $30.000</a:t>
            </a:r>
          </a:p>
        </p:txBody>
      </p:sp>
      <p:sp>
        <p:nvSpPr>
          <p:cNvPr id="41987" name="Segnaposto piè di pagina 3">
            <a:extLst>
              <a:ext uri="{FF2B5EF4-FFF2-40B4-BE49-F238E27FC236}">
                <a16:creationId xmlns:a16="http://schemas.microsoft.com/office/drawing/2014/main" id="{B6A7F3F5-B8B5-574C-83CB-6845F16BAE5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1988" name="Segnaposto numero diapositiva 4">
            <a:extLst>
              <a:ext uri="{FF2B5EF4-FFF2-40B4-BE49-F238E27FC236}">
                <a16:creationId xmlns:a16="http://schemas.microsoft.com/office/drawing/2014/main" id="{EE1BC465-9D98-524F-975A-3E31C267A70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67F476A-F697-BC49-AC1A-F59F9E50A279}" type="slidenum">
              <a:rPr lang="en-US" altLang="it-IT" sz="900" smtClean="0">
                <a:solidFill>
                  <a:schemeClr val="bg1"/>
                </a:solidFill>
                <a:latin typeface="Times" pitchFamily="2" charset="0"/>
              </a:rPr>
              <a:pPr eaLnBrk="0" hangingPunct="0">
                <a:spcBef>
                  <a:spcPct val="0"/>
                </a:spcBef>
                <a:buSzTx/>
                <a:buFontTx/>
                <a:buNone/>
              </a:pPr>
              <a:t>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trips(downRight)">
                                      <p:cBhvr>
                                        <p:cTn id="7" dur="500"/>
                                        <p:tgtEl>
                                          <p:spTgt spid="717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strips(downRight)">
                                      <p:cBhvr>
                                        <p:cTn id="10" dur="500"/>
                                        <p:tgtEl>
                                          <p:spTgt spid="7171">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strips(downRight)">
                                      <p:cBhvr>
                                        <p:cTn id="13" dur="500"/>
                                        <p:tgtEl>
                                          <p:spTgt spid="71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strips(downRight)">
                                      <p:cBhvr>
                                        <p:cTn id="18" dur="500"/>
                                        <p:tgtEl>
                                          <p:spTgt spid="7171">
                                            <p:txEl>
                                              <p:pRg st="3" end="3"/>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strips(downRight)">
                                      <p:cBhvr>
                                        <p:cTn id="21" dur="500"/>
                                        <p:tgtEl>
                                          <p:spTgt spid="7171">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strips(downRight)">
                                      <p:cBhvr>
                                        <p:cTn id="24"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A1A3005-CD94-7A44-B10B-B9E3E1CF607D}"/>
              </a:ext>
            </a:extLst>
          </p:cNvPr>
          <p:cNvSpPr>
            <a:spLocks noGrp="1" noChangeArrowheads="1"/>
          </p:cNvSpPr>
          <p:nvPr>
            <p:ph type="title"/>
          </p:nvPr>
        </p:nvSpPr>
        <p:spPr>
          <a:xfrm>
            <a:off x="365125" y="395288"/>
            <a:ext cx="8229600" cy="585787"/>
          </a:xfrm>
        </p:spPr>
        <p:txBody>
          <a:bodyPr/>
          <a:lstStyle/>
          <a:p>
            <a:pPr eaLnBrk="1" hangingPunct="1"/>
            <a:r>
              <a:rPr lang="it-IT" altLang="it-IT"/>
              <a:t>La domanda di depositi in valuta </a:t>
            </a:r>
          </a:p>
        </p:txBody>
      </p:sp>
      <p:sp>
        <p:nvSpPr>
          <p:cNvPr id="66563" name="Rectangle 3">
            <a:extLst>
              <a:ext uri="{FF2B5EF4-FFF2-40B4-BE49-F238E27FC236}">
                <a16:creationId xmlns:a16="http://schemas.microsoft.com/office/drawing/2014/main" id="{21609AF7-4E9B-3C4F-AA5C-A8C78B60A11B}"/>
              </a:ext>
            </a:extLst>
          </p:cNvPr>
          <p:cNvSpPr>
            <a:spLocks noGrp="1" noChangeArrowheads="1"/>
          </p:cNvSpPr>
          <p:nvPr>
            <p:ph idx="1"/>
          </p:nvPr>
        </p:nvSpPr>
        <p:spPr>
          <a:xfrm>
            <a:off x="500063" y="1143000"/>
            <a:ext cx="7835900" cy="4949825"/>
          </a:xfrm>
        </p:spPr>
        <p:txBody>
          <a:bodyPr/>
          <a:lstStyle/>
          <a:p>
            <a:pPr eaLnBrk="1" hangingPunct="1">
              <a:lnSpc>
                <a:spcPct val="80000"/>
              </a:lnSpc>
            </a:pPr>
            <a:r>
              <a:rPr lang="it-IT" altLang="it-IT" sz="2400"/>
              <a:t>Usiamo</a:t>
            </a:r>
          </a:p>
          <a:p>
            <a:pPr lvl="3" eaLnBrk="1" hangingPunct="1">
              <a:lnSpc>
                <a:spcPct val="80000"/>
              </a:lnSpc>
            </a:pPr>
            <a:r>
              <a:rPr lang="it-IT" altLang="it-IT"/>
              <a:t>la domanda (il tasso di rendimento) di depositi denominati in dollari</a:t>
            </a:r>
          </a:p>
          <a:p>
            <a:pPr lvl="3" eaLnBrk="1" hangingPunct="1">
              <a:lnSpc>
                <a:spcPct val="80000"/>
              </a:lnSpc>
            </a:pPr>
            <a:r>
              <a:rPr lang="it-IT" altLang="it-IT"/>
              <a:t>e la domanda (il tasso di rendimento) di depositi denominati in valuta estera </a:t>
            </a:r>
          </a:p>
          <a:p>
            <a:pPr lvl="3" eaLnBrk="1" hangingPunct="1">
              <a:lnSpc>
                <a:spcPct val="80000"/>
              </a:lnSpc>
              <a:buFont typeface="Arial" panose="020B0604020202020204" pitchFamily="34" charset="0"/>
              <a:buNone/>
            </a:pPr>
            <a:r>
              <a:rPr lang="it-IT" altLang="it-IT" sz="2400"/>
              <a:t>per costruire un modello del mercato dei cambi.</a:t>
            </a:r>
          </a:p>
          <a:p>
            <a:pPr eaLnBrk="1" hangingPunct="1">
              <a:lnSpc>
                <a:spcPct val="80000"/>
              </a:lnSpc>
            </a:pPr>
            <a:r>
              <a:rPr lang="it-IT" altLang="it-IT" sz="2400"/>
              <a:t>Il mercato dei cambi è in equilibrio quando i depositi di tutte le valute offrono lo stesso tasso di rendimento atteso, cioè si ha </a:t>
            </a:r>
            <a:r>
              <a:rPr lang="it-IT" altLang="it-IT" sz="2400" b="1"/>
              <a:t>parità scoperta dei tassi di interesse</a:t>
            </a:r>
            <a:r>
              <a:rPr lang="it-IT" altLang="it-IT" sz="2400"/>
              <a:t>.</a:t>
            </a:r>
          </a:p>
          <a:p>
            <a:pPr lvl="3" eaLnBrk="1" hangingPunct="1">
              <a:lnSpc>
                <a:spcPct val="80000"/>
              </a:lnSpc>
            </a:pPr>
            <a:r>
              <a:rPr lang="it-IT" altLang="it-IT"/>
              <a:t>La parità dei tassi di interesse implica che i depositi in tutte le valute sono considerati attività egualmente desiderabili. </a:t>
            </a:r>
          </a:p>
          <a:p>
            <a:pPr lvl="3" eaLnBrk="1" hangingPunct="1">
              <a:lnSpc>
                <a:spcPct val="80000"/>
              </a:lnSpc>
            </a:pPr>
            <a:r>
              <a:rPr lang="it-IT" altLang="it-IT"/>
              <a:t>La parità dei tassi di interesse implica che l’arbitraggio nei mercati dei cambi non è possibile.</a:t>
            </a:r>
          </a:p>
        </p:txBody>
      </p:sp>
      <p:sp>
        <p:nvSpPr>
          <p:cNvPr id="69635" name="Segnaposto piè di pagina 3">
            <a:extLst>
              <a:ext uri="{FF2B5EF4-FFF2-40B4-BE49-F238E27FC236}">
                <a16:creationId xmlns:a16="http://schemas.microsoft.com/office/drawing/2014/main" id="{E90E2EAA-C78E-2C4E-895E-66D1878E471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69636" name="Segnaposto numero diapositiva 4">
            <a:extLst>
              <a:ext uri="{FF2B5EF4-FFF2-40B4-BE49-F238E27FC236}">
                <a16:creationId xmlns:a16="http://schemas.microsoft.com/office/drawing/2014/main" id="{E4534DAE-CF29-D141-92AB-D640A4535126}"/>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E4EC98D-BBB3-9549-9839-96CAD432BDE6}" type="slidenum">
              <a:rPr lang="en-US" altLang="it-IT" sz="900" smtClean="0">
                <a:solidFill>
                  <a:schemeClr val="bg1"/>
                </a:solidFill>
                <a:latin typeface="Times" pitchFamily="2" charset="0"/>
              </a:rPr>
              <a:pPr eaLnBrk="0" hangingPunct="0">
                <a:spcBef>
                  <a:spcPct val="0"/>
                </a:spcBef>
                <a:buSzTx/>
                <a:buFontTx/>
                <a:buNone/>
              </a:pPr>
              <a:t>30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strips(downRight)">
                                      <p:cBhvr>
                                        <p:cTn id="7" dur="500"/>
                                        <p:tgtEl>
                                          <p:spTgt spid="6656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6563">
                                            <p:txEl>
                                              <p:pRg st="1" end="1"/>
                                            </p:txEl>
                                          </p:spTgt>
                                        </p:tgtEl>
                                        <p:attrNameLst>
                                          <p:attrName>style.visibility</p:attrName>
                                        </p:attrNameLst>
                                      </p:cBhvr>
                                      <p:to>
                                        <p:strVal val="visible"/>
                                      </p:to>
                                    </p:set>
                                    <p:animEffect transition="in" filter="strips(downRight)">
                                      <p:cBhvr>
                                        <p:cTn id="10" dur="500"/>
                                        <p:tgtEl>
                                          <p:spTgt spid="6656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Effect transition="in" filter="strips(downRight)">
                                      <p:cBhvr>
                                        <p:cTn id="13" dur="500"/>
                                        <p:tgtEl>
                                          <p:spTgt spid="6656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66563">
                                            <p:txEl>
                                              <p:pRg st="3" end="3"/>
                                            </p:txEl>
                                          </p:spTgt>
                                        </p:tgtEl>
                                        <p:attrNameLst>
                                          <p:attrName>style.visibility</p:attrName>
                                        </p:attrNameLst>
                                      </p:cBhvr>
                                      <p:to>
                                        <p:strVal val="visible"/>
                                      </p:to>
                                    </p:set>
                                    <p:animEffect transition="in" filter="strips(downRight)">
                                      <p:cBhvr>
                                        <p:cTn id="16" dur="500"/>
                                        <p:tgtEl>
                                          <p:spTgt spid="6656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66563">
                                            <p:txEl>
                                              <p:pRg st="4" end="4"/>
                                            </p:txEl>
                                          </p:spTgt>
                                        </p:tgtEl>
                                        <p:attrNameLst>
                                          <p:attrName>style.visibility</p:attrName>
                                        </p:attrNameLst>
                                      </p:cBhvr>
                                      <p:to>
                                        <p:strVal val="visible"/>
                                      </p:to>
                                    </p:set>
                                    <p:animEffect transition="in" filter="strips(downRight)">
                                      <p:cBhvr>
                                        <p:cTn id="21" dur="500"/>
                                        <p:tgtEl>
                                          <p:spTgt spid="66563">
                                            <p:txEl>
                                              <p:pRg st="4" end="4"/>
                                            </p:txEl>
                                          </p:spTgt>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66563">
                                            <p:txEl>
                                              <p:pRg st="5" end="5"/>
                                            </p:txEl>
                                          </p:spTgt>
                                        </p:tgtEl>
                                        <p:attrNameLst>
                                          <p:attrName>style.visibility</p:attrName>
                                        </p:attrNameLst>
                                      </p:cBhvr>
                                      <p:to>
                                        <p:strVal val="visible"/>
                                      </p:to>
                                    </p:set>
                                    <p:animEffect transition="in" filter="strips(downRight)">
                                      <p:cBhvr>
                                        <p:cTn id="24" dur="500"/>
                                        <p:tgtEl>
                                          <p:spTgt spid="66563">
                                            <p:txEl>
                                              <p:pRg st="5" end="5"/>
                                            </p:txEl>
                                          </p:spTgt>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66563">
                                            <p:txEl>
                                              <p:pRg st="6" end="6"/>
                                            </p:txEl>
                                          </p:spTgt>
                                        </p:tgtEl>
                                        <p:attrNameLst>
                                          <p:attrName>style.visibility</p:attrName>
                                        </p:attrNameLst>
                                      </p:cBhvr>
                                      <p:to>
                                        <p:strVal val="visible"/>
                                      </p:to>
                                    </p:set>
                                    <p:animEffect transition="in" filter="strips(downRight)">
                                      <p:cBhvr>
                                        <p:cTn id="27"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FBBB4402-B876-7D41-BCD3-42BBDD8EEC3D}"/>
              </a:ext>
            </a:extLst>
          </p:cNvPr>
          <p:cNvSpPr>
            <a:spLocks noGrp="1" noChangeArrowheads="1"/>
          </p:cNvSpPr>
          <p:nvPr>
            <p:ph type="title"/>
          </p:nvPr>
        </p:nvSpPr>
        <p:spPr>
          <a:xfrm>
            <a:off x="365125" y="395288"/>
            <a:ext cx="8229600" cy="512762"/>
          </a:xfrm>
        </p:spPr>
        <p:txBody>
          <a:bodyPr/>
          <a:lstStyle/>
          <a:p>
            <a:pPr eaLnBrk="1" hangingPunct="1"/>
            <a:r>
              <a:rPr lang="it-IT" altLang="it-IT"/>
              <a:t>La domanda di depositi in valuta </a:t>
            </a:r>
          </a:p>
        </p:txBody>
      </p:sp>
      <p:sp>
        <p:nvSpPr>
          <p:cNvPr id="68611" name="Rectangle 3">
            <a:extLst>
              <a:ext uri="{FF2B5EF4-FFF2-40B4-BE49-F238E27FC236}">
                <a16:creationId xmlns:a16="http://schemas.microsoft.com/office/drawing/2014/main" id="{EDDCE1AC-8E1F-B644-96A7-F0BCD9785546}"/>
              </a:ext>
            </a:extLst>
          </p:cNvPr>
          <p:cNvSpPr>
            <a:spLocks noGrp="1" noChangeArrowheads="1"/>
          </p:cNvSpPr>
          <p:nvPr>
            <p:ph idx="1"/>
          </p:nvPr>
        </p:nvSpPr>
        <p:spPr>
          <a:xfrm>
            <a:off x="500063" y="1071563"/>
            <a:ext cx="8237537" cy="5072062"/>
          </a:xfrm>
        </p:spPr>
        <p:txBody>
          <a:bodyPr/>
          <a:lstStyle/>
          <a:p>
            <a:pPr eaLnBrk="1" hangingPunct="1">
              <a:lnSpc>
                <a:spcPct val="90000"/>
              </a:lnSpc>
            </a:pPr>
            <a:r>
              <a:rPr lang="it-IT" altLang="it-IT" sz="2400"/>
              <a:t>La parità dei tassi di interesse dice:</a:t>
            </a:r>
          </a:p>
          <a:p>
            <a:pPr eaLnBrk="1" hangingPunct="1">
              <a:lnSpc>
                <a:spcPct val="90000"/>
              </a:lnSpc>
              <a:buFont typeface="Times" pitchFamily="2" charset="0"/>
              <a:buNone/>
            </a:pPr>
            <a:r>
              <a:rPr lang="it-IT" altLang="it-IT" sz="2400"/>
              <a:t>	</a:t>
            </a:r>
            <a:r>
              <a:rPr lang="it-IT" altLang="it-IT" i="1"/>
              <a:t>R</a:t>
            </a:r>
            <a:r>
              <a:rPr lang="it-IT" altLang="it-IT" i="1" baseline="-25000"/>
              <a:t>$  </a:t>
            </a:r>
            <a:r>
              <a:rPr lang="it-IT" altLang="it-IT"/>
              <a:t> = </a:t>
            </a:r>
            <a:r>
              <a:rPr lang="it-IT" altLang="it-IT" i="1"/>
              <a:t>R</a:t>
            </a:r>
            <a:r>
              <a:rPr lang="it-IT" altLang="it-IT" i="1" baseline="-25000">
                <a:latin typeface="Times" pitchFamily="2" charset="0"/>
              </a:rPr>
              <a:t>€</a:t>
            </a:r>
            <a:r>
              <a:rPr lang="it-IT" altLang="it-IT"/>
              <a:t> + (</a:t>
            </a:r>
            <a:r>
              <a:rPr lang="it-IT" altLang="it-IT" i="1"/>
              <a:t>E</a:t>
            </a:r>
            <a:r>
              <a:rPr lang="it-IT" altLang="it-IT" i="1" baseline="30000"/>
              <a:t>e</a:t>
            </a:r>
            <a:r>
              <a:rPr lang="it-IT" altLang="it-IT" i="1" baseline="-25000"/>
              <a:t>$/</a:t>
            </a:r>
            <a:r>
              <a:rPr lang="it-IT" altLang="it-IT" i="1" baseline="-25000">
                <a:latin typeface="Times" pitchFamily="2" charset="0"/>
              </a:rPr>
              <a:t>€</a:t>
            </a:r>
            <a:r>
              <a:rPr lang="it-IT" altLang="it-IT" i="1"/>
              <a:t> - E</a:t>
            </a:r>
            <a:r>
              <a:rPr lang="it-IT" altLang="it-IT" i="1" baseline="-25000"/>
              <a:t>$/</a:t>
            </a:r>
            <a:r>
              <a:rPr lang="it-IT" altLang="it-IT" i="1" baseline="-25000">
                <a:latin typeface="Times" pitchFamily="2" charset="0"/>
              </a:rPr>
              <a:t>€</a:t>
            </a:r>
            <a:r>
              <a:rPr lang="it-IT" altLang="it-IT"/>
              <a:t>)/</a:t>
            </a:r>
            <a:r>
              <a:rPr lang="it-IT" altLang="it-IT" i="1"/>
              <a:t>E</a:t>
            </a:r>
            <a:r>
              <a:rPr lang="it-IT" altLang="it-IT" i="1" baseline="-25000"/>
              <a:t>$/</a:t>
            </a:r>
            <a:r>
              <a:rPr lang="it-IT" altLang="it-IT" i="1" baseline="-25000">
                <a:latin typeface="Times" pitchFamily="2" charset="0"/>
              </a:rPr>
              <a:t>€</a:t>
            </a:r>
            <a:r>
              <a:rPr lang="it-IT" altLang="it-IT"/>
              <a:t>  </a:t>
            </a:r>
          </a:p>
          <a:p>
            <a:pPr eaLnBrk="1" hangingPunct="1">
              <a:lnSpc>
                <a:spcPct val="90000"/>
              </a:lnSpc>
            </a:pPr>
            <a:r>
              <a:rPr lang="it-IT" altLang="it-IT" sz="2400"/>
              <a:t>Perché questa condizione dovrebbe valere? Supponiamo che non valga. </a:t>
            </a:r>
          </a:p>
          <a:p>
            <a:pPr lvl="3" eaLnBrk="1" hangingPunct="1">
              <a:lnSpc>
                <a:spcPct val="90000"/>
              </a:lnSpc>
            </a:pPr>
            <a:r>
              <a:rPr lang="it-IT" altLang="it-IT" sz="1800"/>
              <a:t>Supponiamo che </a:t>
            </a:r>
            <a:r>
              <a:rPr lang="it-IT" altLang="it-IT" sz="1800" i="1"/>
              <a:t>R</a:t>
            </a:r>
            <a:r>
              <a:rPr lang="it-IT" altLang="it-IT" sz="1800" i="1" baseline="-25000"/>
              <a:t>$  </a:t>
            </a:r>
            <a:r>
              <a:rPr lang="it-IT" altLang="it-IT" sz="1800"/>
              <a:t> &gt; </a:t>
            </a:r>
            <a:r>
              <a:rPr lang="it-IT" altLang="it-IT" sz="1800" i="1"/>
              <a:t>R</a:t>
            </a:r>
            <a:r>
              <a:rPr lang="it-IT" altLang="it-IT" sz="1800" i="1" baseline="-25000">
                <a:latin typeface="Times" pitchFamily="2" charset="0"/>
              </a:rPr>
              <a:t>€</a:t>
            </a:r>
            <a:r>
              <a:rPr lang="it-IT" altLang="it-IT" sz="1800"/>
              <a:t> + (</a:t>
            </a:r>
            <a:r>
              <a:rPr lang="it-IT" altLang="it-IT" sz="1800" i="1"/>
              <a:t>E</a:t>
            </a:r>
            <a:r>
              <a:rPr lang="it-IT" altLang="it-IT" sz="1800" i="1" baseline="30000"/>
              <a:t>e</a:t>
            </a:r>
            <a:r>
              <a:rPr lang="it-IT" altLang="it-IT" sz="1800" i="1" baseline="-25000"/>
              <a:t>$/</a:t>
            </a:r>
            <a:r>
              <a:rPr lang="it-IT" altLang="it-IT" sz="1800" i="1" baseline="-25000">
                <a:latin typeface="Times" pitchFamily="2" charset="0"/>
              </a:rPr>
              <a:t>€</a:t>
            </a:r>
            <a:r>
              <a:rPr lang="it-IT" altLang="it-IT" sz="1800" i="1"/>
              <a:t> - E</a:t>
            </a:r>
            <a:r>
              <a:rPr lang="it-IT" altLang="it-IT" sz="1800" i="1" baseline="-25000"/>
              <a:t>$/</a:t>
            </a:r>
            <a:r>
              <a:rPr lang="it-IT" altLang="it-IT" sz="1800" i="1" baseline="-25000">
                <a:latin typeface="Times" pitchFamily="2" charset="0"/>
              </a:rPr>
              <a:t>€</a:t>
            </a:r>
            <a:r>
              <a:rPr lang="it-IT" altLang="it-IT" sz="1800"/>
              <a:t>)/</a:t>
            </a:r>
            <a:r>
              <a:rPr lang="it-IT" altLang="it-IT" sz="1800" i="1"/>
              <a:t>E</a:t>
            </a:r>
            <a:r>
              <a:rPr lang="it-IT" altLang="it-IT" sz="1800" i="1" baseline="-25000"/>
              <a:t>$/</a:t>
            </a:r>
            <a:r>
              <a:rPr lang="it-IT" altLang="it-IT" sz="1800" i="1" baseline="-25000">
                <a:latin typeface="Times" pitchFamily="2" charset="0"/>
              </a:rPr>
              <a:t>€</a:t>
            </a:r>
            <a:r>
              <a:rPr lang="it-IT" altLang="it-IT" sz="1800"/>
              <a:t> .  </a:t>
            </a:r>
          </a:p>
          <a:p>
            <a:pPr lvl="3" eaLnBrk="1" hangingPunct="1">
              <a:lnSpc>
                <a:spcPct val="90000"/>
              </a:lnSpc>
            </a:pPr>
            <a:r>
              <a:rPr lang="it-IT" altLang="it-IT" sz="1800"/>
              <a:t>Nessun investitore vorrebbe detenere depositi in euro, e ciò genererebbe una riduzione della domanda e del prezzo dell’euro. </a:t>
            </a:r>
          </a:p>
          <a:p>
            <a:pPr lvl="3" eaLnBrk="1" hangingPunct="1">
              <a:lnSpc>
                <a:spcPct val="90000"/>
              </a:lnSpc>
            </a:pPr>
            <a:r>
              <a:rPr lang="it-IT" altLang="it-IT" sz="1800"/>
              <a:t>Quindi tutti gli investitori vorrebbero detenere depositi in dollari, e ciò fa aumentare domanda e prezzo dei dollari.</a:t>
            </a:r>
          </a:p>
          <a:p>
            <a:pPr lvl="3" eaLnBrk="1" hangingPunct="1">
              <a:lnSpc>
                <a:spcPct val="90000"/>
              </a:lnSpc>
            </a:pPr>
            <a:r>
              <a:rPr lang="it-IT" altLang="it-IT" sz="1800"/>
              <a:t>Il dollaro si apprezzerebbe e l’euro si deprezzerebbe, facendo aumentare il termine a destra fino a quando si raggiunge l’uguaglianza</a:t>
            </a:r>
          </a:p>
          <a:p>
            <a:pPr lvl="1" algn="ctr" eaLnBrk="1" hangingPunct="1">
              <a:buFontTx/>
              <a:buNone/>
            </a:pPr>
            <a:r>
              <a:rPr lang="en-US" altLang="it-IT" i="1"/>
              <a:t>R</a:t>
            </a:r>
            <a:r>
              <a:rPr lang="en-US" altLang="it-IT" i="1" baseline="-25000"/>
              <a:t>$  </a:t>
            </a:r>
            <a:r>
              <a:rPr lang="en-US" altLang="it-IT"/>
              <a:t> &gt; </a:t>
            </a:r>
            <a:r>
              <a:rPr lang="en-US" altLang="it-IT" i="1"/>
              <a:t>R</a:t>
            </a:r>
            <a:r>
              <a:rPr lang="en-US" altLang="it-IT" i="1" baseline="-25000">
                <a:latin typeface="Times" pitchFamily="2" charset="0"/>
              </a:rPr>
              <a:t>€</a:t>
            </a:r>
            <a:r>
              <a:rPr lang="en-US" altLang="it-IT"/>
              <a:t> + (</a:t>
            </a:r>
            <a:r>
              <a:rPr lang="en-US" altLang="it-IT" i="1"/>
              <a:t>E</a:t>
            </a:r>
            <a:r>
              <a:rPr lang="en-US" altLang="it-IT" i="1" baseline="30000"/>
              <a:t>e</a:t>
            </a:r>
            <a:r>
              <a:rPr lang="en-US" altLang="it-IT" i="1" baseline="-25000"/>
              <a:t>$/</a:t>
            </a:r>
            <a:r>
              <a:rPr lang="en-US" altLang="it-IT" i="1" baseline="-25000">
                <a:latin typeface="Times" pitchFamily="2" charset="0"/>
              </a:rPr>
              <a:t>€</a:t>
            </a:r>
            <a:r>
              <a:rPr lang="en-US" altLang="it-IT" i="1"/>
              <a:t> </a:t>
            </a:r>
            <a:r>
              <a:rPr lang="en-US" altLang="it-IT"/>
              <a:t>–</a:t>
            </a:r>
            <a:r>
              <a:rPr lang="en-US" altLang="it-IT" i="1"/>
              <a:t> E</a:t>
            </a:r>
            <a:r>
              <a:rPr lang="en-US" altLang="it-IT" i="1" baseline="-25000"/>
              <a:t>$/</a:t>
            </a:r>
            <a:r>
              <a:rPr lang="en-US" altLang="it-IT" i="1" baseline="-25000">
                <a:latin typeface="Times" pitchFamily="2" charset="0"/>
              </a:rPr>
              <a:t>€</a:t>
            </a:r>
            <a:r>
              <a:rPr lang="en-US" altLang="it-IT"/>
              <a:t>)/</a:t>
            </a:r>
            <a:r>
              <a:rPr lang="en-US" altLang="it-IT" i="1"/>
              <a:t>E</a:t>
            </a:r>
            <a:r>
              <a:rPr lang="en-US" altLang="it-IT" i="1" baseline="-25000"/>
              <a:t>$/</a:t>
            </a:r>
            <a:r>
              <a:rPr lang="en-US" altLang="it-IT" i="1" baseline="-25000">
                <a:latin typeface="Times" pitchFamily="2" charset="0"/>
              </a:rPr>
              <a:t>€</a:t>
            </a:r>
            <a:r>
              <a:rPr lang="en-US" altLang="it-IT" i="1" baseline="-25000"/>
              <a:t>  </a:t>
            </a:r>
            <a:r>
              <a:rPr lang="en-US" altLang="it-IT"/>
              <a:t>  </a:t>
            </a:r>
          </a:p>
          <a:p>
            <a:pPr lvl="1" eaLnBrk="1" hangingPunct="1"/>
            <a:endParaRPr lang="en-US" altLang="it-IT"/>
          </a:p>
        </p:txBody>
      </p:sp>
      <p:sp>
        <p:nvSpPr>
          <p:cNvPr id="71683" name="Segnaposto piè di pagina 3">
            <a:extLst>
              <a:ext uri="{FF2B5EF4-FFF2-40B4-BE49-F238E27FC236}">
                <a16:creationId xmlns:a16="http://schemas.microsoft.com/office/drawing/2014/main" id="{E135E013-BB44-514D-A2D1-05FFC86A7AE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1684" name="Segnaposto numero diapositiva 4">
            <a:extLst>
              <a:ext uri="{FF2B5EF4-FFF2-40B4-BE49-F238E27FC236}">
                <a16:creationId xmlns:a16="http://schemas.microsoft.com/office/drawing/2014/main" id="{B099B81D-8B4E-CB45-9848-9FF222C879E4}"/>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AF54248-E2FB-744A-B796-6019345726E0}" type="slidenum">
              <a:rPr lang="en-US" altLang="it-IT" sz="900" smtClean="0">
                <a:solidFill>
                  <a:schemeClr val="bg1"/>
                </a:solidFill>
                <a:latin typeface="Times" pitchFamily="2" charset="0"/>
              </a:rPr>
              <a:pPr eaLnBrk="0" hangingPunct="0">
                <a:spcBef>
                  <a:spcPct val="0"/>
                </a:spcBef>
                <a:buSzTx/>
                <a:buFontTx/>
                <a:buNone/>
              </a:pPr>
              <a:t>31</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strips(downRight)">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strips(downRight)">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strips(downRight)">
                                      <p:cBhvr>
                                        <p:cTn id="17" dur="500"/>
                                        <p:tgtEl>
                                          <p:spTgt spid="68611">
                                            <p:txEl>
                                              <p:pRg st="2" end="2"/>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68611">
                                            <p:txEl>
                                              <p:pRg st="3" end="3"/>
                                            </p:txEl>
                                          </p:spTgt>
                                        </p:tgtEl>
                                        <p:attrNameLst>
                                          <p:attrName>style.visibility</p:attrName>
                                        </p:attrNameLst>
                                      </p:cBhvr>
                                      <p:to>
                                        <p:strVal val="visible"/>
                                      </p:to>
                                    </p:set>
                                    <p:animEffect transition="in" filter="strips(downRight)">
                                      <p:cBhvr>
                                        <p:cTn id="20" dur="500"/>
                                        <p:tgtEl>
                                          <p:spTgt spid="68611">
                                            <p:txEl>
                                              <p:pRg st="3" end="3"/>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Effect transition="in" filter="strips(downRight)">
                                      <p:cBhvr>
                                        <p:cTn id="23" dur="500"/>
                                        <p:tgtEl>
                                          <p:spTgt spid="68611">
                                            <p:txEl>
                                              <p:pRg st="4" end="4"/>
                                            </p:txEl>
                                          </p:spTgt>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68611">
                                            <p:txEl>
                                              <p:pRg st="5" end="5"/>
                                            </p:txEl>
                                          </p:spTgt>
                                        </p:tgtEl>
                                        <p:attrNameLst>
                                          <p:attrName>style.visibility</p:attrName>
                                        </p:attrNameLst>
                                      </p:cBhvr>
                                      <p:to>
                                        <p:strVal val="visible"/>
                                      </p:to>
                                    </p:set>
                                    <p:animEffect transition="in" filter="strips(downRight)">
                                      <p:cBhvr>
                                        <p:cTn id="26" dur="500"/>
                                        <p:tgtEl>
                                          <p:spTgt spid="68611">
                                            <p:txEl>
                                              <p:pRg st="5" end="5"/>
                                            </p:txEl>
                                          </p:spTgt>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68611">
                                            <p:txEl>
                                              <p:pRg st="6" end="6"/>
                                            </p:txEl>
                                          </p:spTgt>
                                        </p:tgtEl>
                                        <p:attrNameLst>
                                          <p:attrName>style.visibility</p:attrName>
                                        </p:attrNameLst>
                                      </p:cBhvr>
                                      <p:to>
                                        <p:strVal val="visible"/>
                                      </p:to>
                                    </p:set>
                                    <p:animEffect transition="in" filter="strips(downRight)">
                                      <p:cBhvr>
                                        <p:cTn id="29" dur="500"/>
                                        <p:tgtEl>
                                          <p:spTgt spid="68611">
                                            <p:txEl>
                                              <p:pRg st="6" end="6"/>
                                            </p:txEl>
                                          </p:spTgt>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68611">
                                            <p:txEl>
                                              <p:pRg st="7" end="7"/>
                                            </p:txEl>
                                          </p:spTgt>
                                        </p:tgtEl>
                                        <p:attrNameLst>
                                          <p:attrName>style.visibility</p:attrName>
                                        </p:attrNameLst>
                                      </p:cBhvr>
                                      <p:to>
                                        <p:strVal val="visible"/>
                                      </p:to>
                                    </p:set>
                                    <p:animEffect transition="in" filter="strips(downRight)">
                                      <p:cBhvr>
                                        <p:cTn id="32" dur="500"/>
                                        <p:tgtEl>
                                          <p:spTgt spid="686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olo 1">
            <a:extLst>
              <a:ext uri="{FF2B5EF4-FFF2-40B4-BE49-F238E27FC236}">
                <a16:creationId xmlns:a16="http://schemas.microsoft.com/office/drawing/2014/main" id="{4851DD19-B922-ED45-867D-1080D9AB8DDF}"/>
              </a:ext>
            </a:extLst>
          </p:cNvPr>
          <p:cNvSpPr>
            <a:spLocks noGrp="1" noChangeArrowheads="1"/>
          </p:cNvSpPr>
          <p:nvPr>
            <p:ph type="title"/>
          </p:nvPr>
        </p:nvSpPr>
        <p:spPr>
          <a:xfrm>
            <a:off x="500063" y="357188"/>
            <a:ext cx="8229600" cy="900112"/>
          </a:xfrm>
        </p:spPr>
        <p:txBody>
          <a:bodyPr/>
          <a:lstStyle/>
          <a:p>
            <a:pPr eaLnBrk="1" hangingPunct="1"/>
            <a:r>
              <a:rPr lang="it-IT" altLang="it-IT" b="0"/>
              <a:t>Tabella 3.4 </a:t>
            </a:r>
            <a:r>
              <a:rPr lang="it-IT" altLang="it-IT"/>
              <a:t>Tasso di cambio corrente dollaro/euro e rendimento atteso in dollari di un deposito in euro, quando E</a:t>
            </a:r>
            <a:r>
              <a:rPr lang="it-IT" altLang="it-IT" baseline="30000"/>
              <a:t>e</a:t>
            </a:r>
            <a:r>
              <a:rPr lang="it-IT" altLang="it-IT" baseline="-25000"/>
              <a:t>$/€</a:t>
            </a:r>
            <a:r>
              <a:rPr lang="it-IT" altLang="it-IT"/>
              <a:t> = 1,05 dollari per euro</a:t>
            </a:r>
          </a:p>
        </p:txBody>
      </p:sp>
      <p:sp>
        <p:nvSpPr>
          <p:cNvPr id="73730" name="Segnaposto piè di pagina 3">
            <a:extLst>
              <a:ext uri="{FF2B5EF4-FFF2-40B4-BE49-F238E27FC236}">
                <a16:creationId xmlns:a16="http://schemas.microsoft.com/office/drawing/2014/main" id="{00A2740B-6A50-8B47-AF8C-4179D873A3E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3731" name="Segnaposto numero diapositiva 4">
            <a:extLst>
              <a:ext uri="{FF2B5EF4-FFF2-40B4-BE49-F238E27FC236}">
                <a16:creationId xmlns:a16="http://schemas.microsoft.com/office/drawing/2014/main" id="{F6B94A8E-B992-5C46-8A7F-2B76B168BCA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DA7F5C5-4DAC-CA4A-BA85-8C237FACEBFB}" type="slidenum">
              <a:rPr lang="en-US" altLang="it-IT" sz="900" smtClean="0">
                <a:solidFill>
                  <a:schemeClr val="bg1"/>
                </a:solidFill>
                <a:latin typeface="Times" pitchFamily="2" charset="0"/>
              </a:rPr>
              <a:pPr eaLnBrk="0" hangingPunct="0">
                <a:spcBef>
                  <a:spcPct val="0"/>
                </a:spcBef>
                <a:buSzTx/>
                <a:buFontTx/>
                <a:buNone/>
              </a:pPr>
              <a:t>32</a:t>
            </a:fld>
            <a:endParaRPr lang="en-US" altLang="it-IT" sz="900">
              <a:solidFill>
                <a:schemeClr val="bg1"/>
              </a:solidFill>
              <a:latin typeface="Times" pitchFamily="2" charset="0"/>
            </a:endParaRPr>
          </a:p>
        </p:txBody>
      </p:sp>
      <p:pic>
        <p:nvPicPr>
          <p:cNvPr id="73732" name="Segnaposto contenuto 2">
            <a:extLst>
              <a:ext uri="{FF2B5EF4-FFF2-40B4-BE49-F238E27FC236}">
                <a16:creationId xmlns:a16="http://schemas.microsoft.com/office/drawing/2014/main" id="{E85BF77B-0813-F44F-A318-214007B2EE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41388" y="2298700"/>
            <a:ext cx="7077075" cy="302101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C9510999-DE00-9340-AB5B-48A8B1892FA7}"/>
              </a:ext>
            </a:extLst>
          </p:cNvPr>
          <p:cNvSpPr>
            <a:spLocks noGrp="1" noChangeArrowheads="1"/>
          </p:cNvSpPr>
          <p:nvPr>
            <p:ph type="title"/>
          </p:nvPr>
        </p:nvSpPr>
        <p:spPr/>
        <p:txBody>
          <a:bodyPr/>
          <a:lstStyle/>
          <a:p>
            <a:pPr eaLnBrk="1" hangingPunct="1"/>
            <a:r>
              <a:rPr lang="it-IT" altLang="it-IT"/>
              <a:t>La domanda di depositi in valuta </a:t>
            </a:r>
          </a:p>
        </p:txBody>
      </p:sp>
      <p:sp>
        <p:nvSpPr>
          <p:cNvPr id="30723" name="Rectangle 3">
            <a:extLst>
              <a:ext uri="{FF2B5EF4-FFF2-40B4-BE49-F238E27FC236}">
                <a16:creationId xmlns:a16="http://schemas.microsoft.com/office/drawing/2014/main" id="{3055B0DB-A1F8-2F45-B8A4-76FCF53ADB85}"/>
              </a:ext>
            </a:extLst>
          </p:cNvPr>
          <p:cNvSpPr>
            <a:spLocks noGrp="1" noChangeArrowheads="1"/>
          </p:cNvSpPr>
          <p:nvPr>
            <p:ph idx="1"/>
          </p:nvPr>
        </p:nvSpPr>
        <p:spPr/>
        <p:txBody>
          <a:bodyPr/>
          <a:lstStyle/>
          <a:p>
            <a:pPr eaLnBrk="1" hangingPunct="1"/>
            <a:r>
              <a:rPr lang="it-IT" altLang="it-IT" sz="2400"/>
              <a:t>In che modo le variazioni del tasso di cambio corrente influenzano i rendimenti attesi in valuta estera?</a:t>
            </a:r>
          </a:p>
          <a:p>
            <a:pPr eaLnBrk="1" hangingPunct="1"/>
            <a:r>
              <a:rPr lang="it-IT" altLang="it-IT" sz="2400"/>
              <a:t>Il deprezzamento della valuta domestica oggi riduce il rendimento atteso sui depositi in valuta estera. Perché?</a:t>
            </a:r>
          </a:p>
          <a:p>
            <a:pPr lvl="3" eaLnBrk="1" hangingPunct="1">
              <a:spcBef>
                <a:spcPct val="40000"/>
              </a:spcBef>
            </a:pPr>
            <a:r>
              <a:rPr lang="it-IT" altLang="it-IT"/>
              <a:t>Quando la valuta domestica si deprezza, il costo iniziale dell’investimento in valuta estera aumenta, riducendo di conseguenza il rendimento atteso in valuta estera. </a:t>
            </a:r>
          </a:p>
        </p:txBody>
      </p:sp>
      <p:sp>
        <p:nvSpPr>
          <p:cNvPr id="74755" name="Segnaposto piè di pagina 3">
            <a:extLst>
              <a:ext uri="{FF2B5EF4-FFF2-40B4-BE49-F238E27FC236}">
                <a16:creationId xmlns:a16="http://schemas.microsoft.com/office/drawing/2014/main" id="{222938AF-1E0E-9F45-96C1-5862D4AA9CC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4756" name="Segnaposto numero diapositiva 4">
            <a:extLst>
              <a:ext uri="{FF2B5EF4-FFF2-40B4-BE49-F238E27FC236}">
                <a16:creationId xmlns:a16="http://schemas.microsoft.com/office/drawing/2014/main" id="{780B61EA-FE64-AB42-8584-4561A8FD98A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936CE2C2-8202-F849-9069-6985C8E87763}" type="slidenum">
              <a:rPr lang="en-US" altLang="it-IT" sz="900" smtClean="0">
                <a:solidFill>
                  <a:schemeClr val="bg1"/>
                </a:solidFill>
                <a:latin typeface="Times" pitchFamily="2" charset="0"/>
              </a:rPr>
              <a:pPr eaLnBrk="0" hangingPunct="0">
                <a:spcBef>
                  <a:spcPct val="0"/>
                </a:spcBef>
                <a:buSzTx/>
                <a:buFontTx/>
                <a:buNone/>
              </a:pPr>
              <a:t>33</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strips(downRigh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strips(downRight)">
                                      <p:cBhvr>
                                        <p:cTn id="12" dur="500"/>
                                        <p:tgtEl>
                                          <p:spTgt spid="30723">
                                            <p:txEl>
                                              <p:pRg st="1" end="1"/>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strips(downRight)">
                                      <p:cBhvr>
                                        <p:cTn id="15"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olo 1">
            <a:extLst>
              <a:ext uri="{FF2B5EF4-FFF2-40B4-BE49-F238E27FC236}">
                <a16:creationId xmlns:a16="http://schemas.microsoft.com/office/drawing/2014/main" id="{225549EE-BA85-CF47-90EF-EC25362D589D}"/>
              </a:ext>
            </a:extLst>
          </p:cNvPr>
          <p:cNvSpPr>
            <a:spLocks noGrp="1" noChangeArrowheads="1"/>
          </p:cNvSpPr>
          <p:nvPr>
            <p:ph type="title"/>
          </p:nvPr>
        </p:nvSpPr>
        <p:spPr/>
        <p:txBody>
          <a:bodyPr/>
          <a:lstStyle/>
          <a:p>
            <a:pPr eaLnBrk="1" hangingPunct="1"/>
            <a:r>
              <a:rPr lang="it-IT" altLang="it-IT"/>
              <a:t>La domanda di depositi in valuta </a:t>
            </a:r>
          </a:p>
        </p:txBody>
      </p:sp>
      <p:sp>
        <p:nvSpPr>
          <p:cNvPr id="75778" name="Segnaposto contenuto 2">
            <a:extLst>
              <a:ext uri="{FF2B5EF4-FFF2-40B4-BE49-F238E27FC236}">
                <a16:creationId xmlns:a16="http://schemas.microsoft.com/office/drawing/2014/main" id="{38E62A22-EECC-1D4D-93A4-A5BA1B354BB6}"/>
              </a:ext>
            </a:extLst>
          </p:cNvPr>
          <p:cNvSpPr>
            <a:spLocks noGrp="1" noChangeArrowheads="1"/>
          </p:cNvSpPr>
          <p:nvPr>
            <p:ph idx="1"/>
          </p:nvPr>
        </p:nvSpPr>
        <p:spPr/>
        <p:txBody>
          <a:bodyPr/>
          <a:lstStyle/>
          <a:p>
            <a:pPr eaLnBrk="1" hangingPunct="1"/>
            <a:r>
              <a:rPr lang="it-IT" altLang="it-IT" sz="2400"/>
              <a:t>L’apprezzamento della valuta domestica oggi accresce il rendimento atteso sui depositi in valuta estera. Perché? </a:t>
            </a:r>
          </a:p>
          <a:p>
            <a:pPr lvl="3" eaLnBrk="1" hangingPunct="1"/>
            <a:r>
              <a:rPr lang="it-IT" altLang="it-IT"/>
              <a:t>Quando la valuta domestica si apprezza, il costo iniziale dell’investimento in valuta estera diminuisce, incrementando di conseguenza il rendimento atteso in valuta estera. </a:t>
            </a:r>
          </a:p>
          <a:p>
            <a:pPr eaLnBrk="1" hangingPunct="1"/>
            <a:endParaRPr lang="it-IT" altLang="it-IT"/>
          </a:p>
        </p:txBody>
      </p:sp>
      <p:sp>
        <p:nvSpPr>
          <p:cNvPr id="75779" name="Segnaposto piè di pagina 3">
            <a:extLst>
              <a:ext uri="{FF2B5EF4-FFF2-40B4-BE49-F238E27FC236}">
                <a16:creationId xmlns:a16="http://schemas.microsoft.com/office/drawing/2014/main" id="{5EBBE4D9-3AB7-9F44-8EDE-2AADAB5DF22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5780" name="Segnaposto numero diapositiva 4">
            <a:extLst>
              <a:ext uri="{FF2B5EF4-FFF2-40B4-BE49-F238E27FC236}">
                <a16:creationId xmlns:a16="http://schemas.microsoft.com/office/drawing/2014/main" id="{1E25BCC0-A2D7-7848-ADD0-EA341E2E5C57}"/>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56B8BEEA-D7B3-5045-8820-5CCFBCDCF1BB}" type="slidenum">
              <a:rPr lang="en-US" altLang="it-IT" sz="900" smtClean="0">
                <a:solidFill>
                  <a:schemeClr val="bg1"/>
                </a:solidFill>
                <a:latin typeface="Times" pitchFamily="2" charset="0"/>
              </a:rPr>
              <a:pPr eaLnBrk="0" hangingPunct="0">
                <a:spcBef>
                  <a:spcPct val="0"/>
                </a:spcBef>
                <a:buSzTx/>
                <a:buFontTx/>
                <a:buNone/>
              </a:pPr>
              <a:t>34</a:t>
            </a:fld>
            <a:endParaRPr lang="en-US" altLang="it-IT" sz="900">
              <a:solidFill>
                <a:schemeClr val="bg1"/>
              </a:solidFill>
              <a:latin typeface="Times"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olo 1">
            <a:extLst>
              <a:ext uri="{FF2B5EF4-FFF2-40B4-BE49-F238E27FC236}">
                <a16:creationId xmlns:a16="http://schemas.microsoft.com/office/drawing/2014/main" id="{93468FA1-80A3-5142-B641-2DDB15739C13}"/>
              </a:ext>
            </a:extLst>
          </p:cNvPr>
          <p:cNvSpPr>
            <a:spLocks noGrp="1" noChangeArrowheads="1"/>
          </p:cNvSpPr>
          <p:nvPr>
            <p:ph type="title"/>
          </p:nvPr>
        </p:nvSpPr>
        <p:spPr/>
        <p:txBody>
          <a:bodyPr/>
          <a:lstStyle/>
          <a:p>
            <a:pPr eaLnBrk="1" hangingPunct="1"/>
            <a:r>
              <a:rPr lang="it-IT" altLang="it-IT" sz="2200" b="0"/>
              <a:t>Figura 3.3 </a:t>
            </a:r>
            <a:r>
              <a:rPr lang="it-IT" altLang="it-IT" sz="2200"/>
              <a:t>Relazione fra tasso di cambio dollaro/euro corrente e rendimento atteso </a:t>
            </a:r>
            <a:br>
              <a:rPr lang="it-IT" altLang="it-IT" sz="2200"/>
            </a:br>
            <a:r>
              <a:rPr lang="it-IT" altLang="it-IT" sz="2200"/>
              <a:t>in dollari sui depositi in euro</a:t>
            </a:r>
          </a:p>
        </p:txBody>
      </p:sp>
      <p:sp>
        <p:nvSpPr>
          <p:cNvPr id="76802" name="Segnaposto piè di pagina 3">
            <a:extLst>
              <a:ext uri="{FF2B5EF4-FFF2-40B4-BE49-F238E27FC236}">
                <a16:creationId xmlns:a16="http://schemas.microsoft.com/office/drawing/2014/main" id="{5A805320-8E4C-9C43-ABA6-ED26B4C4F44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6803" name="Segnaposto numero diapositiva 4">
            <a:extLst>
              <a:ext uri="{FF2B5EF4-FFF2-40B4-BE49-F238E27FC236}">
                <a16:creationId xmlns:a16="http://schemas.microsoft.com/office/drawing/2014/main" id="{C6EB4720-AB24-E648-BB68-C1209D265FF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CDBDB6A6-FA3F-B14F-A8E0-77F7D7259537}" type="slidenum">
              <a:rPr lang="en-US" altLang="it-IT" sz="900" smtClean="0">
                <a:solidFill>
                  <a:schemeClr val="bg1"/>
                </a:solidFill>
                <a:latin typeface="Times" pitchFamily="2" charset="0"/>
              </a:rPr>
              <a:pPr eaLnBrk="0" hangingPunct="0">
                <a:spcBef>
                  <a:spcPct val="0"/>
                </a:spcBef>
                <a:buSzTx/>
                <a:buFontTx/>
                <a:buNone/>
              </a:pPr>
              <a:t>35</a:t>
            </a:fld>
            <a:endParaRPr lang="en-US" altLang="it-IT" sz="900">
              <a:solidFill>
                <a:schemeClr val="bg1"/>
              </a:solidFill>
              <a:latin typeface="Times" pitchFamily="2" charset="0"/>
            </a:endParaRPr>
          </a:p>
        </p:txBody>
      </p:sp>
      <p:pic>
        <p:nvPicPr>
          <p:cNvPr id="76804" name="Segnaposto contenuto 2">
            <a:extLst>
              <a:ext uri="{FF2B5EF4-FFF2-40B4-BE49-F238E27FC236}">
                <a16:creationId xmlns:a16="http://schemas.microsoft.com/office/drawing/2014/main" id="{1F418763-38CD-BB42-A89E-9B30A9D950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9138" y="1546225"/>
            <a:ext cx="4981575"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Segnaposto contenuto 2">
            <a:extLst>
              <a:ext uri="{FF2B5EF4-FFF2-40B4-BE49-F238E27FC236}">
                <a16:creationId xmlns:a16="http://schemas.microsoft.com/office/drawing/2014/main" id="{BEE641D1-343E-E447-B285-5DEEBEDFD4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81138" y="1546225"/>
            <a:ext cx="5997575" cy="4525963"/>
          </a:xfrm>
        </p:spPr>
      </p:pic>
      <p:sp>
        <p:nvSpPr>
          <p:cNvPr id="77826" name="Titolo 1">
            <a:extLst>
              <a:ext uri="{FF2B5EF4-FFF2-40B4-BE49-F238E27FC236}">
                <a16:creationId xmlns:a16="http://schemas.microsoft.com/office/drawing/2014/main" id="{1B78FA77-E859-8B41-9BA5-7D1941B4C29E}"/>
              </a:ext>
            </a:extLst>
          </p:cNvPr>
          <p:cNvSpPr>
            <a:spLocks noGrp="1" noChangeArrowheads="1"/>
          </p:cNvSpPr>
          <p:nvPr>
            <p:ph type="title"/>
          </p:nvPr>
        </p:nvSpPr>
        <p:spPr/>
        <p:txBody>
          <a:bodyPr/>
          <a:lstStyle/>
          <a:p>
            <a:pPr eaLnBrk="1" hangingPunct="1"/>
            <a:r>
              <a:rPr lang="it-IT" altLang="it-IT" b="0"/>
              <a:t>Figura 3.4 </a:t>
            </a:r>
            <a:r>
              <a:rPr lang="it-IT" altLang="it-IT"/>
              <a:t>Determinazione del tasso di cambio di equilibrio dollaro/euro</a:t>
            </a:r>
          </a:p>
        </p:txBody>
      </p:sp>
      <p:sp>
        <p:nvSpPr>
          <p:cNvPr id="77827" name="Segnaposto piè di pagina 3">
            <a:extLst>
              <a:ext uri="{FF2B5EF4-FFF2-40B4-BE49-F238E27FC236}">
                <a16:creationId xmlns:a16="http://schemas.microsoft.com/office/drawing/2014/main" id="{7A66A072-67F7-574C-A7B3-6DE04B1D872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7828" name="Segnaposto numero diapositiva 4">
            <a:extLst>
              <a:ext uri="{FF2B5EF4-FFF2-40B4-BE49-F238E27FC236}">
                <a16:creationId xmlns:a16="http://schemas.microsoft.com/office/drawing/2014/main" id="{988BBE71-FDE5-CC42-A658-86B6A6B97F9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43D7D2D-41F8-B14B-A871-103472B9F582}" type="slidenum">
              <a:rPr lang="en-US" altLang="it-IT" sz="900" smtClean="0">
                <a:solidFill>
                  <a:schemeClr val="bg1"/>
                </a:solidFill>
                <a:latin typeface="Times" pitchFamily="2" charset="0"/>
              </a:rPr>
              <a:pPr eaLnBrk="0" hangingPunct="0">
                <a:spcBef>
                  <a:spcPct val="0"/>
                </a:spcBef>
                <a:buSzTx/>
                <a:buFontTx/>
                <a:buNone/>
              </a:pPr>
              <a:t>36</a:t>
            </a:fld>
            <a:endParaRPr lang="en-US" altLang="it-IT" sz="900">
              <a:solidFill>
                <a:schemeClr val="bg1"/>
              </a:solidFill>
              <a:latin typeface="Times" pitchFamily="2" charset="0"/>
            </a:endParaRPr>
          </a:p>
        </p:txBody>
      </p:sp>
      <p:grpSp>
        <p:nvGrpSpPr>
          <p:cNvPr id="77829" name="Group 39">
            <a:extLst>
              <a:ext uri="{FF2B5EF4-FFF2-40B4-BE49-F238E27FC236}">
                <a16:creationId xmlns:a16="http://schemas.microsoft.com/office/drawing/2014/main" id="{C01D116A-0C63-224F-AFD7-88407858BBF8}"/>
              </a:ext>
            </a:extLst>
          </p:cNvPr>
          <p:cNvGrpSpPr>
            <a:grpSpLocks/>
          </p:cNvGrpSpPr>
          <p:nvPr/>
        </p:nvGrpSpPr>
        <p:grpSpPr bwMode="auto">
          <a:xfrm>
            <a:off x="3275013" y="1484313"/>
            <a:ext cx="5041900" cy="2592387"/>
            <a:chOff x="2607" y="1536"/>
            <a:chExt cx="3027" cy="1495"/>
          </a:xfrm>
        </p:grpSpPr>
        <p:sp>
          <p:nvSpPr>
            <p:cNvPr id="77830" name="Text Box 41">
              <a:extLst>
                <a:ext uri="{FF2B5EF4-FFF2-40B4-BE49-F238E27FC236}">
                  <a16:creationId xmlns:a16="http://schemas.microsoft.com/office/drawing/2014/main" id="{7AA124BF-0389-874E-AE4C-8F9D8BA70D60}"/>
                </a:ext>
              </a:extLst>
            </p:cNvPr>
            <p:cNvSpPr txBox="1">
              <a:spLocks noChangeArrowheads="1"/>
            </p:cNvSpPr>
            <p:nvPr/>
          </p:nvSpPr>
          <p:spPr bwMode="auto">
            <a:xfrm>
              <a:off x="3888" y="1536"/>
              <a:ext cx="1651" cy="373"/>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Nessuno vuole detenere </a:t>
              </a:r>
            </a:p>
            <a:p>
              <a:pPr eaLnBrk="1" hangingPunct="1">
                <a:spcBef>
                  <a:spcPct val="0"/>
                </a:spcBef>
                <a:buSzTx/>
                <a:buFontTx/>
                <a:buNone/>
              </a:pPr>
              <a:r>
                <a:rPr lang="it-IT" altLang="it-IT" sz="1800">
                  <a:latin typeface="Arial" panose="020B0604020202020204" pitchFamily="34" charset="0"/>
                </a:rPr>
                <a:t>depositi in euro</a:t>
              </a:r>
            </a:p>
          </p:txBody>
        </p:sp>
        <p:sp>
          <p:nvSpPr>
            <p:cNvPr id="77831" name="Line 42">
              <a:extLst>
                <a:ext uri="{FF2B5EF4-FFF2-40B4-BE49-F238E27FC236}">
                  <a16:creationId xmlns:a16="http://schemas.microsoft.com/office/drawing/2014/main" id="{95C477FA-6E42-1944-815D-8769A7EA6D08}"/>
                </a:ext>
              </a:extLst>
            </p:cNvPr>
            <p:cNvSpPr>
              <a:spLocks noChangeShapeType="1"/>
            </p:cNvSpPr>
            <p:nvPr/>
          </p:nvSpPr>
          <p:spPr bwMode="auto">
            <a:xfrm flipH="1">
              <a:off x="2607" y="1742"/>
              <a:ext cx="1281" cy="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77832" name="Text Box 43">
              <a:extLst>
                <a:ext uri="{FF2B5EF4-FFF2-40B4-BE49-F238E27FC236}">
                  <a16:creationId xmlns:a16="http://schemas.microsoft.com/office/drawing/2014/main" id="{EB3B816B-CEE3-5548-BE4E-C01888DB85BC}"/>
                </a:ext>
              </a:extLst>
            </p:cNvPr>
            <p:cNvSpPr txBox="1">
              <a:spLocks noChangeArrowheads="1"/>
            </p:cNvSpPr>
            <p:nvPr/>
          </p:nvSpPr>
          <p:spPr bwMode="auto">
            <a:xfrm>
              <a:off x="4022" y="2134"/>
              <a:ext cx="1612" cy="373"/>
            </a:xfrm>
            <a:prstGeom prst="rect">
              <a:avLst/>
            </a:prstGeom>
            <a:solidFill>
              <a:schemeClr val="bg1"/>
            </a:solidFill>
            <a:ln w="9525">
              <a:solidFill>
                <a:schemeClr val="tx1"/>
              </a:solidFill>
              <a:miter lim="800000"/>
              <a:headEnd/>
              <a:tailEnd/>
            </a:ln>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Nessuno vuole detenere</a:t>
              </a:r>
            </a:p>
            <a:p>
              <a:pPr eaLnBrk="1" hangingPunct="1">
                <a:spcBef>
                  <a:spcPct val="0"/>
                </a:spcBef>
                <a:buSzTx/>
                <a:buFontTx/>
                <a:buNone/>
              </a:pPr>
              <a:r>
                <a:rPr lang="it-IT" altLang="it-IT" sz="1800">
                  <a:latin typeface="Arial" panose="020B0604020202020204" pitchFamily="34" charset="0"/>
                </a:rPr>
                <a:t>depositi in dollari </a:t>
              </a:r>
            </a:p>
          </p:txBody>
        </p:sp>
        <p:sp>
          <p:nvSpPr>
            <p:cNvPr id="77833" name="Line 44">
              <a:extLst>
                <a:ext uri="{FF2B5EF4-FFF2-40B4-BE49-F238E27FC236}">
                  <a16:creationId xmlns:a16="http://schemas.microsoft.com/office/drawing/2014/main" id="{79EF1B52-1DA9-F546-824F-EAC1E6F16C76}"/>
                </a:ext>
              </a:extLst>
            </p:cNvPr>
            <p:cNvSpPr>
              <a:spLocks noChangeShapeType="1"/>
            </p:cNvSpPr>
            <p:nvPr/>
          </p:nvSpPr>
          <p:spPr bwMode="auto">
            <a:xfrm flipH="1">
              <a:off x="2867" y="2320"/>
              <a:ext cx="1155" cy="71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88EC50B7-BB82-B041-9CFC-BDF6624ADFDE}"/>
              </a:ext>
            </a:extLst>
          </p:cNvPr>
          <p:cNvSpPr>
            <a:spLocks noGrp="1" noChangeArrowheads="1"/>
          </p:cNvSpPr>
          <p:nvPr>
            <p:ph type="title"/>
          </p:nvPr>
        </p:nvSpPr>
        <p:spPr/>
        <p:txBody>
          <a:bodyPr/>
          <a:lstStyle/>
          <a:p>
            <a:pPr eaLnBrk="1" hangingPunct="1"/>
            <a:r>
              <a:rPr lang="it-IT" altLang="it-IT"/>
              <a:t>La domanda di depositi in valuta </a:t>
            </a:r>
          </a:p>
        </p:txBody>
      </p:sp>
      <p:sp>
        <p:nvSpPr>
          <p:cNvPr id="35843" name="Rectangle 3">
            <a:extLst>
              <a:ext uri="{FF2B5EF4-FFF2-40B4-BE49-F238E27FC236}">
                <a16:creationId xmlns:a16="http://schemas.microsoft.com/office/drawing/2014/main" id="{3AF4BD0E-ABDC-AE40-988F-B43E8EE645A6}"/>
              </a:ext>
            </a:extLst>
          </p:cNvPr>
          <p:cNvSpPr>
            <a:spLocks noGrp="1" noChangeArrowheads="1"/>
          </p:cNvSpPr>
          <p:nvPr>
            <p:ph idx="1"/>
          </p:nvPr>
        </p:nvSpPr>
        <p:spPr>
          <a:xfrm>
            <a:off x="365125" y="1268413"/>
            <a:ext cx="8229600" cy="4525962"/>
          </a:xfrm>
        </p:spPr>
        <p:txBody>
          <a:bodyPr/>
          <a:lstStyle/>
          <a:p>
            <a:pPr eaLnBrk="1" hangingPunct="1"/>
            <a:r>
              <a:rPr lang="it-IT" altLang="it-IT" sz="2400"/>
              <a:t>Effetti di variazioni dei tassi di interesse.</a:t>
            </a:r>
          </a:p>
          <a:p>
            <a:pPr lvl="3" eaLnBrk="1" hangingPunct="1"/>
            <a:r>
              <a:rPr lang="it-IT" altLang="it-IT"/>
              <a:t>Un incremento del tasso di interesse pagato sui depositi denominati in una particolare valuta fa aumentare il tasso di rendimento su quei depositi.</a:t>
            </a:r>
          </a:p>
          <a:p>
            <a:pPr lvl="3" eaLnBrk="1" hangingPunct="1"/>
            <a:r>
              <a:rPr lang="it-IT" altLang="it-IT"/>
              <a:t>Questo porta a un apprezzamento della valuta. </a:t>
            </a:r>
          </a:p>
          <a:p>
            <a:pPr lvl="3" eaLnBrk="1" hangingPunct="1"/>
            <a:r>
              <a:rPr lang="it-IT" altLang="it-IT"/>
              <a:t>L’aumento dei tassi di interesse in dollari causa l’apprezzamento del dollaro. </a:t>
            </a:r>
          </a:p>
          <a:p>
            <a:pPr lvl="3" eaLnBrk="1" hangingPunct="1"/>
            <a:r>
              <a:rPr lang="it-IT" altLang="it-IT"/>
              <a:t>L’aumento dei tassi di interesse in euro causa il deprezzamento del dollaro. </a:t>
            </a:r>
          </a:p>
        </p:txBody>
      </p:sp>
      <p:sp>
        <p:nvSpPr>
          <p:cNvPr id="78851" name="Segnaposto piè di pagina 3">
            <a:extLst>
              <a:ext uri="{FF2B5EF4-FFF2-40B4-BE49-F238E27FC236}">
                <a16:creationId xmlns:a16="http://schemas.microsoft.com/office/drawing/2014/main" id="{8C04BBDA-D85C-1A44-986C-49EA20351F0B}"/>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8852" name="Segnaposto numero diapositiva 4">
            <a:extLst>
              <a:ext uri="{FF2B5EF4-FFF2-40B4-BE49-F238E27FC236}">
                <a16:creationId xmlns:a16="http://schemas.microsoft.com/office/drawing/2014/main" id="{61DE2BC2-0ACE-E649-BD95-F91EC7E3331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40CC7C7-E7B5-974F-B0E2-0C452B391019}" type="slidenum">
              <a:rPr lang="en-US" altLang="it-IT" sz="900" smtClean="0">
                <a:solidFill>
                  <a:schemeClr val="bg1"/>
                </a:solidFill>
                <a:latin typeface="Times" pitchFamily="2" charset="0"/>
              </a:rPr>
              <a:pPr eaLnBrk="0" hangingPunct="0">
                <a:spcBef>
                  <a:spcPct val="0"/>
                </a:spcBef>
                <a:buSzTx/>
                <a:buFontTx/>
                <a:buNone/>
              </a:pPr>
              <a:t>37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strips(downRight)">
                                      <p:cBhvr>
                                        <p:cTn id="7" dur="500"/>
                                        <p:tgtEl>
                                          <p:spTgt spid="35843">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strips(downRight)">
                                      <p:cBhvr>
                                        <p:cTn id="10" dur="500"/>
                                        <p:tgtEl>
                                          <p:spTgt spid="35843">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strips(downRight)">
                                      <p:cBhvr>
                                        <p:cTn id="13" dur="500"/>
                                        <p:tgtEl>
                                          <p:spTgt spid="35843">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35843">
                                            <p:txEl>
                                              <p:pRg st="3" end="3"/>
                                            </p:txEl>
                                          </p:spTgt>
                                        </p:tgtEl>
                                        <p:attrNameLst>
                                          <p:attrName>style.visibility</p:attrName>
                                        </p:attrNameLst>
                                      </p:cBhvr>
                                      <p:to>
                                        <p:strVal val="visible"/>
                                      </p:to>
                                    </p:set>
                                    <p:animEffect transition="in" filter="strips(downRight)">
                                      <p:cBhvr>
                                        <p:cTn id="16" dur="500"/>
                                        <p:tgtEl>
                                          <p:spTgt spid="35843">
                                            <p:txEl>
                                              <p:pRg st="3" end="3"/>
                                            </p:txEl>
                                          </p:spTgt>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35843">
                                            <p:txEl>
                                              <p:pRg st="4" end="4"/>
                                            </p:txEl>
                                          </p:spTgt>
                                        </p:tgtEl>
                                        <p:attrNameLst>
                                          <p:attrName>style.visibility</p:attrName>
                                        </p:attrNameLst>
                                      </p:cBhvr>
                                      <p:to>
                                        <p:strVal val="visible"/>
                                      </p:to>
                                    </p:set>
                                    <p:animEffect transition="in" filter="strips(downRight)">
                                      <p:cBhvr>
                                        <p:cTn id="19"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a:extLst>
              <a:ext uri="{FF2B5EF4-FFF2-40B4-BE49-F238E27FC236}">
                <a16:creationId xmlns:a16="http://schemas.microsoft.com/office/drawing/2014/main" id="{A56C8295-099A-EE48-9C53-6C1AC77DEE0A}"/>
              </a:ext>
            </a:extLst>
          </p:cNvPr>
          <p:cNvSpPr>
            <a:spLocks noGrp="1" noChangeArrowheads="1"/>
          </p:cNvSpPr>
          <p:nvPr>
            <p:ph type="title"/>
          </p:nvPr>
        </p:nvSpPr>
        <p:spPr/>
        <p:txBody>
          <a:bodyPr/>
          <a:lstStyle/>
          <a:p>
            <a:pPr eaLnBrk="1" hangingPunct="1"/>
            <a:r>
              <a:rPr lang="it-IT" altLang="it-IT" b="0"/>
              <a:t>Figura 3.5 </a:t>
            </a:r>
            <a:r>
              <a:rPr lang="it-IT" altLang="it-IT"/>
              <a:t>L’effetto di un aumento del tasso </a:t>
            </a:r>
            <a:br>
              <a:rPr lang="it-IT" altLang="it-IT"/>
            </a:br>
            <a:r>
              <a:rPr lang="it-IT" altLang="it-IT"/>
              <a:t>di interesse in dollari</a:t>
            </a:r>
          </a:p>
        </p:txBody>
      </p:sp>
      <p:sp>
        <p:nvSpPr>
          <p:cNvPr id="79874" name="Segnaposto piè di pagina 3">
            <a:extLst>
              <a:ext uri="{FF2B5EF4-FFF2-40B4-BE49-F238E27FC236}">
                <a16:creationId xmlns:a16="http://schemas.microsoft.com/office/drawing/2014/main" id="{84EC346B-6E03-3A42-BF74-8F81EF02ADD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79875" name="Segnaposto numero diapositiva 4">
            <a:extLst>
              <a:ext uri="{FF2B5EF4-FFF2-40B4-BE49-F238E27FC236}">
                <a16:creationId xmlns:a16="http://schemas.microsoft.com/office/drawing/2014/main" id="{07D04AE4-8EDA-7F46-AAAB-B9F498D50D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150402C1-4EC8-1744-8653-BE041DC4FF42}" type="slidenum">
              <a:rPr lang="en-US" altLang="it-IT" sz="900" smtClean="0">
                <a:solidFill>
                  <a:schemeClr val="bg1"/>
                </a:solidFill>
                <a:latin typeface="Times" pitchFamily="2" charset="0"/>
              </a:rPr>
              <a:pPr eaLnBrk="0" hangingPunct="0">
                <a:spcBef>
                  <a:spcPct val="0"/>
                </a:spcBef>
                <a:buSzTx/>
                <a:buFontTx/>
                <a:buNone/>
              </a:pPr>
              <a:t>38</a:t>
            </a:fld>
            <a:endParaRPr lang="en-US" altLang="it-IT" sz="900">
              <a:solidFill>
                <a:schemeClr val="bg1"/>
              </a:solidFill>
              <a:latin typeface="Times" pitchFamily="2" charset="0"/>
            </a:endParaRPr>
          </a:p>
        </p:txBody>
      </p:sp>
      <p:pic>
        <p:nvPicPr>
          <p:cNvPr id="79876" name="Segnaposto contenuto 2">
            <a:extLst>
              <a:ext uri="{FF2B5EF4-FFF2-40B4-BE49-F238E27FC236}">
                <a16:creationId xmlns:a16="http://schemas.microsoft.com/office/drawing/2014/main" id="{27B46970-7259-884B-BC43-31F6281396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6213" y="1546225"/>
            <a:ext cx="6067425" cy="4525963"/>
          </a:xfrm>
        </p:spPr>
      </p:pic>
      <p:sp>
        <p:nvSpPr>
          <p:cNvPr id="7" name="Text Box 39">
            <a:extLst>
              <a:ext uri="{FF2B5EF4-FFF2-40B4-BE49-F238E27FC236}">
                <a16:creationId xmlns:a16="http://schemas.microsoft.com/office/drawing/2014/main" id="{047E3FAD-008A-3B48-8C96-4AA7ECF62397}"/>
              </a:ext>
            </a:extLst>
          </p:cNvPr>
          <p:cNvSpPr txBox="1">
            <a:spLocks noChangeArrowheads="1"/>
          </p:cNvSpPr>
          <p:nvPr/>
        </p:nvSpPr>
        <p:spPr bwMode="auto">
          <a:xfrm>
            <a:off x="6261100" y="2708275"/>
            <a:ext cx="2198688" cy="1200150"/>
          </a:xfrm>
          <a:prstGeom prst="rect">
            <a:avLst/>
          </a:prstGeom>
          <a:solidFill>
            <a:schemeClr val="bg1"/>
          </a:solidFill>
          <a:ln w="9525">
            <a:solidFill>
              <a:schemeClr val="tx1"/>
            </a:solidFill>
            <a:miter lim="800000"/>
            <a:headEnd/>
            <a:tailEnd/>
          </a:ln>
        </p:spPr>
        <p:txBody>
          <a:bodyPr>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SzTx/>
              <a:buFontTx/>
              <a:buNone/>
            </a:pPr>
            <a:r>
              <a:rPr lang="it-IT" altLang="it-IT" sz="1800">
                <a:latin typeface="Arial" panose="020B0604020202020204" pitchFamily="34" charset="0"/>
              </a:rPr>
              <a:t>Un deprezzamento </a:t>
            </a:r>
          </a:p>
          <a:p>
            <a:pPr eaLnBrk="1" hangingPunct="1">
              <a:spcBef>
                <a:spcPct val="0"/>
              </a:spcBef>
              <a:buSzTx/>
              <a:buFontTx/>
              <a:buNone/>
            </a:pPr>
            <a:r>
              <a:rPr lang="it-IT" altLang="it-IT" sz="1800">
                <a:latin typeface="Arial" panose="020B0604020202020204" pitchFamily="34" charset="0"/>
              </a:rPr>
              <a:t>dell’euro è un</a:t>
            </a:r>
          </a:p>
          <a:p>
            <a:pPr eaLnBrk="1" hangingPunct="1">
              <a:spcBef>
                <a:spcPct val="0"/>
              </a:spcBef>
              <a:buSzTx/>
              <a:buFontTx/>
              <a:buNone/>
            </a:pPr>
            <a:r>
              <a:rPr lang="it-IT" altLang="it-IT" sz="1800">
                <a:latin typeface="Arial" panose="020B0604020202020204" pitchFamily="34" charset="0"/>
              </a:rPr>
              <a:t>apprezzamento </a:t>
            </a:r>
          </a:p>
          <a:p>
            <a:pPr eaLnBrk="1" hangingPunct="1">
              <a:spcBef>
                <a:spcPct val="0"/>
              </a:spcBef>
              <a:buSzTx/>
              <a:buFontTx/>
              <a:buNone/>
            </a:pPr>
            <a:r>
              <a:rPr lang="it-IT" altLang="it-IT" sz="1800">
                <a:latin typeface="Arial" panose="020B0604020202020204" pitchFamily="34" charset="0"/>
              </a:rPr>
              <a:t>del dollaro.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olo 1">
            <a:extLst>
              <a:ext uri="{FF2B5EF4-FFF2-40B4-BE49-F238E27FC236}">
                <a16:creationId xmlns:a16="http://schemas.microsoft.com/office/drawing/2014/main" id="{AE8EE3F7-ECDB-4D42-B8C2-A59C36F6E0DB}"/>
              </a:ext>
            </a:extLst>
          </p:cNvPr>
          <p:cNvSpPr>
            <a:spLocks noGrp="1" noChangeArrowheads="1"/>
          </p:cNvSpPr>
          <p:nvPr>
            <p:ph type="title"/>
          </p:nvPr>
        </p:nvSpPr>
        <p:spPr>
          <a:xfrm>
            <a:off x="357188" y="428625"/>
            <a:ext cx="8229600" cy="900113"/>
          </a:xfrm>
        </p:spPr>
        <p:txBody>
          <a:bodyPr/>
          <a:lstStyle/>
          <a:p>
            <a:pPr eaLnBrk="1" hangingPunct="1"/>
            <a:r>
              <a:rPr lang="it-IT" altLang="it-IT" b="0"/>
              <a:t>Figura 3.6 </a:t>
            </a:r>
            <a:r>
              <a:rPr lang="it-IT" altLang="it-IT"/>
              <a:t>L’effetto di un aumento del tasso</a:t>
            </a:r>
            <a:br>
              <a:rPr lang="it-IT" altLang="it-IT"/>
            </a:br>
            <a:r>
              <a:rPr lang="it-IT" altLang="it-IT"/>
              <a:t>di interesse in euro</a:t>
            </a:r>
          </a:p>
        </p:txBody>
      </p:sp>
      <p:sp>
        <p:nvSpPr>
          <p:cNvPr id="80898" name="Segnaposto piè di pagina 3">
            <a:extLst>
              <a:ext uri="{FF2B5EF4-FFF2-40B4-BE49-F238E27FC236}">
                <a16:creationId xmlns:a16="http://schemas.microsoft.com/office/drawing/2014/main" id="{60202044-F7B1-7941-A293-69D3A0D54006}"/>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0899" name="Segnaposto numero diapositiva 4">
            <a:extLst>
              <a:ext uri="{FF2B5EF4-FFF2-40B4-BE49-F238E27FC236}">
                <a16:creationId xmlns:a16="http://schemas.microsoft.com/office/drawing/2014/main" id="{ABFE283C-1429-0144-AA3F-94688A40B7A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86B502D2-11D2-D24C-BC6D-C32F7A6D1760}" type="slidenum">
              <a:rPr lang="en-US" altLang="it-IT" sz="900" smtClean="0">
                <a:solidFill>
                  <a:schemeClr val="bg1"/>
                </a:solidFill>
                <a:latin typeface="Times" pitchFamily="2" charset="0"/>
              </a:rPr>
              <a:pPr eaLnBrk="0" hangingPunct="0">
                <a:spcBef>
                  <a:spcPct val="0"/>
                </a:spcBef>
                <a:buSzTx/>
                <a:buFontTx/>
                <a:buNone/>
              </a:pPr>
              <a:t>39</a:t>
            </a:fld>
            <a:endParaRPr lang="en-US" altLang="it-IT" sz="900">
              <a:solidFill>
                <a:schemeClr val="bg1"/>
              </a:solidFill>
              <a:latin typeface="Times" pitchFamily="2" charset="0"/>
            </a:endParaRPr>
          </a:p>
        </p:txBody>
      </p:sp>
      <p:pic>
        <p:nvPicPr>
          <p:cNvPr id="80900" name="Segnaposto contenuto 3">
            <a:extLst>
              <a:ext uri="{FF2B5EF4-FFF2-40B4-BE49-F238E27FC236}">
                <a16:creationId xmlns:a16="http://schemas.microsoft.com/office/drawing/2014/main" id="{A7A13298-6328-AC4F-B140-1E43F2E255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8925" y="1546225"/>
            <a:ext cx="5842000"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a:extLst>
              <a:ext uri="{FF2B5EF4-FFF2-40B4-BE49-F238E27FC236}">
                <a16:creationId xmlns:a16="http://schemas.microsoft.com/office/drawing/2014/main" id="{B6DE0250-4756-8044-83BD-17A0F0A2EC39}"/>
              </a:ext>
            </a:extLst>
          </p:cNvPr>
          <p:cNvSpPr>
            <a:spLocks noGrp="1" noChangeArrowheads="1"/>
          </p:cNvSpPr>
          <p:nvPr>
            <p:ph type="title"/>
          </p:nvPr>
        </p:nvSpPr>
        <p:spPr>
          <a:xfrm>
            <a:off x="357188" y="357188"/>
            <a:ext cx="8229600" cy="900112"/>
          </a:xfrm>
        </p:spPr>
        <p:txBody>
          <a:bodyPr/>
          <a:lstStyle/>
          <a:p>
            <a:pPr eaLnBrk="1" hangingPunct="1"/>
            <a:r>
              <a:rPr lang="it-IT" altLang="it-IT" sz="2000" b="0"/>
              <a:t>Tabella 3.1 </a:t>
            </a:r>
            <a:r>
              <a:rPr lang="it-IT" altLang="it-IT" sz="2000"/>
              <a:t>Quotazioni dei tassi di cambio</a:t>
            </a:r>
          </a:p>
        </p:txBody>
      </p:sp>
      <p:sp>
        <p:nvSpPr>
          <p:cNvPr id="43010" name="Segnaposto piè di pagina 3">
            <a:extLst>
              <a:ext uri="{FF2B5EF4-FFF2-40B4-BE49-F238E27FC236}">
                <a16:creationId xmlns:a16="http://schemas.microsoft.com/office/drawing/2014/main" id="{E9E586DE-DBFE-384C-B1B4-386403D74173}"/>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3011" name="Segnaposto numero diapositiva 4">
            <a:extLst>
              <a:ext uri="{FF2B5EF4-FFF2-40B4-BE49-F238E27FC236}">
                <a16:creationId xmlns:a16="http://schemas.microsoft.com/office/drawing/2014/main" id="{913E4AB5-6676-0641-8F70-E4A28750E84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59E50BC-4048-7F4F-9B83-A008A29BF3CE}" type="slidenum">
              <a:rPr lang="en-US" altLang="it-IT" sz="900" smtClean="0">
                <a:solidFill>
                  <a:schemeClr val="bg1"/>
                </a:solidFill>
                <a:latin typeface="Times" pitchFamily="2" charset="0"/>
              </a:rPr>
              <a:pPr eaLnBrk="0" hangingPunct="0">
                <a:spcBef>
                  <a:spcPct val="0"/>
                </a:spcBef>
                <a:buSzTx/>
                <a:buFontTx/>
                <a:buNone/>
              </a:pPr>
              <a:t>4</a:t>
            </a:fld>
            <a:endParaRPr lang="en-US" altLang="it-IT" sz="900">
              <a:solidFill>
                <a:schemeClr val="bg1"/>
              </a:solidFill>
              <a:latin typeface="Times" pitchFamily="2" charset="0"/>
            </a:endParaRPr>
          </a:p>
        </p:txBody>
      </p:sp>
      <p:pic>
        <p:nvPicPr>
          <p:cNvPr id="43012" name="Segnaposto contenuto 2">
            <a:extLst>
              <a:ext uri="{FF2B5EF4-FFF2-40B4-BE49-F238E27FC236}">
                <a16:creationId xmlns:a16="http://schemas.microsoft.com/office/drawing/2014/main" id="{A7B9A08E-580F-2045-86BA-FEDEE5AA3C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268413"/>
            <a:ext cx="8875712" cy="4735512"/>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041D8D87-82B0-9D4F-B219-0BD397E8D305}"/>
              </a:ext>
            </a:extLst>
          </p:cNvPr>
          <p:cNvSpPr>
            <a:spLocks noGrp="1" noChangeArrowheads="1"/>
          </p:cNvSpPr>
          <p:nvPr>
            <p:ph type="title"/>
          </p:nvPr>
        </p:nvSpPr>
        <p:spPr/>
        <p:txBody>
          <a:bodyPr/>
          <a:lstStyle/>
          <a:p>
            <a:pPr eaLnBrk="1" hangingPunct="1"/>
            <a:r>
              <a:rPr lang="it-IT" altLang="it-IT"/>
              <a:t>L’effetto di un apprezzamento atteso dell’euro </a:t>
            </a:r>
          </a:p>
        </p:txBody>
      </p:sp>
      <p:sp>
        <p:nvSpPr>
          <p:cNvPr id="39939" name="Rectangle 3">
            <a:extLst>
              <a:ext uri="{FF2B5EF4-FFF2-40B4-BE49-F238E27FC236}">
                <a16:creationId xmlns:a16="http://schemas.microsoft.com/office/drawing/2014/main" id="{B94BCC7F-D00A-8C45-9A3E-DE7D7A9F5CF6}"/>
              </a:ext>
            </a:extLst>
          </p:cNvPr>
          <p:cNvSpPr>
            <a:spLocks noGrp="1" noChangeArrowheads="1"/>
          </p:cNvSpPr>
          <p:nvPr>
            <p:ph idx="1"/>
          </p:nvPr>
        </p:nvSpPr>
        <p:spPr>
          <a:xfrm>
            <a:off x="365125" y="1125538"/>
            <a:ext cx="8229600" cy="4525962"/>
          </a:xfrm>
        </p:spPr>
        <p:txBody>
          <a:bodyPr/>
          <a:lstStyle/>
          <a:p>
            <a:pPr eaLnBrk="1" hangingPunct="1">
              <a:spcBef>
                <a:spcPct val="20000"/>
              </a:spcBef>
            </a:pPr>
            <a:r>
              <a:rPr lang="it-IT" altLang="it-IT" sz="2400"/>
              <a:t>Se ci si aspetta che l’euro si apprezzi in futuro, l’investimento pagherà in un euro con maggior valore (“forte”), e quindi questi euro futuri saranno in grado di acquistare molti dollari e molti beni denominati in dollari. Il rendimento atteso sugli euro perciò aumenta.</a:t>
            </a:r>
          </a:p>
          <a:p>
            <a:pPr lvl="3" eaLnBrk="1" hangingPunct="1"/>
            <a:r>
              <a:rPr lang="it-IT" altLang="it-IT"/>
              <a:t>Un apprezzamento atteso di una valuta porta a un apprezzamento effettivo.</a:t>
            </a:r>
          </a:p>
          <a:p>
            <a:pPr lvl="3" eaLnBrk="1" hangingPunct="1"/>
            <a:r>
              <a:rPr lang="it-IT" altLang="it-IT"/>
              <a:t>Un deprezzamento atteso di una valuta porta a un effettivo deprezzamento.</a:t>
            </a:r>
          </a:p>
          <a:p>
            <a:endParaRPr lang="it-IT" altLang="it-IT" sz="2400" i="1"/>
          </a:p>
          <a:p>
            <a:pPr lvl="3" eaLnBrk="1" hangingPunct="1"/>
            <a:endParaRPr lang="it-IT" altLang="it-IT"/>
          </a:p>
        </p:txBody>
      </p:sp>
      <p:sp>
        <p:nvSpPr>
          <p:cNvPr id="81923" name="Segnaposto piè di pagina 3">
            <a:extLst>
              <a:ext uri="{FF2B5EF4-FFF2-40B4-BE49-F238E27FC236}">
                <a16:creationId xmlns:a16="http://schemas.microsoft.com/office/drawing/2014/main" id="{D784540D-2220-024B-9FFD-B40D084326CA}"/>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1924" name="Segnaposto numero diapositiva 4">
            <a:extLst>
              <a:ext uri="{FF2B5EF4-FFF2-40B4-BE49-F238E27FC236}">
                <a16:creationId xmlns:a16="http://schemas.microsoft.com/office/drawing/2014/main" id="{2953E71E-1B31-2348-82B0-2A1B4CCA4051}"/>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70325AA9-3771-8C4B-8F64-CE5D5E4838C7}" type="slidenum">
              <a:rPr lang="en-US" altLang="it-IT" sz="900" smtClean="0">
                <a:solidFill>
                  <a:schemeClr val="bg1"/>
                </a:solidFill>
                <a:latin typeface="Times" pitchFamily="2" charset="0"/>
              </a:rPr>
              <a:pPr eaLnBrk="0" hangingPunct="0">
                <a:spcBef>
                  <a:spcPct val="0"/>
                </a:spcBef>
                <a:buSzTx/>
                <a:buFontTx/>
                <a:buNone/>
              </a:pPr>
              <a:t>40</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Right)">
                                      <p:cBhvr>
                                        <p:cTn id="7" dur="500"/>
                                        <p:tgtEl>
                                          <p:spTgt spid="3993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9939">
                                            <p:txEl>
                                              <p:pRg st="1" end="1"/>
                                            </p:txEl>
                                          </p:spTgt>
                                        </p:tgtEl>
                                        <p:attrNameLst>
                                          <p:attrName>style.visibility</p:attrName>
                                        </p:attrNameLst>
                                      </p:cBhvr>
                                      <p:to>
                                        <p:strVal val="visible"/>
                                      </p:to>
                                    </p:set>
                                    <p:animEffect transition="in" filter="strips(downRight)">
                                      <p:cBhvr>
                                        <p:cTn id="10" dur="500"/>
                                        <p:tgtEl>
                                          <p:spTgt spid="3993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Effect transition="in" filter="strips(downRight)">
                                      <p:cBhvr>
                                        <p:cTn id="13"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olo 1">
            <a:extLst>
              <a:ext uri="{FF2B5EF4-FFF2-40B4-BE49-F238E27FC236}">
                <a16:creationId xmlns:a16="http://schemas.microsoft.com/office/drawing/2014/main" id="{E5A36D79-B540-3344-BBC2-0CBAFC8F2056}"/>
              </a:ext>
            </a:extLst>
          </p:cNvPr>
          <p:cNvSpPr>
            <a:spLocks noGrp="1" noChangeArrowheads="1"/>
          </p:cNvSpPr>
          <p:nvPr>
            <p:ph type="title"/>
          </p:nvPr>
        </p:nvSpPr>
        <p:spPr/>
        <p:txBody>
          <a:bodyPr/>
          <a:lstStyle/>
          <a:p>
            <a:r>
              <a:rPr lang="it-IT" altLang="it-IT"/>
              <a:t>L’effetto di un apprezzamento atteso dell’euro </a:t>
            </a:r>
          </a:p>
        </p:txBody>
      </p:sp>
      <p:sp>
        <p:nvSpPr>
          <p:cNvPr id="82946" name="Segnaposto contenuto 2">
            <a:extLst>
              <a:ext uri="{FF2B5EF4-FFF2-40B4-BE49-F238E27FC236}">
                <a16:creationId xmlns:a16="http://schemas.microsoft.com/office/drawing/2014/main" id="{16D4CE0D-ABC7-974B-8E92-1A2F88520C7F}"/>
              </a:ext>
            </a:extLst>
          </p:cNvPr>
          <p:cNvSpPr>
            <a:spLocks noGrp="1" noChangeArrowheads="1"/>
          </p:cNvSpPr>
          <p:nvPr>
            <p:ph idx="1"/>
          </p:nvPr>
        </p:nvSpPr>
        <p:spPr/>
        <p:txBody>
          <a:bodyPr/>
          <a:lstStyle/>
          <a:p>
            <a:r>
              <a:rPr lang="it-IT" altLang="it-IT" sz="2400" i="1"/>
              <a:t>A parità di altre condizioni, un aumento del tasso di cambio futuro atteso fa aumentare il tasso di cambio corrente. Analogamente, una diminuzione del tasso di cambio futuro atteso fa diminuire il tasso di cambio corrente.</a:t>
            </a:r>
          </a:p>
          <a:p>
            <a:endParaRPr lang="it-IT" altLang="it-IT" sz="2400" i="1"/>
          </a:p>
        </p:txBody>
      </p:sp>
      <p:sp>
        <p:nvSpPr>
          <p:cNvPr id="82947" name="Segnaposto piè di pagina 3">
            <a:extLst>
              <a:ext uri="{FF2B5EF4-FFF2-40B4-BE49-F238E27FC236}">
                <a16:creationId xmlns:a16="http://schemas.microsoft.com/office/drawing/2014/main" id="{EE0656B7-D7AD-D240-B564-F4D6CE54A0DA}"/>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2948" name="Segnaposto numero diapositiva 4">
            <a:extLst>
              <a:ext uri="{FF2B5EF4-FFF2-40B4-BE49-F238E27FC236}">
                <a16:creationId xmlns:a16="http://schemas.microsoft.com/office/drawing/2014/main" id="{9115F82F-80E8-E24C-BB34-C48DF3BE647B}"/>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8D42DD33-F2F2-2545-B19C-22A93F321451}" type="slidenum">
              <a:rPr lang="en-US" altLang="it-IT" sz="900" smtClean="0">
                <a:solidFill>
                  <a:schemeClr val="bg1"/>
                </a:solidFill>
                <a:latin typeface="Times" pitchFamily="2" charset="0"/>
              </a:rPr>
              <a:pPr>
                <a:spcBef>
                  <a:spcPct val="0"/>
                </a:spcBef>
                <a:buSzTx/>
                <a:buFontTx/>
                <a:buNone/>
              </a:pPr>
              <a:t>41</a:t>
            </a:fld>
            <a:endParaRPr lang="en-US" altLang="it-IT" sz="900">
              <a:solidFill>
                <a:schemeClr val="bg1"/>
              </a:solidFill>
              <a:latin typeface="Times" pitchFamily="2"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olo 1">
            <a:extLst>
              <a:ext uri="{FF2B5EF4-FFF2-40B4-BE49-F238E27FC236}">
                <a16:creationId xmlns:a16="http://schemas.microsoft.com/office/drawing/2014/main" id="{AFF4A23E-C032-0B4F-B36C-A2693D978AA0}"/>
              </a:ext>
            </a:extLst>
          </p:cNvPr>
          <p:cNvSpPr>
            <a:spLocks noGrp="1" noChangeArrowheads="1"/>
          </p:cNvSpPr>
          <p:nvPr>
            <p:ph type="title"/>
          </p:nvPr>
        </p:nvSpPr>
        <p:spPr/>
        <p:txBody>
          <a:bodyPr/>
          <a:lstStyle/>
          <a:p>
            <a:r>
              <a:rPr lang="it-IT" altLang="it-IT"/>
              <a:t>Il carry trade</a:t>
            </a:r>
          </a:p>
        </p:txBody>
      </p:sp>
      <p:sp>
        <p:nvSpPr>
          <p:cNvPr id="3" name="Segnaposto contenuto 2">
            <a:extLst>
              <a:ext uri="{FF2B5EF4-FFF2-40B4-BE49-F238E27FC236}">
                <a16:creationId xmlns:a16="http://schemas.microsoft.com/office/drawing/2014/main" id="{A87A746C-60AD-674A-AB96-918D2E93EAB7}"/>
              </a:ext>
            </a:extLst>
          </p:cNvPr>
          <p:cNvSpPr>
            <a:spLocks noGrp="1"/>
          </p:cNvSpPr>
          <p:nvPr>
            <p:ph idx="1"/>
          </p:nvPr>
        </p:nvSpPr>
        <p:spPr/>
        <p:txBody>
          <a:bodyPr/>
          <a:lstStyle/>
          <a:p>
            <a:pPr>
              <a:defRPr/>
            </a:pPr>
            <a:r>
              <a:rPr lang="it-IT" sz="2400" dirty="0"/>
              <a:t>Spesso gli investitori internazionali prendono a prestito valuta con bassi tassi di interesse (valute di “finanziamento”) e comprano valute con alti tassi di interesse (valute di “investimento”) e ottengono profitti per periodi prolungati. Questa attività è detta </a:t>
            </a:r>
            <a:r>
              <a:rPr lang="it-IT" sz="2400" i="1" dirty="0" err="1"/>
              <a:t>carry</a:t>
            </a:r>
            <a:r>
              <a:rPr lang="it-IT" sz="2400" i="1" dirty="0"/>
              <a:t> </a:t>
            </a:r>
            <a:r>
              <a:rPr lang="it-IT" sz="2400" i="1" dirty="0" err="1"/>
              <a:t>trade</a:t>
            </a:r>
            <a:r>
              <a:rPr lang="it-IT" sz="2400" i="1" dirty="0"/>
              <a:t>.</a:t>
            </a:r>
          </a:p>
          <a:p>
            <a:pPr>
              <a:defRPr/>
            </a:pPr>
            <a:r>
              <a:rPr lang="it-IT" sz="2400" dirty="0"/>
              <a:t>Può diffondersi in modo significativo quando si aprono consistenti differenziali tra i tassi di interesse internazionali.</a:t>
            </a:r>
          </a:p>
          <a:p>
            <a:pPr marL="342900" indent="-342900">
              <a:buFont typeface="Courier New" panose="02070309020205020404" pitchFamily="49" charset="0"/>
              <a:buChar char="o"/>
              <a:defRPr/>
            </a:pPr>
            <a:r>
              <a:rPr lang="it-IT" dirty="0"/>
              <a:t>Rischio: le valute di investimento possono subire dei crolli improvvisi.</a:t>
            </a:r>
          </a:p>
        </p:txBody>
      </p:sp>
      <p:sp>
        <p:nvSpPr>
          <p:cNvPr id="83971" name="Segnaposto piè di pagina 3">
            <a:extLst>
              <a:ext uri="{FF2B5EF4-FFF2-40B4-BE49-F238E27FC236}">
                <a16:creationId xmlns:a16="http://schemas.microsoft.com/office/drawing/2014/main" id="{3A3312D2-5210-E749-88EB-1361188705A5}"/>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3972" name="Segnaposto numero diapositiva 4">
            <a:extLst>
              <a:ext uri="{FF2B5EF4-FFF2-40B4-BE49-F238E27FC236}">
                <a16:creationId xmlns:a16="http://schemas.microsoft.com/office/drawing/2014/main" id="{710035BD-D81B-DC45-9DFE-F260D25E1D9B}"/>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5170BA9F-3E56-7A40-9B97-D82618353C31}" type="slidenum">
              <a:rPr lang="en-US" altLang="it-IT" sz="900" smtClean="0">
                <a:solidFill>
                  <a:schemeClr val="bg1"/>
                </a:solidFill>
                <a:latin typeface="Times" pitchFamily="2" charset="0"/>
              </a:rPr>
              <a:pPr>
                <a:spcBef>
                  <a:spcPct val="0"/>
                </a:spcBef>
                <a:buSzTx/>
                <a:buFontTx/>
                <a:buNone/>
              </a:pPr>
              <a:t>42</a:t>
            </a:fld>
            <a:endParaRPr lang="en-US" altLang="it-IT" sz="900">
              <a:solidFill>
                <a:schemeClr val="bg1"/>
              </a:solidFill>
              <a:latin typeface="Times" pitchFamily="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olo 1">
            <a:extLst>
              <a:ext uri="{FF2B5EF4-FFF2-40B4-BE49-F238E27FC236}">
                <a16:creationId xmlns:a16="http://schemas.microsoft.com/office/drawing/2014/main" id="{96440974-4B1E-054B-B075-7172D57F4DD2}"/>
              </a:ext>
            </a:extLst>
          </p:cNvPr>
          <p:cNvSpPr>
            <a:spLocks noGrp="1" noChangeArrowheads="1"/>
          </p:cNvSpPr>
          <p:nvPr>
            <p:ph type="title"/>
          </p:nvPr>
        </p:nvSpPr>
        <p:spPr/>
        <p:txBody>
          <a:bodyPr/>
          <a:lstStyle/>
          <a:p>
            <a:pPr eaLnBrk="1" hangingPunct="1"/>
            <a:r>
              <a:rPr lang="it-IT" altLang="it-IT" sz="2200" b="0"/>
              <a:t>Figura 3.7 </a:t>
            </a:r>
            <a:r>
              <a:rPr lang="it-IT" altLang="it-IT" sz="2200"/>
              <a:t>Rendimento cumulato dell’investimento in dollari australiani a confronto con l’investimento in yen giapponesi, 2003-2013</a:t>
            </a:r>
          </a:p>
        </p:txBody>
      </p:sp>
      <p:sp>
        <p:nvSpPr>
          <p:cNvPr id="84994" name="Segnaposto piè di pagina 3">
            <a:extLst>
              <a:ext uri="{FF2B5EF4-FFF2-40B4-BE49-F238E27FC236}">
                <a16:creationId xmlns:a16="http://schemas.microsoft.com/office/drawing/2014/main" id="{DD2E2AFF-9080-1E42-8AC7-FFAC58895DC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4995" name="Segnaposto numero diapositiva 4">
            <a:extLst>
              <a:ext uri="{FF2B5EF4-FFF2-40B4-BE49-F238E27FC236}">
                <a16:creationId xmlns:a16="http://schemas.microsoft.com/office/drawing/2014/main" id="{20879722-9E44-5A41-ABB7-318938597EA2}"/>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1B89F57-8456-1D40-9579-B678052060AA}" type="slidenum">
              <a:rPr lang="en-US" altLang="it-IT" sz="900" smtClean="0">
                <a:solidFill>
                  <a:schemeClr val="bg1"/>
                </a:solidFill>
                <a:latin typeface="Times" pitchFamily="2" charset="0"/>
              </a:rPr>
              <a:pPr eaLnBrk="0" hangingPunct="0">
                <a:spcBef>
                  <a:spcPct val="0"/>
                </a:spcBef>
                <a:buSzTx/>
                <a:buFontTx/>
                <a:buNone/>
              </a:pPr>
              <a:t>43</a:t>
            </a:fld>
            <a:endParaRPr lang="en-US" altLang="it-IT" sz="900">
              <a:solidFill>
                <a:schemeClr val="bg1"/>
              </a:solidFill>
              <a:latin typeface="Times" pitchFamily="2" charset="0"/>
            </a:endParaRPr>
          </a:p>
        </p:txBody>
      </p:sp>
      <p:pic>
        <p:nvPicPr>
          <p:cNvPr id="84996" name="Segnaposto contenuto 2">
            <a:extLst>
              <a:ext uri="{FF2B5EF4-FFF2-40B4-BE49-F238E27FC236}">
                <a16:creationId xmlns:a16="http://schemas.microsoft.com/office/drawing/2014/main" id="{A623233D-690A-FC4B-AD43-3C36EF25AB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0463" y="1546225"/>
            <a:ext cx="6638925" cy="452596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egnaposto contenuto 2">
            <a:extLst>
              <a:ext uri="{FF2B5EF4-FFF2-40B4-BE49-F238E27FC236}">
                <a16:creationId xmlns:a16="http://schemas.microsoft.com/office/drawing/2014/main" id="{827A8501-E7E6-804F-B176-43C45BA868DA}"/>
              </a:ext>
            </a:extLst>
          </p:cNvPr>
          <p:cNvSpPr>
            <a:spLocks noGrp="1" noChangeArrowheads="1"/>
          </p:cNvSpPr>
          <p:nvPr>
            <p:ph idx="1"/>
          </p:nvPr>
        </p:nvSpPr>
        <p:spPr>
          <a:xfrm>
            <a:off x="395288" y="2060575"/>
            <a:ext cx="3775075" cy="4011613"/>
          </a:xfrm>
        </p:spPr>
        <p:txBody>
          <a:bodyPr/>
          <a:lstStyle/>
          <a:p>
            <a:r>
              <a:rPr lang="it-IT" altLang="it-IT" sz="3200" b="1"/>
              <a:t>Tassi di cambio a termine e parità </a:t>
            </a:r>
            <a:r>
              <a:rPr lang="it-IT" altLang="it-IT" sz="3200"/>
              <a:t>“</a:t>
            </a:r>
            <a:r>
              <a:rPr lang="it-IT" altLang="it-IT" sz="3200" b="1"/>
              <a:t>coperta</a:t>
            </a:r>
            <a:r>
              <a:rPr lang="it-IT" altLang="it-IT" sz="3200"/>
              <a:t>”</a:t>
            </a:r>
            <a:r>
              <a:rPr lang="it-IT" altLang="it-IT" sz="3200" b="1"/>
              <a:t> dei tassi di interesse</a:t>
            </a:r>
            <a:endParaRPr lang="it-IT" altLang="it-IT" sz="3200"/>
          </a:p>
        </p:txBody>
      </p:sp>
      <p:sp>
        <p:nvSpPr>
          <p:cNvPr id="86018" name="Segnaposto piè di pagina 3">
            <a:extLst>
              <a:ext uri="{FF2B5EF4-FFF2-40B4-BE49-F238E27FC236}">
                <a16:creationId xmlns:a16="http://schemas.microsoft.com/office/drawing/2014/main" id="{AED30AE7-30DD-734D-99D1-4B7813A54864}"/>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6019" name="Segnaposto numero diapositiva 4">
            <a:extLst>
              <a:ext uri="{FF2B5EF4-FFF2-40B4-BE49-F238E27FC236}">
                <a16:creationId xmlns:a16="http://schemas.microsoft.com/office/drawing/2014/main" id="{15433467-0112-D243-B9CD-2AE6F49EC08C}"/>
              </a:ext>
            </a:extLst>
          </p:cNvPr>
          <p:cNvSpPr>
            <a:spLocks noGrp="1"/>
          </p:cNvSpPr>
          <p:nvPr>
            <p:ph type="sldNum" sz="quarter" idx="11"/>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spcBef>
                <a:spcPct val="0"/>
              </a:spcBef>
              <a:buSzTx/>
              <a:buFontTx/>
              <a:buNone/>
            </a:pPr>
            <a:fld id="{268491EA-E398-C242-B625-2A9DE48B8248}" type="slidenum">
              <a:rPr lang="en-US" altLang="it-IT" sz="900" smtClean="0">
                <a:solidFill>
                  <a:schemeClr val="bg1"/>
                </a:solidFill>
                <a:latin typeface="Times" pitchFamily="2" charset="0"/>
              </a:rPr>
              <a:pPr>
                <a:spcBef>
                  <a:spcPct val="0"/>
                </a:spcBef>
                <a:buSzTx/>
                <a:buFontTx/>
                <a:buNone/>
              </a:pPr>
              <a:t>44</a:t>
            </a:fld>
            <a:endParaRPr lang="en-US" altLang="it-IT" sz="900">
              <a:solidFill>
                <a:schemeClr val="bg1"/>
              </a:solidFill>
              <a:latin typeface="Times" pitchFamily="2" charset="0"/>
            </a:endParaRPr>
          </a:p>
        </p:txBody>
      </p:sp>
      <p:sp>
        <p:nvSpPr>
          <p:cNvPr id="6" name="Rectangle 2">
            <a:extLst>
              <a:ext uri="{FF2B5EF4-FFF2-40B4-BE49-F238E27FC236}">
                <a16:creationId xmlns:a16="http://schemas.microsoft.com/office/drawing/2014/main" id="{ADADE045-EF7B-A04A-AF5B-E25A0EB0CD80}"/>
              </a:ext>
            </a:extLst>
          </p:cNvPr>
          <p:cNvSpPr txBox="1">
            <a:spLocks noChangeArrowheads="1"/>
          </p:cNvSpPr>
          <p:nvPr/>
        </p:nvSpPr>
        <p:spPr bwMode="auto">
          <a:xfrm>
            <a:off x="395288" y="981075"/>
            <a:ext cx="39909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pitchFamily="34" charset="0"/>
              </a:defRPr>
            </a:lvl2pPr>
            <a:lvl3pPr algn="l" rtl="0" eaLnBrk="0" fontAlgn="base" hangingPunct="0">
              <a:spcBef>
                <a:spcPct val="0"/>
              </a:spcBef>
              <a:spcAft>
                <a:spcPct val="0"/>
              </a:spcAft>
              <a:defRPr sz="2400" b="1">
                <a:solidFill>
                  <a:schemeClr val="accent1"/>
                </a:solidFill>
                <a:latin typeface="Verdana" pitchFamily="34" charset="0"/>
                <a:cs typeface="Arial" pitchFamily="34" charset="0"/>
              </a:defRPr>
            </a:lvl3pPr>
            <a:lvl4pPr algn="l" rtl="0" eaLnBrk="0" fontAlgn="base" hangingPunct="0">
              <a:spcBef>
                <a:spcPct val="0"/>
              </a:spcBef>
              <a:spcAft>
                <a:spcPct val="0"/>
              </a:spcAft>
              <a:defRPr sz="2400" b="1">
                <a:solidFill>
                  <a:schemeClr val="accent1"/>
                </a:solidFill>
                <a:latin typeface="Verdana" pitchFamily="34" charset="0"/>
                <a:cs typeface="Arial" pitchFamily="34" charset="0"/>
              </a:defRPr>
            </a:lvl4pPr>
            <a:lvl5pPr algn="l" rtl="0" eaLnBrk="0" fontAlgn="base" hangingPunct="0">
              <a:spcBef>
                <a:spcPct val="0"/>
              </a:spcBef>
              <a:spcAft>
                <a:spcPct val="0"/>
              </a:spcAft>
              <a:defRPr sz="2400" b="1">
                <a:solidFill>
                  <a:schemeClr val="accent1"/>
                </a:solidFill>
                <a:latin typeface="Verdana" pitchFamily="34" charset="0"/>
                <a:cs typeface="Arial" pitchFamily="34" charset="0"/>
              </a:defRPr>
            </a:lvl5pPr>
            <a:lvl6pPr marL="457200" algn="l" rtl="0" eaLnBrk="1" fontAlgn="base" hangingPunct="1">
              <a:spcBef>
                <a:spcPct val="0"/>
              </a:spcBef>
              <a:spcAft>
                <a:spcPct val="0"/>
              </a:spcAft>
              <a:defRPr sz="2400" b="1">
                <a:solidFill>
                  <a:schemeClr val="accent1"/>
                </a:solidFill>
                <a:latin typeface="Verdana" pitchFamily="34" charset="0"/>
                <a:cs typeface="Arial" pitchFamily="34" charset="0"/>
              </a:defRPr>
            </a:lvl6pPr>
            <a:lvl7pPr marL="914400" algn="l" rtl="0" eaLnBrk="1" fontAlgn="base" hangingPunct="1">
              <a:spcBef>
                <a:spcPct val="0"/>
              </a:spcBef>
              <a:spcAft>
                <a:spcPct val="0"/>
              </a:spcAft>
              <a:defRPr sz="2400" b="1">
                <a:solidFill>
                  <a:schemeClr val="accent1"/>
                </a:solidFill>
                <a:latin typeface="Verdana" pitchFamily="34" charset="0"/>
                <a:cs typeface="Arial" pitchFamily="34" charset="0"/>
              </a:defRPr>
            </a:lvl7pPr>
            <a:lvl8pPr marL="1371600" algn="l" rtl="0" eaLnBrk="1" fontAlgn="base" hangingPunct="1">
              <a:spcBef>
                <a:spcPct val="0"/>
              </a:spcBef>
              <a:spcAft>
                <a:spcPct val="0"/>
              </a:spcAft>
              <a:defRPr sz="2400" b="1">
                <a:solidFill>
                  <a:schemeClr val="accent1"/>
                </a:solidFill>
                <a:latin typeface="Verdana" pitchFamily="34" charset="0"/>
                <a:cs typeface="Arial" pitchFamily="34" charset="0"/>
              </a:defRPr>
            </a:lvl8pPr>
            <a:lvl9pPr marL="1828800" algn="l" rtl="0" eaLnBrk="1" fontAlgn="base" hangingPunct="1">
              <a:spcBef>
                <a:spcPct val="0"/>
              </a:spcBef>
              <a:spcAft>
                <a:spcPct val="0"/>
              </a:spcAft>
              <a:defRPr sz="2400" b="1">
                <a:solidFill>
                  <a:schemeClr val="accent1"/>
                </a:solidFill>
                <a:latin typeface="Verdana" pitchFamily="34" charset="0"/>
                <a:cs typeface="Arial" pitchFamily="34" charset="0"/>
              </a:defRPr>
            </a:lvl9pPr>
          </a:lstStyle>
          <a:p>
            <a:pPr eaLnBrk="1" hangingPunct="1">
              <a:defRPr/>
            </a:pPr>
            <a:r>
              <a:rPr lang="it-IT" altLang="it-IT" kern="0" dirty="0"/>
              <a:t>Capitolo 3</a:t>
            </a:r>
            <a:br>
              <a:rPr lang="it-IT" altLang="it-IT" kern="0" dirty="0"/>
            </a:br>
            <a:r>
              <a:rPr lang="it-IT" altLang="it-IT" kern="0" dirty="0"/>
              <a:t>Appendice 3A</a:t>
            </a:r>
          </a:p>
        </p:txBody>
      </p:sp>
      <p:sp>
        <p:nvSpPr>
          <p:cNvPr id="86021" name="CasellaDiTesto 1">
            <a:extLst>
              <a:ext uri="{FF2B5EF4-FFF2-40B4-BE49-F238E27FC236}">
                <a16:creationId xmlns:a16="http://schemas.microsoft.com/office/drawing/2014/main" id="{862B0F9B-5D48-6B4B-871D-AEFFBCADF6ED}"/>
              </a:ext>
            </a:extLst>
          </p:cNvPr>
          <p:cNvSpPr txBox="1">
            <a:spLocks noChangeArrowheads="1"/>
          </p:cNvSpPr>
          <p:nvPr/>
        </p:nvSpPr>
        <p:spPr bwMode="auto">
          <a:xfrm>
            <a:off x="5137150" y="5732463"/>
            <a:ext cx="3306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it-IT" altLang="it-IT" sz="1600">
                <a:latin typeface="Times" pitchFamily="2" charset="0"/>
              </a:rPr>
              <a:t>Adattamento italiano di Edimatica Srl</a:t>
            </a:r>
          </a:p>
        </p:txBody>
      </p:sp>
      <p:pic>
        <p:nvPicPr>
          <p:cNvPr id="86022" name="Immagine 7">
            <a:extLst>
              <a:ext uri="{FF2B5EF4-FFF2-40B4-BE49-F238E27FC236}">
                <a16:creationId xmlns:a16="http://schemas.microsoft.com/office/drawing/2014/main" id="{9EC9E364-F0E9-674E-A74B-88EEBECE34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550" y="214313"/>
            <a:ext cx="3800475"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08BAE36F-CE4F-9A40-A1AF-831FFAD8BAB4}"/>
              </a:ext>
            </a:extLst>
          </p:cNvPr>
          <p:cNvSpPr>
            <a:spLocks noGrp="1" noChangeArrowheads="1"/>
          </p:cNvSpPr>
          <p:nvPr>
            <p:ph type="title"/>
          </p:nvPr>
        </p:nvSpPr>
        <p:spPr>
          <a:xfrm>
            <a:off x="365125" y="395288"/>
            <a:ext cx="8229600" cy="657225"/>
          </a:xfrm>
        </p:spPr>
        <p:txBody>
          <a:bodyPr/>
          <a:lstStyle/>
          <a:p>
            <a:pPr algn="ctr" eaLnBrk="1" hangingPunct="1"/>
            <a:r>
              <a:rPr lang="it-IT" altLang="it-IT" sz="2800"/>
              <a:t>Parità coperta dei tassi di interesse</a:t>
            </a:r>
          </a:p>
        </p:txBody>
      </p:sp>
      <p:sp>
        <p:nvSpPr>
          <p:cNvPr id="40963" name="Rectangle 3">
            <a:extLst>
              <a:ext uri="{FF2B5EF4-FFF2-40B4-BE49-F238E27FC236}">
                <a16:creationId xmlns:a16="http://schemas.microsoft.com/office/drawing/2014/main" id="{7BD5BC43-3192-1743-9C2F-1DF1CB0DD34A}"/>
              </a:ext>
            </a:extLst>
          </p:cNvPr>
          <p:cNvSpPr>
            <a:spLocks noGrp="1" noChangeArrowheads="1"/>
          </p:cNvSpPr>
          <p:nvPr>
            <p:ph idx="1"/>
          </p:nvPr>
        </p:nvSpPr>
        <p:spPr>
          <a:xfrm>
            <a:off x="571500" y="1071563"/>
            <a:ext cx="7835900" cy="4949825"/>
          </a:xfrm>
        </p:spPr>
        <p:txBody>
          <a:bodyPr/>
          <a:lstStyle/>
          <a:p>
            <a:pPr eaLnBrk="1" hangingPunct="1"/>
            <a:r>
              <a:rPr lang="it-IT" altLang="it-IT" sz="2400"/>
              <a:t>La </a:t>
            </a:r>
            <a:r>
              <a:rPr lang="it-IT" altLang="it-IT" sz="2400" i="1"/>
              <a:t>parità coperta dei tassi di interesse </a:t>
            </a:r>
            <a:r>
              <a:rPr lang="it-IT" altLang="it-IT" sz="2400"/>
              <a:t>mette in relazione i tassi di interesse tra paesi e il tasso di variazione tra il tasso di cambio a termine e il tasso di cambio a pronti:</a:t>
            </a:r>
          </a:p>
          <a:p>
            <a:pPr algn="ctr" eaLnBrk="1" hangingPunct="1">
              <a:buFontTx/>
              <a:buNone/>
            </a:pPr>
            <a:r>
              <a:rPr lang="it-IT" altLang="it-IT" i="1"/>
              <a:t>R</a:t>
            </a:r>
            <a:r>
              <a:rPr lang="it-IT" altLang="it-IT" i="1" baseline="-25000"/>
              <a:t>$ </a:t>
            </a:r>
            <a:r>
              <a:rPr lang="it-IT" altLang="it-IT"/>
              <a:t> = </a:t>
            </a:r>
            <a:r>
              <a:rPr lang="it-IT" altLang="it-IT" i="1"/>
              <a:t>R</a:t>
            </a:r>
            <a:r>
              <a:rPr lang="it-IT" altLang="it-IT" i="1" baseline="-25000"/>
              <a:t>€</a:t>
            </a:r>
            <a:r>
              <a:rPr lang="it-IT" altLang="it-IT"/>
              <a:t> + (</a:t>
            </a:r>
            <a:r>
              <a:rPr lang="it-IT" altLang="it-IT" i="1"/>
              <a:t>F</a:t>
            </a:r>
            <a:r>
              <a:rPr lang="it-IT" altLang="it-IT" i="1" baseline="-25000"/>
              <a:t>$/€</a:t>
            </a:r>
            <a:r>
              <a:rPr lang="it-IT" altLang="it-IT" i="1"/>
              <a:t> – E</a:t>
            </a:r>
            <a:r>
              <a:rPr lang="it-IT" altLang="it-IT" i="1" baseline="-25000"/>
              <a:t>$/€</a:t>
            </a:r>
            <a:r>
              <a:rPr lang="it-IT" altLang="it-IT"/>
              <a:t>)/</a:t>
            </a:r>
            <a:r>
              <a:rPr lang="it-IT" altLang="it-IT" i="1"/>
              <a:t>E</a:t>
            </a:r>
            <a:r>
              <a:rPr lang="it-IT" altLang="it-IT" i="1" baseline="-25000"/>
              <a:t>$/€</a:t>
            </a:r>
            <a:r>
              <a:rPr lang="it-IT" altLang="it-IT"/>
              <a:t> </a:t>
            </a:r>
          </a:p>
          <a:p>
            <a:pPr eaLnBrk="1" hangingPunct="1">
              <a:buFontTx/>
              <a:buNone/>
            </a:pPr>
            <a:r>
              <a:rPr lang="it-IT" altLang="it-IT" sz="2400"/>
              <a:t>dove F</a:t>
            </a:r>
            <a:r>
              <a:rPr lang="it-IT" altLang="it-IT" sz="2400" baseline="-25000"/>
              <a:t>$</a:t>
            </a:r>
            <a:r>
              <a:rPr lang="it-IT" altLang="it-IT" sz="2400" i="1" baseline="-25000"/>
              <a:t>/€</a:t>
            </a:r>
            <a:r>
              <a:rPr lang="it-IT" altLang="it-IT" sz="2400" i="1"/>
              <a:t> </a:t>
            </a:r>
            <a:r>
              <a:rPr lang="it-IT" altLang="it-IT" sz="2400"/>
              <a:t>è il tasso di cambio a termine (</a:t>
            </a:r>
            <a:r>
              <a:rPr lang="it-IT" altLang="it-IT" sz="2400" i="1"/>
              <a:t>forward</a:t>
            </a:r>
            <a:r>
              <a:rPr lang="it-IT" altLang="it-IT" sz="2400"/>
              <a:t>).</a:t>
            </a:r>
          </a:p>
          <a:p>
            <a:r>
              <a:rPr lang="it-IT" altLang="it-IT" sz="2400" i="1">
                <a:latin typeface="Symbol" pitchFamily="2" charset="2"/>
              </a:rPr>
              <a:t>®	</a:t>
            </a:r>
            <a:r>
              <a:rPr lang="it-IT" altLang="it-IT" sz="2400" i="1"/>
              <a:t>Il</a:t>
            </a:r>
            <a:r>
              <a:rPr lang="it-IT" altLang="it-IT" sz="2400"/>
              <a:t> </a:t>
            </a:r>
            <a:r>
              <a:rPr lang="it-IT" altLang="it-IT" sz="2400" i="1"/>
              <a:t>tasso di interesse su un deposito in dollari deve essere uguale al tasso di interesse su un deposito in euro più il premio a termine dell’euro nei confronti del dollaro </a:t>
            </a:r>
            <a:r>
              <a:rPr lang="it-IT" altLang="it-IT" sz="2400"/>
              <a:t>(</a:t>
            </a:r>
            <a:r>
              <a:rPr lang="it-IT" altLang="it-IT" sz="2400" i="1"/>
              <a:t>o lo sconto a termine del dollaro nei confronti dell’euro).</a:t>
            </a:r>
            <a:endParaRPr lang="it-IT" altLang="it-IT" sz="1800"/>
          </a:p>
        </p:txBody>
      </p:sp>
      <p:sp>
        <p:nvSpPr>
          <p:cNvPr id="87043" name="Segnaposto piè di pagina 3">
            <a:extLst>
              <a:ext uri="{FF2B5EF4-FFF2-40B4-BE49-F238E27FC236}">
                <a16:creationId xmlns:a16="http://schemas.microsoft.com/office/drawing/2014/main" id="{D482F2E2-F86E-5B4C-A039-14F6B809AFE4}"/>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7044" name="Segnaposto numero diapositiva 4">
            <a:extLst>
              <a:ext uri="{FF2B5EF4-FFF2-40B4-BE49-F238E27FC236}">
                <a16:creationId xmlns:a16="http://schemas.microsoft.com/office/drawing/2014/main" id="{6C4E88A6-7000-D44E-9EB8-48ECA80D221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DB6F0FD-5EAA-904E-B633-C450DF09CFB3}" type="slidenum">
              <a:rPr lang="en-US" altLang="it-IT" sz="900" smtClean="0">
                <a:solidFill>
                  <a:schemeClr val="bg1"/>
                </a:solidFill>
                <a:latin typeface="Times" pitchFamily="2" charset="0"/>
              </a:rPr>
              <a:pPr eaLnBrk="0" hangingPunct="0">
                <a:spcBef>
                  <a:spcPct val="0"/>
                </a:spcBef>
                <a:buSzTx/>
                <a:buFontTx/>
                <a:buNone/>
              </a:pPr>
              <a:t>45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strips(downRight)">
                                      <p:cBhvr>
                                        <p:cTn id="7" dur="5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strips(downRight)">
                                      <p:cBhvr>
                                        <p:cTn id="12" dur="500"/>
                                        <p:tgtEl>
                                          <p:spTgt spid="40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strips(downRight)">
                                      <p:cBhvr>
                                        <p:cTn id="17" dur="5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DFF4A167-AD15-9E4E-ABA5-93E2A1AE700E}"/>
              </a:ext>
            </a:extLst>
          </p:cNvPr>
          <p:cNvSpPr>
            <a:spLocks noGrp="1" noChangeArrowheads="1"/>
          </p:cNvSpPr>
          <p:nvPr>
            <p:ph type="title"/>
          </p:nvPr>
        </p:nvSpPr>
        <p:spPr/>
        <p:txBody>
          <a:bodyPr/>
          <a:lstStyle/>
          <a:p>
            <a:pPr eaLnBrk="1" hangingPunct="1"/>
            <a:r>
              <a:rPr lang="it-IT" altLang="it-IT"/>
              <a:t>Riassunto</a:t>
            </a:r>
          </a:p>
        </p:txBody>
      </p:sp>
      <p:sp>
        <p:nvSpPr>
          <p:cNvPr id="41987" name="Rectangle 3">
            <a:extLst>
              <a:ext uri="{FF2B5EF4-FFF2-40B4-BE49-F238E27FC236}">
                <a16:creationId xmlns:a16="http://schemas.microsoft.com/office/drawing/2014/main" id="{228579BD-31D9-2843-8FB8-3B87980DCBB9}"/>
              </a:ext>
            </a:extLst>
          </p:cNvPr>
          <p:cNvSpPr>
            <a:spLocks noGrp="1" noChangeArrowheads="1"/>
          </p:cNvSpPr>
          <p:nvPr>
            <p:ph idx="1"/>
          </p:nvPr>
        </p:nvSpPr>
        <p:spPr/>
        <p:txBody>
          <a:bodyPr/>
          <a:lstStyle/>
          <a:p>
            <a:pPr marL="533400" indent="-533400" eaLnBrk="1" hangingPunct="1">
              <a:lnSpc>
                <a:spcPct val="90000"/>
              </a:lnSpc>
              <a:buFont typeface="Times" charset="0"/>
              <a:buAutoNum type="arabicPeriod"/>
              <a:defRPr/>
            </a:pPr>
            <a:r>
              <a:rPr lang="it-IT" altLang="it-IT" sz="2400" dirty="0"/>
              <a:t>I tassi di cambio sono i prezzi delle valute straniere in termini delle valute domestiche o viceversa. </a:t>
            </a:r>
          </a:p>
          <a:p>
            <a:pPr marL="884238" lvl="3" indent="-342900" eaLnBrk="1" hangingPunct="1">
              <a:lnSpc>
                <a:spcPct val="90000"/>
              </a:lnSpc>
              <a:buFont typeface="Courier New" panose="02070309020205020404" pitchFamily="49" charset="0"/>
              <a:buChar char="o"/>
              <a:defRPr/>
            </a:pPr>
            <a:r>
              <a:rPr lang="it-IT" altLang="it-IT" dirty="0"/>
              <a:t>Questo ci permette di convertire nella stessa unità di misura i prezzi vigenti in paesi diversi e confrontare fra loro il prezzo dei beni.</a:t>
            </a:r>
          </a:p>
          <a:p>
            <a:pPr marL="465138" lvl="2" indent="-457200" eaLnBrk="1" hangingPunct="1">
              <a:lnSpc>
                <a:spcPct val="90000"/>
              </a:lnSpc>
              <a:buFont typeface="+mj-lt"/>
              <a:buAutoNum type="arabicPeriod" startAt="2"/>
              <a:defRPr/>
            </a:pPr>
            <a:r>
              <a:rPr lang="it-IT" sz="2400" dirty="0"/>
              <a:t>Il deprezzamento della valuta di un paese significa che questa è meno costosa (vale di meno) e i beni denominati in tale valuta sono meno costosi: le esportazioni sono più economiche e le importazioni più costose. </a:t>
            </a:r>
          </a:p>
          <a:p>
            <a:pPr marL="731838" lvl="3" indent="-533400" eaLnBrk="1" hangingPunct="1">
              <a:lnSpc>
                <a:spcPct val="90000"/>
              </a:lnSpc>
              <a:buFont typeface="Courier New" panose="02070309020205020404" pitchFamily="49" charset="0"/>
              <a:buChar char="o"/>
              <a:defRPr/>
            </a:pPr>
            <a:endParaRPr lang="it-IT" altLang="it-IT" dirty="0"/>
          </a:p>
        </p:txBody>
      </p:sp>
      <p:sp>
        <p:nvSpPr>
          <p:cNvPr id="88067" name="Segnaposto piè di pagina 3">
            <a:extLst>
              <a:ext uri="{FF2B5EF4-FFF2-40B4-BE49-F238E27FC236}">
                <a16:creationId xmlns:a16="http://schemas.microsoft.com/office/drawing/2014/main" id="{6A7AE77F-B8FA-F749-93A0-E05E4410628E}"/>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88068" name="Segnaposto numero diapositiva 4">
            <a:extLst>
              <a:ext uri="{FF2B5EF4-FFF2-40B4-BE49-F238E27FC236}">
                <a16:creationId xmlns:a16="http://schemas.microsoft.com/office/drawing/2014/main" id="{800C0BD2-940C-FF49-B608-057C27B4A03F}"/>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3BCFF409-3E34-E14C-BD2F-74598D11C74E}" type="slidenum">
              <a:rPr lang="en-US" altLang="it-IT" sz="900" smtClean="0">
                <a:solidFill>
                  <a:schemeClr val="bg1"/>
                </a:solidFill>
                <a:latin typeface="Times" pitchFamily="2" charset="0"/>
              </a:rPr>
              <a:pPr eaLnBrk="0" hangingPunct="0">
                <a:spcBef>
                  <a:spcPct val="0"/>
                </a:spcBef>
                <a:buSzTx/>
                <a:buFontTx/>
                <a:buNone/>
              </a:pPr>
              <a:t>46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strips(downRight)">
                                      <p:cBhvr>
                                        <p:cTn id="7" dur="500"/>
                                        <p:tgtEl>
                                          <p:spTgt spid="41987">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strips(downRight)">
                                      <p:cBhvr>
                                        <p:cTn id="10" dur="500"/>
                                        <p:tgtEl>
                                          <p:spTgt spid="41987">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strips(downRight)">
                                      <p:cBhvr>
                                        <p:cTn id="13"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olo 1">
            <a:extLst>
              <a:ext uri="{FF2B5EF4-FFF2-40B4-BE49-F238E27FC236}">
                <a16:creationId xmlns:a16="http://schemas.microsoft.com/office/drawing/2014/main" id="{CD1B0A8E-AED1-724A-B185-58A0ECA29B1A}"/>
              </a:ext>
            </a:extLst>
          </p:cNvPr>
          <p:cNvSpPr>
            <a:spLocks noGrp="1" noChangeArrowheads="1"/>
          </p:cNvSpPr>
          <p:nvPr>
            <p:ph type="title"/>
          </p:nvPr>
        </p:nvSpPr>
        <p:spPr/>
        <p:txBody>
          <a:bodyPr/>
          <a:lstStyle/>
          <a:p>
            <a:pPr eaLnBrk="1" hangingPunct="1"/>
            <a:r>
              <a:rPr lang="it-IT" altLang="it-IT"/>
              <a:t>Riassunto </a:t>
            </a:r>
          </a:p>
        </p:txBody>
      </p:sp>
      <p:sp>
        <p:nvSpPr>
          <p:cNvPr id="3" name="Segnaposto contenuto 2">
            <a:extLst>
              <a:ext uri="{FF2B5EF4-FFF2-40B4-BE49-F238E27FC236}">
                <a16:creationId xmlns:a16="http://schemas.microsoft.com/office/drawing/2014/main" id="{CC281167-F602-9747-85BF-A1B127E42670}"/>
              </a:ext>
            </a:extLst>
          </p:cNvPr>
          <p:cNvSpPr>
            <a:spLocks noGrp="1"/>
          </p:cNvSpPr>
          <p:nvPr>
            <p:ph idx="1"/>
          </p:nvPr>
        </p:nvSpPr>
        <p:spPr>
          <a:xfrm>
            <a:off x="395288" y="1484313"/>
            <a:ext cx="8229600" cy="4525962"/>
          </a:xfrm>
        </p:spPr>
        <p:txBody>
          <a:bodyPr/>
          <a:lstStyle/>
          <a:p>
            <a:pPr marL="533400" indent="-533400" eaLnBrk="1" hangingPunct="1">
              <a:lnSpc>
                <a:spcPct val="90000"/>
              </a:lnSpc>
              <a:buFont typeface="+mj-lt"/>
              <a:buAutoNum type="arabicPeriod" startAt="3"/>
              <a:defRPr/>
            </a:pPr>
            <a:r>
              <a:rPr lang="it-IT" sz="2400" dirty="0"/>
              <a:t>L’apprezzamento della valuta di un paese implica che è più cara (maggior valore) e i beni denominati in essa sono più cari: le esportazioni sono più dispendiose e le importazioni più economiche. </a:t>
            </a:r>
          </a:p>
          <a:p>
            <a:pPr marL="533400" indent="-533400" eaLnBrk="1" hangingPunct="1">
              <a:spcBef>
                <a:spcPct val="60000"/>
              </a:spcBef>
              <a:buFont typeface="+mj-lt"/>
              <a:buAutoNum type="arabicPeriod" startAt="4"/>
              <a:defRPr/>
            </a:pPr>
            <a:r>
              <a:rPr lang="it-IT" sz="2400" dirty="0"/>
              <a:t>Le banche commerciali che investono in depositi in diverse valute dominano il mercato dei cambi. </a:t>
            </a:r>
          </a:p>
          <a:p>
            <a:pPr marL="1085850" lvl="2" indent="-457200" eaLnBrk="1" hangingPunct="1">
              <a:spcBef>
                <a:spcPct val="40000"/>
              </a:spcBef>
              <a:buFont typeface="Courier New" panose="02070309020205020404" pitchFamily="49" charset="0"/>
              <a:buChar char="o"/>
              <a:defRPr/>
            </a:pPr>
            <a:r>
              <a:rPr lang="it-IT" dirty="0"/>
              <a:t>I tassi attesi di rendimento sono la cosa più importante nel determinare la disponibilità a detenere questi depositi. </a:t>
            </a:r>
          </a:p>
          <a:p>
            <a:pPr eaLnBrk="1" hangingPunct="1">
              <a:lnSpc>
                <a:spcPct val="90000"/>
              </a:lnSpc>
              <a:defRPr/>
            </a:pPr>
            <a:endParaRPr lang="it-IT" sz="2400" dirty="0"/>
          </a:p>
          <a:p>
            <a:pPr marL="533400" indent="-533400" eaLnBrk="1" hangingPunct="1">
              <a:lnSpc>
                <a:spcPct val="90000"/>
              </a:lnSpc>
              <a:buFont typeface="+mj-lt"/>
              <a:buAutoNum type="arabicPeriod" startAt="3"/>
              <a:defRPr/>
            </a:pPr>
            <a:endParaRPr lang="it-IT" sz="2800" dirty="0"/>
          </a:p>
          <a:p>
            <a:pPr algn="r" eaLnBrk="1" hangingPunct="1">
              <a:defRPr/>
            </a:pPr>
            <a:endParaRPr lang="it-IT" dirty="0"/>
          </a:p>
        </p:txBody>
      </p:sp>
      <p:sp>
        <p:nvSpPr>
          <p:cNvPr id="89091" name="Segnaposto numero diapositiva 4">
            <a:extLst>
              <a:ext uri="{FF2B5EF4-FFF2-40B4-BE49-F238E27FC236}">
                <a16:creationId xmlns:a16="http://schemas.microsoft.com/office/drawing/2014/main" id="{F33536F2-F93C-C24A-A265-21DB69C0E35C}"/>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FD3230A6-B8AF-5841-9EFC-FA885F0E48F3}" type="slidenum">
              <a:rPr lang="en-US" altLang="it-IT" sz="900" smtClean="0">
                <a:solidFill>
                  <a:schemeClr val="bg1"/>
                </a:solidFill>
                <a:latin typeface="Times" pitchFamily="2" charset="0"/>
              </a:rPr>
              <a:pPr eaLnBrk="0" hangingPunct="0">
                <a:spcBef>
                  <a:spcPct val="0"/>
                </a:spcBef>
                <a:buSzTx/>
                <a:buFontTx/>
                <a:buNone/>
              </a:pPr>
              <a:t>47</a:t>
            </a:fld>
            <a:endParaRPr lang="en-US" altLang="it-IT" sz="900">
              <a:solidFill>
                <a:schemeClr val="bg1"/>
              </a:solidFill>
              <a:latin typeface="Times" pitchFamily="2" charset="0"/>
            </a:endParaRPr>
          </a:p>
        </p:txBody>
      </p:sp>
      <p:sp>
        <p:nvSpPr>
          <p:cNvPr id="89092" name="Segnaposto piè di pagina 1">
            <a:extLst>
              <a:ext uri="{FF2B5EF4-FFF2-40B4-BE49-F238E27FC236}">
                <a16:creationId xmlns:a16="http://schemas.microsoft.com/office/drawing/2014/main" id="{58BDE564-7D42-594F-A32F-C3CA8E039023}"/>
              </a:ext>
            </a:extLst>
          </p:cNvPr>
          <p:cNvSpPr>
            <a:spLocks noGrp="1"/>
          </p:cNvSpPr>
          <p:nvPr>
            <p:ph type="ftr" sz="quarter" idx="10"/>
          </p:nvPr>
        </p:nvSpPr>
        <p:spPr>
          <a:noFill/>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8E8E901F-C45A-1147-9F93-3FF02C83E6FB}"/>
              </a:ext>
            </a:extLst>
          </p:cNvPr>
          <p:cNvSpPr>
            <a:spLocks noGrp="1" noChangeArrowheads="1"/>
          </p:cNvSpPr>
          <p:nvPr>
            <p:ph type="title"/>
          </p:nvPr>
        </p:nvSpPr>
        <p:spPr/>
        <p:txBody>
          <a:bodyPr/>
          <a:lstStyle/>
          <a:p>
            <a:pPr eaLnBrk="1" hangingPunct="1"/>
            <a:r>
              <a:rPr lang="it-IT" altLang="it-IT"/>
              <a:t>Riassunto </a:t>
            </a:r>
          </a:p>
        </p:txBody>
      </p:sp>
      <p:sp>
        <p:nvSpPr>
          <p:cNvPr id="43011" name="Rectangle 3">
            <a:extLst>
              <a:ext uri="{FF2B5EF4-FFF2-40B4-BE49-F238E27FC236}">
                <a16:creationId xmlns:a16="http://schemas.microsoft.com/office/drawing/2014/main" id="{A65DE8AB-1B84-B447-ADEC-BF20F8A38881}"/>
              </a:ext>
            </a:extLst>
          </p:cNvPr>
          <p:cNvSpPr>
            <a:spLocks noGrp="1" noChangeArrowheads="1"/>
          </p:cNvSpPr>
          <p:nvPr>
            <p:ph idx="1"/>
          </p:nvPr>
        </p:nvSpPr>
        <p:spPr>
          <a:xfrm>
            <a:off x="357188" y="1571625"/>
            <a:ext cx="8229600" cy="4525963"/>
          </a:xfrm>
        </p:spPr>
        <p:txBody>
          <a:bodyPr/>
          <a:lstStyle/>
          <a:p>
            <a:pPr marL="533400" lvl="1" indent="-533400" eaLnBrk="1" hangingPunct="1">
              <a:spcBef>
                <a:spcPct val="60000"/>
              </a:spcBef>
              <a:buFont typeface="+mj-lt"/>
              <a:buAutoNum type="arabicPeriod" startAt="5"/>
              <a:defRPr/>
            </a:pPr>
            <a:r>
              <a:rPr lang="it-IT" sz="2400" dirty="0">
                <a:ea typeface="MS PGothic" pitchFamily="34" charset="-128"/>
              </a:rPr>
              <a:t>I rendimenti sui depositi bancari nel mercato dei cambi sono influenzati dai tassi di interesse e dai tassi di cambio attesi. </a:t>
            </a:r>
          </a:p>
          <a:p>
            <a:pPr marL="533400" lvl="1" indent="-533400" eaLnBrk="1" hangingPunct="1">
              <a:spcBef>
                <a:spcPct val="60000"/>
              </a:spcBef>
              <a:buFont typeface="+mj-lt"/>
              <a:buAutoNum type="arabicPeriod" startAt="5"/>
              <a:defRPr/>
            </a:pPr>
            <a:r>
              <a:rPr lang="it-IT" altLang="it-IT" sz="2400" dirty="0"/>
              <a:t>L’equilibrio del mercato dei cambi si realizza quando i rendimenti sui depositi in valuta domestica e in valuta estera sono uguali: </a:t>
            </a:r>
            <a:r>
              <a:rPr lang="it-IT" altLang="it-IT" sz="2400" i="1" dirty="0"/>
              <a:t>parità dei tassi di interesse. </a:t>
            </a:r>
            <a:endParaRPr lang="it-IT" altLang="it-IT" sz="2400" dirty="0"/>
          </a:p>
          <a:p>
            <a:pPr marL="914400" lvl="1" indent="-457200" eaLnBrk="1" hangingPunct="1">
              <a:spcBef>
                <a:spcPct val="40000"/>
              </a:spcBef>
              <a:defRPr/>
            </a:pPr>
            <a:endParaRPr lang="it-IT" dirty="0"/>
          </a:p>
          <a:p>
            <a:pPr marL="914400" lvl="1" indent="-457200" eaLnBrk="1" hangingPunct="1">
              <a:spcBef>
                <a:spcPct val="40000"/>
              </a:spcBef>
              <a:buFont typeface="Verdana" panose="020B0604030504040204" pitchFamily="34" charset="0"/>
              <a:buNone/>
              <a:defRPr/>
            </a:pPr>
            <a:endParaRPr lang="it-IT" dirty="0"/>
          </a:p>
        </p:txBody>
      </p:sp>
      <p:sp>
        <p:nvSpPr>
          <p:cNvPr id="90115" name="Segnaposto piè di pagina 3">
            <a:extLst>
              <a:ext uri="{FF2B5EF4-FFF2-40B4-BE49-F238E27FC236}">
                <a16:creationId xmlns:a16="http://schemas.microsoft.com/office/drawing/2014/main" id="{ED718646-DAC3-D847-8305-7F53ADD1EC10}"/>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0116" name="Segnaposto numero diapositiva 4">
            <a:extLst>
              <a:ext uri="{FF2B5EF4-FFF2-40B4-BE49-F238E27FC236}">
                <a16:creationId xmlns:a16="http://schemas.microsoft.com/office/drawing/2014/main" id="{4EF16703-3869-AF4C-9D93-18E33067AD18}"/>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293B319D-388A-8541-A504-2FF79575400D}" type="slidenum">
              <a:rPr lang="en-US" altLang="it-IT" sz="900" smtClean="0">
                <a:solidFill>
                  <a:schemeClr val="bg1"/>
                </a:solidFill>
                <a:latin typeface="Times" pitchFamily="2" charset="0"/>
              </a:rPr>
              <a:pPr eaLnBrk="0" hangingPunct="0">
                <a:spcBef>
                  <a:spcPct val="0"/>
                </a:spcBef>
                <a:buSzTx/>
                <a:buFontTx/>
                <a:buNone/>
              </a:pPr>
              <a:t>48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strips(downRight)">
                                      <p:cBhvr>
                                        <p:cTn id="7" dur="500"/>
                                        <p:tgtEl>
                                          <p:spTgt spid="43011">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43011">
                                            <p:txEl>
                                              <p:pRg st="1" end="1"/>
                                            </p:txEl>
                                          </p:spTgt>
                                        </p:tgtEl>
                                        <p:attrNameLst>
                                          <p:attrName>style.visibility</p:attrName>
                                        </p:attrNameLst>
                                      </p:cBhvr>
                                      <p:to>
                                        <p:strVal val="visible"/>
                                      </p:to>
                                    </p:set>
                                    <p:animEffect transition="in" filter="strips(downRight)">
                                      <p:cBhvr>
                                        <p:cTn id="10"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5D8A5647-260C-6F42-9A0E-F339509AAA05}"/>
              </a:ext>
            </a:extLst>
          </p:cNvPr>
          <p:cNvSpPr>
            <a:spLocks noGrp="1" noChangeArrowheads="1"/>
          </p:cNvSpPr>
          <p:nvPr>
            <p:ph type="title"/>
          </p:nvPr>
        </p:nvSpPr>
        <p:spPr/>
        <p:txBody>
          <a:bodyPr/>
          <a:lstStyle/>
          <a:p>
            <a:pPr eaLnBrk="1" hangingPunct="1"/>
            <a:r>
              <a:rPr lang="it-IT" altLang="it-IT"/>
              <a:t>Riassunto </a:t>
            </a:r>
          </a:p>
        </p:txBody>
      </p:sp>
      <p:sp>
        <p:nvSpPr>
          <p:cNvPr id="44035" name="Rectangle 3">
            <a:extLst>
              <a:ext uri="{FF2B5EF4-FFF2-40B4-BE49-F238E27FC236}">
                <a16:creationId xmlns:a16="http://schemas.microsoft.com/office/drawing/2014/main" id="{B44BE6BB-0E90-2B43-9810-7B62797C1697}"/>
              </a:ext>
            </a:extLst>
          </p:cNvPr>
          <p:cNvSpPr>
            <a:spLocks noGrp="1" noChangeArrowheads="1"/>
          </p:cNvSpPr>
          <p:nvPr>
            <p:ph idx="1"/>
          </p:nvPr>
        </p:nvSpPr>
        <p:spPr>
          <a:xfrm>
            <a:off x="642938" y="1214438"/>
            <a:ext cx="7835900" cy="4724400"/>
          </a:xfrm>
        </p:spPr>
        <p:txBody>
          <a:bodyPr/>
          <a:lstStyle/>
          <a:p>
            <a:pPr marL="533400" indent="-533400" eaLnBrk="1" hangingPunct="1">
              <a:lnSpc>
                <a:spcPct val="90000"/>
              </a:lnSpc>
              <a:spcBef>
                <a:spcPct val="40000"/>
              </a:spcBef>
              <a:buFont typeface="+mj-lt"/>
              <a:buAutoNum type="arabicPeriod" startAt="7"/>
              <a:defRPr/>
            </a:pPr>
            <a:r>
              <a:rPr lang="it-IT" altLang="it-IT" sz="2400" dirty="0"/>
              <a:t>Un aumento del tasso di interesse su un deposito in valuta porta a un aumento del tasso di rendimento e a un apprezzamento della valuta. </a:t>
            </a:r>
          </a:p>
          <a:p>
            <a:pPr marL="609600" indent="-609600" eaLnBrk="1" hangingPunct="1">
              <a:lnSpc>
                <a:spcPct val="90000"/>
              </a:lnSpc>
              <a:buFont typeface="Verdana" panose="020B0604030504040204" pitchFamily="34" charset="0"/>
              <a:buAutoNum type="arabicPeriod" startAt="8"/>
              <a:defRPr/>
            </a:pPr>
            <a:r>
              <a:rPr lang="it-IT" altLang="it-IT" sz="2400" dirty="0"/>
              <a:t>L’apprezzamento atteso di una valuta porta a un aumento del tasso atteso di rendimento di quella valuta e porta a un apprezzamento effettivo. </a:t>
            </a:r>
          </a:p>
          <a:p>
            <a:pPr marL="609600" indent="-609600" eaLnBrk="1" hangingPunct="1">
              <a:lnSpc>
                <a:spcPct val="90000"/>
              </a:lnSpc>
              <a:buFont typeface="Times" charset="0"/>
              <a:buAutoNum type="arabicPeriod" startAt="8"/>
              <a:defRPr/>
            </a:pPr>
            <a:r>
              <a:rPr lang="it-IT" altLang="it-IT" sz="2400" dirty="0"/>
              <a:t>La parità coperta dei tassi di interesse dice che i tassi di rendimento sui depositi in valuta domestica e sui depositi in valuta estera “coperti” usando il tasso di cambio a termine sono uguali</a:t>
            </a:r>
          </a:p>
        </p:txBody>
      </p:sp>
      <p:sp>
        <p:nvSpPr>
          <p:cNvPr id="91139" name="Segnaposto piè di pagina 3">
            <a:extLst>
              <a:ext uri="{FF2B5EF4-FFF2-40B4-BE49-F238E27FC236}">
                <a16:creationId xmlns:a16="http://schemas.microsoft.com/office/drawing/2014/main" id="{5C4AE002-3061-4449-AB78-7A97C902D431}"/>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91140" name="Segnaposto numero diapositiva 4">
            <a:extLst>
              <a:ext uri="{FF2B5EF4-FFF2-40B4-BE49-F238E27FC236}">
                <a16:creationId xmlns:a16="http://schemas.microsoft.com/office/drawing/2014/main" id="{71FE5392-3CAF-E441-968B-997452DC9AF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0945871A-50FB-494D-A9F3-A9E04E70513B}" type="slidenum">
              <a:rPr lang="en-US" altLang="it-IT" sz="900" smtClean="0">
                <a:solidFill>
                  <a:schemeClr val="bg1"/>
                </a:solidFill>
                <a:latin typeface="Times" pitchFamily="2" charset="0"/>
              </a:rPr>
              <a:pPr eaLnBrk="0" hangingPunct="0">
                <a:spcBef>
                  <a:spcPct val="0"/>
                </a:spcBef>
                <a:buSzTx/>
                <a:buFontTx/>
                <a:buNone/>
              </a:pPr>
              <a:t>49</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strips(downRigh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strips(downRight)">
                                      <p:cBhvr>
                                        <p:cTn id="12" dur="500"/>
                                        <p:tgtEl>
                                          <p:spTgt spid="440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strips(downRight)">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1B4D37AF-5B33-D142-B784-22703AB7F74C}"/>
              </a:ext>
            </a:extLst>
          </p:cNvPr>
          <p:cNvSpPr>
            <a:spLocks noGrp="1" noChangeArrowheads="1"/>
          </p:cNvSpPr>
          <p:nvPr>
            <p:ph type="title"/>
          </p:nvPr>
        </p:nvSpPr>
        <p:spPr/>
        <p:txBody>
          <a:bodyPr/>
          <a:lstStyle/>
          <a:p>
            <a:pPr eaLnBrk="1" hangingPunct="1"/>
            <a:r>
              <a:rPr lang="it-IT" altLang="it-IT"/>
              <a:t>Deprezzamento e apprezzamento</a:t>
            </a:r>
          </a:p>
        </p:txBody>
      </p:sp>
      <p:sp>
        <p:nvSpPr>
          <p:cNvPr id="8195" name="Rectangle 3">
            <a:extLst>
              <a:ext uri="{FF2B5EF4-FFF2-40B4-BE49-F238E27FC236}">
                <a16:creationId xmlns:a16="http://schemas.microsoft.com/office/drawing/2014/main" id="{10DD0F42-C685-CE43-9E4E-E95156F043E2}"/>
              </a:ext>
            </a:extLst>
          </p:cNvPr>
          <p:cNvSpPr>
            <a:spLocks noGrp="1" noChangeArrowheads="1"/>
          </p:cNvSpPr>
          <p:nvPr>
            <p:ph idx="1"/>
          </p:nvPr>
        </p:nvSpPr>
        <p:spPr/>
        <p:txBody>
          <a:bodyPr/>
          <a:lstStyle/>
          <a:p>
            <a:pPr eaLnBrk="1" hangingPunct="1"/>
            <a:r>
              <a:rPr lang="it-IT" altLang="it-IT" sz="2400"/>
              <a:t>Il </a:t>
            </a:r>
            <a:r>
              <a:rPr lang="it-IT" altLang="it-IT" sz="2400" b="1"/>
              <a:t>deprezzamento </a:t>
            </a:r>
            <a:r>
              <a:rPr lang="it-IT" altLang="it-IT" sz="2400"/>
              <a:t>è una diminuzione del valore di una valuta rispetto a un’altra. </a:t>
            </a:r>
          </a:p>
          <a:p>
            <a:pPr lvl="3" eaLnBrk="1" hangingPunct="1">
              <a:spcBef>
                <a:spcPct val="50000"/>
              </a:spcBef>
            </a:pPr>
            <a:r>
              <a:rPr lang="it-IT" altLang="it-IT"/>
              <a:t>Una valuta deprezzata ha </a:t>
            </a:r>
            <a:r>
              <a:rPr lang="it-IT" altLang="it-IT" i="1"/>
              <a:t>meno valore </a:t>
            </a:r>
            <a:r>
              <a:rPr lang="it-IT" altLang="it-IT"/>
              <a:t>(è meno costosa) e perciò può essere scambiata con (può acquistare) una quantità inferiore di valuta estera.</a:t>
            </a:r>
          </a:p>
          <a:p>
            <a:pPr lvl="3" eaLnBrk="1" hangingPunct="1">
              <a:spcBef>
                <a:spcPct val="50000"/>
              </a:spcBef>
            </a:pPr>
            <a:r>
              <a:rPr lang="it-IT" altLang="it-IT"/>
              <a:t>$1/€ </a:t>
            </a:r>
            <a:r>
              <a:rPr lang="it-IT" altLang="it-IT">
                <a:sym typeface="Wingdings" pitchFamily="2" charset="2"/>
              </a:rPr>
              <a:t></a:t>
            </a:r>
            <a:r>
              <a:rPr lang="it-IT" altLang="it-IT"/>
              <a:t> $1,30/€ significa che il dollaro si è deprezzato rispetto all’euro. Ora servono $1,30 per comprare un euro, quindi il dollaro vale di meno.</a:t>
            </a:r>
          </a:p>
          <a:p>
            <a:pPr lvl="3" eaLnBrk="1" hangingPunct="1">
              <a:spcBef>
                <a:spcPct val="50000"/>
              </a:spcBef>
            </a:pPr>
            <a:r>
              <a:rPr lang="it-IT" altLang="it-IT"/>
              <a:t>L’euro si è apprezzato rispetto al dollaro: ora è più costoso.</a:t>
            </a:r>
          </a:p>
        </p:txBody>
      </p:sp>
      <p:sp>
        <p:nvSpPr>
          <p:cNvPr id="44035" name="Segnaposto piè di pagina 3">
            <a:extLst>
              <a:ext uri="{FF2B5EF4-FFF2-40B4-BE49-F238E27FC236}">
                <a16:creationId xmlns:a16="http://schemas.microsoft.com/office/drawing/2014/main" id="{56C43740-FF32-B746-92EA-DC3BF25CE629}"/>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4036" name="Segnaposto numero diapositiva 4">
            <a:extLst>
              <a:ext uri="{FF2B5EF4-FFF2-40B4-BE49-F238E27FC236}">
                <a16:creationId xmlns:a16="http://schemas.microsoft.com/office/drawing/2014/main" id="{6D59A2A5-45FD-D04D-9F11-27A148A2E75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4B8A8128-6F0C-B64A-BAB1-D64193676FFA}" type="slidenum">
              <a:rPr lang="en-US" altLang="it-IT" sz="900" smtClean="0">
                <a:solidFill>
                  <a:schemeClr val="bg1"/>
                </a:solidFill>
                <a:latin typeface="Times" pitchFamily="2" charset="0"/>
              </a:rPr>
              <a:pPr eaLnBrk="0" hangingPunct="0">
                <a:spcBef>
                  <a:spcPct val="0"/>
                </a:spcBef>
                <a:buSzTx/>
                <a:buFontTx/>
                <a:buNone/>
              </a:pPr>
              <a:t>5</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trips(downRight)">
                                      <p:cBhvr>
                                        <p:cTn id="7" dur="500"/>
                                        <p:tgtEl>
                                          <p:spTgt spid="8195">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strips(downRight)">
                                      <p:cBhvr>
                                        <p:cTn id="10" dur="500"/>
                                        <p:tgtEl>
                                          <p:spTgt spid="8195">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strips(downRight)">
                                      <p:cBhvr>
                                        <p:cTn id="13" dur="500"/>
                                        <p:tgtEl>
                                          <p:spTgt spid="8195">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strips(downRight)">
                                      <p:cBhvr>
                                        <p:cTn id="16"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D5E4AB4C-B036-8F48-AC5C-39617D8BC0E4}"/>
              </a:ext>
            </a:extLst>
          </p:cNvPr>
          <p:cNvSpPr>
            <a:spLocks noGrp="1" noChangeArrowheads="1"/>
          </p:cNvSpPr>
          <p:nvPr>
            <p:ph type="title"/>
          </p:nvPr>
        </p:nvSpPr>
        <p:spPr/>
        <p:txBody>
          <a:bodyPr/>
          <a:lstStyle/>
          <a:p>
            <a:pPr eaLnBrk="1" hangingPunct="1"/>
            <a:r>
              <a:rPr lang="it-IT" altLang="it-IT"/>
              <a:t>Deprezzamento e apprezzamento </a:t>
            </a:r>
            <a:endParaRPr lang="en-US" altLang="it-IT"/>
          </a:p>
        </p:txBody>
      </p:sp>
      <p:sp>
        <p:nvSpPr>
          <p:cNvPr id="9219" name="Rectangle 3">
            <a:extLst>
              <a:ext uri="{FF2B5EF4-FFF2-40B4-BE49-F238E27FC236}">
                <a16:creationId xmlns:a16="http://schemas.microsoft.com/office/drawing/2014/main" id="{506593B9-EDD6-6D4B-8999-40FEB2D5FBED}"/>
              </a:ext>
            </a:extLst>
          </p:cNvPr>
          <p:cNvSpPr>
            <a:spLocks noGrp="1" noChangeArrowheads="1"/>
          </p:cNvSpPr>
          <p:nvPr>
            <p:ph idx="1"/>
          </p:nvPr>
        </p:nvSpPr>
        <p:spPr/>
        <p:txBody>
          <a:bodyPr/>
          <a:lstStyle/>
          <a:p>
            <a:pPr eaLnBrk="1" hangingPunct="1">
              <a:lnSpc>
                <a:spcPct val="90000"/>
              </a:lnSpc>
            </a:pPr>
            <a:r>
              <a:rPr lang="it-IT" altLang="it-IT" sz="2400"/>
              <a:t>L’</a:t>
            </a:r>
            <a:r>
              <a:rPr lang="it-IT" altLang="it-IT" sz="2400" b="1"/>
              <a:t>apprezzamento </a:t>
            </a:r>
            <a:r>
              <a:rPr lang="it-IT" altLang="it-IT" sz="2400"/>
              <a:t>è un aumento del valore di una valuta rispetto a un’altra. </a:t>
            </a:r>
          </a:p>
          <a:p>
            <a:pPr lvl="3" eaLnBrk="1" hangingPunct="1">
              <a:lnSpc>
                <a:spcPct val="90000"/>
              </a:lnSpc>
              <a:spcBef>
                <a:spcPct val="50000"/>
              </a:spcBef>
            </a:pPr>
            <a:r>
              <a:rPr lang="it-IT" altLang="it-IT"/>
              <a:t>Una valuta apprezzata vale di più (è più costosa) e perciò può essere scambiata con (può comprare) una quantità maggiore di valuta estera.</a:t>
            </a:r>
          </a:p>
          <a:p>
            <a:pPr lvl="3" eaLnBrk="1" hangingPunct="1">
              <a:lnSpc>
                <a:spcPct val="90000"/>
              </a:lnSpc>
              <a:spcBef>
                <a:spcPct val="50000"/>
              </a:spcBef>
            </a:pPr>
            <a:r>
              <a:rPr lang="it-IT" altLang="it-IT"/>
              <a:t>$1,3/€ </a:t>
            </a:r>
            <a:r>
              <a:rPr lang="it-IT" altLang="it-IT">
                <a:sym typeface="Wingdings" pitchFamily="2" charset="2"/>
              </a:rPr>
              <a:t></a:t>
            </a:r>
            <a:r>
              <a:rPr lang="it-IT" altLang="it-IT"/>
              <a:t> $1,25/€ significa che il dollaro si è apprezzato rispetto all’euro. Ora servono $1,25 per comprare un euro, perciò il dollaro vale di più. </a:t>
            </a:r>
          </a:p>
          <a:p>
            <a:pPr lvl="3" eaLnBrk="1" hangingPunct="1">
              <a:lnSpc>
                <a:spcPct val="90000"/>
              </a:lnSpc>
              <a:spcBef>
                <a:spcPct val="50000"/>
              </a:spcBef>
            </a:pPr>
            <a:r>
              <a:rPr lang="it-IT" altLang="it-IT"/>
              <a:t>L’euro si è deprezzato rispetto al dollaro: ora vale di meno.</a:t>
            </a:r>
          </a:p>
        </p:txBody>
      </p:sp>
      <p:sp>
        <p:nvSpPr>
          <p:cNvPr id="45059" name="Segnaposto piè di pagina 3">
            <a:extLst>
              <a:ext uri="{FF2B5EF4-FFF2-40B4-BE49-F238E27FC236}">
                <a16:creationId xmlns:a16="http://schemas.microsoft.com/office/drawing/2014/main" id="{2C0D2847-F568-6A46-B149-FE1CAF379BA5}"/>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5060" name="Segnaposto numero diapositiva 4">
            <a:extLst>
              <a:ext uri="{FF2B5EF4-FFF2-40B4-BE49-F238E27FC236}">
                <a16:creationId xmlns:a16="http://schemas.microsoft.com/office/drawing/2014/main" id="{A1F24C10-167C-9944-9857-92845E05A97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EEA50347-59E6-EC44-9696-8538964285D5}" type="slidenum">
              <a:rPr lang="en-US" altLang="it-IT" sz="900" smtClean="0">
                <a:solidFill>
                  <a:schemeClr val="bg1"/>
                </a:solidFill>
                <a:latin typeface="Times" pitchFamily="2" charset="0"/>
              </a:rPr>
              <a:pPr eaLnBrk="0" hangingPunct="0">
                <a:spcBef>
                  <a:spcPct val="0"/>
                </a:spcBef>
                <a:buSzTx/>
                <a:buFontTx/>
                <a:buNone/>
              </a:pPr>
              <a:t>6</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strips(downRight)">
                                      <p:cBhvr>
                                        <p:cTn id="7" dur="500"/>
                                        <p:tgtEl>
                                          <p:spTgt spid="92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219">
                                            <p:txEl>
                                              <p:pRg st="1" end="1"/>
                                            </p:txEl>
                                          </p:spTgt>
                                        </p:tgtEl>
                                        <p:attrNameLst>
                                          <p:attrName>style.visibility</p:attrName>
                                        </p:attrNameLst>
                                      </p:cBhvr>
                                      <p:to>
                                        <p:strVal val="visible"/>
                                      </p:to>
                                    </p:set>
                                    <p:animEffect transition="in" filter="strips(downRight)">
                                      <p:cBhvr>
                                        <p:cTn id="10" dur="500"/>
                                        <p:tgtEl>
                                          <p:spTgt spid="9219">
                                            <p:txEl>
                                              <p:pRg st="1" end="1"/>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Effect transition="in" filter="strips(downRight)">
                                      <p:cBhvr>
                                        <p:cTn id="13" dur="500"/>
                                        <p:tgtEl>
                                          <p:spTgt spid="9219">
                                            <p:txEl>
                                              <p:pRg st="2" end="2"/>
                                            </p:txEl>
                                          </p:spTgt>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9219">
                                            <p:txEl>
                                              <p:pRg st="3" end="3"/>
                                            </p:txEl>
                                          </p:spTgt>
                                        </p:tgtEl>
                                        <p:attrNameLst>
                                          <p:attrName>style.visibility</p:attrName>
                                        </p:attrNameLst>
                                      </p:cBhvr>
                                      <p:to>
                                        <p:strVal val="visible"/>
                                      </p:to>
                                    </p:set>
                                    <p:animEffect transition="in" filter="strips(downRight)">
                                      <p:cBhvr>
                                        <p:cTn id="16"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A7DA5B4A-7412-344C-BE91-82BF9B1C855D}"/>
              </a:ext>
            </a:extLst>
          </p:cNvPr>
          <p:cNvSpPr>
            <a:spLocks noGrp="1" noChangeArrowheads="1"/>
          </p:cNvSpPr>
          <p:nvPr>
            <p:ph type="title"/>
          </p:nvPr>
        </p:nvSpPr>
        <p:spPr/>
        <p:txBody>
          <a:bodyPr/>
          <a:lstStyle/>
          <a:p>
            <a:pPr eaLnBrk="1" hangingPunct="1"/>
            <a:r>
              <a:rPr lang="it-IT" altLang="it-IT"/>
              <a:t>Deprezzamento e apprezzamento </a:t>
            </a:r>
          </a:p>
        </p:txBody>
      </p:sp>
      <p:sp>
        <p:nvSpPr>
          <p:cNvPr id="10243" name="Rectangle 3">
            <a:extLst>
              <a:ext uri="{FF2B5EF4-FFF2-40B4-BE49-F238E27FC236}">
                <a16:creationId xmlns:a16="http://schemas.microsoft.com/office/drawing/2014/main" id="{05F8997F-1D55-8744-B319-B784163530E6}"/>
              </a:ext>
            </a:extLst>
          </p:cNvPr>
          <p:cNvSpPr>
            <a:spLocks noGrp="1" noChangeArrowheads="1"/>
          </p:cNvSpPr>
          <p:nvPr>
            <p:ph idx="1"/>
          </p:nvPr>
        </p:nvSpPr>
        <p:spPr/>
        <p:txBody>
          <a:bodyPr/>
          <a:lstStyle/>
          <a:p>
            <a:pPr eaLnBrk="1" hangingPunct="1">
              <a:lnSpc>
                <a:spcPct val="90000"/>
              </a:lnSpc>
            </a:pPr>
            <a:r>
              <a:rPr lang="it-IT" altLang="it-IT" sz="2400"/>
              <a:t>Una valuta deprezzata vale di meno e perciò può acquistare meno beni prodotti all’estero denominati in valuta estera. </a:t>
            </a:r>
          </a:p>
          <a:p>
            <a:pPr eaLnBrk="1" hangingPunct="1">
              <a:lnSpc>
                <a:spcPct val="90000"/>
              </a:lnSpc>
            </a:pPr>
            <a:r>
              <a:rPr lang="it-IT" altLang="it-IT" sz="2400"/>
              <a:t>Quando una valuta si deprezza le </a:t>
            </a:r>
            <a:r>
              <a:rPr lang="it-IT" altLang="it-IT" sz="2400" i="1"/>
              <a:t>importazioni</a:t>
            </a:r>
            <a:r>
              <a:rPr lang="it-IT" altLang="it-IT" sz="2400"/>
              <a:t> sono più care e i beni prodotti internamente e le </a:t>
            </a:r>
            <a:r>
              <a:rPr lang="it-IT" altLang="it-IT" sz="2400" i="1"/>
              <a:t>esportazioni</a:t>
            </a:r>
            <a:r>
              <a:rPr lang="it-IT" altLang="it-IT" sz="2400"/>
              <a:t> sono meno costosi. </a:t>
            </a:r>
          </a:p>
          <a:p>
            <a:pPr eaLnBrk="1" hangingPunct="1">
              <a:lnSpc>
                <a:spcPct val="90000"/>
              </a:lnSpc>
            </a:pPr>
            <a:r>
              <a:rPr lang="it-IT" altLang="it-IT" sz="2400"/>
              <a:t>Il deprezzamento di una valuta riduce il prezzo delle esportazioni rispetto al prezzo delle importazioni.</a:t>
            </a:r>
          </a:p>
        </p:txBody>
      </p:sp>
      <p:sp>
        <p:nvSpPr>
          <p:cNvPr id="46083" name="Segnaposto piè di pagina 3">
            <a:extLst>
              <a:ext uri="{FF2B5EF4-FFF2-40B4-BE49-F238E27FC236}">
                <a16:creationId xmlns:a16="http://schemas.microsoft.com/office/drawing/2014/main" id="{0AA98E8B-D3D5-0845-8637-40AF6F835D12}"/>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6084" name="Segnaposto numero diapositiva 4">
            <a:extLst>
              <a:ext uri="{FF2B5EF4-FFF2-40B4-BE49-F238E27FC236}">
                <a16:creationId xmlns:a16="http://schemas.microsoft.com/office/drawing/2014/main" id="{917E1C43-B57E-0742-B410-7E5DDD687DF0}"/>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D6FD5105-68A4-5D47-8CD6-B769634ED164}" type="slidenum">
              <a:rPr lang="en-US" altLang="it-IT" sz="900" smtClean="0">
                <a:solidFill>
                  <a:schemeClr val="bg1"/>
                </a:solidFill>
                <a:latin typeface="Times" pitchFamily="2" charset="0"/>
              </a:rPr>
              <a:pPr eaLnBrk="0" hangingPunct="0">
                <a:spcBef>
                  <a:spcPct val="0"/>
                </a:spcBef>
                <a:buSzTx/>
                <a:buFontTx/>
                <a:buNone/>
              </a:pPr>
              <a:t>7</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trips(downRight)">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strips(downRight)">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strips(downRight)">
                                      <p:cBhvr>
                                        <p:cTn id="1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73BCD488-CAD2-DD47-8D28-C94D4835D643}"/>
              </a:ext>
            </a:extLst>
          </p:cNvPr>
          <p:cNvSpPr>
            <a:spLocks noGrp="1" noChangeArrowheads="1"/>
          </p:cNvSpPr>
          <p:nvPr>
            <p:ph type="title"/>
          </p:nvPr>
        </p:nvSpPr>
        <p:spPr/>
        <p:txBody>
          <a:bodyPr/>
          <a:lstStyle/>
          <a:p>
            <a:pPr eaLnBrk="1" hangingPunct="1"/>
            <a:r>
              <a:rPr lang="it-IT" altLang="it-IT"/>
              <a:t>Deprezzamento e apprezzamento </a:t>
            </a:r>
          </a:p>
        </p:txBody>
      </p:sp>
      <p:sp>
        <p:nvSpPr>
          <p:cNvPr id="11267" name="Rectangle 3">
            <a:extLst>
              <a:ext uri="{FF2B5EF4-FFF2-40B4-BE49-F238E27FC236}">
                <a16:creationId xmlns:a16="http://schemas.microsoft.com/office/drawing/2014/main" id="{47AC7C9B-E7F6-BA40-8188-B93213477E57}"/>
              </a:ext>
            </a:extLst>
          </p:cNvPr>
          <p:cNvSpPr>
            <a:spLocks noGrp="1" noChangeArrowheads="1"/>
          </p:cNvSpPr>
          <p:nvPr>
            <p:ph idx="1"/>
          </p:nvPr>
        </p:nvSpPr>
        <p:spPr/>
        <p:txBody>
          <a:bodyPr/>
          <a:lstStyle/>
          <a:p>
            <a:pPr eaLnBrk="1" hangingPunct="1">
              <a:lnSpc>
                <a:spcPct val="90000"/>
              </a:lnSpc>
            </a:pPr>
            <a:r>
              <a:rPr lang="it-IT" altLang="it-IT" sz="2400"/>
              <a:t>Una valuta apprezzata vale di più e quindi può acquistare una quantità maggiore di beni prodotti all’estero denominati in valuta estera.</a:t>
            </a:r>
          </a:p>
          <a:p>
            <a:pPr eaLnBrk="1" hangingPunct="1">
              <a:lnSpc>
                <a:spcPct val="90000"/>
              </a:lnSpc>
            </a:pPr>
            <a:r>
              <a:rPr lang="it-IT" altLang="it-IT" sz="2400"/>
              <a:t>Quando una valuta si apprezza le </a:t>
            </a:r>
            <a:r>
              <a:rPr lang="it-IT" altLang="it-IT" sz="2400" i="1"/>
              <a:t>importazioni</a:t>
            </a:r>
            <a:r>
              <a:rPr lang="it-IT" altLang="it-IT" sz="2400"/>
              <a:t> sono meno care e i beni prodotti internamente e le </a:t>
            </a:r>
            <a:r>
              <a:rPr lang="it-IT" altLang="it-IT" sz="2400" i="1"/>
              <a:t>esportazioni</a:t>
            </a:r>
            <a:r>
              <a:rPr lang="it-IT" altLang="it-IT" sz="2400"/>
              <a:t> sono più cari. </a:t>
            </a:r>
          </a:p>
          <a:p>
            <a:pPr eaLnBrk="1" hangingPunct="1">
              <a:lnSpc>
                <a:spcPct val="90000"/>
              </a:lnSpc>
            </a:pPr>
            <a:r>
              <a:rPr lang="it-IT" altLang="it-IT" sz="2400"/>
              <a:t>L’apprezzamento di una valuta fa aumentare il prezzo delle esportazioni rispetto al prezzo delle importazioni.</a:t>
            </a:r>
          </a:p>
        </p:txBody>
      </p:sp>
      <p:sp>
        <p:nvSpPr>
          <p:cNvPr id="47107" name="Segnaposto piè di pagina 3">
            <a:extLst>
              <a:ext uri="{FF2B5EF4-FFF2-40B4-BE49-F238E27FC236}">
                <a16:creationId xmlns:a16="http://schemas.microsoft.com/office/drawing/2014/main" id="{07E1FB80-421E-3A4F-AB29-78E95F44052C}"/>
              </a:ext>
            </a:extLst>
          </p:cNvPr>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7108" name="Segnaposto numero diapositiva 4">
            <a:extLst>
              <a:ext uri="{FF2B5EF4-FFF2-40B4-BE49-F238E27FC236}">
                <a16:creationId xmlns:a16="http://schemas.microsoft.com/office/drawing/2014/main" id="{FD9EC893-59B4-524B-8E9B-C16082A7847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6E5E3BC2-3321-5C48-A025-8BE9F26290D0}" type="slidenum">
              <a:rPr lang="en-US" altLang="it-IT" sz="900" smtClean="0">
                <a:solidFill>
                  <a:schemeClr val="bg1"/>
                </a:solidFill>
                <a:latin typeface="Times" pitchFamily="2" charset="0"/>
              </a:rPr>
              <a:pPr eaLnBrk="0" hangingPunct="0">
                <a:spcBef>
                  <a:spcPct val="0"/>
                </a:spcBef>
                <a:buSzTx/>
                <a:buFontTx/>
                <a:buNone/>
              </a:pPr>
              <a:t>8</a:t>
            </a:fld>
            <a:endParaRPr lang="en-US" altLang="it-IT" sz="900">
              <a:solidFill>
                <a:schemeClr val="bg1"/>
              </a:solidFill>
              <a:latin typeface="Times" pitchFamily="2"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strips(downRigh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strips(downRigh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strips(downRight)">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a:extLst>
              <a:ext uri="{FF2B5EF4-FFF2-40B4-BE49-F238E27FC236}">
                <a16:creationId xmlns:a16="http://schemas.microsoft.com/office/drawing/2014/main" id="{0B77DA9A-4962-BD44-8ECC-2B0C7A0094DB}"/>
              </a:ext>
            </a:extLst>
          </p:cNvPr>
          <p:cNvSpPr>
            <a:spLocks noGrp="1" noChangeArrowheads="1"/>
          </p:cNvSpPr>
          <p:nvPr>
            <p:ph type="title"/>
          </p:nvPr>
        </p:nvSpPr>
        <p:spPr>
          <a:xfrm>
            <a:off x="365125" y="395288"/>
            <a:ext cx="8229600" cy="1017587"/>
          </a:xfrm>
        </p:spPr>
        <p:txBody>
          <a:bodyPr/>
          <a:lstStyle/>
          <a:p>
            <a:pPr eaLnBrk="1" hangingPunct="1"/>
            <a:r>
              <a:rPr lang="it-IT" altLang="it-IT" b="0"/>
              <a:t>Tabella 3.2 </a:t>
            </a:r>
            <a:r>
              <a:rPr lang="it-IT" altLang="it-IT"/>
              <a:t>Tassi di cambio dollaro/euro</a:t>
            </a:r>
            <a:br>
              <a:rPr lang="it-IT" altLang="it-IT"/>
            </a:br>
            <a:r>
              <a:rPr lang="it-IT" altLang="it-IT"/>
              <a:t>e prezzi relativi delle camicie italiane</a:t>
            </a:r>
            <a:br>
              <a:rPr lang="it-IT" altLang="it-IT"/>
            </a:br>
            <a:r>
              <a:rPr lang="it-IT" altLang="it-IT"/>
              <a:t>contro i jeans statunitensi</a:t>
            </a:r>
          </a:p>
        </p:txBody>
      </p:sp>
      <p:pic>
        <p:nvPicPr>
          <p:cNvPr id="48130" name="Picture 6">
            <a:extLst>
              <a:ext uri="{FF2B5EF4-FFF2-40B4-BE49-F238E27FC236}">
                <a16:creationId xmlns:a16="http://schemas.microsoft.com/office/drawing/2014/main" id="{7834B2D7-3E39-A64C-82D4-9BFF4319B5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5125" y="2747963"/>
            <a:ext cx="8229600" cy="2122487"/>
          </a:xfrm>
          <a:noFill/>
        </p:spPr>
      </p:pic>
      <p:sp>
        <p:nvSpPr>
          <p:cNvPr id="48131" name="Segnaposto piè di pagina 3">
            <a:extLst>
              <a:ext uri="{FF2B5EF4-FFF2-40B4-BE49-F238E27FC236}">
                <a16:creationId xmlns:a16="http://schemas.microsoft.com/office/drawing/2014/main" id="{23C020CB-F337-7048-8904-C5E28CE32D71}"/>
              </a:ext>
            </a:extLst>
          </p:cNvPr>
          <p:cNvSpPr>
            <a:spLocks noGrp="1"/>
          </p:cNvSpPr>
          <p:nvPr>
            <p:ph type="ftr" sz="quarter" idx="10"/>
          </p:nvPr>
        </p:nvSpPr>
        <p:spPr>
          <a:xfrm>
            <a:off x="395288" y="6524625"/>
            <a:ext cx="4984750" cy="179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algn="r" eaLnBrk="0" hangingPunct="0">
              <a:spcBef>
                <a:spcPct val="0"/>
              </a:spcBef>
              <a:buSzTx/>
              <a:buFontTx/>
              <a:buNone/>
            </a:pPr>
            <a:r>
              <a:rPr lang="en-US" altLang="it-IT" sz="900">
                <a:solidFill>
                  <a:schemeClr val="bg1"/>
                </a:solidFill>
                <a:latin typeface="Times" pitchFamily="2" charset="0"/>
              </a:rPr>
              <a:t>(c) Pearson Italia S.p.A. - Krugman, Obstfeld, Melitz - Economia internazionale 2</a:t>
            </a:r>
          </a:p>
        </p:txBody>
      </p:sp>
      <p:sp>
        <p:nvSpPr>
          <p:cNvPr id="48132" name="Segnaposto numero diapositiva 4">
            <a:extLst>
              <a:ext uri="{FF2B5EF4-FFF2-40B4-BE49-F238E27FC236}">
                <a16:creationId xmlns:a16="http://schemas.microsoft.com/office/drawing/2014/main" id="{3A45ACF1-FBDF-814A-8CE8-9EB4DF03C839}"/>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spcBef>
                <a:spcPct val="50000"/>
              </a:spcBef>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spcBef>
                <a:spcPct val="20000"/>
              </a:spcBef>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9pPr>
          </a:lstStyle>
          <a:p>
            <a:pPr eaLnBrk="0" hangingPunct="0">
              <a:spcBef>
                <a:spcPct val="0"/>
              </a:spcBef>
              <a:buSzTx/>
              <a:buFontTx/>
              <a:buNone/>
            </a:pPr>
            <a:fld id="{AF7AE71D-89C6-0E45-90B3-574AEC9F171D}" type="slidenum">
              <a:rPr lang="en-US" altLang="it-IT" sz="900" smtClean="0">
                <a:solidFill>
                  <a:schemeClr val="bg1"/>
                </a:solidFill>
                <a:latin typeface="Times" pitchFamily="2" charset="0"/>
              </a:rPr>
              <a:pPr eaLnBrk="0" hangingPunct="0">
                <a:spcBef>
                  <a:spcPct val="0"/>
                </a:spcBef>
                <a:buSzTx/>
                <a:buFontTx/>
                <a:buNone/>
              </a:pPr>
              <a:t>9</a:t>
            </a:fld>
            <a:endParaRPr lang="en-US" altLang="it-IT" sz="900">
              <a:solidFill>
                <a:schemeClr val="bg1"/>
              </a:solidFill>
              <a:latin typeface="Times" pitchFamily="2" charset="0"/>
            </a:endParaRPr>
          </a:p>
        </p:txBody>
      </p:sp>
    </p:spTree>
  </p:cSld>
  <p:clrMapOvr>
    <a:masterClrMapping/>
  </p:clrMapOvr>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it-IT" sz="14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2265</TotalTime>
  <Words>3869</Words>
  <Application>Microsoft Macintosh PowerPoint</Application>
  <PresentationFormat>Presentazione su schermo (4:3)</PresentationFormat>
  <Paragraphs>310</Paragraphs>
  <Slides>49</Slides>
  <Notes>2</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49</vt:i4>
      </vt:variant>
    </vt:vector>
  </HeadingPairs>
  <TitlesOfParts>
    <vt:vector size="59" baseType="lpstr">
      <vt:lpstr>Times</vt:lpstr>
      <vt:lpstr>MS PGothic</vt:lpstr>
      <vt:lpstr>Arial</vt:lpstr>
      <vt:lpstr>Verdana</vt:lpstr>
      <vt:lpstr>Courier New</vt:lpstr>
      <vt:lpstr>Wingdings</vt:lpstr>
      <vt:lpstr>Symbol</vt:lpstr>
      <vt:lpstr>Custom Design</vt:lpstr>
      <vt:lpstr>1_Custom Design</vt:lpstr>
      <vt:lpstr>2_Custom Design</vt:lpstr>
      <vt:lpstr>Capitolo 3</vt:lpstr>
      <vt:lpstr>Introduzione</vt:lpstr>
      <vt:lpstr>Definizione dei tassi di cambio</vt:lpstr>
      <vt:lpstr>Tabella 3.1 Quotazioni dei tassi di cambio</vt:lpstr>
      <vt:lpstr>Deprezzamento e apprezzamento</vt:lpstr>
      <vt:lpstr>Deprezzamento e apprezzamento </vt:lpstr>
      <vt:lpstr>Deprezzamento e apprezzamento </vt:lpstr>
      <vt:lpstr>Deprezzamento e apprezzamento </vt:lpstr>
      <vt:lpstr>Tabella 3.2 Tassi di cambio dollaro/euro e prezzi relativi delle camicie italiane contro i jeans statunitensi</vt:lpstr>
      <vt:lpstr>Il mercato dei cambi</vt:lpstr>
      <vt:lpstr>Il mercato dei cambi  – Gli operatori</vt:lpstr>
      <vt:lpstr>Il mercato dei cambi </vt:lpstr>
      <vt:lpstr>Tassi di cambio a pronti e a termine</vt:lpstr>
      <vt:lpstr>Figura 3.1 Tassi di cambio dollaro/sterlina pronti e a termine, 1983-2013</vt:lpstr>
      <vt:lpstr>Altri modi per scambiare valuta</vt:lpstr>
      <vt:lpstr>Altri modi per scambiare valuta </vt:lpstr>
      <vt:lpstr>Tassi di cambio a termine non consegnabili, yuan cinese per dollaro statunitense</vt:lpstr>
      <vt:lpstr>La domanda di depositi in valuta</vt:lpstr>
      <vt:lpstr>La domanda di depositi in valuta </vt:lpstr>
      <vt:lpstr>La domanda di depositi in valuta </vt:lpstr>
      <vt:lpstr>La domanda di depositi in valuta </vt:lpstr>
      <vt:lpstr>La domanda di depositi in valuta </vt:lpstr>
      <vt:lpstr>La domanda di depositi in valuta </vt:lpstr>
      <vt:lpstr>Figura 3.2 Tassi di interesse a breve su attività in dollari e in yen, 1978–2013</vt:lpstr>
      <vt:lpstr>La domanda di depositi in valuta </vt:lpstr>
      <vt:lpstr>La domanda di depositi in valuta </vt:lpstr>
      <vt:lpstr>La domanda di depositi in valuta </vt:lpstr>
      <vt:lpstr>La domanda di depositi in valuta </vt:lpstr>
      <vt:lpstr>Tabella 3.3 Confronto tra tassi di rendimento  in dollari sui depositi in dollari e in euro</vt:lpstr>
      <vt:lpstr>La domanda di depositi in valuta </vt:lpstr>
      <vt:lpstr>La domanda di depositi in valuta </vt:lpstr>
      <vt:lpstr>Tabella 3.4 Tasso di cambio corrente dollaro/euro e rendimento atteso in dollari di un deposito in euro, quando Ee$/€ = 1,05 dollari per euro</vt:lpstr>
      <vt:lpstr>La domanda di depositi in valuta </vt:lpstr>
      <vt:lpstr>La domanda di depositi in valuta </vt:lpstr>
      <vt:lpstr>Figura 3.3 Relazione fra tasso di cambio dollaro/euro corrente e rendimento atteso  in dollari sui depositi in euro</vt:lpstr>
      <vt:lpstr>Figura 3.4 Determinazione del tasso di cambio di equilibrio dollaro/euro</vt:lpstr>
      <vt:lpstr>La domanda di depositi in valuta </vt:lpstr>
      <vt:lpstr>Figura 3.5 L’effetto di un aumento del tasso  di interesse in dollari</vt:lpstr>
      <vt:lpstr>Figura 3.6 L’effetto di un aumento del tasso di interesse in euro</vt:lpstr>
      <vt:lpstr>L’effetto di un apprezzamento atteso dell’euro </vt:lpstr>
      <vt:lpstr>L’effetto di un apprezzamento atteso dell’euro </vt:lpstr>
      <vt:lpstr>Il carry trade</vt:lpstr>
      <vt:lpstr>Figura 3.7 Rendimento cumulato dell’investimento in dollari australiani a confronto con l’investimento in yen giapponesi, 2003-2013</vt:lpstr>
      <vt:lpstr>Presentazione standard di PowerPoint</vt:lpstr>
      <vt:lpstr>Parità coperta dei tassi di interesse</vt:lpstr>
      <vt:lpstr>Riassunto</vt:lpstr>
      <vt:lpstr>Riassunto </vt:lpstr>
      <vt:lpstr>Riassunto </vt:lpstr>
      <vt:lpstr>Riassunto </vt:lpstr>
    </vt:vector>
  </TitlesOfParts>
  <Company>© 2012 Pearson Addison-Wesley. All rights reserved.</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subject>Introduction</dc:subject>
  <dc:creator>Paul R. Krugman</dc:creator>
  <cp:lastModifiedBy>Microsoft Office User</cp:lastModifiedBy>
  <cp:revision>367</cp:revision>
  <dcterms:created xsi:type="dcterms:W3CDTF">2005-08-05T21:46:31Z</dcterms:created>
  <dcterms:modified xsi:type="dcterms:W3CDTF">2019-03-27T10:15:17Z</dcterms:modified>
</cp:coreProperties>
</file>