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 id="2147484028" r:id="rId2"/>
    <p:sldMasterId id="2147484040" r:id="rId3"/>
  </p:sldMasterIdLst>
  <p:notesMasterIdLst>
    <p:notesMasterId r:id="rId38"/>
  </p:notesMasterIdLst>
  <p:handoutMasterIdLst>
    <p:handoutMasterId r:id="rId39"/>
  </p:handoutMasterIdLst>
  <p:sldIdLst>
    <p:sldId id="278" r:id="rId4"/>
    <p:sldId id="280" r:id="rId5"/>
    <p:sldId id="336" r:id="rId6"/>
    <p:sldId id="282" r:id="rId7"/>
    <p:sldId id="323" r:id="rId8"/>
    <p:sldId id="286" r:id="rId9"/>
    <p:sldId id="283" r:id="rId10"/>
    <p:sldId id="326" r:id="rId11"/>
    <p:sldId id="294" r:id="rId12"/>
    <p:sldId id="327" r:id="rId13"/>
    <p:sldId id="297" r:id="rId14"/>
    <p:sldId id="335" r:id="rId15"/>
    <p:sldId id="299" r:id="rId16"/>
    <p:sldId id="300" r:id="rId17"/>
    <p:sldId id="301" r:id="rId18"/>
    <p:sldId id="328" r:id="rId19"/>
    <p:sldId id="302" r:id="rId20"/>
    <p:sldId id="303" r:id="rId21"/>
    <p:sldId id="304" r:id="rId22"/>
    <p:sldId id="305" r:id="rId23"/>
    <p:sldId id="330" r:id="rId24"/>
    <p:sldId id="306" r:id="rId25"/>
    <p:sldId id="307" r:id="rId26"/>
    <p:sldId id="309" r:id="rId27"/>
    <p:sldId id="310" r:id="rId28"/>
    <p:sldId id="311" r:id="rId29"/>
    <p:sldId id="314" r:id="rId30"/>
    <p:sldId id="332" r:id="rId31"/>
    <p:sldId id="316" r:id="rId32"/>
    <p:sldId id="333" r:id="rId33"/>
    <p:sldId id="334" r:id="rId34"/>
    <p:sldId id="317" r:id="rId35"/>
    <p:sldId id="318" r:id="rId36"/>
    <p:sldId id="319"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9" autoAdjust="0"/>
    <p:restoredTop sz="91111" autoAdjust="0"/>
  </p:normalViewPr>
  <p:slideViewPr>
    <p:cSldViewPr>
      <p:cViewPr varScale="1">
        <p:scale>
          <a:sx n="106" d="100"/>
          <a:sy n="106" d="100"/>
        </p:scale>
        <p:origin x="172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58CE2848-48F0-BC41-BF74-EF6D1E68B5E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35843" name="Rectangle 1027">
            <a:extLst>
              <a:ext uri="{FF2B5EF4-FFF2-40B4-BE49-F238E27FC236}">
                <a16:creationId xmlns:a16="http://schemas.microsoft.com/office/drawing/2014/main" id="{54CE02EF-AB92-6B48-BBE0-C723BE107776}"/>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5844" name="Rectangle 1028">
            <a:extLst>
              <a:ext uri="{FF2B5EF4-FFF2-40B4-BE49-F238E27FC236}">
                <a16:creationId xmlns:a16="http://schemas.microsoft.com/office/drawing/2014/main" id="{02906E8D-9DD1-814B-B4A2-EABF78FC8EA6}"/>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35845" name="Rectangle 1029">
            <a:extLst>
              <a:ext uri="{FF2B5EF4-FFF2-40B4-BE49-F238E27FC236}">
                <a16:creationId xmlns:a16="http://schemas.microsoft.com/office/drawing/2014/main" id="{32454655-56A8-2B44-AA22-72B9146A0075}"/>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2E45961-36B9-2949-A269-45F1D17A61C0}" type="slidenum">
              <a:rPr lang="en-US" altLang="it-IT"/>
              <a:pPr>
                <a:defRPr/>
              </a:pPr>
              <a:t>‹N›</a:t>
            </a:fld>
            <a:endParaRPr lang="en-US"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5EFABC2E-DA0F-5C42-AD7B-BA0F904401F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22531" name="Rectangle 1027">
            <a:extLst>
              <a:ext uri="{FF2B5EF4-FFF2-40B4-BE49-F238E27FC236}">
                <a16:creationId xmlns:a16="http://schemas.microsoft.com/office/drawing/2014/main" id="{10B0DC48-16AA-E14E-991B-ECE8B571A312}"/>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7892" name="Rectangle 1028">
            <a:extLst>
              <a:ext uri="{FF2B5EF4-FFF2-40B4-BE49-F238E27FC236}">
                <a16:creationId xmlns:a16="http://schemas.microsoft.com/office/drawing/2014/main" id="{2E6A831B-1EB4-FF4C-ADE2-7B094923D7C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a:extLst>
              <a:ext uri="{FF2B5EF4-FFF2-40B4-BE49-F238E27FC236}">
                <a16:creationId xmlns:a16="http://schemas.microsoft.com/office/drawing/2014/main" id="{83C05DFA-DA69-FA41-BBB1-7B008EC663CA}"/>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1030">
            <a:extLst>
              <a:ext uri="{FF2B5EF4-FFF2-40B4-BE49-F238E27FC236}">
                <a16:creationId xmlns:a16="http://schemas.microsoft.com/office/drawing/2014/main" id="{A11F44C6-F52F-E94D-8644-E6744D463C48}"/>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22535" name="Rectangle 1031">
            <a:extLst>
              <a:ext uri="{FF2B5EF4-FFF2-40B4-BE49-F238E27FC236}">
                <a16:creationId xmlns:a16="http://schemas.microsoft.com/office/drawing/2014/main" id="{F1509281-95D3-0B46-A352-6F73BBED115B}"/>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1467395-4073-6241-9C32-C1A1C91A51E0}"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882B1F26-3734-164E-B367-81E2D1C468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D69B1CD4-5DCB-A84C-931B-FD30E6089852}" type="slidenum">
              <a:rPr lang="en-US" altLang="it-IT" smtClean="0"/>
              <a:pPr>
                <a:spcBef>
                  <a:spcPct val="0"/>
                </a:spcBef>
              </a:pPr>
              <a:t>2</a:t>
            </a:fld>
            <a:endParaRPr lang="en-US" altLang="it-IT"/>
          </a:p>
        </p:txBody>
      </p:sp>
      <p:sp>
        <p:nvSpPr>
          <p:cNvPr id="41986" name="Rectangle 2">
            <a:extLst>
              <a:ext uri="{FF2B5EF4-FFF2-40B4-BE49-F238E27FC236}">
                <a16:creationId xmlns:a16="http://schemas.microsoft.com/office/drawing/2014/main" id="{DE63F09A-422F-8145-9CF4-5C836DBB4EF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49C2EC12-E7C2-934C-ACB6-15EB3CCC75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807CB2D2-E6A9-E24D-8060-5B39DB4221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5340D963-454D-3F48-9014-68CBD3B8053E}" type="slidenum">
              <a:rPr lang="en-US" altLang="it-IT" smtClean="0"/>
              <a:pPr>
                <a:spcBef>
                  <a:spcPct val="0"/>
                </a:spcBef>
              </a:pPr>
              <a:t>16</a:t>
            </a:fld>
            <a:endParaRPr lang="en-US" altLang="it-IT"/>
          </a:p>
        </p:txBody>
      </p:sp>
      <p:sp>
        <p:nvSpPr>
          <p:cNvPr id="65538" name="Rectangle 2">
            <a:extLst>
              <a:ext uri="{FF2B5EF4-FFF2-40B4-BE49-F238E27FC236}">
                <a16:creationId xmlns:a16="http://schemas.microsoft.com/office/drawing/2014/main" id="{F03F32B9-BD53-BF4C-BF3A-DA3D1E8915B3}"/>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A514A7AF-8A24-D647-965B-2E1CD44E4C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EF7A64EF-F67C-EB43-8E4E-539353C29E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8946FF7C-F527-AF46-9606-40AA46DA586C}" type="slidenum">
              <a:rPr lang="en-US" altLang="it-IT" smtClean="0"/>
              <a:pPr>
                <a:spcBef>
                  <a:spcPct val="0"/>
                </a:spcBef>
              </a:pPr>
              <a:t>17</a:t>
            </a:fld>
            <a:endParaRPr lang="en-US" altLang="it-IT"/>
          </a:p>
        </p:txBody>
      </p:sp>
      <p:sp>
        <p:nvSpPr>
          <p:cNvPr id="67586" name="Rectangle 2">
            <a:extLst>
              <a:ext uri="{FF2B5EF4-FFF2-40B4-BE49-F238E27FC236}">
                <a16:creationId xmlns:a16="http://schemas.microsoft.com/office/drawing/2014/main" id="{2179EDBD-8876-9149-AA0C-487B19910452}"/>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FB070CD1-C17F-494F-AB44-6E5575A1E4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8AC27B67-11A6-2B43-AD91-9C305F1698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2644E443-FD93-B945-87D4-7F91C3C0CF29}" type="slidenum">
              <a:rPr lang="en-US" altLang="it-IT" smtClean="0"/>
              <a:pPr>
                <a:spcBef>
                  <a:spcPct val="0"/>
                </a:spcBef>
              </a:pPr>
              <a:t>18</a:t>
            </a:fld>
            <a:endParaRPr lang="en-US" altLang="it-IT"/>
          </a:p>
        </p:txBody>
      </p:sp>
      <p:sp>
        <p:nvSpPr>
          <p:cNvPr id="69634" name="Rectangle 2">
            <a:extLst>
              <a:ext uri="{FF2B5EF4-FFF2-40B4-BE49-F238E27FC236}">
                <a16:creationId xmlns:a16="http://schemas.microsoft.com/office/drawing/2014/main" id="{5AA153B6-8E23-594B-B621-E5CC48281A0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F0136A88-15DA-1442-BC3A-D6D54A973B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AD76A605-7F05-7A40-A8E2-14FFD2E4EC2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D6C87369-DF6A-EE4F-BDF3-3C99778E5B97}" type="slidenum">
              <a:rPr lang="en-US" altLang="it-IT" smtClean="0"/>
              <a:pPr>
                <a:spcBef>
                  <a:spcPct val="0"/>
                </a:spcBef>
              </a:pPr>
              <a:t>19</a:t>
            </a:fld>
            <a:endParaRPr lang="en-US" altLang="it-IT"/>
          </a:p>
        </p:txBody>
      </p:sp>
      <p:sp>
        <p:nvSpPr>
          <p:cNvPr id="71682" name="Rectangle 2">
            <a:extLst>
              <a:ext uri="{FF2B5EF4-FFF2-40B4-BE49-F238E27FC236}">
                <a16:creationId xmlns:a16="http://schemas.microsoft.com/office/drawing/2014/main" id="{50BC6058-389B-B14E-B6CA-AD82EF71C8B3}"/>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45641AB9-7204-514F-9C91-0F159E0E537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524E86F5-F8DA-5541-B25C-C91B1F92FC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8FE75D2B-2FFF-9E41-B422-315EB590D9C7}" type="slidenum">
              <a:rPr lang="en-US" altLang="it-IT" smtClean="0"/>
              <a:pPr>
                <a:spcBef>
                  <a:spcPct val="0"/>
                </a:spcBef>
              </a:pPr>
              <a:t>20</a:t>
            </a:fld>
            <a:endParaRPr lang="en-US" altLang="it-IT"/>
          </a:p>
        </p:txBody>
      </p:sp>
      <p:sp>
        <p:nvSpPr>
          <p:cNvPr id="73730" name="Rectangle 2">
            <a:extLst>
              <a:ext uri="{FF2B5EF4-FFF2-40B4-BE49-F238E27FC236}">
                <a16:creationId xmlns:a16="http://schemas.microsoft.com/office/drawing/2014/main" id="{2B8085C6-A660-FA4B-B9D7-63B7B2C05A41}"/>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0F82DEF8-B6FD-C44F-BD06-A045E6C4D3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7B5F3D2A-D9A9-254F-B5ED-29349230841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1CCC5AAE-D934-D440-819F-44A3AEB65750}" type="slidenum">
              <a:rPr lang="en-US" altLang="it-IT" smtClean="0"/>
              <a:pPr>
                <a:spcBef>
                  <a:spcPct val="0"/>
                </a:spcBef>
              </a:pPr>
              <a:t>22</a:t>
            </a:fld>
            <a:endParaRPr lang="en-US" altLang="it-IT"/>
          </a:p>
        </p:txBody>
      </p:sp>
      <p:sp>
        <p:nvSpPr>
          <p:cNvPr id="76802" name="Rectangle 2">
            <a:extLst>
              <a:ext uri="{FF2B5EF4-FFF2-40B4-BE49-F238E27FC236}">
                <a16:creationId xmlns:a16="http://schemas.microsoft.com/office/drawing/2014/main" id="{75BB7FE9-22D9-9447-8EF7-AC532CCCD79D}"/>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4BCF5A3A-2017-E444-A665-7D2098CA71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6D34E7B7-1614-C947-930D-265144EE774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8A1DC67F-2EE8-CD45-973C-5E73A165A218}" type="slidenum">
              <a:rPr lang="en-US" altLang="it-IT" smtClean="0"/>
              <a:pPr>
                <a:spcBef>
                  <a:spcPct val="0"/>
                </a:spcBef>
              </a:pPr>
              <a:t>23</a:t>
            </a:fld>
            <a:endParaRPr lang="en-US" altLang="it-IT"/>
          </a:p>
        </p:txBody>
      </p:sp>
      <p:sp>
        <p:nvSpPr>
          <p:cNvPr id="78850" name="Rectangle 2">
            <a:extLst>
              <a:ext uri="{FF2B5EF4-FFF2-40B4-BE49-F238E27FC236}">
                <a16:creationId xmlns:a16="http://schemas.microsoft.com/office/drawing/2014/main" id="{405EAB91-A97C-5347-9217-607C9485406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4BB84201-C4FF-D54E-8DE0-A7ABDAE31D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2CD1903C-7A8D-7B47-82F2-B711F55DDF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7EB1C7DC-8842-CE43-A563-DE50A523B133}" type="slidenum">
              <a:rPr lang="en-US" altLang="it-IT" smtClean="0"/>
              <a:pPr>
                <a:spcBef>
                  <a:spcPct val="0"/>
                </a:spcBef>
              </a:pPr>
              <a:t>24</a:t>
            </a:fld>
            <a:endParaRPr lang="en-US" altLang="it-IT"/>
          </a:p>
        </p:txBody>
      </p:sp>
      <p:sp>
        <p:nvSpPr>
          <p:cNvPr id="80898" name="Rectangle 2">
            <a:extLst>
              <a:ext uri="{FF2B5EF4-FFF2-40B4-BE49-F238E27FC236}">
                <a16:creationId xmlns:a16="http://schemas.microsoft.com/office/drawing/2014/main" id="{28167483-2EBA-9D45-94E4-B2C90DD3DE5D}"/>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3BA503B1-EC75-BF40-AB40-0F1E37B59B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F3D50BFB-C727-6F46-817D-7D6CDE4BD99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6FA8A263-D581-6F49-A0B8-C221BA0C767B}" type="slidenum">
              <a:rPr lang="en-US" altLang="it-IT" smtClean="0"/>
              <a:pPr>
                <a:spcBef>
                  <a:spcPct val="0"/>
                </a:spcBef>
              </a:pPr>
              <a:t>25</a:t>
            </a:fld>
            <a:endParaRPr lang="en-US" altLang="it-IT"/>
          </a:p>
        </p:txBody>
      </p:sp>
      <p:sp>
        <p:nvSpPr>
          <p:cNvPr id="82946" name="Rectangle 2">
            <a:extLst>
              <a:ext uri="{FF2B5EF4-FFF2-40B4-BE49-F238E27FC236}">
                <a16:creationId xmlns:a16="http://schemas.microsoft.com/office/drawing/2014/main" id="{CA361C31-7426-034D-B87F-A45DFF1F7022}"/>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BD3DD833-99BB-E14F-B9CC-C9AA817A88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2CF58D23-ADDD-A74A-A082-C423C03433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E80B24C4-0F61-8E4C-8822-5EE100FC2FDF}" type="slidenum">
              <a:rPr lang="en-US" altLang="it-IT" smtClean="0"/>
              <a:pPr>
                <a:spcBef>
                  <a:spcPct val="0"/>
                </a:spcBef>
              </a:pPr>
              <a:t>26</a:t>
            </a:fld>
            <a:endParaRPr lang="en-US" altLang="it-IT"/>
          </a:p>
        </p:txBody>
      </p:sp>
      <p:sp>
        <p:nvSpPr>
          <p:cNvPr id="84994" name="Rectangle 2">
            <a:extLst>
              <a:ext uri="{FF2B5EF4-FFF2-40B4-BE49-F238E27FC236}">
                <a16:creationId xmlns:a16="http://schemas.microsoft.com/office/drawing/2014/main" id="{5FA6986C-37F9-8D4D-800F-B42147B3643A}"/>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D3C96B5D-B34E-5F4C-8246-A6D65EE098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A3602D33-16A3-3448-A8C5-495B93E53C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7D22EE7C-C606-9D4D-9829-5189A8C76533}" type="slidenum">
              <a:rPr lang="en-US" altLang="it-IT" smtClean="0"/>
              <a:pPr>
                <a:spcBef>
                  <a:spcPct val="0"/>
                </a:spcBef>
              </a:pPr>
              <a:t>4</a:t>
            </a:fld>
            <a:endParaRPr lang="en-US" altLang="it-IT"/>
          </a:p>
        </p:txBody>
      </p:sp>
      <p:sp>
        <p:nvSpPr>
          <p:cNvPr id="45058" name="Rectangle 2">
            <a:extLst>
              <a:ext uri="{FF2B5EF4-FFF2-40B4-BE49-F238E27FC236}">
                <a16:creationId xmlns:a16="http://schemas.microsoft.com/office/drawing/2014/main" id="{5C104BB3-F64F-6A40-864C-4A23D27F19B4}"/>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E758033-9463-4742-8295-1233155C30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0AC4F57F-25A2-EC4B-BC22-FB2604EAEC5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054AA47F-21C0-514C-9DF1-152EC4868683}" type="slidenum">
              <a:rPr lang="en-US" altLang="it-IT" smtClean="0"/>
              <a:pPr>
                <a:spcBef>
                  <a:spcPct val="0"/>
                </a:spcBef>
              </a:pPr>
              <a:t>27</a:t>
            </a:fld>
            <a:endParaRPr lang="en-US" altLang="it-IT"/>
          </a:p>
        </p:txBody>
      </p:sp>
      <p:sp>
        <p:nvSpPr>
          <p:cNvPr id="87042" name="Rectangle 2">
            <a:extLst>
              <a:ext uri="{FF2B5EF4-FFF2-40B4-BE49-F238E27FC236}">
                <a16:creationId xmlns:a16="http://schemas.microsoft.com/office/drawing/2014/main" id="{3C6C3630-DAF2-164D-98F0-325378B90B30}"/>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C8B65F1D-B905-774D-ACFE-BD29FEEEA9D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4245F04-6562-0D41-A67F-91AC9FC450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89DC32F7-24FB-5E4D-8C79-2EFAE08282F1}" type="slidenum">
              <a:rPr lang="en-US" altLang="it-IT" smtClean="0"/>
              <a:pPr>
                <a:spcBef>
                  <a:spcPct val="0"/>
                </a:spcBef>
              </a:pPr>
              <a:t>29</a:t>
            </a:fld>
            <a:endParaRPr lang="en-US" altLang="it-IT"/>
          </a:p>
        </p:txBody>
      </p:sp>
      <p:sp>
        <p:nvSpPr>
          <p:cNvPr id="90114" name="Rectangle 2">
            <a:extLst>
              <a:ext uri="{FF2B5EF4-FFF2-40B4-BE49-F238E27FC236}">
                <a16:creationId xmlns:a16="http://schemas.microsoft.com/office/drawing/2014/main" id="{F9A79D66-5C96-5F4C-A768-E5DA52032901}"/>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C6DC2587-9F8B-E74C-9E01-D44E49561C5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C98CB06A-3D3E-EE48-8FA3-809D3A01A4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B9AF56DE-03F1-8A47-91D0-8D31061FB43F}" type="slidenum">
              <a:rPr lang="en-US" altLang="it-IT" smtClean="0"/>
              <a:pPr>
                <a:spcBef>
                  <a:spcPct val="0"/>
                </a:spcBef>
              </a:pPr>
              <a:t>32</a:t>
            </a:fld>
            <a:endParaRPr lang="en-US" altLang="it-IT"/>
          </a:p>
        </p:txBody>
      </p:sp>
      <p:sp>
        <p:nvSpPr>
          <p:cNvPr id="94210" name="Rectangle 2">
            <a:extLst>
              <a:ext uri="{FF2B5EF4-FFF2-40B4-BE49-F238E27FC236}">
                <a16:creationId xmlns:a16="http://schemas.microsoft.com/office/drawing/2014/main" id="{8358EF7C-8285-2845-82C9-1FA9F35BB4F7}"/>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D1ACF27B-752D-3440-ABDE-2CFCFBABA5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1532A294-E4F9-1E45-B8A9-683B1946B3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DC20ED16-E683-DF4B-8765-014AC32EBD5F}" type="slidenum">
              <a:rPr lang="en-US" altLang="it-IT" smtClean="0"/>
              <a:pPr>
                <a:spcBef>
                  <a:spcPct val="0"/>
                </a:spcBef>
              </a:pPr>
              <a:t>33</a:t>
            </a:fld>
            <a:endParaRPr lang="en-US" altLang="it-IT"/>
          </a:p>
        </p:txBody>
      </p:sp>
      <p:sp>
        <p:nvSpPr>
          <p:cNvPr id="96258" name="Rectangle 2">
            <a:extLst>
              <a:ext uri="{FF2B5EF4-FFF2-40B4-BE49-F238E27FC236}">
                <a16:creationId xmlns:a16="http://schemas.microsoft.com/office/drawing/2014/main" id="{3E324771-CD88-D046-8244-77BEABCE348E}"/>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9733AFC6-AF2D-9147-BA22-40B8D018EE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AAE833CB-49FF-5C4C-98F2-6FDAB6B316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BB05A4FC-9671-B145-9D0D-BDA5183E7D58}" type="slidenum">
              <a:rPr lang="en-US" altLang="it-IT" smtClean="0"/>
              <a:pPr>
                <a:spcBef>
                  <a:spcPct val="0"/>
                </a:spcBef>
              </a:pPr>
              <a:t>34</a:t>
            </a:fld>
            <a:endParaRPr lang="en-US" altLang="it-IT"/>
          </a:p>
        </p:txBody>
      </p:sp>
      <p:sp>
        <p:nvSpPr>
          <p:cNvPr id="98306" name="Rectangle 2">
            <a:extLst>
              <a:ext uri="{FF2B5EF4-FFF2-40B4-BE49-F238E27FC236}">
                <a16:creationId xmlns:a16="http://schemas.microsoft.com/office/drawing/2014/main" id="{8FA19705-247A-3649-8D5A-9B0CEBC506D0}"/>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005F5B20-5D09-BC47-BA00-1707ED081E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69ED96EC-C908-584C-8336-826D637EFA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7A11803C-0097-5E41-AF21-BE91B423469B}" type="slidenum">
              <a:rPr lang="en-US" altLang="it-IT" smtClean="0"/>
              <a:pPr>
                <a:spcBef>
                  <a:spcPct val="0"/>
                </a:spcBef>
              </a:pPr>
              <a:t>6</a:t>
            </a:fld>
            <a:endParaRPr lang="en-US" altLang="it-IT"/>
          </a:p>
        </p:txBody>
      </p:sp>
      <p:sp>
        <p:nvSpPr>
          <p:cNvPr id="48130" name="Rectangle 2">
            <a:extLst>
              <a:ext uri="{FF2B5EF4-FFF2-40B4-BE49-F238E27FC236}">
                <a16:creationId xmlns:a16="http://schemas.microsoft.com/office/drawing/2014/main" id="{8B74973B-B00F-A447-B1AA-CD1F7EF929AF}"/>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F0AA8A3-670A-6545-BF45-5002E65A1D3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7950087F-310D-B041-8E7E-2D62DC9A974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F35EF11F-0CEB-194E-8682-6DC9148FA42A}" type="slidenum">
              <a:rPr lang="en-US" altLang="it-IT" smtClean="0"/>
              <a:pPr>
                <a:spcBef>
                  <a:spcPct val="0"/>
                </a:spcBef>
              </a:pPr>
              <a:t>7</a:t>
            </a:fld>
            <a:endParaRPr lang="en-US" altLang="it-IT"/>
          </a:p>
        </p:txBody>
      </p:sp>
      <p:sp>
        <p:nvSpPr>
          <p:cNvPr id="50178" name="Rectangle 2">
            <a:extLst>
              <a:ext uri="{FF2B5EF4-FFF2-40B4-BE49-F238E27FC236}">
                <a16:creationId xmlns:a16="http://schemas.microsoft.com/office/drawing/2014/main" id="{94865783-40CB-6442-921F-22FA345238E3}"/>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0CACDECD-BC1E-3D43-B7B1-4D6C38D206E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74054395-D241-F84F-A0FE-90A72F1E41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6C31DCC0-547C-BF48-B9BE-C9C60CD77419}" type="slidenum">
              <a:rPr lang="en-US" altLang="it-IT" smtClean="0"/>
              <a:pPr>
                <a:spcBef>
                  <a:spcPct val="0"/>
                </a:spcBef>
              </a:pPr>
              <a:t>9</a:t>
            </a:fld>
            <a:endParaRPr lang="en-US" altLang="it-IT"/>
          </a:p>
        </p:txBody>
      </p:sp>
      <p:sp>
        <p:nvSpPr>
          <p:cNvPr id="53250" name="Rectangle 2">
            <a:extLst>
              <a:ext uri="{FF2B5EF4-FFF2-40B4-BE49-F238E27FC236}">
                <a16:creationId xmlns:a16="http://schemas.microsoft.com/office/drawing/2014/main" id="{3593D5D4-7056-8540-B25F-BA1C0972B7D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2525D5CB-191D-C54F-B572-FCFFDDC03D0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25ABC5EB-CF7D-4A40-92AE-04EB3A5C28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16ACA3F7-B7CF-734F-9E37-1C8C3133CA85}" type="slidenum">
              <a:rPr lang="en-US" altLang="it-IT" smtClean="0"/>
              <a:pPr>
                <a:spcBef>
                  <a:spcPct val="0"/>
                </a:spcBef>
              </a:pPr>
              <a:t>11</a:t>
            </a:fld>
            <a:endParaRPr lang="en-US" altLang="it-IT"/>
          </a:p>
        </p:txBody>
      </p:sp>
      <p:sp>
        <p:nvSpPr>
          <p:cNvPr id="56322" name="Rectangle 2">
            <a:extLst>
              <a:ext uri="{FF2B5EF4-FFF2-40B4-BE49-F238E27FC236}">
                <a16:creationId xmlns:a16="http://schemas.microsoft.com/office/drawing/2014/main" id="{4135E9CE-A87C-AB44-A964-63D0F138392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EB9B181E-8B7E-B847-A664-C7703A6172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0016011A-7DCB-ED4D-B383-A365F501B9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35BEB893-717F-4647-8BB8-AD601171C0A3}" type="slidenum">
              <a:rPr lang="en-US" altLang="it-IT" smtClean="0"/>
              <a:pPr>
                <a:spcBef>
                  <a:spcPct val="0"/>
                </a:spcBef>
              </a:pPr>
              <a:t>13</a:t>
            </a:fld>
            <a:endParaRPr lang="en-US" altLang="it-IT"/>
          </a:p>
        </p:txBody>
      </p:sp>
      <p:sp>
        <p:nvSpPr>
          <p:cNvPr id="59394" name="Rectangle 2">
            <a:extLst>
              <a:ext uri="{FF2B5EF4-FFF2-40B4-BE49-F238E27FC236}">
                <a16:creationId xmlns:a16="http://schemas.microsoft.com/office/drawing/2014/main" id="{63F807FA-B9F0-044A-9124-CD8A35FE74A0}"/>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883BF782-8573-3B4C-93E2-19100C2D13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2ED10605-6914-AA4F-B77B-927D9E1645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438C2ABD-F4B4-6045-994D-AA413C071F4F}" type="slidenum">
              <a:rPr lang="en-US" altLang="it-IT" smtClean="0"/>
              <a:pPr>
                <a:spcBef>
                  <a:spcPct val="0"/>
                </a:spcBef>
              </a:pPr>
              <a:t>14</a:t>
            </a:fld>
            <a:endParaRPr lang="en-US" altLang="it-IT"/>
          </a:p>
        </p:txBody>
      </p:sp>
      <p:sp>
        <p:nvSpPr>
          <p:cNvPr id="61442" name="Rectangle 2">
            <a:extLst>
              <a:ext uri="{FF2B5EF4-FFF2-40B4-BE49-F238E27FC236}">
                <a16:creationId xmlns:a16="http://schemas.microsoft.com/office/drawing/2014/main" id="{81794D13-EE9C-6947-9351-3E7BAA00174B}"/>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F0E325D-6E08-F844-B9D8-D2358F241B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0557C8AE-7AD1-6F4D-8CE9-D15E07BB8F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C9ECFEA2-BC9F-9341-88A8-24F4AEA3321D}" type="slidenum">
              <a:rPr lang="en-US" altLang="it-IT" smtClean="0"/>
              <a:pPr>
                <a:spcBef>
                  <a:spcPct val="0"/>
                </a:spcBef>
              </a:pPr>
              <a:t>15</a:t>
            </a:fld>
            <a:endParaRPr lang="en-US" altLang="it-IT"/>
          </a:p>
        </p:txBody>
      </p:sp>
      <p:sp>
        <p:nvSpPr>
          <p:cNvPr id="63490" name="Rectangle 2">
            <a:extLst>
              <a:ext uri="{FF2B5EF4-FFF2-40B4-BE49-F238E27FC236}">
                <a16:creationId xmlns:a16="http://schemas.microsoft.com/office/drawing/2014/main" id="{8AB83CCC-DBF5-F249-A8F1-11780DD2C45E}"/>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6EEC364-00E0-9647-9E83-76A4F01029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Times" pitchFamily="2"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DC3A79-9268-0A45-820F-97834F32042A}"/>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3" name="Picture 10" descr="Pearson_Bound_White">
            <a:extLst>
              <a:ext uri="{FF2B5EF4-FFF2-40B4-BE49-F238E27FC236}">
                <a16:creationId xmlns:a16="http://schemas.microsoft.com/office/drawing/2014/main" id="{1D77505C-6955-4940-B36E-390203592E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1D7F0B61-A41E-B84F-B1BE-141DC1B935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lways_Learning_Text_Purple_RGB">
            <a:extLst>
              <a:ext uri="{FF2B5EF4-FFF2-40B4-BE49-F238E27FC236}">
                <a16:creationId xmlns:a16="http://schemas.microsoft.com/office/drawing/2014/main" id="{34F72164-3145-4346-88A1-74857F243DE5}"/>
              </a:ext>
            </a:extLst>
          </p:cNvPr>
          <p:cNvPicPr preferRelativeResize="0">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433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E558A5D7-C38C-704B-A5B0-B6A1640A2D56}"/>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A6B97F2F-005A-3340-9F66-8FFBE7C595A8}"/>
              </a:ext>
            </a:extLst>
          </p:cNvPr>
          <p:cNvSpPr>
            <a:spLocks noGrp="1" noChangeArrowheads="1"/>
          </p:cNvSpPr>
          <p:nvPr>
            <p:ph type="sldNum" sz="quarter" idx="11"/>
          </p:nvPr>
        </p:nvSpPr>
        <p:spPr>
          <a:ln/>
        </p:spPr>
        <p:txBody>
          <a:bodyPr/>
          <a:lstStyle>
            <a:lvl1pPr>
              <a:defRPr/>
            </a:lvl1pPr>
          </a:lstStyle>
          <a:p>
            <a:pPr>
              <a:defRPr/>
            </a:pPr>
            <a:fld id="{9DC9B49D-5419-374C-AF76-1BFDD076565C}" type="slidenum">
              <a:rPr lang="en-US" altLang="it-IT"/>
              <a:pPr>
                <a:defRPr/>
              </a:pPr>
              <a:t>‹N›</a:t>
            </a:fld>
            <a:endParaRPr lang="en-US" altLang="it-IT"/>
          </a:p>
        </p:txBody>
      </p:sp>
    </p:spTree>
    <p:extLst>
      <p:ext uri="{BB962C8B-B14F-4D97-AF65-F5344CB8AC3E}">
        <p14:creationId xmlns:p14="http://schemas.microsoft.com/office/powerpoint/2010/main" val="312166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7C8C336B-F7A0-F84A-B4D3-DAC39DBD710D}"/>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AC3C35C8-5F5E-9342-9279-F579FCA519BF}"/>
              </a:ext>
            </a:extLst>
          </p:cNvPr>
          <p:cNvSpPr>
            <a:spLocks noGrp="1" noChangeArrowheads="1"/>
          </p:cNvSpPr>
          <p:nvPr>
            <p:ph type="sldNum" sz="quarter" idx="11"/>
          </p:nvPr>
        </p:nvSpPr>
        <p:spPr>
          <a:ln/>
        </p:spPr>
        <p:txBody>
          <a:bodyPr/>
          <a:lstStyle>
            <a:lvl1pPr>
              <a:defRPr/>
            </a:lvl1pPr>
          </a:lstStyle>
          <a:p>
            <a:pPr>
              <a:defRPr/>
            </a:pPr>
            <a:fld id="{1DB198D2-1BB2-FC41-BC3F-B5342C2512FB}" type="slidenum">
              <a:rPr lang="en-US" altLang="it-IT"/>
              <a:pPr>
                <a:defRPr/>
              </a:pPr>
              <a:t>‹N›</a:t>
            </a:fld>
            <a:endParaRPr lang="en-US" altLang="it-IT"/>
          </a:p>
        </p:txBody>
      </p:sp>
    </p:spTree>
    <p:extLst>
      <p:ext uri="{BB962C8B-B14F-4D97-AF65-F5344CB8AC3E}">
        <p14:creationId xmlns:p14="http://schemas.microsoft.com/office/powerpoint/2010/main" val="262787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C5A5708-1DD5-5642-BE53-8192577DE3D8}"/>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3" name="Picture 10" descr="Pearson_Bound_White">
            <a:extLst>
              <a:ext uri="{FF2B5EF4-FFF2-40B4-BE49-F238E27FC236}">
                <a16:creationId xmlns:a16="http://schemas.microsoft.com/office/drawing/2014/main" id="{8E111D2A-C946-4941-8834-02A8BE60D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700B722D-277C-EF44-B515-54E557B92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a:extLst>
              <a:ext uri="{FF2B5EF4-FFF2-40B4-BE49-F238E27FC236}">
                <a16:creationId xmlns:a16="http://schemas.microsoft.com/office/drawing/2014/main" id="{EEFB3F21-19F2-5248-BEAD-D323EC288395}"/>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966CA119-0D92-B540-BED8-9910EB582A7D}"/>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7" name="Picture 10" descr="Pearson_Bound_White">
            <a:extLst>
              <a:ext uri="{FF2B5EF4-FFF2-40B4-BE49-F238E27FC236}">
                <a16:creationId xmlns:a16="http://schemas.microsoft.com/office/drawing/2014/main" id="{BE6EDF7D-A257-374E-B792-6EBFAF2AFD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a16="http://schemas.microsoft.com/office/drawing/2014/main" id="{1B5BCDE6-7D67-3445-9258-5EE552C69F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lways_Learning_Text_Purple_RGB">
            <a:extLst>
              <a:ext uri="{FF2B5EF4-FFF2-40B4-BE49-F238E27FC236}">
                <a16:creationId xmlns:a16="http://schemas.microsoft.com/office/drawing/2014/main" id="{68261DB1-7296-AA4F-874B-1A498205D082}"/>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49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80BBD7BC-44D0-BA4C-9B77-118ADC789C30}"/>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5B9487CD-3CC8-2345-A619-5387B9CBFB89}"/>
              </a:ext>
            </a:extLst>
          </p:cNvPr>
          <p:cNvSpPr>
            <a:spLocks noGrp="1" noChangeArrowheads="1"/>
          </p:cNvSpPr>
          <p:nvPr>
            <p:ph type="sldNum" sz="quarter" idx="11"/>
          </p:nvPr>
        </p:nvSpPr>
        <p:spPr>
          <a:ln/>
        </p:spPr>
        <p:txBody>
          <a:bodyPr/>
          <a:lstStyle>
            <a:lvl1pPr>
              <a:defRPr/>
            </a:lvl1pPr>
          </a:lstStyle>
          <a:p>
            <a:pPr>
              <a:defRPr/>
            </a:pPr>
            <a:fld id="{785ADFAA-EAAE-4549-9CCA-8F122220EF89}" type="slidenum">
              <a:rPr lang="en-US" altLang="it-IT"/>
              <a:pPr>
                <a:defRPr/>
              </a:pPr>
              <a:t>‹N›</a:t>
            </a:fld>
            <a:endParaRPr lang="en-US" altLang="it-IT"/>
          </a:p>
        </p:txBody>
      </p:sp>
    </p:spTree>
    <p:extLst>
      <p:ext uri="{BB962C8B-B14F-4D97-AF65-F5344CB8AC3E}">
        <p14:creationId xmlns:p14="http://schemas.microsoft.com/office/powerpoint/2010/main" val="168724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a:extLst>
              <a:ext uri="{FF2B5EF4-FFF2-40B4-BE49-F238E27FC236}">
                <a16:creationId xmlns:a16="http://schemas.microsoft.com/office/drawing/2014/main" id="{E1CF477B-33D2-794B-9D21-FBD274978E5B}"/>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780FF05C-6CB6-F04A-A9D6-2094E7E53D21}"/>
              </a:ext>
            </a:extLst>
          </p:cNvPr>
          <p:cNvSpPr>
            <a:spLocks noGrp="1" noChangeArrowheads="1"/>
          </p:cNvSpPr>
          <p:nvPr>
            <p:ph type="sldNum" sz="quarter" idx="11"/>
          </p:nvPr>
        </p:nvSpPr>
        <p:spPr>
          <a:ln/>
        </p:spPr>
        <p:txBody>
          <a:bodyPr/>
          <a:lstStyle>
            <a:lvl1pPr>
              <a:defRPr/>
            </a:lvl1pPr>
          </a:lstStyle>
          <a:p>
            <a:pPr>
              <a:defRPr/>
            </a:pPr>
            <a:fld id="{12AC9B9E-7A6C-1A4F-88ED-1E4162652A6D}" type="slidenum">
              <a:rPr lang="en-US" altLang="it-IT"/>
              <a:pPr>
                <a:defRPr/>
              </a:pPr>
              <a:t>‹N›</a:t>
            </a:fld>
            <a:endParaRPr lang="en-US" altLang="it-IT"/>
          </a:p>
        </p:txBody>
      </p:sp>
    </p:spTree>
    <p:extLst>
      <p:ext uri="{BB962C8B-B14F-4D97-AF65-F5344CB8AC3E}">
        <p14:creationId xmlns:p14="http://schemas.microsoft.com/office/powerpoint/2010/main" val="936805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5ACA2FF3-9D80-CD4D-BC19-72093557D535}"/>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6" name="Rectangle 6">
            <a:extLst>
              <a:ext uri="{FF2B5EF4-FFF2-40B4-BE49-F238E27FC236}">
                <a16:creationId xmlns:a16="http://schemas.microsoft.com/office/drawing/2014/main" id="{BB15EA8E-F890-5C45-84D2-33AA5C349822}"/>
              </a:ext>
            </a:extLst>
          </p:cNvPr>
          <p:cNvSpPr>
            <a:spLocks noGrp="1" noChangeArrowheads="1"/>
          </p:cNvSpPr>
          <p:nvPr>
            <p:ph type="sldNum" sz="quarter" idx="11"/>
          </p:nvPr>
        </p:nvSpPr>
        <p:spPr>
          <a:ln/>
        </p:spPr>
        <p:txBody>
          <a:bodyPr/>
          <a:lstStyle>
            <a:lvl1pPr>
              <a:defRPr/>
            </a:lvl1pPr>
          </a:lstStyle>
          <a:p>
            <a:pPr>
              <a:defRPr/>
            </a:pPr>
            <a:fld id="{ABE467F4-0352-4440-AB4E-060A0A0A80FB}" type="slidenum">
              <a:rPr lang="en-US" altLang="it-IT"/>
              <a:pPr>
                <a:defRPr/>
              </a:pPr>
              <a:t>‹N›</a:t>
            </a:fld>
            <a:endParaRPr lang="en-US" altLang="it-IT"/>
          </a:p>
        </p:txBody>
      </p:sp>
    </p:spTree>
    <p:extLst>
      <p:ext uri="{BB962C8B-B14F-4D97-AF65-F5344CB8AC3E}">
        <p14:creationId xmlns:p14="http://schemas.microsoft.com/office/powerpoint/2010/main" val="200470008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59E3879C-1790-5647-B5D1-E01AA6FFDE79}"/>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8" name="Rectangle 6">
            <a:extLst>
              <a:ext uri="{FF2B5EF4-FFF2-40B4-BE49-F238E27FC236}">
                <a16:creationId xmlns:a16="http://schemas.microsoft.com/office/drawing/2014/main" id="{7B32B0B7-00F3-1A4B-A718-D6AD35ACDE12}"/>
              </a:ext>
            </a:extLst>
          </p:cNvPr>
          <p:cNvSpPr>
            <a:spLocks noGrp="1" noChangeArrowheads="1"/>
          </p:cNvSpPr>
          <p:nvPr>
            <p:ph type="sldNum" sz="quarter" idx="11"/>
          </p:nvPr>
        </p:nvSpPr>
        <p:spPr>
          <a:ln/>
        </p:spPr>
        <p:txBody>
          <a:bodyPr/>
          <a:lstStyle>
            <a:lvl1pPr>
              <a:defRPr/>
            </a:lvl1pPr>
          </a:lstStyle>
          <a:p>
            <a:pPr>
              <a:defRPr/>
            </a:pPr>
            <a:fld id="{A7263BC7-BD56-0346-8E6C-43CD6235808A}" type="slidenum">
              <a:rPr lang="en-US" altLang="it-IT"/>
              <a:pPr>
                <a:defRPr/>
              </a:pPr>
              <a:t>‹N›</a:t>
            </a:fld>
            <a:endParaRPr lang="en-US" altLang="it-IT"/>
          </a:p>
        </p:txBody>
      </p:sp>
    </p:spTree>
    <p:extLst>
      <p:ext uri="{BB962C8B-B14F-4D97-AF65-F5344CB8AC3E}">
        <p14:creationId xmlns:p14="http://schemas.microsoft.com/office/powerpoint/2010/main" val="336414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a:extLst>
              <a:ext uri="{FF2B5EF4-FFF2-40B4-BE49-F238E27FC236}">
                <a16:creationId xmlns:a16="http://schemas.microsoft.com/office/drawing/2014/main" id="{6FFB0010-54FA-664F-91F0-98C01B573B1D}"/>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4" name="Rectangle 6">
            <a:extLst>
              <a:ext uri="{FF2B5EF4-FFF2-40B4-BE49-F238E27FC236}">
                <a16:creationId xmlns:a16="http://schemas.microsoft.com/office/drawing/2014/main" id="{C7997627-1592-9246-98F5-69D95FF4FFD6}"/>
              </a:ext>
            </a:extLst>
          </p:cNvPr>
          <p:cNvSpPr>
            <a:spLocks noGrp="1" noChangeArrowheads="1"/>
          </p:cNvSpPr>
          <p:nvPr>
            <p:ph type="sldNum" sz="quarter" idx="11"/>
          </p:nvPr>
        </p:nvSpPr>
        <p:spPr>
          <a:ln/>
        </p:spPr>
        <p:txBody>
          <a:bodyPr/>
          <a:lstStyle>
            <a:lvl1pPr>
              <a:defRPr/>
            </a:lvl1pPr>
          </a:lstStyle>
          <a:p>
            <a:pPr>
              <a:defRPr/>
            </a:pPr>
            <a:fld id="{860C3FCB-F8AA-D44D-9ADB-9285022BAD48}" type="slidenum">
              <a:rPr lang="en-US" altLang="it-IT"/>
              <a:pPr>
                <a:defRPr/>
              </a:pPr>
              <a:t>‹N›</a:t>
            </a:fld>
            <a:endParaRPr lang="en-US" altLang="it-IT"/>
          </a:p>
        </p:txBody>
      </p:sp>
    </p:spTree>
    <p:extLst>
      <p:ext uri="{BB962C8B-B14F-4D97-AF65-F5344CB8AC3E}">
        <p14:creationId xmlns:p14="http://schemas.microsoft.com/office/powerpoint/2010/main" val="1344678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1CCADF9-6493-DB4E-A167-48F18873B7CB}"/>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3" name="Rectangle 6">
            <a:extLst>
              <a:ext uri="{FF2B5EF4-FFF2-40B4-BE49-F238E27FC236}">
                <a16:creationId xmlns:a16="http://schemas.microsoft.com/office/drawing/2014/main" id="{4CAE517C-BB2C-C74F-8344-C6A94B86B44E}"/>
              </a:ext>
            </a:extLst>
          </p:cNvPr>
          <p:cNvSpPr>
            <a:spLocks noGrp="1" noChangeArrowheads="1"/>
          </p:cNvSpPr>
          <p:nvPr>
            <p:ph type="sldNum" sz="quarter" idx="11"/>
          </p:nvPr>
        </p:nvSpPr>
        <p:spPr>
          <a:ln/>
        </p:spPr>
        <p:txBody>
          <a:bodyPr/>
          <a:lstStyle>
            <a:lvl1pPr>
              <a:defRPr/>
            </a:lvl1pPr>
          </a:lstStyle>
          <a:p>
            <a:pPr>
              <a:defRPr/>
            </a:pPr>
            <a:fld id="{65DBEDAB-E1A2-4944-9728-2A9E03CA22A6}" type="slidenum">
              <a:rPr lang="en-US" altLang="it-IT"/>
              <a:pPr>
                <a:defRPr/>
              </a:pPr>
              <a:t>‹N›</a:t>
            </a:fld>
            <a:endParaRPr lang="en-US" altLang="it-IT"/>
          </a:p>
        </p:txBody>
      </p:sp>
    </p:spTree>
    <p:extLst>
      <p:ext uri="{BB962C8B-B14F-4D97-AF65-F5344CB8AC3E}">
        <p14:creationId xmlns:p14="http://schemas.microsoft.com/office/powerpoint/2010/main" val="274414707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9749B46F-A926-3D48-B196-C059EB6DF38F}"/>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6" name="Rectangle 6">
            <a:extLst>
              <a:ext uri="{FF2B5EF4-FFF2-40B4-BE49-F238E27FC236}">
                <a16:creationId xmlns:a16="http://schemas.microsoft.com/office/drawing/2014/main" id="{3FEB2B77-6909-2F4C-ABCB-D567232B2D2A}"/>
              </a:ext>
            </a:extLst>
          </p:cNvPr>
          <p:cNvSpPr>
            <a:spLocks noGrp="1" noChangeArrowheads="1"/>
          </p:cNvSpPr>
          <p:nvPr>
            <p:ph type="sldNum" sz="quarter" idx="11"/>
          </p:nvPr>
        </p:nvSpPr>
        <p:spPr>
          <a:ln/>
        </p:spPr>
        <p:txBody>
          <a:bodyPr/>
          <a:lstStyle>
            <a:lvl1pPr>
              <a:defRPr/>
            </a:lvl1pPr>
          </a:lstStyle>
          <a:p>
            <a:pPr>
              <a:defRPr/>
            </a:pPr>
            <a:fld id="{67DEBB04-9D62-7B4B-AC6C-E82CB57DF12E}" type="slidenum">
              <a:rPr lang="en-US" altLang="it-IT"/>
              <a:pPr>
                <a:defRPr/>
              </a:pPr>
              <a:t>‹N›</a:t>
            </a:fld>
            <a:endParaRPr lang="en-US" altLang="it-IT"/>
          </a:p>
        </p:txBody>
      </p:sp>
    </p:spTree>
    <p:extLst>
      <p:ext uri="{BB962C8B-B14F-4D97-AF65-F5344CB8AC3E}">
        <p14:creationId xmlns:p14="http://schemas.microsoft.com/office/powerpoint/2010/main" val="12812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2F1D7F84-2CEC-114F-B3E6-7A70182FD3E6}"/>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937F4080-9506-5749-B472-6FDBE7BEBF9F}"/>
              </a:ext>
            </a:extLst>
          </p:cNvPr>
          <p:cNvSpPr>
            <a:spLocks noGrp="1" noChangeArrowheads="1"/>
          </p:cNvSpPr>
          <p:nvPr>
            <p:ph type="sldNum" sz="quarter" idx="11"/>
          </p:nvPr>
        </p:nvSpPr>
        <p:spPr>
          <a:ln/>
        </p:spPr>
        <p:txBody>
          <a:bodyPr/>
          <a:lstStyle>
            <a:lvl1pPr>
              <a:defRPr/>
            </a:lvl1pPr>
          </a:lstStyle>
          <a:p>
            <a:pPr>
              <a:defRPr/>
            </a:pPr>
            <a:fld id="{446D44DC-3A2F-6E47-8031-611515F16C61}" type="slidenum">
              <a:rPr lang="en-US" altLang="it-IT"/>
              <a:pPr>
                <a:defRPr/>
              </a:pPr>
              <a:t>‹N›</a:t>
            </a:fld>
            <a:endParaRPr lang="en-US" altLang="it-IT"/>
          </a:p>
        </p:txBody>
      </p:sp>
    </p:spTree>
    <p:extLst>
      <p:ext uri="{BB962C8B-B14F-4D97-AF65-F5344CB8AC3E}">
        <p14:creationId xmlns:p14="http://schemas.microsoft.com/office/powerpoint/2010/main" val="62774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2EE8FA3B-D24E-7445-95CE-C4578CAF9BC7}"/>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6" name="Rectangle 6">
            <a:extLst>
              <a:ext uri="{FF2B5EF4-FFF2-40B4-BE49-F238E27FC236}">
                <a16:creationId xmlns:a16="http://schemas.microsoft.com/office/drawing/2014/main" id="{C33DE7D6-E36C-594B-83D2-71812642648C}"/>
              </a:ext>
            </a:extLst>
          </p:cNvPr>
          <p:cNvSpPr>
            <a:spLocks noGrp="1" noChangeArrowheads="1"/>
          </p:cNvSpPr>
          <p:nvPr>
            <p:ph type="sldNum" sz="quarter" idx="11"/>
          </p:nvPr>
        </p:nvSpPr>
        <p:spPr>
          <a:ln/>
        </p:spPr>
        <p:txBody>
          <a:bodyPr/>
          <a:lstStyle>
            <a:lvl1pPr>
              <a:defRPr/>
            </a:lvl1pPr>
          </a:lstStyle>
          <a:p>
            <a:pPr>
              <a:defRPr/>
            </a:pPr>
            <a:fld id="{A6FE19E7-4990-6249-971B-6E40D5504CD4}" type="slidenum">
              <a:rPr lang="en-US" altLang="it-IT"/>
              <a:pPr>
                <a:defRPr/>
              </a:pPr>
              <a:t>‹N›</a:t>
            </a:fld>
            <a:endParaRPr lang="en-US" altLang="it-IT"/>
          </a:p>
        </p:txBody>
      </p:sp>
    </p:spTree>
    <p:extLst>
      <p:ext uri="{BB962C8B-B14F-4D97-AF65-F5344CB8AC3E}">
        <p14:creationId xmlns:p14="http://schemas.microsoft.com/office/powerpoint/2010/main" val="3661773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6A8E48B1-0CE1-5A4A-8FC6-9BBA12BDFE69}"/>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3D7E6D2A-426E-304B-9F86-11495CC2C741}"/>
              </a:ext>
            </a:extLst>
          </p:cNvPr>
          <p:cNvSpPr>
            <a:spLocks noGrp="1" noChangeArrowheads="1"/>
          </p:cNvSpPr>
          <p:nvPr>
            <p:ph type="sldNum" sz="quarter" idx="11"/>
          </p:nvPr>
        </p:nvSpPr>
        <p:spPr>
          <a:ln/>
        </p:spPr>
        <p:txBody>
          <a:bodyPr/>
          <a:lstStyle>
            <a:lvl1pPr>
              <a:defRPr/>
            </a:lvl1pPr>
          </a:lstStyle>
          <a:p>
            <a:pPr>
              <a:defRPr/>
            </a:pPr>
            <a:fld id="{FB834979-0984-F44B-9CC7-247442341FDD}" type="slidenum">
              <a:rPr lang="en-US" altLang="it-IT"/>
              <a:pPr>
                <a:defRPr/>
              </a:pPr>
              <a:t>‹N›</a:t>
            </a:fld>
            <a:endParaRPr lang="en-US" altLang="it-IT"/>
          </a:p>
        </p:txBody>
      </p:sp>
    </p:spTree>
    <p:extLst>
      <p:ext uri="{BB962C8B-B14F-4D97-AF65-F5344CB8AC3E}">
        <p14:creationId xmlns:p14="http://schemas.microsoft.com/office/powerpoint/2010/main" val="910459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2708D7E5-0871-A541-A581-7F6612439C21}"/>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A2A84F02-D471-AA46-9046-9844DFCC1994}"/>
              </a:ext>
            </a:extLst>
          </p:cNvPr>
          <p:cNvSpPr>
            <a:spLocks noGrp="1" noChangeArrowheads="1"/>
          </p:cNvSpPr>
          <p:nvPr>
            <p:ph type="sldNum" sz="quarter" idx="11"/>
          </p:nvPr>
        </p:nvSpPr>
        <p:spPr>
          <a:ln/>
        </p:spPr>
        <p:txBody>
          <a:bodyPr/>
          <a:lstStyle>
            <a:lvl1pPr>
              <a:defRPr/>
            </a:lvl1pPr>
          </a:lstStyle>
          <a:p>
            <a:pPr>
              <a:defRPr/>
            </a:pPr>
            <a:fld id="{9FF6DCC6-D352-274E-ABE1-D31307A8B0D2}" type="slidenum">
              <a:rPr lang="en-US" altLang="it-IT"/>
              <a:pPr>
                <a:defRPr/>
              </a:pPr>
              <a:t>‹N›</a:t>
            </a:fld>
            <a:endParaRPr lang="en-US" altLang="it-IT"/>
          </a:p>
        </p:txBody>
      </p:sp>
    </p:spTree>
    <p:extLst>
      <p:ext uri="{BB962C8B-B14F-4D97-AF65-F5344CB8AC3E}">
        <p14:creationId xmlns:p14="http://schemas.microsoft.com/office/powerpoint/2010/main" val="2195874564"/>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5CD9E32C-79F2-184C-92FB-08C758F0CB12}"/>
              </a:ext>
            </a:extLst>
          </p:cNvPr>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5" name="Picture 10" descr="Pearson_Bound_White">
            <a:extLst>
              <a:ext uri="{FF2B5EF4-FFF2-40B4-BE49-F238E27FC236}">
                <a16:creationId xmlns:a16="http://schemas.microsoft.com/office/drawing/2014/main" id="{394AF169-6A0A-6943-963A-E8B1EC6CF3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earson_Strap_Bound_White">
            <a:extLst>
              <a:ext uri="{FF2B5EF4-FFF2-40B4-BE49-F238E27FC236}">
                <a16:creationId xmlns:a16="http://schemas.microsoft.com/office/drawing/2014/main" id="{FE9919F1-A8E1-7544-82E0-8E78C71E7B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4" name="Rectangle 2"/>
          <p:cNvSpPr>
            <a:spLocks noGrp="1" noChangeArrowheads="1"/>
          </p:cNvSpPr>
          <p:nvPr>
            <p:ph type="ctrTitle"/>
          </p:nvPr>
        </p:nvSpPr>
        <p:spPr>
          <a:xfrm>
            <a:off x="365125" y="395288"/>
            <a:ext cx="8407400" cy="1144587"/>
          </a:xfrm>
        </p:spPr>
        <p:txBody>
          <a:bodyPr/>
          <a:lstStyle>
            <a:lvl1pPr>
              <a:defRPr sz="3600"/>
            </a:lvl1pPr>
          </a:lstStyle>
          <a:p>
            <a:pPr lvl="0"/>
            <a:r>
              <a:rPr lang="it-IT" altLang="it-IT" noProof="0"/>
              <a:t>Fare clic per modificare lo stile del titolo</a:t>
            </a:r>
            <a:endParaRPr lang="en-US" altLang="it-IT" noProof="0"/>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pPr lvl="0"/>
            <a:r>
              <a:rPr lang="it-IT" altLang="it-IT" noProof="0"/>
              <a:t>Fare clic per modificare lo stile del sottotitolo dello schema</a:t>
            </a:r>
            <a:endParaRPr lang="en-US" altLang="it-IT" noProof="0"/>
          </a:p>
        </p:txBody>
      </p:sp>
    </p:spTree>
    <p:extLst>
      <p:ext uri="{BB962C8B-B14F-4D97-AF65-F5344CB8AC3E}">
        <p14:creationId xmlns:p14="http://schemas.microsoft.com/office/powerpoint/2010/main" val="726483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84BC1248-F60B-F54F-AB21-AFE9C74A4582}"/>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5" name="Rectangle 7">
            <a:extLst>
              <a:ext uri="{FF2B5EF4-FFF2-40B4-BE49-F238E27FC236}">
                <a16:creationId xmlns:a16="http://schemas.microsoft.com/office/drawing/2014/main" id="{DAE27373-E446-554D-A11D-412AF803D39B}"/>
              </a:ext>
            </a:extLst>
          </p:cNvPr>
          <p:cNvSpPr>
            <a:spLocks noGrp="1" noChangeArrowheads="1"/>
          </p:cNvSpPr>
          <p:nvPr>
            <p:ph type="sldNum" sz="quarter" idx="11"/>
          </p:nvPr>
        </p:nvSpPr>
        <p:spPr>
          <a:ln/>
        </p:spPr>
        <p:txBody>
          <a:bodyPr/>
          <a:lstStyle>
            <a:lvl1pPr>
              <a:defRPr/>
            </a:lvl1pPr>
          </a:lstStyle>
          <a:p>
            <a:pPr>
              <a:defRPr/>
            </a:pPr>
            <a:fld id="{CA0178D2-1DA7-EE48-89CF-6AC8EAACD984}" type="slidenum">
              <a:rPr lang="en-US" altLang="it-IT"/>
              <a:pPr>
                <a:defRPr/>
              </a:pPr>
              <a:t>‹N›</a:t>
            </a:fld>
            <a:endParaRPr lang="en-US" altLang="it-IT"/>
          </a:p>
        </p:txBody>
      </p:sp>
    </p:spTree>
    <p:extLst>
      <p:ext uri="{BB962C8B-B14F-4D97-AF65-F5344CB8AC3E}">
        <p14:creationId xmlns:p14="http://schemas.microsoft.com/office/powerpoint/2010/main" val="3402263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8D83845C-4DEC-B74C-99B4-0D30CCCB8A18}"/>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5" name="Rectangle 7">
            <a:extLst>
              <a:ext uri="{FF2B5EF4-FFF2-40B4-BE49-F238E27FC236}">
                <a16:creationId xmlns:a16="http://schemas.microsoft.com/office/drawing/2014/main" id="{094AD12A-74A8-5146-9275-7F92EF4769B3}"/>
              </a:ext>
            </a:extLst>
          </p:cNvPr>
          <p:cNvSpPr>
            <a:spLocks noGrp="1" noChangeArrowheads="1"/>
          </p:cNvSpPr>
          <p:nvPr>
            <p:ph type="sldNum" sz="quarter" idx="11"/>
          </p:nvPr>
        </p:nvSpPr>
        <p:spPr>
          <a:ln/>
        </p:spPr>
        <p:txBody>
          <a:bodyPr/>
          <a:lstStyle>
            <a:lvl1pPr>
              <a:defRPr/>
            </a:lvl1pPr>
          </a:lstStyle>
          <a:p>
            <a:pPr>
              <a:defRPr/>
            </a:pPr>
            <a:fld id="{BF80AD71-6667-AB40-933C-1885037D31B3}" type="slidenum">
              <a:rPr lang="en-US" altLang="it-IT"/>
              <a:pPr>
                <a:defRPr/>
              </a:pPr>
              <a:t>‹N›</a:t>
            </a:fld>
            <a:endParaRPr lang="en-US" altLang="it-IT"/>
          </a:p>
        </p:txBody>
      </p:sp>
    </p:spTree>
    <p:extLst>
      <p:ext uri="{BB962C8B-B14F-4D97-AF65-F5344CB8AC3E}">
        <p14:creationId xmlns:p14="http://schemas.microsoft.com/office/powerpoint/2010/main" val="3861442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D0C4EF52-53AF-104F-8334-332D821AB8D2}"/>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6" name="Rectangle 7">
            <a:extLst>
              <a:ext uri="{FF2B5EF4-FFF2-40B4-BE49-F238E27FC236}">
                <a16:creationId xmlns:a16="http://schemas.microsoft.com/office/drawing/2014/main" id="{C07F4FDC-DF88-834B-91A1-C82444720F07}"/>
              </a:ext>
            </a:extLst>
          </p:cNvPr>
          <p:cNvSpPr>
            <a:spLocks noGrp="1" noChangeArrowheads="1"/>
          </p:cNvSpPr>
          <p:nvPr>
            <p:ph type="sldNum" sz="quarter" idx="11"/>
          </p:nvPr>
        </p:nvSpPr>
        <p:spPr>
          <a:ln/>
        </p:spPr>
        <p:txBody>
          <a:bodyPr/>
          <a:lstStyle>
            <a:lvl1pPr>
              <a:defRPr/>
            </a:lvl1pPr>
          </a:lstStyle>
          <a:p>
            <a:pPr>
              <a:defRPr/>
            </a:pPr>
            <a:fld id="{92CCA49D-3E1B-BD4A-9D55-5F9B245B7137}" type="slidenum">
              <a:rPr lang="en-US" altLang="it-IT"/>
              <a:pPr>
                <a:defRPr/>
              </a:pPr>
              <a:t>‹N›</a:t>
            </a:fld>
            <a:endParaRPr lang="en-US" altLang="it-IT"/>
          </a:p>
        </p:txBody>
      </p:sp>
    </p:spTree>
    <p:extLst>
      <p:ext uri="{BB962C8B-B14F-4D97-AF65-F5344CB8AC3E}">
        <p14:creationId xmlns:p14="http://schemas.microsoft.com/office/powerpoint/2010/main" val="1768631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EC8A7903-A269-1F43-A295-C6E681C0D88E}"/>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8" name="Rectangle 7">
            <a:extLst>
              <a:ext uri="{FF2B5EF4-FFF2-40B4-BE49-F238E27FC236}">
                <a16:creationId xmlns:a16="http://schemas.microsoft.com/office/drawing/2014/main" id="{82F07619-F111-BE4B-987E-F70B48630DEB}"/>
              </a:ext>
            </a:extLst>
          </p:cNvPr>
          <p:cNvSpPr>
            <a:spLocks noGrp="1" noChangeArrowheads="1"/>
          </p:cNvSpPr>
          <p:nvPr>
            <p:ph type="sldNum" sz="quarter" idx="11"/>
          </p:nvPr>
        </p:nvSpPr>
        <p:spPr>
          <a:ln/>
        </p:spPr>
        <p:txBody>
          <a:bodyPr/>
          <a:lstStyle>
            <a:lvl1pPr>
              <a:defRPr/>
            </a:lvl1pPr>
          </a:lstStyle>
          <a:p>
            <a:pPr>
              <a:defRPr/>
            </a:pPr>
            <a:fld id="{980FED48-9F62-6E42-AFA0-3CB06691ED3C}" type="slidenum">
              <a:rPr lang="en-US" altLang="it-IT"/>
              <a:pPr>
                <a:defRPr/>
              </a:pPr>
              <a:t>‹N›</a:t>
            </a:fld>
            <a:endParaRPr lang="en-US" altLang="it-IT"/>
          </a:p>
        </p:txBody>
      </p:sp>
    </p:spTree>
    <p:extLst>
      <p:ext uri="{BB962C8B-B14F-4D97-AF65-F5344CB8AC3E}">
        <p14:creationId xmlns:p14="http://schemas.microsoft.com/office/powerpoint/2010/main" val="1872449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CF28139D-25EA-6842-9954-FCEAE318532B}"/>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4" name="Rectangle 7">
            <a:extLst>
              <a:ext uri="{FF2B5EF4-FFF2-40B4-BE49-F238E27FC236}">
                <a16:creationId xmlns:a16="http://schemas.microsoft.com/office/drawing/2014/main" id="{89FF8F2B-7E46-2C48-8854-B200B0E81213}"/>
              </a:ext>
            </a:extLst>
          </p:cNvPr>
          <p:cNvSpPr>
            <a:spLocks noGrp="1" noChangeArrowheads="1"/>
          </p:cNvSpPr>
          <p:nvPr>
            <p:ph type="sldNum" sz="quarter" idx="11"/>
          </p:nvPr>
        </p:nvSpPr>
        <p:spPr>
          <a:ln/>
        </p:spPr>
        <p:txBody>
          <a:bodyPr/>
          <a:lstStyle>
            <a:lvl1pPr>
              <a:defRPr/>
            </a:lvl1pPr>
          </a:lstStyle>
          <a:p>
            <a:pPr>
              <a:defRPr/>
            </a:pPr>
            <a:fld id="{4B52D8C0-DC40-8F47-802A-A46CB5876F14}" type="slidenum">
              <a:rPr lang="en-US" altLang="it-IT"/>
              <a:pPr>
                <a:defRPr/>
              </a:pPr>
              <a:t>‹N›</a:t>
            </a:fld>
            <a:endParaRPr lang="en-US" altLang="it-IT"/>
          </a:p>
        </p:txBody>
      </p:sp>
    </p:spTree>
    <p:extLst>
      <p:ext uri="{BB962C8B-B14F-4D97-AF65-F5344CB8AC3E}">
        <p14:creationId xmlns:p14="http://schemas.microsoft.com/office/powerpoint/2010/main" val="2209462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609D15C-1AA6-4D40-91D1-344B10388A7D}"/>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3" name="Rectangle 7">
            <a:extLst>
              <a:ext uri="{FF2B5EF4-FFF2-40B4-BE49-F238E27FC236}">
                <a16:creationId xmlns:a16="http://schemas.microsoft.com/office/drawing/2014/main" id="{5C3B7E67-B485-164E-9149-1B5F4F0A2338}"/>
              </a:ext>
            </a:extLst>
          </p:cNvPr>
          <p:cNvSpPr>
            <a:spLocks noGrp="1" noChangeArrowheads="1"/>
          </p:cNvSpPr>
          <p:nvPr>
            <p:ph type="sldNum" sz="quarter" idx="11"/>
          </p:nvPr>
        </p:nvSpPr>
        <p:spPr>
          <a:ln/>
        </p:spPr>
        <p:txBody>
          <a:bodyPr/>
          <a:lstStyle>
            <a:lvl1pPr>
              <a:defRPr/>
            </a:lvl1pPr>
          </a:lstStyle>
          <a:p>
            <a:pPr>
              <a:defRPr/>
            </a:pPr>
            <a:fld id="{6797A165-1B6E-384D-80E3-0CA52BE450BF}" type="slidenum">
              <a:rPr lang="en-US" altLang="it-IT"/>
              <a:pPr>
                <a:defRPr/>
              </a:pPr>
              <a:t>‹N›</a:t>
            </a:fld>
            <a:endParaRPr lang="en-US" altLang="it-IT"/>
          </a:p>
        </p:txBody>
      </p:sp>
    </p:spTree>
    <p:extLst>
      <p:ext uri="{BB962C8B-B14F-4D97-AF65-F5344CB8AC3E}">
        <p14:creationId xmlns:p14="http://schemas.microsoft.com/office/powerpoint/2010/main" val="87325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5">
            <a:extLst>
              <a:ext uri="{FF2B5EF4-FFF2-40B4-BE49-F238E27FC236}">
                <a16:creationId xmlns:a16="http://schemas.microsoft.com/office/drawing/2014/main" id="{2AC29163-10AA-F847-A722-8A46C3E5CC1C}"/>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5" name="Rectangle 6">
            <a:extLst>
              <a:ext uri="{FF2B5EF4-FFF2-40B4-BE49-F238E27FC236}">
                <a16:creationId xmlns:a16="http://schemas.microsoft.com/office/drawing/2014/main" id="{57979579-8F1E-9947-80C2-7395EB03342D}"/>
              </a:ext>
            </a:extLst>
          </p:cNvPr>
          <p:cNvSpPr>
            <a:spLocks noGrp="1" noChangeArrowheads="1"/>
          </p:cNvSpPr>
          <p:nvPr>
            <p:ph type="sldNum" sz="quarter" idx="11"/>
          </p:nvPr>
        </p:nvSpPr>
        <p:spPr>
          <a:ln/>
        </p:spPr>
        <p:txBody>
          <a:bodyPr/>
          <a:lstStyle>
            <a:lvl1pPr>
              <a:defRPr/>
            </a:lvl1pPr>
          </a:lstStyle>
          <a:p>
            <a:pPr>
              <a:defRPr/>
            </a:pPr>
            <a:fld id="{863CC7CE-9204-B04D-869C-CF2CDF696701}" type="slidenum">
              <a:rPr lang="en-US" altLang="it-IT"/>
              <a:pPr>
                <a:defRPr/>
              </a:pPr>
              <a:t>‹N›</a:t>
            </a:fld>
            <a:endParaRPr lang="en-US" altLang="it-IT"/>
          </a:p>
        </p:txBody>
      </p:sp>
    </p:spTree>
    <p:extLst>
      <p:ext uri="{BB962C8B-B14F-4D97-AF65-F5344CB8AC3E}">
        <p14:creationId xmlns:p14="http://schemas.microsoft.com/office/powerpoint/2010/main" val="3581985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D004B197-07CC-C040-AACC-BDD176484760}"/>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6" name="Rectangle 7">
            <a:extLst>
              <a:ext uri="{FF2B5EF4-FFF2-40B4-BE49-F238E27FC236}">
                <a16:creationId xmlns:a16="http://schemas.microsoft.com/office/drawing/2014/main" id="{C2E50337-2E91-0E42-8491-099ABA345601}"/>
              </a:ext>
            </a:extLst>
          </p:cNvPr>
          <p:cNvSpPr>
            <a:spLocks noGrp="1" noChangeArrowheads="1"/>
          </p:cNvSpPr>
          <p:nvPr>
            <p:ph type="sldNum" sz="quarter" idx="11"/>
          </p:nvPr>
        </p:nvSpPr>
        <p:spPr>
          <a:ln/>
        </p:spPr>
        <p:txBody>
          <a:bodyPr/>
          <a:lstStyle>
            <a:lvl1pPr>
              <a:defRPr/>
            </a:lvl1pPr>
          </a:lstStyle>
          <a:p>
            <a:pPr>
              <a:defRPr/>
            </a:pPr>
            <a:fld id="{6491F53F-A507-2F41-A41D-F5416982D91A}" type="slidenum">
              <a:rPr lang="en-US" altLang="it-IT"/>
              <a:pPr>
                <a:defRPr/>
              </a:pPr>
              <a:t>‹N›</a:t>
            </a:fld>
            <a:endParaRPr lang="en-US" altLang="it-IT"/>
          </a:p>
        </p:txBody>
      </p:sp>
    </p:spTree>
    <p:extLst>
      <p:ext uri="{BB962C8B-B14F-4D97-AF65-F5344CB8AC3E}">
        <p14:creationId xmlns:p14="http://schemas.microsoft.com/office/powerpoint/2010/main" val="3022000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5462A2A8-4C19-E640-9736-0C1792D1712F}"/>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6" name="Rectangle 7">
            <a:extLst>
              <a:ext uri="{FF2B5EF4-FFF2-40B4-BE49-F238E27FC236}">
                <a16:creationId xmlns:a16="http://schemas.microsoft.com/office/drawing/2014/main" id="{8E6ACE48-5883-2241-871D-EF1C99D8A598}"/>
              </a:ext>
            </a:extLst>
          </p:cNvPr>
          <p:cNvSpPr>
            <a:spLocks noGrp="1" noChangeArrowheads="1"/>
          </p:cNvSpPr>
          <p:nvPr>
            <p:ph type="sldNum" sz="quarter" idx="11"/>
          </p:nvPr>
        </p:nvSpPr>
        <p:spPr>
          <a:ln/>
        </p:spPr>
        <p:txBody>
          <a:bodyPr/>
          <a:lstStyle>
            <a:lvl1pPr>
              <a:defRPr/>
            </a:lvl1pPr>
          </a:lstStyle>
          <a:p>
            <a:pPr>
              <a:defRPr/>
            </a:pPr>
            <a:fld id="{9A1DE349-C792-274D-8194-146FCCCD61C4}" type="slidenum">
              <a:rPr lang="en-US" altLang="it-IT"/>
              <a:pPr>
                <a:defRPr/>
              </a:pPr>
              <a:t>‹N›</a:t>
            </a:fld>
            <a:endParaRPr lang="en-US" altLang="it-IT"/>
          </a:p>
        </p:txBody>
      </p:sp>
    </p:spTree>
    <p:extLst>
      <p:ext uri="{BB962C8B-B14F-4D97-AF65-F5344CB8AC3E}">
        <p14:creationId xmlns:p14="http://schemas.microsoft.com/office/powerpoint/2010/main" val="267065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B8DED7B5-81DA-6747-9711-AE2E2E828925}"/>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5" name="Rectangle 7">
            <a:extLst>
              <a:ext uri="{FF2B5EF4-FFF2-40B4-BE49-F238E27FC236}">
                <a16:creationId xmlns:a16="http://schemas.microsoft.com/office/drawing/2014/main" id="{8ED7CDD3-EAD3-EC4A-849B-E05125E6BC8F}"/>
              </a:ext>
            </a:extLst>
          </p:cNvPr>
          <p:cNvSpPr>
            <a:spLocks noGrp="1" noChangeArrowheads="1"/>
          </p:cNvSpPr>
          <p:nvPr>
            <p:ph type="sldNum" sz="quarter" idx="11"/>
          </p:nvPr>
        </p:nvSpPr>
        <p:spPr>
          <a:ln/>
        </p:spPr>
        <p:txBody>
          <a:bodyPr/>
          <a:lstStyle>
            <a:lvl1pPr>
              <a:defRPr/>
            </a:lvl1pPr>
          </a:lstStyle>
          <a:p>
            <a:pPr>
              <a:defRPr/>
            </a:pPr>
            <a:fld id="{8B7E6C8E-1358-694C-A58C-3989E2C661FD}" type="slidenum">
              <a:rPr lang="en-US" altLang="it-IT"/>
              <a:pPr>
                <a:defRPr/>
              </a:pPr>
              <a:t>‹N›</a:t>
            </a:fld>
            <a:endParaRPr lang="en-US" altLang="it-IT"/>
          </a:p>
        </p:txBody>
      </p:sp>
    </p:spTree>
    <p:extLst>
      <p:ext uri="{BB962C8B-B14F-4D97-AF65-F5344CB8AC3E}">
        <p14:creationId xmlns:p14="http://schemas.microsoft.com/office/powerpoint/2010/main" val="1541421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37CA09D7-F111-EA49-B678-7318065ED295}"/>
              </a:ext>
            </a:extLst>
          </p:cNvPr>
          <p:cNvSpPr>
            <a:spLocks noGrp="1" noChangeArrowheads="1"/>
          </p:cNvSpPr>
          <p:nvPr>
            <p:ph type="ftr" sz="quarter" idx="10"/>
          </p:nvPr>
        </p:nvSpPr>
        <p:spPr>
          <a:ln/>
        </p:spPr>
        <p:txBody>
          <a:bodyPr/>
          <a:lstStyle>
            <a:lvl1pPr>
              <a:defRPr/>
            </a:lvl1pPr>
          </a:lstStyle>
          <a:p>
            <a:pPr>
              <a:defRPr/>
            </a:pPr>
            <a:r>
              <a:rPr lang="en-US" altLang="it-IT"/>
              <a:t>Presentation Title runs here  l  00/00/00</a:t>
            </a:r>
          </a:p>
        </p:txBody>
      </p:sp>
      <p:sp>
        <p:nvSpPr>
          <p:cNvPr id="5" name="Rectangle 7">
            <a:extLst>
              <a:ext uri="{FF2B5EF4-FFF2-40B4-BE49-F238E27FC236}">
                <a16:creationId xmlns:a16="http://schemas.microsoft.com/office/drawing/2014/main" id="{C18DEE0B-7226-1443-B126-92E1AC62A3FF}"/>
              </a:ext>
            </a:extLst>
          </p:cNvPr>
          <p:cNvSpPr>
            <a:spLocks noGrp="1" noChangeArrowheads="1"/>
          </p:cNvSpPr>
          <p:nvPr>
            <p:ph type="sldNum" sz="quarter" idx="11"/>
          </p:nvPr>
        </p:nvSpPr>
        <p:spPr>
          <a:ln/>
        </p:spPr>
        <p:txBody>
          <a:bodyPr/>
          <a:lstStyle>
            <a:lvl1pPr>
              <a:defRPr/>
            </a:lvl1pPr>
          </a:lstStyle>
          <a:p>
            <a:pPr>
              <a:defRPr/>
            </a:pPr>
            <a:fld id="{C31B5906-5A7A-F245-A097-CFF918FB2E18}" type="slidenum">
              <a:rPr lang="en-US" altLang="it-IT"/>
              <a:pPr>
                <a:defRPr/>
              </a:pPr>
              <a:t>‹N›</a:t>
            </a:fld>
            <a:endParaRPr lang="en-US" altLang="it-IT"/>
          </a:p>
        </p:txBody>
      </p:sp>
    </p:spTree>
    <p:extLst>
      <p:ext uri="{BB962C8B-B14F-4D97-AF65-F5344CB8AC3E}">
        <p14:creationId xmlns:p14="http://schemas.microsoft.com/office/powerpoint/2010/main" val="175202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2ADE7AF7-8B6E-B641-9072-7EE855CFA657}"/>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6" name="Rectangle 6">
            <a:extLst>
              <a:ext uri="{FF2B5EF4-FFF2-40B4-BE49-F238E27FC236}">
                <a16:creationId xmlns:a16="http://schemas.microsoft.com/office/drawing/2014/main" id="{F453C2ED-1A7C-BD41-A2D9-D0443FC04C50}"/>
              </a:ext>
            </a:extLst>
          </p:cNvPr>
          <p:cNvSpPr>
            <a:spLocks noGrp="1" noChangeArrowheads="1"/>
          </p:cNvSpPr>
          <p:nvPr>
            <p:ph type="sldNum" sz="quarter" idx="11"/>
          </p:nvPr>
        </p:nvSpPr>
        <p:spPr>
          <a:ln/>
        </p:spPr>
        <p:txBody>
          <a:bodyPr/>
          <a:lstStyle>
            <a:lvl1pPr>
              <a:defRPr/>
            </a:lvl1pPr>
          </a:lstStyle>
          <a:p>
            <a:pPr>
              <a:defRPr/>
            </a:pPr>
            <a:fld id="{F448C619-8AFE-934F-B9D5-C55FC166A0C5}" type="slidenum">
              <a:rPr lang="en-US" altLang="it-IT"/>
              <a:pPr>
                <a:defRPr/>
              </a:pPr>
              <a:t>‹N›</a:t>
            </a:fld>
            <a:endParaRPr lang="en-US" altLang="it-IT"/>
          </a:p>
        </p:txBody>
      </p:sp>
    </p:spTree>
    <p:extLst>
      <p:ext uri="{BB962C8B-B14F-4D97-AF65-F5344CB8AC3E}">
        <p14:creationId xmlns:p14="http://schemas.microsoft.com/office/powerpoint/2010/main" val="153686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0AB6D04C-089B-C440-952B-54C050E04643}"/>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8" name="Rectangle 6">
            <a:extLst>
              <a:ext uri="{FF2B5EF4-FFF2-40B4-BE49-F238E27FC236}">
                <a16:creationId xmlns:a16="http://schemas.microsoft.com/office/drawing/2014/main" id="{7404B2F9-AA2C-4345-A3CB-E52A3926F48E}"/>
              </a:ext>
            </a:extLst>
          </p:cNvPr>
          <p:cNvSpPr>
            <a:spLocks noGrp="1" noChangeArrowheads="1"/>
          </p:cNvSpPr>
          <p:nvPr>
            <p:ph type="sldNum" sz="quarter" idx="11"/>
          </p:nvPr>
        </p:nvSpPr>
        <p:spPr>
          <a:ln/>
        </p:spPr>
        <p:txBody>
          <a:bodyPr/>
          <a:lstStyle>
            <a:lvl1pPr>
              <a:defRPr/>
            </a:lvl1pPr>
          </a:lstStyle>
          <a:p>
            <a:pPr>
              <a:defRPr/>
            </a:pPr>
            <a:fld id="{93A8DB22-EB0C-994B-82F6-72CC5A39EDB4}" type="slidenum">
              <a:rPr lang="en-US" altLang="it-IT"/>
              <a:pPr>
                <a:defRPr/>
              </a:pPr>
              <a:t>‹N›</a:t>
            </a:fld>
            <a:endParaRPr lang="en-US" altLang="it-IT"/>
          </a:p>
        </p:txBody>
      </p:sp>
    </p:spTree>
    <p:extLst>
      <p:ext uri="{BB962C8B-B14F-4D97-AF65-F5344CB8AC3E}">
        <p14:creationId xmlns:p14="http://schemas.microsoft.com/office/powerpoint/2010/main" val="428323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5">
            <a:extLst>
              <a:ext uri="{FF2B5EF4-FFF2-40B4-BE49-F238E27FC236}">
                <a16:creationId xmlns:a16="http://schemas.microsoft.com/office/drawing/2014/main" id="{97F96D22-D5C8-C64B-ACD8-79298E7BCC71}"/>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4" name="Rectangle 6">
            <a:extLst>
              <a:ext uri="{FF2B5EF4-FFF2-40B4-BE49-F238E27FC236}">
                <a16:creationId xmlns:a16="http://schemas.microsoft.com/office/drawing/2014/main" id="{B37DDA9F-E34C-4841-A6CF-3ABB24345BAE}"/>
              </a:ext>
            </a:extLst>
          </p:cNvPr>
          <p:cNvSpPr>
            <a:spLocks noGrp="1" noChangeArrowheads="1"/>
          </p:cNvSpPr>
          <p:nvPr>
            <p:ph type="sldNum" sz="quarter" idx="11"/>
          </p:nvPr>
        </p:nvSpPr>
        <p:spPr>
          <a:ln/>
        </p:spPr>
        <p:txBody>
          <a:bodyPr/>
          <a:lstStyle>
            <a:lvl1pPr>
              <a:defRPr/>
            </a:lvl1pPr>
          </a:lstStyle>
          <a:p>
            <a:pPr>
              <a:defRPr/>
            </a:pPr>
            <a:fld id="{C6B85000-1C2F-314E-9192-4596D7A6A9D3}" type="slidenum">
              <a:rPr lang="en-US" altLang="it-IT"/>
              <a:pPr>
                <a:defRPr/>
              </a:pPr>
              <a:t>‹N›</a:t>
            </a:fld>
            <a:endParaRPr lang="en-US" altLang="it-IT"/>
          </a:p>
        </p:txBody>
      </p:sp>
    </p:spTree>
    <p:extLst>
      <p:ext uri="{BB962C8B-B14F-4D97-AF65-F5344CB8AC3E}">
        <p14:creationId xmlns:p14="http://schemas.microsoft.com/office/powerpoint/2010/main" val="185121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2812981-4D2A-2F48-BDFC-DAC8BB8EC9D9}"/>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3" name="Rectangle 6">
            <a:extLst>
              <a:ext uri="{FF2B5EF4-FFF2-40B4-BE49-F238E27FC236}">
                <a16:creationId xmlns:a16="http://schemas.microsoft.com/office/drawing/2014/main" id="{002FF56E-94AF-5049-8B7F-DEC9F87BFA34}"/>
              </a:ext>
            </a:extLst>
          </p:cNvPr>
          <p:cNvSpPr>
            <a:spLocks noGrp="1" noChangeArrowheads="1"/>
          </p:cNvSpPr>
          <p:nvPr>
            <p:ph type="sldNum" sz="quarter" idx="11"/>
          </p:nvPr>
        </p:nvSpPr>
        <p:spPr>
          <a:ln/>
        </p:spPr>
        <p:txBody>
          <a:bodyPr/>
          <a:lstStyle>
            <a:lvl1pPr>
              <a:defRPr/>
            </a:lvl1pPr>
          </a:lstStyle>
          <a:p>
            <a:pPr>
              <a:defRPr/>
            </a:pPr>
            <a:fld id="{73699F6F-D727-CB44-BD04-49FEAB1E3FC5}" type="slidenum">
              <a:rPr lang="en-US" altLang="it-IT"/>
              <a:pPr>
                <a:defRPr/>
              </a:pPr>
              <a:t>‹N›</a:t>
            </a:fld>
            <a:endParaRPr lang="en-US" altLang="it-IT"/>
          </a:p>
        </p:txBody>
      </p:sp>
    </p:spTree>
    <p:extLst>
      <p:ext uri="{BB962C8B-B14F-4D97-AF65-F5344CB8AC3E}">
        <p14:creationId xmlns:p14="http://schemas.microsoft.com/office/powerpoint/2010/main" val="358520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FE382E3B-B301-4543-995C-7069A8B34FFC}"/>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6" name="Rectangle 6">
            <a:extLst>
              <a:ext uri="{FF2B5EF4-FFF2-40B4-BE49-F238E27FC236}">
                <a16:creationId xmlns:a16="http://schemas.microsoft.com/office/drawing/2014/main" id="{FDF20101-19D2-0143-99EC-20BA1ECCA5C7}"/>
              </a:ext>
            </a:extLst>
          </p:cNvPr>
          <p:cNvSpPr>
            <a:spLocks noGrp="1" noChangeArrowheads="1"/>
          </p:cNvSpPr>
          <p:nvPr>
            <p:ph type="sldNum" sz="quarter" idx="11"/>
          </p:nvPr>
        </p:nvSpPr>
        <p:spPr>
          <a:ln/>
        </p:spPr>
        <p:txBody>
          <a:bodyPr/>
          <a:lstStyle>
            <a:lvl1pPr>
              <a:defRPr/>
            </a:lvl1pPr>
          </a:lstStyle>
          <a:p>
            <a:pPr>
              <a:defRPr/>
            </a:pPr>
            <a:fld id="{F933299F-3EEB-A747-B78C-ACE157225A81}" type="slidenum">
              <a:rPr lang="en-US" altLang="it-IT"/>
              <a:pPr>
                <a:defRPr/>
              </a:pPr>
              <a:t>‹N›</a:t>
            </a:fld>
            <a:endParaRPr lang="en-US" altLang="it-IT"/>
          </a:p>
        </p:txBody>
      </p:sp>
    </p:spTree>
    <p:extLst>
      <p:ext uri="{BB962C8B-B14F-4D97-AF65-F5344CB8AC3E}">
        <p14:creationId xmlns:p14="http://schemas.microsoft.com/office/powerpoint/2010/main" val="312631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14979E4F-FA5E-5140-96E2-4E462452F74C}"/>
              </a:ext>
            </a:extLst>
          </p:cNvPr>
          <p:cNvSpPr>
            <a:spLocks noGrp="1" noChangeArrowheads="1"/>
          </p:cNvSpPr>
          <p:nvPr>
            <p:ph type="ftr" sz="quarter" idx="10"/>
          </p:nvPr>
        </p:nvSpPr>
        <p:spPr>
          <a:ln/>
        </p:spPr>
        <p:txBody>
          <a:bodyPr/>
          <a:lstStyle>
            <a:lvl1pPr>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6" name="Rectangle 6">
            <a:extLst>
              <a:ext uri="{FF2B5EF4-FFF2-40B4-BE49-F238E27FC236}">
                <a16:creationId xmlns:a16="http://schemas.microsoft.com/office/drawing/2014/main" id="{54939B2B-BD73-2B44-8D98-DC0D5B8E4EC6}"/>
              </a:ext>
            </a:extLst>
          </p:cNvPr>
          <p:cNvSpPr>
            <a:spLocks noGrp="1" noChangeArrowheads="1"/>
          </p:cNvSpPr>
          <p:nvPr>
            <p:ph type="sldNum" sz="quarter" idx="11"/>
          </p:nvPr>
        </p:nvSpPr>
        <p:spPr>
          <a:ln/>
        </p:spPr>
        <p:txBody>
          <a:bodyPr/>
          <a:lstStyle>
            <a:lvl1pPr>
              <a:defRPr/>
            </a:lvl1pPr>
          </a:lstStyle>
          <a:p>
            <a:pPr>
              <a:defRPr/>
            </a:pPr>
            <a:fld id="{1A1074D6-8BA8-4046-AC1B-1980F2FC87A3}" type="slidenum">
              <a:rPr lang="en-US" altLang="it-IT"/>
              <a:pPr>
                <a:defRPr/>
              </a:pPr>
              <a:t>‹N›</a:t>
            </a:fld>
            <a:endParaRPr lang="en-US" altLang="it-IT"/>
          </a:p>
        </p:txBody>
      </p:sp>
    </p:spTree>
    <p:extLst>
      <p:ext uri="{BB962C8B-B14F-4D97-AF65-F5344CB8AC3E}">
        <p14:creationId xmlns:p14="http://schemas.microsoft.com/office/powerpoint/2010/main" val="374558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09F26272-2F33-CA41-AA3C-E5688942CD79}"/>
              </a:ext>
            </a:extLst>
          </p:cNvPr>
          <p:cNvSpPr>
            <a:spLocks noChangeArrowheads="1"/>
          </p:cNvSpPr>
          <p:nvPr/>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sp>
        <p:nvSpPr>
          <p:cNvPr id="1027" name="Rectangle 2">
            <a:extLst>
              <a:ext uri="{FF2B5EF4-FFF2-40B4-BE49-F238E27FC236}">
                <a16:creationId xmlns:a16="http://schemas.microsoft.com/office/drawing/2014/main" id="{DD48F6F8-F3A6-4345-BD85-9A299F7BFAD4}"/>
              </a:ext>
            </a:extLst>
          </p:cNvPr>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title style</a:t>
            </a:r>
          </a:p>
        </p:txBody>
      </p:sp>
      <p:sp>
        <p:nvSpPr>
          <p:cNvPr id="1028" name="Rectangle 3">
            <a:extLst>
              <a:ext uri="{FF2B5EF4-FFF2-40B4-BE49-F238E27FC236}">
                <a16:creationId xmlns:a16="http://schemas.microsoft.com/office/drawing/2014/main" id="{1E6A1EF7-9D03-BD43-A555-4BEC2F081384}"/>
              </a:ext>
            </a:extLst>
          </p:cNvPr>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463D5E6E-38E0-F84F-AB07-AF71DC2F59EF}"/>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spcBef>
                <a:spcPct val="0"/>
              </a:spcBef>
              <a:defRPr sz="900">
                <a:solidFill>
                  <a:schemeClr val="bg1"/>
                </a:solidFill>
                <a:latin typeface="Times" charset="0"/>
                <a:ea typeface="ＭＳ Ｐゴシック" charset="0"/>
                <a:cs typeface="+mn-cs"/>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472070" name="Rectangle 6">
            <a:extLst>
              <a:ext uri="{FF2B5EF4-FFF2-40B4-BE49-F238E27FC236}">
                <a16:creationId xmlns:a16="http://schemas.microsoft.com/office/drawing/2014/main" id="{253EDE3C-50BC-AC40-BD1D-4D10BC3ADCFD}"/>
              </a:ext>
            </a:extLst>
          </p:cNvPr>
          <p:cNvSpPr>
            <a:spLocks noGrp="1" noChangeArrowheads="1"/>
          </p:cNvSpPr>
          <p:nvPr>
            <p:ph type="sldNum" sz="quarter" idx="4"/>
          </p:nvPr>
        </p:nvSpPr>
        <p:spPr bwMode="gray">
          <a:xfrm>
            <a:off x="152400" y="6545263"/>
            <a:ext cx="674688"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defRPr sz="900">
                <a:solidFill>
                  <a:schemeClr val="bg1"/>
                </a:solidFill>
              </a:defRPr>
            </a:lvl1pPr>
          </a:lstStyle>
          <a:p>
            <a:pPr>
              <a:defRPr/>
            </a:pPr>
            <a:fld id="{58832088-1415-E245-8CAD-63F5D19E57F5}" type="slidenum">
              <a:rPr lang="en-US" altLang="it-IT"/>
              <a:pPr>
                <a:defRPr/>
              </a:pPr>
              <a:t>‹N›</a:t>
            </a:fld>
            <a:endParaRPr lang="en-US" altLang="it-IT"/>
          </a:p>
        </p:txBody>
      </p:sp>
      <p:pic>
        <p:nvPicPr>
          <p:cNvPr id="1031" name="Picture 12" descr="Pearson_Bound_White">
            <a:extLst>
              <a:ext uri="{FF2B5EF4-FFF2-40B4-BE49-F238E27FC236}">
                <a16:creationId xmlns:a16="http://schemas.microsoft.com/office/drawing/2014/main" id="{59E1396A-5649-D945-915D-9DCAF7A278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1"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Lst>
  <p:hf hdr="0" dt="0"/>
  <p:txStyles>
    <p:titleStyle>
      <a:lvl1pPr algn="l" rtl="0" eaLnBrk="0" fontAlgn="base" hangingPunct="0">
        <a:spcBef>
          <a:spcPct val="0"/>
        </a:spcBef>
        <a:spcAft>
          <a:spcPct val="0"/>
        </a:spcAft>
        <a:defRPr sz="2400" b="1">
          <a:solidFill>
            <a:schemeClr val="tx2"/>
          </a:solidFill>
          <a:latin typeface="+mj-lt"/>
          <a:ea typeface="MS PGothic" pitchFamily="34" charset="-128"/>
          <a:cs typeface="+mj-cs"/>
        </a:defRPr>
      </a:lvl1pPr>
      <a:lvl2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2pPr>
      <a:lvl3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3pPr>
      <a:lvl4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4pPr>
      <a:lvl5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5pPr>
      <a:lvl6pPr marL="457200" algn="l" rtl="0" fontAlgn="base">
        <a:spcBef>
          <a:spcPct val="0"/>
        </a:spcBef>
        <a:spcAft>
          <a:spcPct val="0"/>
        </a:spcAft>
        <a:defRPr sz="2400" b="1">
          <a:solidFill>
            <a:schemeClr val="tx2"/>
          </a:solidFill>
          <a:latin typeface="Verdana" charset="0"/>
          <a:ea typeface="ＭＳ Ｐゴシック" charset="0"/>
          <a:cs typeface="Arial" charset="0"/>
        </a:defRPr>
      </a:lvl6pPr>
      <a:lvl7pPr marL="914400" algn="l" rtl="0" fontAlgn="base">
        <a:spcBef>
          <a:spcPct val="0"/>
        </a:spcBef>
        <a:spcAft>
          <a:spcPct val="0"/>
        </a:spcAft>
        <a:defRPr sz="2400" b="1">
          <a:solidFill>
            <a:schemeClr val="tx2"/>
          </a:solidFill>
          <a:latin typeface="Verdana" charset="0"/>
          <a:ea typeface="ＭＳ Ｐゴシック" charset="0"/>
          <a:cs typeface="Arial" charset="0"/>
        </a:defRPr>
      </a:lvl7pPr>
      <a:lvl8pPr marL="1371600" algn="l" rtl="0" fontAlgn="base">
        <a:spcBef>
          <a:spcPct val="0"/>
        </a:spcBef>
        <a:spcAft>
          <a:spcPct val="0"/>
        </a:spcAft>
        <a:defRPr sz="2400" b="1">
          <a:solidFill>
            <a:schemeClr val="tx2"/>
          </a:solidFill>
          <a:latin typeface="Verdana" charset="0"/>
          <a:ea typeface="ＭＳ Ｐゴシック" charset="0"/>
          <a:cs typeface="Arial" charset="0"/>
        </a:defRPr>
      </a:lvl8pPr>
      <a:lvl9pPr marL="1828800" algn="l" rtl="0" fontAlgn="base">
        <a:spcBef>
          <a:spcPct val="0"/>
        </a:spcBef>
        <a:spcAft>
          <a:spcPct val="0"/>
        </a:spcAft>
        <a:defRPr sz="2400" b="1">
          <a:solidFill>
            <a:schemeClr val="tx2"/>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MS PGothic" pitchFamily="34" charset="-128"/>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a:extLst>
              <a:ext uri="{FF2B5EF4-FFF2-40B4-BE49-F238E27FC236}">
                <a16:creationId xmlns:a16="http://schemas.microsoft.com/office/drawing/2014/main" id="{E8141CEE-27E7-8749-B287-6CE8ABECA1D0}"/>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13315" name="Rectangle 2">
            <a:extLst>
              <a:ext uri="{FF2B5EF4-FFF2-40B4-BE49-F238E27FC236}">
                <a16:creationId xmlns:a16="http://schemas.microsoft.com/office/drawing/2014/main" id="{AEC507F8-BA74-CD4B-9CFE-CF46724610EF}"/>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13316" name="Rectangle 3">
            <a:extLst>
              <a:ext uri="{FF2B5EF4-FFF2-40B4-BE49-F238E27FC236}">
                <a16:creationId xmlns:a16="http://schemas.microsoft.com/office/drawing/2014/main" id="{422DD0B3-45DA-C542-A4C1-AEE5181666FC}"/>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CB71DBF8-2B5C-1C40-98FD-A8D354F7BB9C}"/>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t>(c) Pearson Italia </a:t>
            </a:r>
            <a:r>
              <a:rPr lang="en-US" err="1"/>
              <a:t>S.p.A</a:t>
            </a:r>
            <a:r>
              <a:rPr lang="en-US"/>
              <a:t>. - Krugman, </a:t>
            </a:r>
            <a:r>
              <a:rPr lang="en-US" err="1"/>
              <a:t>Obstfeld</a:t>
            </a:r>
            <a:r>
              <a:rPr lang="en-US"/>
              <a:t>, </a:t>
            </a:r>
            <a:r>
              <a:rPr lang="en-US" err="1"/>
              <a:t>Melitz</a:t>
            </a:r>
            <a:r>
              <a:rPr lang="en-US"/>
              <a:t> - </a:t>
            </a:r>
            <a:r>
              <a:rPr lang="en-US" err="1"/>
              <a:t>Economia</a:t>
            </a:r>
            <a:r>
              <a:rPr lang="en-US"/>
              <a:t> </a:t>
            </a:r>
            <a:r>
              <a:rPr lang="en-US" err="1"/>
              <a:t>internazionale</a:t>
            </a:r>
            <a:r>
              <a:rPr lang="en-US"/>
              <a:t> 1</a:t>
            </a:r>
          </a:p>
        </p:txBody>
      </p:sp>
      <p:sp>
        <p:nvSpPr>
          <p:cNvPr id="472070" name="Rectangle 6">
            <a:extLst>
              <a:ext uri="{FF2B5EF4-FFF2-40B4-BE49-F238E27FC236}">
                <a16:creationId xmlns:a16="http://schemas.microsoft.com/office/drawing/2014/main" id="{D2FC4714-BE27-A84B-ABCA-F05530AE7F97}"/>
              </a:ext>
            </a:extLst>
          </p:cNvPr>
          <p:cNvSpPr>
            <a:spLocks noGrp="1" noChangeArrowheads="1"/>
          </p:cNvSpPr>
          <p:nvPr>
            <p:ph type="sldNum" sz="quarter" idx="4"/>
          </p:nvPr>
        </p:nvSpPr>
        <p:spPr bwMode="gray">
          <a:xfrm>
            <a:off x="152400" y="6545263"/>
            <a:ext cx="3317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7BA9EA17-2999-2046-93AE-7E478A2CEDB3}" type="slidenum">
              <a:rPr lang="en-US" altLang="it-IT"/>
              <a:pPr>
                <a:defRPr/>
              </a:pPr>
              <a:t>‹N›</a:t>
            </a:fld>
            <a:endParaRPr lang="en-US" altLang="it-IT"/>
          </a:p>
        </p:txBody>
      </p:sp>
      <p:pic>
        <p:nvPicPr>
          <p:cNvPr id="13319" name="Picture 12" descr="Pearson_Bound_White">
            <a:extLst>
              <a:ext uri="{FF2B5EF4-FFF2-40B4-BE49-F238E27FC236}">
                <a16:creationId xmlns:a16="http://schemas.microsoft.com/office/drawing/2014/main" id="{ABB343C6-2191-1342-9F97-ED04AE0DDC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2"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362459E2-B945-A841-9677-5D9EA2B36D5E}"/>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25603" name="Rectangle 2">
            <a:extLst>
              <a:ext uri="{FF2B5EF4-FFF2-40B4-BE49-F238E27FC236}">
                <a16:creationId xmlns:a16="http://schemas.microsoft.com/office/drawing/2014/main" id="{E909AFB4-69C3-F84D-998C-697154290E18}"/>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25604" name="Rectangle 3">
            <a:extLst>
              <a:ext uri="{FF2B5EF4-FFF2-40B4-BE49-F238E27FC236}">
                <a16:creationId xmlns:a16="http://schemas.microsoft.com/office/drawing/2014/main" id="{FB3C23D0-30DE-6C41-8AD9-859F5E287336}"/>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90502" name="Rectangle 6">
            <a:extLst>
              <a:ext uri="{FF2B5EF4-FFF2-40B4-BE49-F238E27FC236}">
                <a16:creationId xmlns:a16="http://schemas.microsoft.com/office/drawing/2014/main" id="{A4EE23A7-6E12-594B-ABC8-EC7D0AE64573}"/>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ltLang="it-IT"/>
              <a:t>Presentation Title runs here  l  00/00/00</a:t>
            </a:r>
          </a:p>
        </p:txBody>
      </p:sp>
      <p:sp>
        <p:nvSpPr>
          <p:cNvPr id="490503" name="Rectangle 7">
            <a:extLst>
              <a:ext uri="{FF2B5EF4-FFF2-40B4-BE49-F238E27FC236}">
                <a16:creationId xmlns:a16="http://schemas.microsoft.com/office/drawing/2014/main" id="{1D077B2A-1C10-9A4F-A63C-9F21EEB37BCC}"/>
              </a:ext>
            </a:extLst>
          </p:cNvPr>
          <p:cNvSpPr>
            <a:spLocks noGrp="1" noChangeArrowheads="1"/>
          </p:cNvSpPr>
          <p:nvPr>
            <p:ph type="sldNum" sz="quarter" idx="4"/>
          </p:nvPr>
        </p:nvSpPr>
        <p:spPr bwMode="gray">
          <a:xfrm>
            <a:off x="150813" y="6545263"/>
            <a:ext cx="3317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4B5619C5-48DA-DC4F-9E1B-62E4E842A1A2}" type="slidenum">
              <a:rPr lang="en-US" altLang="it-IT"/>
              <a:pPr>
                <a:defRPr/>
              </a:pPr>
              <a:t>‹N›</a:t>
            </a:fld>
            <a:endParaRPr lang="en-US" altLang="it-IT"/>
          </a:p>
        </p:txBody>
      </p:sp>
      <p:pic>
        <p:nvPicPr>
          <p:cNvPr id="25607" name="Picture 9" descr="Pearson_Bound_White">
            <a:extLst>
              <a:ext uri="{FF2B5EF4-FFF2-40B4-BE49-F238E27FC236}">
                <a16:creationId xmlns:a16="http://schemas.microsoft.com/office/drawing/2014/main" id="{FD0D4833-EF33-504F-9554-63F53E49FD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83"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2E8221C2-A46A-1848-B4DC-66741457725C}"/>
              </a:ext>
            </a:extLst>
          </p:cNvPr>
          <p:cNvSpPr>
            <a:spLocks noGrp="1" noChangeArrowheads="1"/>
          </p:cNvSpPr>
          <p:nvPr>
            <p:ph type="title"/>
          </p:nvPr>
        </p:nvSpPr>
        <p:spPr>
          <a:xfrm>
            <a:off x="395288" y="981075"/>
            <a:ext cx="3990975" cy="900113"/>
          </a:xfrm>
        </p:spPr>
        <p:txBody>
          <a:bodyPr/>
          <a:lstStyle/>
          <a:p>
            <a:pPr eaLnBrk="1" hangingPunct="1"/>
            <a:r>
              <a:rPr lang="it-IT" altLang="it-IT"/>
              <a:t>Capitolo 2</a:t>
            </a:r>
          </a:p>
        </p:txBody>
      </p:sp>
      <p:sp>
        <p:nvSpPr>
          <p:cNvPr id="39938" name="Segnaposto piè di pagina 3">
            <a:extLst>
              <a:ext uri="{FF2B5EF4-FFF2-40B4-BE49-F238E27FC236}">
                <a16:creationId xmlns:a16="http://schemas.microsoft.com/office/drawing/2014/main" id="{22FF8AF1-2D33-4D42-93E3-568A506F3EE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39939" name="Segnaposto numero diapositiva 4">
            <a:extLst>
              <a:ext uri="{FF2B5EF4-FFF2-40B4-BE49-F238E27FC236}">
                <a16:creationId xmlns:a16="http://schemas.microsoft.com/office/drawing/2014/main" id="{97D655FE-42BB-354C-8363-762A63586A6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BC3152A-CE7F-4D4B-B4C1-5C8BA1848E83}" type="slidenum">
              <a:rPr lang="en-US" altLang="it-IT" sz="900" smtClean="0">
                <a:solidFill>
                  <a:schemeClr val="bg1"/>
                </a:solidFill>
                <a:latin typeface="Times" pitchFamily="2" charset="0"/>
              </a:rPr>
              <a:pPr eaLnBrk="0" hangingPunct="0">
                <a:spcBef>
                  <a:spcPct val="0"/>
                </a:spcBef>
                <a:buSzTx/>
                <a:buFontTx/>
                <a:buNone/>
              </a:pPr>
              <a:t>1</a:t>
            </a:fld>
            <a:endParaRPr lang="en-US" altLang="it-IT" sz="900">
              <a:solidFill>
                <a:schemeClr val="bg1"/>
              </a:solidFill>
              <a:latin typeface="Times" pitchFamily="2" charset="0"/>
            </a:endParaRPr>
          </a:p>
        </p:txBody>
      </p:sp>
      <p:sp>
        <p:nvSpPr>
          <p:cNvPr id="39940" name="Rectangle 3">
            <a:extLst>
              <a:ext uri="{FF2B5EF4-FFF2-40B4-BE49-F238E27FC236}">
                <a16:creationId xmlns:a16="http://schemas.microsoft.com/office/drawing/2014/main" id="{510D7067-578B-A74C-8B45-B0C57CDF9918}"/>
              </a:ext>
            </a:extLst>
          </p:cNvPr>
          <p:cNvSpPr txBox="1">
            <a:spLocks noChangeArrowheads="1"/>
          </p:cNvSpPr>
          <p:nvPr/>
        </p:nvSpPr>
        <p:spPr bwMode="auto">
          <a:xfrm>
            <a:off x="250825" y="3141663"/>
            <a:ext cx="33845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buFontTx/>
              <a:buNone/>
            </a:pPr>
            <a:r>
              <a:rPr lang="it-IT" altLang="it-IT" sz="3200" b="1"/>
              <a:t>Contabilità nazionale </a:t>
            </a:r>
            <a:br>
              <a:rPr lang="it-IT" altLang="it-IT" sz="3200" b="1"/>
            </a:br>
            <a:r>
              <a:rPr lang="it-IT" altLang="it-IT" sz="3200" b="1"/>
              <a:t>e bilancia </a:t>
            </a:r>
            <a:br>
              <a:rPr lang="it-IT" altLang="it-IT" sz="3200" b="1"/>
            </a:br>
            <a:r>
              <a:rPr lang="it-IT" altLang="it-IT" sz="3200" b="1"/>
              <a:t>dei pagamenti</a:t>
            </a:r>
          </a:p>
        </p:txBody>
      </p:sp>
      <p:pic>
        <p:nvPicPr>
          <p:cNvPr id="39941" name="Segnaposto immagine 7">
            <a:extLst>
              <a:ext uri="{FF2B5EF4-FFF2-40B4-BE49-F238E27FC236}">
                <a16:creationId xmlns:a16="http://schemas.microsoft.com/office/drawing/2014/main" id="{DD6D8B35-53B4-B44D-820A-67FEDED73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4313"/>
            <a:ext cx="381635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olo 1">
            <a:extLst>
              <a:ext uri="{FF2B5EF4-FFF2-40B4-BE49-F238E27FC236}">
                <a16:creationId xmlns:a16="http://schemas.microsoft.com/office/drawing/2014/main" id="{D2C2FB91-9FFD-FD4E-88B5-F01E997AB855}"/>
              </a:ext>
            </a:extLst>
          </p:cNvPr>
          <p:cNvSpPr>
            <a:spLocks noGrp="1" noChangeArrowheads="1"/>
          </p:cNvSpPr>
          <p:nvPr>
            <p:ph type="title"/>
          </p:nvPr>
        </p:nvSpPr>
        <p:spPr/>
        <p:txBody>
          <a:bodyPr/>
          <a:lstStyle/>
          <a:p>
            <a:pPr eaLnBrk="1" hangingPunct="1"/>
            <a:r>
              <a:rPr lang="it-IT" altLang="it-IT" sz="2000" b="0"/>
              <a:t>Figura 2.2 </a:t>
            </a:r>
            <a:r>
              <a:rPr lang="it-IT" altLang="it-IT" sz="2000"/>
              <a:t>Il saldo del conto corrente e la posizione della ricchezza estera netta degli Stati Uniti, 1976-2012</a:t>
            </a:r>
          </a:p>
        </p:txBody>
      </p:sp>
      <p:sp>
        <p:nvSpPr>
          <p:cNvPr id="54274" name="Segnaposto piè di pagina 3">
            <a:extLst>
              <a:ext uri="{FF2B5EF4-FFF2-40B4-BE49-F238E27FC236}">
                <a16:creationId xmlns:a16="http://schemas.microsoft.com/office/drawing/2014/main" id="{68DC4DB3-8B54-9044-9C12-2836E766032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4275" name="Segnaposto numero diapositiva 4">
            <a:extLst>
              <a:ext uri="{FF2B5EF4-FFF2-40B4-BE49-F238E27FC236}">
                <a16:creationId xmlns:a16="http://schemas.microsoft.com/office/drawing/2014/main" id="{2CB85E09-7A9C-0F44-8DC0-D0E4B3F68C2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1832524-4391-8C4B-BD1B-267ABEE7C470}" type="slidenum">
              <a:rPr lang="en-US" altLang="it-IT" sz="900" smtClean="0">
                <a:solidFill>
                  <a:schemeClr val="bg1"/>
                </a:solidFill>
                <a:latin typeface="Times" pitchFamily="2" charset="0"/>
              </a:rPr>
              <a:pPr eaLnBrk="0" hangingPunct="0">
                <a:spcBef>
                  <a:spcPct val="0"/>
                </a:spcBef>
                <a:buSzTx/>
                <a:buFontTx/>
                <a:buNone/>
              </a:pPr>
              <a:t>10</a:t>
            </a:fld>
            <a:endParaRPr lang="en-US" altLang="it-IT" sz="900">
              <a:solidFill>
                <a:schemeClr val="bg1"/>
              </a:solidFill>
              <a:latin typeface="Times" pitchFamily="2" charset="0"/>
            </a:endParaRPr>
          </a:p>
        </p:txBody>
      </p:sp>
      <p:pic>
        <p:nvPicPr>
          <p:cNvPr id="54276" name="Segnaposto contenuto 2">
            <a:extLst>
              <a:ext uri="{FF2B5EF4-FFF2-40B4-BE49-F238E27FC236}">
                <a16:creationId xmlns:a16="http://schemas.microsoft.com/office/drawing/2014/main" id="{76D11C13-7D7D-6E41-80C7-756B48F661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24050" y="1114425"/>
            <a:ext cx="5600700" cy="49577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6BB757D-00B4-9645-A148-AE28EDA17073}"/>
              </a:ext>
            </a:extLst>
          </p:cNvPr>
          <p:cNvSpPr>
            <a:spLocks noGrp="1" noChangeArrowheads="1"/>
          </p:cNvSpPr>
          <p:nvPr>
            <p:ph type="title"/>
          </p:nvPr>
        </p:nvSpPr>
        <p:spPr/>
        <p:txBody>
          <a:bodyPr/>
          <a:lstStyle/>
          <a:p>
            <a:pPr eaLnBrk="1" hangingPunct="1"/>
            <a:r>
              <a:rPr lang="it-IT" altLang="it-IT"/>
              <a:t>La relazione fra risparmio nazionale</a:t>
            </a:r>
            <a:br>
              <a:rPr lang="it-IT" altLang="it-IT"/>
            </a:br>
            <a:r>
              <a:rPr lang="it-IT" altLang="it-IT"/>
              <a:t>e risparmio pubblico </a:t>
            </a:r>
          </a:p>
        </p:txBody>
      </p:sp>
      <p:sp>
        <p:nvSpPr>
          <p:cNvPr id="22531" name="Rectangle 3">
            <a:extLst>
              <a:ext uri="{FF2B5EF4-FFF2-40B4-BE49-F238E27FC236}">
                <a16:creationId xmlns:a16="http://schemas.microsoft.com/office/drawing/2014/main" id="{FF5CEBE0-AA7C-7F4C-BC07-FD7E16CBE1D0}"/>
              </a:ext>
            </a:extLst>
          </p:cNvPr>
          <p:cNvSpPr>
            <a:spLocks noGrp="1" noChangeArrowheads="1"/>
          </p:cNvSpPr>
          <p:nvPr>
            <p:ph idx="1"/>
          </p:nvPr>
        </p:nvSpPr>
        <p:spPr/>
        <p:txBody>
          <a:bodyPr/>
          <a:lstStyle/>
          <a:p>
            <a:pPr algn="ctr" defTabSz="622300" eaLnBrk="1" hangingPunct="1">
              <a:buFontTx/>
              <a:buNone/>
            </a:pPr>
            <a:r>
              <a:rPr lang="it-IT" altLang="it-IT" sz="2400" i="1"/>
              <a:t>CA</a:t>
            </a:r>
            <a:r>
              <a:rPr lang="it-IT" altLang="it-IT" sz="2400"/>
              <a:t> = </a:t>
            </a:r>
            <a:r>
              <a:rPr lang="it-IT" altLang="it-IT" sz="2400" i="1"/>
              <a:t>S</a:t>
            </a:r>
            <a:r>
              <a:rPr lang="it-IT" altLang="it-IT" sz="2400" i="1" baseline="30000"/>
              <a:t>p</a:t>
            </a:r>
            <a:r>
              <a:rPr lang="it-IT" altLang="it-IT" sz="2400"/>
              <a:t> + </a:t>
            </a:r>
            <a:r>
              <a:rPr lang="it-IT" altLang="it-IT" sz="2400" i="1"/>
              <a:t>S</a:t>
            </a:r>
            <a:r>
              <a:rPr lang="it-IT" altLang="it-IT" sz="2400" i="1" baseline="30000"/>
              <a:t>g</a:t>
            </a:r>
            <a:r>
              <a:rPr lang="it-IT" altLang="it-IT" sz="2400"/>
              <a:t> – </a:t>
            </a:r>
            <a:r>
              <a:rPr lang="it-IT" altLang="it-IT" sz="2400" i="1"/>
              <a:t>I</a:t>
            </a:r>
            <a:endParaRPr lang="it-IT" altLang="it-IT" sz="2400"/>
          </a:p>
          <a:p>
            <a:pPr defTabSz="622300" eaLnBrk="1" hangingPunct="1">
              <a:buFontTx/>
              <a:buNone/>
            </a:pPr>
            <a:r>
              <a:rPr lang="it-IT" altLang="it-IT" sz="2400"/>
              <a:t>		=</a:t>
            </a:r>
            <a:r>
              <a:rPr lang="it-IT" altLang="it-IT" sz="2400" b="1"/>
              <a:t> </a:t>
            </a:r>
            <a:r>
              <a:rPr lang="it-IT" altLang="it-IT" sz="2400" i="1"/>
              <a:t>S</a:t>
            </a:r>
            <a:r>
              <a:rPr lang="it-IT" altLang="it-IT" sz="2400" i="1" baseline="30000"/>
              <a:t>p</a:t>
            </a:r>
            <a:r>
              <a:rPr lang="it-IT" altLang="it-IT" sz="2400" b="1"/>
              <a:t> </a:t>
            </a:r>
            <a:r>
              <a:rPr lang="it-IT" altLang="it-IT" sz="2400"/>
              <a:t>– disavanzo pubblico – </a:t>
            </a:r>
            <a:r>
              <a:rPr lang="it-IT" altLang="it-IT" sz="2400" i="1"/>
              <a:t>I</a:t>
            </a:r>
          </a:p>
          <a:p>
            <a:pPr defTabSz="622300" eaLnBrk="1" hangingPunct="1">
              <a:spcBef>
                <a:spcPct val="70000"/>
              </a:spcBef>
            </a:pPr>
            <a:r>
              <a:rPr lang="it-IT" altLang="it-IT" sz="2400"/>
              <a:t>Il </a:t>
            </a:r>
            <a:r>
              <a:rPr lang="it-IT" altLang="it-IT" sz="2400" b="1"/>
              <a:t>disavanzo pubblico </a:t>
            </a:r>
            <a:r>
              <a:rPr lang="it-IT" altLang="it-IT" sz="2400"/>
              <a:t>rappresenta un risparmio pubblico negativo </a:t>
            </a:r>
          </a:p>
          <a:p>
            <a:pPr marL="352425" lvl="3" indent="0" defTabSz="622300" eaLnBrk="1" hangingPunct="1">
              <a:buFont typeface="Arial" panose="020B0604020202020204" pitchFamily="34" charset="0"/>
              <a:buNone/>
            </a:pPr>
            <a:r>
              <a:rPr lang="it-IT" altLang="it-IT" sz="2400" b="1">
                <a:latin typeface="Symbol" pitchFamily="2" charset="2"/>
              </a:rPr>
              <a:t>®</a:t>
            </a:r>
            <a:r>
              <a:rPr lang="it-IT" altLang="it-IT" sz="2400"/>
              <a:t> uguale a G – T </a:t>
            </a:r>
          </a:p>
          <a:p>
            <a:pPr defTabSz="622300" eaLnBrk="1" hangingPunct="1"/>
            <a:r>
              <a:rPr lang="it-IT" altLang="it-IT" sz="2400"/>
              <a:t>Un elevato disavanzo pubblico genera un saldo negativo del conto corrente, a parità di altre condizioni.</a:t>
            </a:r>
          </a:p>
        </p:txBody>
      </p:sp>
      <p:sp>
        <p:nvSpPr>
          <p:cNvPr id="55299" name="Segnaposto piè di pagina 3">
            <a:extLst>
              <a:ext uri="{FF2B5EF4-FFF2-40B4-BE49-F238E27FC236}">
                <a16:creationId xmlns:a16="http://schemas.microsoft.com/office/drawing/2014/main" id="{B9676922-E59A-5A4C-B244-C99A4CC8C11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5300" name="Segnaposto numero diapositiva 4">
            <a:extLst>
              <a:ext uri="{FF2B5EF4-FFF2-40B4-BE49-F238E27FC236}">
                <a16:creationId xmlns:a16="http://schemas.microsoft.com/office/drawing/2014/main" id="{F02B4FA7-3B58-6F4A-9C1F-E18F48C24AE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6833476-3098-F044-8CCD-DF798C522285}" type="slidenum">
              <a:rPr lang="en-US" altLang="it-IT" sz="900" smtClean="0">
                <a:solidFill>
                  <a:schemeClr val="bg1"/>
                </a:solidFill>
                <a:latin typeface="Times" pitchFamily="2" charset="0"/>
              </a:rPr>
              <a:pPr eaLnBrk="0" hangingPunct="0">
                <a:spcBef>
                  <a:spcPct val="0"/>
                </a:spcBef>
                <a:buSzTx/>
                <a:buFontTx/>
                <a:buNone/>
              </a:pPr>
              <a:t>11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trips(downRigh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strips(downRight)">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strips(downRight)">
                                      <p:cBhvr>
                                        <p:cTn id="17" dur="500"/>
                                        <p:tgtEl>
                                          <p:spTgt spid="22531">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strips(downRight)">
                                      <p:cBhvr>
                                        <p:cTn id="20" dur="500"/>
                                        <p:tgtEl>
                                          <p:spTgt spid="2253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Effect transition="in" filter="strips(downRight)">
                                      <p:cBhvr>
                                        <p:cTn id="25"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1">
            <a:extLst>
              <a:ext uri="{FF2B5EF4-FFF2-40B4-BE49-F238E27FC236}">
                <a16:creationId xmlns:a16="http://schemas.microsoft.com/office/drawing/2014/main" id="{2BE67B8C-7CB4-7140-B8FB-D2EA652BC3C5}"/>
              </a:ext>
            </a:extLst>
          </p:cNvPr>
          <p:cNvSpPr>
            <a:spLocks noGrp="1" noChangeArrowheads="1"/>
          </p:cNvSpPr>
          <p:nvPr>
            <p:ph type="title"/>
          </p:nvPr>
        </p:nvSpPr>
        <p:spPr>
          <a:xfrm>
            <a:off x="365125" y="395288"/>
            <a:ext cx="8229600" cy="657225"/>
          </a:xfrm>
        </p:spPr>
        <p:txBody>
          <a:bodyPr/>
          <a:lstStyle/>
          <a:p>
            <a:pPr eaLnBrk="1" hangingPunct="1"/>
            <a:r>
              <a:rPr lang="it-IT" altLang="it-IT"/>
              <a:t>La discrepanza nel conto corrente globale</a:t>
            </a:r>
            <a:br>
              <a:rPr lang="it-IT" altLang="it-IT"/>
            </a:br>
            <a:r>
              <a:rPr lang="it-IT" altLang="it-IT"/>
              <a:t>dal 1980</a:t>
            </a:r>
          </a:p>
        </p:txBody>
      </p:sp>
      <p:sp>
        <p:nvSpPr>
          <p:cNvPr id="57346" name="Segnaposto piè di pagina 3">
            <a:extLst>
              <a:ext uri="{FF2B5EF4-FFF2-40B4-BE49-F238E27FC236}">
                <a16:creationId xmlns:a16="http://schemas.microsoft.com/office/drawing/2014/main" id="{671691BE-D3F4-E845-AE7F-FCAF0133C5E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7347" name="Segnaposto numero diapositiva 4">
            <a:extLst>
              <a:ext uri="{FF2B5EF4-FFF2-40B4-BE49-F238E27FC236}">
                <a16:creationId xmlns:a16="http://schemas.microsoft.com/office/drawing/2014/main" id="{C26A01B5-0607-4F4F-848D-4011BE7E425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A9EE7F3-C1ED-9748-9208-7115F25B2C6E}" type="slidenum">
              <a:rPr lang="en-US" altLang="it-IT" sz="900" smtClean="0">
                <a:solidFill>
                  <a:schemeClr val="bg1"/>
                </a:solidFill>
                <a:latin typeface="Times" pitchFamily="2" charset="0"/>
              </a:rPr>
              <a:pPr eaLnBrk="0" hangingPunct="0">
                <a:spcBef>
                  <a:spcPct val="0"/>
                </a:spcBef>
                <a:buSzTx/>
                <a:buFontTx/>
                <a:buNone/>
              </a:pPr>
              <a:t>12</a:t>
            </a:fld>
            <a:endParaRPr lang="en-US" altLang="it-IT" sz="900">
              <a:solidFill>
                <a:schemeClr val="bg1"/>
              </a:solidFill>
              <a:latin typeface="Times" pitchFamily="2" charset="0"/>
            </a:endParaRPr>
          </a:p>
        </p:txBody>
      </p:sp>
      <p:pic>
        <p:nvPicPr>
          <p:cNvPr id="57348" name="Segnaposto contenuto 2">
            <a:extLst>
              <a:ext uri="{FF2B5EF4-FFF2-40B4-BE49-F238E27FC236}">
                <a16:creationId xmlns:a16="http://schemas.microsoft.com/office/drawing/2014/main" id="{D6106268-C033-4C46-AB3D-A6E9B05696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4675" y="1546225"/>
            <a:ext cx="5270500"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0D7BC1B7-A056-A945-B23F-2A4FE308E444}"/>
              </a:ext>
            </a:extLst>
          </p:cNvPr>
          <p:cNvSpPr>
            <a:spLocks noGrp="1" noChangeArrowheads="1"/>
          </p:cNvSpPr>
          <p:nvPr>
            <p:ph type="title"/>
          </p:nvPr>
        </p:nvSpPr>
        <p:spPr/>
        <p:txBody>
          <a:bodyPr/>
          <a:lstStyle/>
          <a:p>
            <a:pPr algn="ctr" eaLnBrk="1" hangingPunct="1"/>
            <a:r>
              <a:rPr lang="it-IT" altLang="it-IT" sz="2800"/>
              <a:t>Conti della bilancia dei pagamenti</a:t>
            </a:r>
          </a:p>
        </p:txBody>
      </p:sp>
      <p:sp>
        <p:nvSpPr>
          <p:cNvPr id="24579" name="Rectangle 3">
            <a:extLst>
              <a:ext uri="{FF2B5EF4-FFF2-40B4-BE49-F238E27FC236}">
                <a16:creationId xmlns:a16="http://schemas.microsoft.com/office/drawing/2014/main" id="{3475F390-E902-814E-8993-117D74ADC4BE}"/>
              </a:ext>
            </a:extLst>
          </p:cNvPr>
          <p:cNvSpPr>
            <a:spLocks noGrp="1" noChangeArrowheads="1"/>
          </p:cNvSpPr>
          <p:nvPr>
            <p:ph idx="1"/>
          </p:nvPr>
        </p:nvSpPr>
        <p:spPr/>
        <p:txBody>
          <a:bodyPr/>
          <a:lstStyle/>
          <a:p>
            <a:pPr eaLnBrk="1" hangingPunct="1"/>
            <a:r>
              <a:rPr lang="it-IT" altLang="it-IT" sz="2400"/>
              <a:t>I conti della bilancia dei pagamenti registrano i pagamenti che un paese effettua a, o riceve da, residenti esteri.</a:t>
            </a:r>
          </a:p>
          <a:p>
            <a:pPr eaLnBrk="1" hangingPunct="1"/>
            <a:r>
              <a:rPr lang="it-IT" altLang="it-IT" sz="2400"/>
              <a:t>Ogni transazione internazionale viene registrata due volte: una volta come credito (+) e una volta come debito (–).</a:t>
            </a:r>
          </a:p>
          <a:p>
            <a:pPr eaLnBrk="1" hangingPunct="1"/>
            <a:endParaRPr lang="it-IT" altLang="it-IT" sz="2800"/>
          </a:p>
        </p:txBody>
      </p:sp>
      <p:sp>
        <p:nvSpPr>
          <p:cNvPr id="58371" name="Segnaposto piè di pagina 3">
            <a:extLst>
              <a:ext uri="{FF2B5EF4-FFF2-40B4-BE49-F238E27FC236}">
                <a16:creationId xmlns:a16="http://schemas.microsoft.com/office/drawing/2014/main" id="{32399AE0-FE73-5C48-B0E5-D0E7010D0B9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8372" name="Segnaposto numero diapositiva 4">
            <a:extLst>
              <a:ext uri="{FF2B5EF4-FFF2-40B4-BE49-F238E27FC236}">
                <a16:creationId xmlns:a16="http://schemas.microsoft.com/office/drawing/2014/main" id="{1C61073E-AE09-3849-AE14-17686C06458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E39C00D-6829-6141-9923-491629C557DF}" type="slidenum">
              <a:rPr lang="en-US" altLang="it-IT" sz="900" smtClean="0">
                <a:solidFill>
                  <a:schemeClr val="bg1"/>
                </a:solidFill>
                <a:latin typeface="Times" pitchFamily="2" charset="0"/>
              </a:rPr>
              <a:pPr eaLnBrk="0" hangingPunct="0">
                <a:spcBef>
                  <a:spcPct val="0"/>
                </a:spcBef>
                <a:buSzTx/>
                <a:buFontTx/>
                <a:buNone/>
              </a:pPr>
              <a:t>13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trips(downRigh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trips(downRight)">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55B6868A-1822-9546-9BDF-B5DAA720E338}"/>
              </a:ext>
            </a:extLst>
          </p:cNvPr>
          <p:cNvSpPr>
            <a:spLocks noGrp="1" noChangeArrowheads="1"/>
          </p:cNvSpPr>
          <p:nvPr>
            <p:ph type="title"/>
          </p:nvPr>
        </p:nvSpPr>
        <p:spPr/>
        <p:txBody>
          <a:bodyPr/>
          <a:lstStyle/>
          <a:p>
            <a:pPr eaLnBrk="1" hangingPunct="1"/>
            <a:r>
              <a:rPr lang="it-IT" altLang="it-IT"/>
              <a:t>Conti della bilancia dei pagamenti </a:t>
            </a:r>
          </a:p>
        </p:txBody>
      </p:sp>
      <p:sp>
        <p:nvSpPr>
          <p:cNvPr id="25603" name="Rectangle 3">
            <a:extLst>
              <a:ext uri="{FF2B5EF4-FFF2-40B4-BE49-F238E27FC236}">
                <a16:creationId xmlns:a16="http://schemas.microsoft.com/office/drawing/2014/main" id="{5EB2CE2B-0A9B-1B47-B071-1AB187C4153B}"/>
              </a:ext>
            </a:extLst>
          </p:cNvPr>
          <p:cNvSpPr>
            <a:spLocks noGrp="1" noChangeArrowheads="1"/>
          </p:cNvSpPr>
          <p:nvPr>
            <p:ph idx="1"/>
          </p:nvPr>
        </p:nvSpPr>
        <p:spPr/>
        <p:txBody>
          <a:bodyPr/>
          <a:lstStyle/>
          <a:p>
            <a:pPr eaLnBrk="1" hangingPunct="1">
              <a:lnSpc>
                <a:spcPct val="90000"/>
              </a:lnSpc>
            </a:pPr>
            <a:r>
              <a:rPr lang="it-IT" altLang="it-IT" sz="2400"/>
              <a:t>Nella bilancia dei pagamenti vengono contabilizzati tre tipi di transazioni internazionali.</a:t>
            </a:r>
          </a:p>
          <a:p>
            <a:pPr lvl="3" eaLnBrk="1" hangingPunct="1">
              <a:lnSpc>
                <a:spcPct val="90000"/>
              </a:lnSpc>
              <a:spcBef>
                <a:spcPct val="50000"/>
              </a:spcBef>
            </a:pPr>
            <a:r>
              <a:rPr lang="it-IT" altLang="it-IT"/>
              <a:t>Le transazioni associate a importazioni ed esportazioni di beni.</a:t>
            </a:r>
          </a:p>
          <a:p>
            <a:pPr lvl="3" eaLnBrk="1" hangingPunct="1">
              <a:lnSpc>
                <a:spcPct val="90000"/>
              </a:lnSpc>
              <a:spcBef>
                <a:spcPct val="50000"/>
              </a:spcBef>
            </a:pPr>
            <a:r>
              <a:rPr lang="it-IT" altLang="it-IT"/>
              <a:t>Le transazioni associate alle attività. Il </a:t>
            </a:r>
            <a:r>
              <a:rPr lang="it-IT" altLang="it-IT" b="1"/>
              <a:t>conto finanziario</a:t>
            </a:r>
            <a:r>
              <a:rPr lang="it-IT" altLang="it-IT"/>
              <a:t> registra i flussi delle attività finanziarie.</a:t>
            </a:r>
          </a:p>
          <a:p>
            <a:pPr lvl="3" eaLnBrk="1" hangingPunct="1">
              <a:lnSpc>
                <a:spcPct val="90000"/>
              </a:lnSpc>
              <a:spcBef>
                <a:spcPct val="50000"/>
              </a:spcBef>
            </a:pPr>
            <a:r>
              <a:rPr lang="it-IT" altLang="it-IT"/>
              <a:t>I flussi di categorie speciali di attività, tipicamente attività non di mercato, non prodotte, o intangibili, come le cancellazioni del debito, i diritti d’autore e i trademark che sono registrati nel </a:t>
            </a:r>
            <a:r>
              <a:rPr lang="it-IT" altLang="it-IT" b="1"/>
              <a:t>conto capitale</a:t>
            </a:r>
            <a:r>
              <a:rPr lang="it-IT" altLang="it-IT" i="1"/>
              <a:t>.</a:t>
            </a:r>
          </a:p>
        </p:txBody>
      </p:sp>
      <p:sp>
        <p:nvSpPr>
          <p:cNvPr id="60419" name="Segnaposto piè di pagina 3">
            <a:extLst>
              <a:ext uri="{FF2B5EF4-FFF2-40B4-BE49-F238E27FC236}">
                <a16:creationId xmlns:a16="http://schemas.microsoft.com/office/drawing/2014/main" id="{9A63258B-2DFF-8440-BD90-BB35D392865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0420" name="Segnaposto numero diapositiva 4">
            <a:extLst>
              <a:ext uri="{FF2B5EF4-FFF2-40B4-BE49-F238E27FC236}">
                <a16:creationId xmlns:a16="http://schemas.microsoft.com/office/drawing/2014/main" id="{72CCE0F8-783F-7946-BAB8-3354140C166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045203F-175A-0940-9508-4D1815610D64}" type="slidenum">
              <a:rPr lang="en-US" altLang="it-IT" sz="900" smtClean="0">
                <a:solidFill>
                  <a:schemeClr val="bg1"/>
                </a:solidFill>
                <a:latin typeface="Times" pitchFamily="2" charset="0"/>
              </a:rPr>
              <a:pPr eaLnBrk="0" hangingPunct="0">
                <a:spcBef>
                  <a:spcPct val="0"/>
                </a:spcBef>
                <a:buSzTx/>
                <a:buFontTx/>
                <a:buNone/>
              </a:pPr>
              <a:t>14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strips(downRight)">
                                      <p:cBhvr>
                                        <p:cTn id="10" dur="500"/>
                                        <p:tgtEl>
                                          <p:spTgt spid="2560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Effect transition="in" filter="strips(downRight)">
                                      <p:cBhvr>
                                        <p:cTn id="13" dur="500"/>
                                        <p:tgtEl>
                                          <p:spTgt spid="2560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5603">
                                            <p:txEl>
                                              <p:pRg st="3" end="3"/>
                                            </p:txEl>
                                          </p:spTgt>
                                        </p:tgtEl>
                                        <p:attrNameLst>
                                          <p:attrName>style.visibility</p:attrName>
                                        </p:attrNameLst>
                                      </p:cBhvr>
                                      <p:to>
                                        <p:strVal val="visible"/>
                                      </p:to>
                                    </p:set>
                                    <p:animEffect transition="in" filter="strips(downRight)">
                                      <p:cBhvr>
                                        <p:cTn id="16"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65233AE6-FE2E-404A-8E2F-29B5B45B6185}"/>
              </a:ext>
            </a:extLst>
          </p:cNvPr>
          <p:cNvSpPr>
            <a:spLocks noGrp="1" noChangeArrowheads="1"/>
          </p:cNvSpPr>
          <p:nvPr>
            <p:ph type="title"/>
          </p:nvPr>
        </p:nvSpPr>
        <p:spPr/>
        <p:txBody>
          <a:bodyPr/>
          <a:lstStyle/>
          <a:p>
            <a:pPr eaLnBrk="1" hangingPunct="1"/>
            <a:r>
              <a:rPr lang="it-IT" altLang="it-IT"/>
              <a:t>Esempi di transazioni nella bilancia</a:t>
            </a:r>
            <a:br>
              <a:rPr lang="it-IT" altLang="it-IT"/>
            </a:br>
            <a:r>
              <a:rPr lang="it-IT" altLang="it-IT"/>
              <a:t>dei pagamenti</a:t>
            </a:r>
          </a:p>
        </p:txBody>
      </p:sp>
      <p:sp>
        <p:nvSpPr>
          <p:cNvPr id="26627" name="Rectangle 3">
            <a:extLst>
              <a:ext uri="{FF2B5EF4-FFF2-40B4-BE49-F238E27FC236}">
                <a16:creationId xmlns:a16="http://schemas.microsoft.com/office/drawing/2014/main" id="{8574FEF7-DBF1-D54B-8AED-4E3E48DE64C8}"/>
              </a:ext>
            </a:extLst>
          </p:cNvPr>
          <p:cNvSpPr>
            <a:spLocks noGrp="1" noChangeArrowheads="1"/>
          </p:cNvSpPr>
          <p:nvPr>
            <p:ph idx="1"/>
          </p:nvPr>
        </p:nvSpPr>
        <p:spPr>
          <a:xfrm>
            <a:off x="571500" y="1500188"/>
            <a:ext cx="7835900" cy="1928812"/>
          </a:xfrm>
        </p:spPr>
        <p:txBody>
          <a:bodyPr/>
          <a:lstStyle/>
          <a:p>
            <a:pPr eaLnBrk="1" hangingPunct="1">
              <a:lnSpc>
                <a:spcPct val="80000"/>
              </a:lnSpc>
            </a:pPr>
            <a:r>
              <a:rPr lang="it-IT" altLang="it-IT" sz="2400"/>
              <a:t>Un cittadino statunitense importa un fax dall’impresa italiana Olivetti, pagando con un assegno di 1000$.</a:t>
            </a:r>
          </a:p>
          <a:p>
            <a:pPr eaLnBrk="1" hangingPunct="1">
              <a:lnSpc>
                <a:spcPct val="80000"/>
              </a:lnSpc>
            </a:pPr>
            <a:r>
              <a:rPr lang="it-IT" altLang="it-IT" sz="2400"/>
              <a:t>L’assegno viene depositato sul conto di Olivetti presso Citibank a New York.</a:t>
            </a:r>
          </a:p>
        </p:txBody>
      </p:sp>
      <p:sp>
        <p:nvSpPr>
          <p:cNvPr id="62467" name="Segnaposto piè di pagina 3">
            <a:extLst>
              <a:ext uri="{FF2B5EF4-FFF2-40B4-BE49-F238E27FC236}">
                <a16:creationId xmlns:a16="http://schemas.microsoft.com/office/drawing/2014/main" id="{814A261A-629C-774B-8D72-B06F153CA4B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2468" name="Segnaposto numero diapositiva 4">
            <a:extLst>
              <a:ext uri="{FF2B5EF4-FFF2-40B4-BE49-F238E27FC236}">
                <a16:creationId xmlns:a16="http://schemas.microsoft.com/office/drawing/2014/main" id="{4456121C-E7A3-2C4C-9076-F4FF9A2BE5D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6F0CF7B-5872-1D4B-AA3F-DB1BBFB2B152}" type="slidenum">
              <a:rPr lang="en-US" altLang="it-IT" sz="900" smtClean="0">
                <a:solidFill>
                  <a:schemeClr val="bg1"/>
                </a:solidFill>
                <a:latin typeface="Times" pitchFamily="2" charset="0"/>
              </a:rPr>
              <a:pPr eaLnBrk="0" hangingPunct="0">
                <a:spcBef>
                  <a:spcPct val="0"/>
                </a:spcBef>
                <a:buSzTx/>
                <a:buFontTx/>
                <a:buNone/>
              </a:pPr>
              <a:t>15</a:t>
            </a:fld>
            <a:endParaRPr lang="en-US" altLang="it-IT" sz="900">
              <a:solidFill>
                <a:schemeClr val="bg1"/>
              </a:solidFill>
              <a:latin typeface="Times" pitchFamily="2" charset="0"/>
            </a:endParaRPr>
          </a:p>
        </p:txBody>
      </p:sp>
      <p:graphicFrame>
        <p:nvGraphicFramePr>
          <p:cNvPr id="26675" name="Group 51">
            <a:extLst>
              <a:ext uri="{FF2B5EF4-FFF2-40B4-BE49-F238E27FC236}">
                <a16:creationId xmlns:a16="http://schemas.microsoft.com/office/drawing/2014/main" id="{C4FC13B2-0F4E-F248-BBC0-171E26D59DB2}"/>
              </a:ext>
            </a:extLst>
          </p:cNvPr>
          <p:cNvGraphicFramePr>
            <a:graphicFrameLocks noGrp="1"/>
          </p:cNvGraphicFramePr>
          <p:nvPr/>
        </p:nvGraphicFramePr>
        <p:xfrm>
          <a:off x="1071563" y="3714750"/>
          <a:ext cx="6858000" cy="2198688"/>
        </p:xfrm>
        <a:graphic>
          <a:graphicData uri="http://schemas.openxmlformats.org/drawingml/2006/table">
            <a:tbl>
              <a:tblPr/>
              <a:tblGrid>
                <a:gridCol w="5357850">
                  <a:extLst>
                    <a:ext uri="{9D8B030D-6E8A-4147-A177-3AD203B41FA5}">
                      <a16:colId xmlns:a16="http://schemas.microsoft.com/office/drawing/2014/main" val="20000"/>
                    </a:ext>
                  </a:extLst>
                </a:gridCol>
                <a:gridCol w="1500150">
                  <a:extLst>
                    <a:ext uri="{9D8B030D-6E8A-4147-A177-3AD203B41FA5}">
                      <a16:colId xmlns:a16="http://schemas.microsoft.com/office/drawing/2014/main" val="20001"/>
                    </a:ext>
                  </a:extLst>
                </a:gridCol>
              </a:tblGrid>
              <a:tr h="914400">
                <a:tc>
                  <a:txBody>
                    <a:bodyPr/>
                    <a:lstStyle/>
                    <a:p>
                      <a:pPr marL="0" marR="0" lvl="0" indent="0" algn="l" defTabSz="914400" rtl="0" eaLnBrk="1" fontAlgn="base" latinLnBrk="0" hangingPunct="1">
                        <a:lnSpc>
                          <a:spcPct val="100000"/>
                        </a:lnSpc>
                        <a:spcBef>
                          <a:spcPts val="0"/>
                        </a:spcBef>
                        <a:spcAft>
                          <a:spcPct val="0"/>
                        </a:spcAft>
                        <a:buClr>
                          <a:schemeClr val="tx1"/>
                        </a:buClr>
                        <a:buSzTx/>
                        <a:buFontTx/>
                        <a:buNone/>
                        <a:tabLst/>
                      </a:pPr>
                      <a:r>
                        <a:rPr kumimoji="0" lang="it-IT" sz="2400" b="0" i="0" u="none" strike="noStrike" cap="none" normalizeH="0" baseline="0" noProof="0" dirty="0">
                          <a:ln>
                            <a:noFill/>
                          </a:ln>
                          <a:solidFill>
                            <a:schemeClr val="tx1"/>
                          </a:solidFill>
                          <a:effectLst/>
                          <a:latin typeface="Arial" pitchFamily="34" charset="0"/>
                        </a:rPr>
                        <a:t>Acquisto di fax</a:t>
                      </a:r>
                    </a:p>
                    <a:p>
                      <a:pPr marL="0" marR="0" lvl="0" indent="0" algn="l" defTabSz="914400" rtl="0" eaLnBrk="1" fontAlgn="base" latinLnBrk="0" hangingPunct="1">
                        <a:lnSpc>
                          <a:spcPct val="100000"/>
                        </a:lnSpc>
                        <a:spcBef>
                          <a:spcPts val="0"/>
                        </a:spcBef>
                        <a:spcAft>
                          <a:spcPct val="0"/>
                        </a:spcAft>
                        <a:buClr>
                          <a:schemeClr val="tx1"/>
                        </a:buClr>
                        <a:buSzTx/>
                        <a:buFontTx/>
                        <a:buNone/>
                        <a:tabLst/>
                      </a:pPr>
                      <a:r>
                        <a:rPr kumimoji="0" lang="it-IT" sz="2000" b="0" i="0" u="none" strike="noStrike" cap="none" normalizeH="0" baseline="0" noProof="0" dirty="0">
                          <a:ln>
                            <a:noFill/>
                          </a:ln>
                          <a:solidFill>
                            <a:schemeClr val="tx1"/>
                          </a:solidFill>
                          <a:effectLst/>
                          <a:latin typeface="Arial" pitchFamily="34" charset="0"/>
                        </a:rPr>
                        <a:t>(</a:t>
                      </a:r>
                      <a:r>
                        <a:rPr kumimoji="0" lang="it-IT" sz="2000" b="0" i="1" u="none" strike="noStrike" cap="none" normalizeH="0" baseline="0" noProof="0" dirty="0">
                          <a:ln>
                            <a:noFill/>
                          </a:ln>
                          <a:solidFill>
                            <a:schemeClr val="tx1"/>
                          </a:solidFill>
                          <a:effectLst/>
                          <a:latin typeface="Arial" pitchFamily="34" charset="0"/>
                        </a:rPr>
                        <a:t>conto corrente, importazione di beni degli Stati Uniti</a:t>
                      </a:r>
                      <a:r>
                        <a:rPr kumimoji="0" lang="it-IT" sz="2000" b="0" i="0" u="none" strike="noStrike" cap="none" normalizeH="0" baseline="0" noProof="0" dirty="0">
                          <a:ln>
                            <a:noFill/>
                          </a:ln>
                          <a:solidFill>
                            <a:schemeClr val="tx1"/>
                          </a:solidFill>
                          <a:effectLst/>
                          <a:latin typeface="Arial" pitchFamily="34" charset="0"/>
                        </a:rPr>
                        <a:t>)</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30000"/>
                        </a:spcBef>
                        <a:spcAft>
                          <a:spcPct val="0"/>
                        </a:spcAft>
                        <a:buClr>
                          <a:schemeClr val="tx1"/>
                        </a:buClr>
                        <a:buSzPct val="80000"/>
                        <a:buFontTx/>
                        <a:buNone/>
                        <a:tabLst/>
                      </a:pPr>
                      <a:r>
                        <a:rPr kumimoji="0" lang="en-US" sz="2000" b="0" i="0" u="none" strike="noStrike" cap="none" normalizeH="0" baseline="0" dirty="0">
                          <a:ln>
                            <a:noFill/>
                          </a:ln>
                          <a:solidFill>
                            <a:schemeClr val="tx1"/>
                          </a:solidFill>
                          <a:effectLst/>
                          <a:latin typeface="Arial" pitchFamily="34" charset="0"/>
                        </a:rPr>
                        <a:t>–$1000</a:t>
                      </a:r>
                    </a:p>
                    <a:p>
                      <a:pPr marL="0" marR="0" lvl="0" indent="0" algn="l" defTabSz="914400" rtl="0" eaLnBrk="1" fontAlgn="base" latinLnBrk="0" hangingPunct="1">
                        <a:lnSpc>
                          <a:spcPct val="100000"/>
                        </a:lnSpc>
                        <a:spcBef>
                          <a:spcPct val="30000"/>
                        </a:spcBef>
                        <a:spcAft>
                          <a:spcPct val="0"/>
                        </a:spcAft>
                        <a:buClr>
                          <a:schemeClr val="tx1"/>
                        </a:buClr>
                        <a:buSzTx/>
                        <a:buFont typeface="Times"/>
                        <a:buNone/>
                        <a:tabLst/>
                      </a:pPr>
                      <a:endParaRPr kumimoji="0" lang="en-US" sz="2800" b="0" i="0" u="none" strike="noStrike" cap="none" normalizeH="0" baseline="0" dirty="0">
                        <a:ln>
                          <a:noFill/>
                        </a:ln>
                        <a:solidFill>
                          <a:schemeClr val="tx1"/>
                        </a:solidFill>
                        <a:effectLst/>
                        <a:latin typeface="Arial" pitchFamily="34" charset="0"/>
                      </a:endParaRP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it-IT" sz="2400" b="0" i="0" u="none" strike="noStrike" cap="none" normalizeH="0" baseline="0" noProof="0" dirty="0">
                          <a:ln>
                            <a:noFill/>
                          </a:ln>
                          <a:solidFill>
                            <a:schemeClr val="tx1"/>
                          </a:solidFill>
                          <a:effectLst/>
                          <a:latin typeface="Arial" pitchFamily="34" charset="0"/>
                        </a:rPr>
                        <a:t>Vendita di deposito bancario di Citibank </a:t>
                      </a:r>
                      <a:r>
                        <a:rPr kumimoji="0" lang="it-IT" sz="2000" b="0" i="0" u="none" strike="noStrike" cap="none" normalizeH="0" baseline="0" noProof="0" dirty="0">
                          <a:ln>
                            <a:noFill/>
                          </a:ln>
                          <a:solidFill>
                            <a:schemeClr val="tx1"/>
                          </a:solidFill>
                          <a:effectLst/>
                          <a:latin typeface="Arial" pitchFamily="34" charset="0"/>
                        </a:rPr>
                        <a:t>(</a:t>
                      </a:r>
                      <a:r>
                        <a:rPr kumimoji="0" lang="it-IT" sz="2000" b="0" i="1" u="none" strike="noStrike" cap="none" normalizeH="0" baseline="0" noProof="0" dirty="0">
                          <a:ln>
                            <a:noFill/>
                          </a:ln>
                          <a:solidFill>
                            <a:schemeClr val="tx1"/>
                          </a:solidFill>
                          <a:effectLst/>
                          <a:latin typeface="Arial" pitchFamily="34" charset="0"/>
                        </a:rPr>
                        <a:t>conto finanziario, vendita di attività degli Stati Uniti</a:t>
                      </a:r>
                      <a:r>
                        <a:rPr kumimoji="0" lang="it-IT" sz="2000" b="0" i="0" u="none" strike="noStrike" cap="none" normalizeH="0" baseline="0" noProof="0" dirty="0">
                          <a:ln>
                            <a:noFill/>
                          </a:ln>
                          <a:solidFill>
                            <a:schemeClr val="tx1"/>
                          </a:solidFill>
                          <a:effectLst/>
                          <a:latin typeface="Arial" pitchFamily="34" charset="0"/>
                        </a:rPr>
                        <a:t>)	</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30000"/>
                        </a:spcBef>
                        <a:spcAft>
                          <a:spcPct val="0"/>
                        </a:spcAft>
                        <a:buClr>
                          <a:schemeClr val="tx1"/>
                        </a:buClr>
                        <a:buSzPct val="80000"/>
                        <a:buFontTx/>
                        <a:buNone/>
                        <a:tabLst/>
                      </a:pPr>
                      <a:r>
                        <a:rPr kumimoji="0" lang="en-US" sz="2000" b="0" i="0" u="none" strike="noStrike" cap="none" normalizeH="0" baseline="0" dirty="0">
                          <a:ln>
                            <a:noFill/>
                          </a:ln>
                          <a:solidFill>
                            <a:schemeClr val="tx1"/>
                          </a:solidFill>
                          <a:effectLst/>
                          <a:latin typeface="Arial" pitchFamily="34" charset="0"/>
                        </a:rPr>
                        <a:t>+$1000</a:t>
                      </a:r>
                    </a:p>
                    <a:p>
                      <a:pPr marL="0" marR="0" lvl="0" indent="0" algn="l" defTabSz="914400" rtl="0" eaLnBrk="1" fontAlgn="base" latinLnBrk="0" hangingPunct="1">
                        <a:lnSpc>
                          <a:spcPct val="100000"/>
                        </a:lnSpc>
                        <a:spcBef>
                          <a:spcPct val="30000"/>
                        </a:spcBef>
                        <a:spcAft>
                          <a:spcPct val="0"/>
                        </a:spcAft>
                        <a:buClr>
                          <a:schemeClr val="tx1"/>
                        </a:buClr>
                        <a:buSzTx/>
                        <a:buFont typeface="Times"/>
                        <a:buNone/>
                        <a:tabLst/>
                      </a:pPr>
                      <a:endParaRPr kumimoji="0" lang="en-US" sz="2800" b="0" i="0" u="none" strike="noStrike" cap="none" normalizeH="0" baseline="0" dirty="0">
                        <a:ln>
                          <a:noFill/>
                        </a:ln>
                        <a:solidFill>
                          <a:schemeClr val="tx1"/>
                        </a:solidFill>
                        <a:effectLst/>
                        <a:latin typeface="Arial"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trips(downRigh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strips(downRight)">
                                      <p:cBhvr>
                                        <p:cTn id="12" dur="5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FAC15509-EE88-BE49-89CC-7D05ABA87CC2}"/>
              </a:ext>
            </a:extLst>
          </p:cNvPr>
          <p:cNvSpPr>
            <a:spLocks noGrp="1" noChangeArrowheads="1"/>
          </p:cNvSpPr>
          <p:nvPr>
            <p:ph type="title"/>
          </p:nvPr>
        </p:nvSpPr>
        <p:spPr/>
        <p:txBody>
          <a:bodyPr/>
          <a:lstStyle/>
          <a:p>
            <a:pPr eaLnBrk="1" hangingPunct="1"/>
            <a:r>
              <a:rPr lang="it-IT" altLang="it-IT"/>
              <a:t>Esempi di transazioni nella bilancia</a:t>
            </a:r>
            <a:br>
              <a:rPr lang="it-IT" altLang="it-IT"/>
            </a:br>
            <a:r>
              <a:rPr lang="it-IT" altLang="it-IT"/>
              <a:t>dei pagamenti </a:t>
            </a:r>
          </a:p>
        </p:txBody>
      </p:sp>
      <p:sp>
        <p:nvSpPr>
          <p:cNvPr id="28675" name="Rectangle 3">
            <a:extLst>
              <a:ext uri="{FF2B5EF4-FFF2-40B4-BE49-F238E27FC236}">
                <a16:creationId xmlns:a16="http://schemas.microsoft.com/office/drawing/2014/main" id="{B6533538-BFB8-B641-ABA7-74C418E1384C}"/>
              </a:ext>
            </a:extLst>
          </p:cNvPr>
          <p:cNvSpPr>
            <a:spLocks noGrp="1" noChangeArrowheads="1"/>
          </p:cNvSpPr>
          <p:nvPr>
            <p:ph idx="1"/>
          </p:nvPr>
        </p:nvSpPr>
        <p:spPr>
          <a:xfrm>
            <a:off x="714375" y="1571625"/>
            <a:ext cx="7835900" cy="1981200"/>
          </a:xfrm>
        </p:spPr>
        <p:txBody>
          <a:bodyPr/>
          <a:lstStyle/>
          <a:p>
            <a:pPr eaLnBrk="1" hangingPunct="1">
              <a:lnSpc>
                <a:spcPct val="80000"/>
              </a:lnSpc>
              <a:spcBef>
                <a:spcPct val="40000"/>
              </a:spcBef>
            </a:pPr>
            <a:r>
              <a:rPr lang="it-IT" altLang="it-IT" sz="2400"/>
              <a:t>Durante un viaggio in Francia, un turista statunitense paga 200$ per una cena al Restaurant de l’Escargot d’Or e paga con carta</a:t>
            </a:r>
            <a:br>
              <a:rPr lang="it-IT" altLang="it-IT" sz="2400"/>
            </a:br>
            <a:r>
              <a:rPr lang="it-IT" altLang="it-IT" sz="2400"/>
              <a:t>di credito Visa.</a:t>
            </a:r>
          </a:p>
          <a:p>
            <a:pPr eaLnBrk="1" hangingPunct="1">
              <a:lnSpc>
                <a:spcPct val="80000"/>
              </a:lnSpc>
              <a:spcBef>
                <a:spcPct val="40000"/>
              </a:spcBef>
            </a:pPr>
            <a:r>
              <a:rPr lang="it-IT" altLang="it-IT" sz="2400"/>
              <a:t>Il ristorante riceverà 200$ da First Card, la società che ha emesso la carta Visa</a:t>
            </a:r>
            <a:r>
              <a:rPr lang="it-IT" altLang="it-IT" sz="2800"/>
              <a:t>.</a:t>
            </a:r>
          </a:p>
        </p:txBody>
      </p:sp>
      <p:sp>
        <p:nvSpPr>
          <p:cNvPr id="64515" name="Segnaposto piè di pagina 3">
            <a:extLst>
              <a:ext uri="{FF2B5EF4-FFF2-40B4-BE49-F238E27FC236}">
                <a16:creationId xmlns:a16="http://schemas.microsoft.com/office/drawing/2014/main" id="{54C97AEE-F169-3640-84F2-DC408FCF435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4516" name="Segnaposto numero diapositiva 4">
            <a:extLst>
              <a:ext uri="{FF2B5EF4-FFF2-40B4-BE49-F238E27FC236}">
                <a16:creationId xmlns:a16="http://schemas.microsoft.com/office/drawing/2014/main" id="{BFCA9668-89A5-784B-9E89-990AE0658FC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2A7AAF7-407E-744B-9EC0-497FC2C16C3F}" type="slidenum">
              <a:rPr lang="en-US" altLang="it-IT" sz="900" smtClean="0">
                <a:solidFill>
                  <a:schemeClr val="bg1"/>
                </a:solidFill>
                <a:latin typeface="Times" pitchFamily="2" charset="0"/>
              </a:rPr>
              <a:pPr eaLnBrk="0" hangingPunct="0">
                <a:spcBef>
                  <a:spcPct val="0"/>
                </a:spcBef>
                <a:buSzTx/>
                <a:buFontTx/>
                <a:buNone/>
              </a:pPr>
              <a:t>16</a:t>
            </a:fld>
            <a:endParaRPr lang="en-US" altLang="it-IT" sz="900">
              <a:solidFill>
                <a:schemeClr val="bg1"/>
              </a:solidFill>
              <a:latin typeface="Times" pitchFamily="2" charset="0"/>
            </a:endParaRPr>
          </a:p>
        </p:txBody>
      </p:sp>
      <p:graphicFrame>
        <p:nvGraphicFramePr>
          <p:cNvPr id="28702" name="Group 30">
            <a:extLst>
              <a:ext uri="{FF2B5EF4-FFF2-40B4-BE49-F238E27FC236}">
                <a16:creationId xmlns:a16="http://schemas.microsoft.com/office/drawing/2014/main" id="{BE04D324-7ACE-4949-9631-40FA99E09A37}"/>
              </a:ext>
            </a:extLst>
          </p:cNvPr>
          <p:cNvGraphicFramePr>
            <a:graphicFrameLocks noGrp="1"/>
          </p:cNvGraphicFramePr>
          <p:nvPr/>
        </p:nvGraphicFramePr>
        <p:xfrm>
          <a:off x="1066800" y="4038600"/>
          <a:ext cx="7543800" cy="1981200"/>
        </p:xfrm>
        <a:graphic>
          <a:graphicData uri="http://schemas.openxmlformats.org/drawingml/2006/table">
            <a:tbl>
              <a:tblPr/>
              <a:tblGrid>
                <a:gridCol w="5956300">
                  <a:extLst>
                    <a:ext uri="{9D8B030D-6E8A-4147-A177-3AD203B41FA5}">
                      <a16:colId xmlns:a16="http://schemas.microsoft.com/office/drawing/2014/main" val="20000"/>
                    </a:ext>
                  </a:extLst>
                </a:gridCol>
                <a:gridCol w="1587500">
                  <a:extLst>
                    <a:ext uri="{9D8B030D-6E8A-4147-A177-3AD203B41FA5}">
                      <a16:colId xmlns:a16="http://schemas.microsoft.com/office/drawing/2014/main" val="20001"/>
                    </a:ext>
                  </a:extLst>
                </a:gridCol>
              </a:tblGrid>
              <a:tr h="884238">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it-IT" sz="2400" b="0" i="0" u="none" strike="noStrike" kern="1200" cap="none" normalizeH="0" baseline="0" noProof="0" dirty="0">
                          <a:ln>
                            <a:noFill/>
                          </a:ln>
                          <a:solidFill>
                            <a:schemeClr val="tx1"/>
                          </a:solidFill>
                          <a:effectLst/>
                          <a:latin typeface="Arial" pitchFamily="34" charset="0"/>
                          <a:ea typeface="+mn-ea"/>
                          <a:cs typeface="+mn-cs"/>
                        </a:rPr>
                        <a:t>Acquisto di un pranzo </a:t>
                      </a:r>
                      <a:r>
                        <a:rPr kumimoji="0" lang="it-IT" sz="2000" b="0" i="0" u="none" strike="noStrike" kern="1200" cap="none" normalizeH="0" baseline="0" noProof="0" dirty="0">
                          <a:ln>
                            <a:noFill/>
                          </a:ln>
                          <a:solidFill>
                            <a:schemeClr val="tx1"/>
                          </a:solidFill>
                          <a:effectLst/>
                          <a:latin typeface="Arial" pitchFamily="34" charset="0"/>
                          <a:ea typeface="+mn-ea"/>
                          <a:cs typeface="+mn-cs"/>
                        </a:rPr>
                        <a:t>(</a:t>
                      </a:r>
                      <a:r>
                        <a:rPr kumimoji="0" lang="it-IT" sz="2000" b="0" i="1" u="none" strike="noStrike" kern="1200" cap="none" normalizeH="0" baseline="0" noProof="0" dirty="0">
                          <a:ln>
                            <a:noFill/>
                          </a:ln>
                          <a:solidFill>
                            <a:schemeClr val="tx1"/>
                          </a:solidFill>
                          <a:effectLst/>
                          <a:latin typeface="Arial" pitchFamily="34" charset="0"/>
                          <a:ea typeface="+mn-ea"/>
                          <a:cs typeface="+mn-cs"/>
                        </a:rPr>
                        <a:t>conto corrente, importazione di servizi degli Stati Uniti</a:t>
                      </a:r>
                      <a:r>
                        <a:rPr kumimoji="0" lang="it-IT" sz="2000" b="0" i="0" u="none" strike="noStrike" kern="1200" cap="none" normalizeH="0" baseline="0" noProof="0" dirty="0">
                          <a:ln>
                            <a:noFill/>
                          </a:ln>
                          <a:solidFill>
                            <a:schemeClr val="tx1"/>
                          </a:solidFill>
                          <a:effectLst/>
                          <a:latin typeface="Arial" pitchFamily="34" charset="0"/>
                          <a:ea typeface="+mn-ea"/>
                          <a:cs typeface="+mn-cs"/>
                        </a:rPr>
                        <a:t>)</a:t>
                      </a:r>
                    </a:p>
                  </a:txBody>
                  <a:tcPr horzOverflow="overflow">
                    <a:lnL cap="flat">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93663" algn="l" defTabSz="914400" rtl="0" eaLnBrk="1" fontAlgn="base" latinLnBrk="0" hangingPunct="1">
                        <a:lnSpc>
                          <a:spcPct val="100000"/>
                        </a:lnSpc>
                        <a:spcBef>
                          <a:spcPct val="30000"/>
                        </a:spcBef>
                        <a:spcAft>
                          <a:spcPct val="0"/>
                        </a:spcAft>
                        <a:buClr>
                          <a:schemeClr val="tx1"/>
                        </a:buClr>
                        <a:buSzPct val="80000"/>
                        <a:buFontTx/>
                        <a:buNone/>
                        <a:tabLst/>
                      </a:pPr>
                      <a:r>
                        <a:rPr kumimoji="0" lang="en-US" sz="2000" b="0" i="0" u="none" strike="noStrike" cap="none" normalizeH="0" baseline="0" dirty="0">
                          <a:ln>
                            <a:noFill/>
                          </a:ln>
                          <a:solidFill>
                            <a:schemeClr val="tx1"/>
                          </a:solidFill>
                          <a:effectLst/>
                          <a:latin typeface="Arial" pitchFamily="34" charset="0"/>
                        </a:rPr>
                        <a:t>–$200 M</a:t>
                      </a:r>
                      <a:endParaRPr kumimoji="0" lang="en-US" sz="1800" b="0" i="0" u="none" strike="noStrike" cap="none" normalizeH="0" baseline="0" dirty="0">
                        <a:ln>
                          <a:noFill/>
                        </a:ln>
                        <a:solidFill>
                          <a:schemeClr val="tx1"/>
                        </a:solidFill>
                        <a:effectLst/>
                        <a:latin typeface="Arial" pitchFamily="34" charset="0"/>
                      </a:endParaRPr>
                    </a:p>
                  </a:txBody>
                  <a:tcPr horzOverflow="overflow">
                    <a:lnL>
                      <a:noFill/>
                    </a:lnL>
                    <a:lnR cap="flat">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6962">
                <a:tc>
                  <a:txBody>
                    <a:bodyPr/>
                    <a:lstStyle/>
                    <a:p>
                      <a:pPr marL="0" marR="0" lvl="0" indent="0" algn="l" defTabSz="914400" rtl="0" eaLnBrk="1" fontAlgn="base" latinLnBrk="0" hangingPunct="1">
                        <a:lnSpc>
                          <a:spcPct val="100000"/>
                        </a:lnSpc>
                        <a:spcBef>
                          <a:spcPct val="50000"/>
                        </a:spcBef>
                        <a:spcAft>
                          <a:spcPct val="0"/>
                        </a:spcAft>
                        <a:buClr>
                          <a:schemeClr val="tx1"/>
                        </a:buClr>
                        <a:buSzTx/>
                        <a:buFontTx/>
                        <a:buNone/>
                        <a:tabLst/>
                      </a:pPr>
                      <a:r>
                        <a:rPr kumimoji="0" lang="it-IT" sz="2400" b="0" i="0" u="none" strike="noStrike" kern="1200" cap="none" normalizeH="0" baseline="0" noProof="0" dirty="0">
                          <a:ln>
                            <a:noFill/>
                          </a:ln>
                          <a:solidFill>
                            <a:schemeClr val="tx1"/>
                          </a:solidFill>
                          <a:effectLst/>
                          <a:latin typeface="Arial" pitchFamily="34" charset="0"/>
                          <a:ea typeface="+mn-ea"/>
                          <a:cs typeface="+mn-cs"/>
                        </a:rPr>
                        <a:t>Vendita di diritto di credito su First Card </a:t>
                      </a:r>
                      <a:r>
                        <a:rPr kumimoji="0" lang="it-IT" sz="2000" b="0" i="0" u="none" strike="noStrike" kern="1200" cap="none" normalizeH="0" baseline="0" noProof="0" dirty="0">
                          <a:ln>
                            <a:noFill/>
                          </a:ln>
                          <a:solidFill>
                            <a:schemeClr val="tx1"/>
                          </a:solidFill>
                          <a:effectLst/>
                          <a:latin typeface="Arial" pitchFamily="34" charset="0"/>
                          <a:ea typeface="+mn-ea"/>
                          <a:cs typeface="+mn-cs"/>
                        </a:rPr>
                        <a:t>(</a:t>
                      </a:r>
                      <a:r>
                        <a:rPr kumimoji="0" lang="it-IT" sz="2000" b="0" i="1" u="none" strike="noStrike" kern="1200" cap="none" normalizeH="0" baseline="0" noProof="0" dirty="0">
                          <a:ln>
                            <a:noFill/>
                          </a:ln>
                          <a:solidFill>
                            <a:schemeClr val="tx1"/>
                          </a:solidFill>
                          <a:effectLst/>
                          <a:latin typeface="Arial" pitchFamily="34" charset="0"/>
                          <a:ea typeface="+mn-ea"/>
                          <a:cs typeface="+mn-cs"/>
                        </a:rPr>
                        <a:t>conto finanziario, vendita di attività degli Stati Uniti</a:t>
                      </a:r>
                      <a:r>
                        <a:rPr kumimoji="0" lang="it-IT" sz="2000" b="0" i="0" u="none" strike="noStrike" kern="1200" cap="none" normalizeH="0" baseline="0" noProof="0" dirty="0">
                          <a:ln>
                            <a:noFill/>
                          </a:ln>
                          <a:solidFill>
                            <a:schemeClr val="tx1"/>
                          </a:solidFill>
                          <a:effectLst/>
                          <a:latin typeface="Arial" pitchFamily="34" charset="0"/>
                          <a:ea typeface="+mn-ea"/>
                          <a:cs typeface="+mn-cs"/>
                        </a:rPr>
                        <a:t>)</a:t>
                      </a:r>
                    </a:p>
                  </a:txBody>
                  <a:tcPr horzOverflow="overflow">
                    <a:lnL cap="flat">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30000"/>
                        </a:spcBef>
                        <a:spcAft>
                          <a:spcPct val="0"/>
                        </a:spcAft>
                        <a:buClr>
                          <a:schemeClr val="tx1"/>
                        </a:buClr>
                        <a:buSzTx/>
                        <a:buFontTx/>
                        <a:buNone/>
                        <a:tabLst/>
                      </a:pPr>
                      <a:r>
                        <a:rPr kumimoji="0" lang="en-US" sz="2000" b="0" i="0" u="none" strike="noStrike" cap="none" normalizeH="0" baseline="0" dirty="0">
                          <a:ln>
                            <a:noFill/>
                          </a:ln>
                          <a:solidFill>
                            <a:schemeClr val="tx1"/>
                          </a:solidFill>
                          <a:effectLst/>
                          <a:latin typeface="Arial" pitchFamily="34" charset="0"/>
                        </a:rPr>
                        <a:t>+$200 M</a:t>
                      </a:r>
                    </a:p>
                  </a:txBody>
                  <a:tcPr horzOverflow="overflow">
                    <a:lnL>
                      <a:noFill/>
                    </a:lnL>
                    <a:lnR cap="flat">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trips(downRigh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trips(downRight)">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5150C85D-5149-D24B-B43E-920E179EEB4F}"/>
              </a:ext>
            </a:extLst>
          </p:cNvPr>
          <p:cNvSpPr>
            <a:spLocks noGrp="1" noChangeArrowheads="1"/>
          </p:cNvSpPr>
          <p:nvPr>
            <p:ph type="title"/>
          </p:nvPr>
        </p:nvSpPr>
        <p:spPr/>
        <p:txBody>
          <a:bodyPr/>
          <a:lstStyle/>
          <a:p>
            <a:pPr eaLnBrk="1" hangingPunct="1"/>
            <a:r>
              <a:rPr lang="it-IT" altLang="it-IT"/>
              <a:t>Esempi di transazioni nella bilancia</a:t>
            </a:r>
            <a:br>
              <a:rPr lang="it-IT" altLang="it-IT"/>
            </a:br>
            <a:r>
              <a:rPr lang="it-IT" altLang="it-IT"/>
              <a:t>dei pagamenti </a:t>
            </a:r>
          </a:p>
        </p:txBody>
      </p:sp>
      <p:sp>
        <p:nvSpPr>
          <p:cNvPr id="27651" name="Rectangle 3">
            <a:extLst>
              <a:ext uri="{FF2B5EF4-FFF2-40B4-BE49-F238E27FC236}">
                <a16:creationId xmlns:a16="http://schemas.microsoft.com/office/drawing/2014/main" id="{C4A1C354-023C-404D-880D-463E10F0B9AC}"/>
              </a:ext>
            </a:extLst>
          </p:cNvPr>
          <p:cNvSpPr>
            <a:spLocks noGrp="1" noChangeArrowheads="1"/>
          </p:cNvSpPr>
          <p:nvPr>
            <p:ph idx="1"/>
          </p:nvPr>
        </p:nvSpPr>
        <p:spPr>
          <a:xfrm>
            <a:off x="571500" y="1428750"/>
            <a:ext cx="7835900" cy="2286000"/>
          </a:xfrm>
        </p:spPr>
        <p:txBody>
          <a:bodyPr/>
          <a:lstStyle/>
          <a:p>
            <a:pPr eaLnBrk="1" hangingPunct="1">
              <a:spcBef>
                <a:spcPct val="40000"/>
              </a:spcBef>
            </a:pPr>
            <a:r>
              <a:rPr lang="it-IT" altLang="it-IT" sz="2400"/>
              <a:t>Vostro zio Sid di Los Angeles investe sul mercato azionario inglese acquistando azioni della BP per $95.</a:t>
            </a:r>
          </a:p>
          <a:p>
            <a:pPr eaLnBrk="1" hangingPunct="1">
              <a:spcBef>
                <a:spcPct val="40000"/>
              </a:spcBef>
            </a:pPr>
            <a:r>
              <a:rPr lang="it-IT" altLang="it-IT" sz="2400"/>
              <a:t>BP deposita i vostri soldi sul suo conto corrente presso la banca SecondBank di Chicago. La banca accredita l’ammontare del deposito.</a:t>
            </a:r>
          </a:p>
        </p:txBody>
      </p:sp>
      <p:sp>
        <p:nvSpPr>
          <p:cNvPr id="66563" name="Segnaposto piè di pagina 3">
            <a:extLst>
              <a:ext uri="{FF2B5EF4-FFF2-40B4-BE49-F238E27FC236}">
                <a16:creationId xmlns:a16="http://schemas.microsoft.com/office/drawing/2014/main" id="{7E0C2E5A-68A8-4B4E-964F-52DF5908480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6564" name="Segnaposto numero diapositiva 4">
            <a:extLst>
              <a:ext uri="{FF2B5EF4-FFF2-40B4-BE49-F238E27FC236}">
                <a16:creationId xmlns:a16="http://schemas.microsoft.com/office/drawing/2014/main" id="{AC6CFF2A-F21C-E043-907D-50AFB0CB0D3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2330C03-93C0-CC47-AAD1-AA7CE0FDD42F}" type="slidenum">
              <a:rPr lang="en-US" altLang="it-IT" sz="900" smtClean="0">
                <a:solidFill>
                  <a:schemeClr val="bg1"/>
                </a:solidFill>
                <a:latin typeface="Times" pitchFamily="2" charset="0"/>
              </a:rPr>
              <a:pPr eaLnBrk="0" hangingPunct="0">
                <a:spcBef>
                  <a:spcPct val="0"/>
                </a:spcBef>
                <a:buSzTx/>
                <a:buFontTx/>
                <a:buNone/>
              </a:pPr>
              <a:t>17</a:t>
            </a:fld>
            <a:endParaRPr lang="en-US" altLang="it-IT" sz="900">
              <a:solidFill>
                <a:schemeClr val="bg1"/>
              </a:solidFill>
              <a:latin typeface="Times" pitchFamily="2" charset="0"/>
            </a:endParaRPr>
          </a:p>
        </p:txBody>
      </p:sp>
      <p:graphicFrame>
        <p:nvGraphicFramePr>
          <p:cNvPr id="27702" name="Group 54">
            <a:extLst>
              <a:ext uri="{FF2B5EF4-FFF2-40B4-BE49-F238E27FC236}">
                <a16:creationId xmlns:a16="http://schemas.microsoft.com/office/drawing/2014/main" id="{D6D44F50-F3B2-3F4B-9695-137B4A15DACB}"/>
              </a:ext>
            </a:extLst>
          </p:cNvPr>
          <p:cNvGraphicFramePr>
            <a:graphicFrameLocks noGrp="1"/>
          </p:cNvGraphicFramePr>
          <p:nvPr/>
        </p:nvGraphicFramePr>
        <p:xfrm>
          <a:off x="1000125" y="3929063"/>
          <a:ext cx="6858000" cy="2255838"/>
        </p:xfrm>
        <a:graphic>
          <a:graphicData uri="http://schemas.openxmlformats.org/drawingml/2006/table">
            <a:tbl>
              <a:tblPr/>
              <a:tblGrid>
                <a:gridCol w="5491162">
                  <a:extLst>
                    <a:ext uri="{9D8B030D-6E8A-4147-A177-3AD203B41FA5}">
                      <a16:colId xmlns:a16="http://schemas.microsoft.com/office/drawing/2014/main" val="20000"/>
                    </a:ext>
                  </a:extLst>
                </a:gridCol>
                <a:gridCol w="1366838">
                  <a:extLst>
                    <a:ext uri="{9D8B030D-6E8A-4147-A177-3AD203B41FA5}">
                      <a16:colId xmlns:a16="http://schemas.microsoft.com/office/drawing/2014/main" val="20001"/>
                    </a:ext>
                  </a:extLst>
                </a:gridCol>
              </a:tblGrid>
              <a:tr h="1127919">
                <a:tc>
                  <a:txBody>
                    <a:bodyPr/>
                    <a:lstStyle/>
                    <a:p>
                      <a:pPr marL="0" marR="0" lvl="0" indent="-460375" algn="l" defTabSz="914400" rtl="0" eaLnBrk="1" fontAlgn="base" latinLnBrk="0" hangingPunct="1">
                        <a:lnSpc>
                          <a:spcPct val="100000"/>
                        </a:lnSpc>
                        <a:spcBef>
                          <a:spcPts val="0"/>
                        </a:spcBef>
                        <a:spcAft>
                          <a:spcPct val="0"/>
                        </a:spcAft>
                        <a:buClr>
                          <a:schemeClr val="tx1"/>
                        </a:buClr>
                        <a:buSzTx/>
                        <a:buFontTx/>
                        <a:buNone/>
                        <a:tabLst/>
                      </a:pPr>
                      <a:r>
                        <a:rPr kumimoji="0" lang="it-IT" sz="2400" b="0" i="0" u="none" strike="noStrike" kern="1200" cap="none" normalizeH="0" baseline="0" noProof="0" dirty="0">
                          <a:ln>
                            <a:noFill/>
                          </a:ln>
                          <a:solidFill>
                            <a:schemeClr val="tx1"/>
                          </a:solidFill>
                          <a:effectLst/>
                          <a:latin typeface="Arial" pitchFamily="34" charset="0"/>
                          <a:ea typeface="+mn-ea"/>
                          <a:cs typeface="+mn-cs"/>
                        </a:rPr>
                        <a:t>Acquisto di una quota di BP</a:t>
                      </a:r>
                      <a:br>
                        <a:rPr kumimoji="0" lang="it-IT" sz="2400" b="0" i="0" u="none" strike="noStrike" kern="1200" cap="none" normalizeH="0" baseline="0" noProof="0" dirty="0">
                          <a:ln>
                            <a:noFill/>
                          </a:ln>
                          <a:solidFill>
                            <a:schemeClr val="tx1"/>
                          </a:solidFill>
                          <a:effectLst/>
                          <a:latin typeface="Arial" pitchFamily="34" charset="0"/>
                          <a:ea typeface="+mn-ea"/>
                          <a:cs typeface="+mn-cs"/>
                        </a:rPr>
                      </a:br>
                      <a:r>
                        <a:rPr kumimoji="0" lang="it-IT" sz="2000" b="0" i="0" u="none" strike="noStrike" kern="1200" cap="none" normalizeH="0" baseline="0" noProof="0" dirty="0">
                          <a:ln>
                            <a:noFill/>
                          </a:ln>
                          <a:solidFill>
                            <a:schemeClr val="tx1"/>
                          </a:solidFill>
                          <a:effectLst/>
                          <a:latin typeface="Arial" pitchFamily="34" charset="0"/>
                          <a:ea typeface="+mn-ea"/>
                          <a:cs typeface="+mn-cs"/>
                        </a:rPr>
                        <a:t>(</a:t>
                      </a:r>
                      <a:r>
                        <a:rPr kumimoji="0" lang="it-IT" sz="2000" b="0" i="1" u="none" strike="noStrike" kern="1200" cap="none" normalizeH="0" baseline="0" noProof="0" dirty="0">
                          <a:ln>
                            <a:noFill/>
                          </a:ln>
                          <a:solidFill>
                            <a:schemeClr val="tx1"/>
                          </a:solidFill>
                          <a:effectLst/>
                          <a:latin typeface="Arial" pitchFamily="34" charset="0"/>
                          <a:ea typeface="+mn-ea"/>
                          <a:cs typeface="+mn-cs"/>
                        </a:rPr>
                        <a:t>conto finanziario, acquisto di attività da parte degli Stati Uniti</a:t>
                      </a:r>
                      <a:r>
                        <a:rPr kumimoji="0" lang="it-IT" sz="2000" b="0" i="0" u="none" strike="noStrike" kern="1200" cap="none" normalizeH="0" baseline="0" noProof="0" dirty="0">
                          <a:ln>
                            <a:noFill/>
                          </a:ln>
                          <a:solidFill>
                            <a:schemeClr val="tx1"/>
                          </a:solidFill>
                          <a:effectLst/>
                          <a:latin typeface="Arial" pitchFamily="34" charset="0"/>
                          <a:ea typeface="+mn-ea"/>
                          <a:cs typeface="+mn-cs"/>
                        </a:rPr>
                        <a:t>)</a:t>
                      </a:r>
                      <a:r>
                        <a:rPr kumimoji="0" lang="it-IT" sz="2400" b="0" i="0" u="none" strike="noStrike" cap="none" normalizeH="0" baseline="0" dirty="0">
                          <a:ln>
                            <a:noFill/>
                          </a:ln>
                          <a:solidFill>
                            <a:schemeClr val="tx1"/>
                          </a:solidFill>
                          <a:effectLst/>
                          <a:latin typeface="Arial" pitchFamily="34" charset="0"/>
                        </a:rPr>
                        <a:t>		</a:t>
                      </a:r>
                    </a:p>
                  </a:txBody>
                  <a:tcPr marT="45726" marB="45726" horzOverflow="overflow">
                    <a:lnL cap="flat">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30000"/>
                        </a:spcBef>
                        <a:spcAft>
                          <a:spcPct val="0"/>
                        </a:spcAft>
                        <a:buClr>
                          <a:schemeClr val="tx1"/>
                        </a:buClr>
                        <a:buSzPct val="80000"/>
                        <a:buFontTx/>
                        <a:buNone/>
                        <a:tabLst/>
                      </a:pPr>
                      <a:r>
                        <a:rPr kumimoji="0" lang="en-US" sz="2000" b="0" i="0" u="none" strike="noStrike" cap="none" normalizeH="0" baseline="0" dirty="0">
                          <a:ln>
                            <a:noFill/>
                          </a:ln>
                          <a:solidFill>
                            <a:schemeClr val="tx1"/>
                          </a:solidFill>
                          <a:effectLst/>
                          <a:latin typeface="Arial" pitchFamily="34" charset="0"/>
                        </a:rPr>
                        <a:t>–$95</a:t>
                      </a:r>
                      <a:endParaRPr kumimoji="0" lang="en-US" sz="2400" b="0" i="0" u="none" strike="noStrike" cap="none" normalizeH="0" baseline="0" dirty="0">
                        <a:ln>
                          <a:noFill/>
                        </a:ln>
                        <a:solidFill>
                          <a:schemeClr val="tx1"/>
                        </a:solidFill>
                        <a:effectLst/>
                        <a:latin typeface="Arial" pitchFamily="34" charset="0"/>
                      </a:endParaRPr>
                    </a:p>
                  </a:txBody>
                  <a:tcPr marT="45726" marB="45726" horzOverflow="overflow">
                    <a:lnL>
                      <a:noFill/>
                    </a:lnL>
                    <a:lnR cap="flat">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7919">
                <a:tc>
                  <a:txBody>
                    <a:bodyPr/>
                    <a:lstStyle/>
                    <a:p>
                      <a:pPr marL="0" marR="0" lvl="1" indent="0" algn="l" defTabSz="914400" rtl="0" eaLnBrk="1" fontAlgn="base" latinLnBrk="0" hangingPunct="1">
                        <a:lnSpc>
                          <a:spcPct val="100000"/>
                        </a:lnSpc>
                        <a:spcBef>
                          <a:spcPct val="30000"/>
                        </a:spcBef>
                        <a:spcAft>
                          <a:spcPct val="0"/>
                        </a:spcAft>
                        <a:buClr>
                          <a:schemeClr val="tx1"/>
                        </a:buClr>
                        <a:buSzPct val="80000"/>
                        <a:buFontTx/>
                        <a:buNone/>
                        <a:tabLst/>
                      </a:pPr>
                      <a:r>
                        <a:rPr kumimoji="0" lang="it-IT" sz="2400" b="0" i="0" u="none" strike="noStrike" kern="1200" cap="none" normalizeH="0" baseline="0" noProof="0" dirty="0">
                          <a:ln>
                            <a:noFill/>
                          </a:ln>
                          <a:solidFill>
                            <a:schemeClr val="tx1"/>
                          </a:solidFill>
                          <a:effectLst/>
                          <a:latin typeface="Arial" pitchFamily="34" charset="0"/>
                          <a:ea typeface="+mn-ea"/>
                          <a:cs typeface="+mn-cs"/>
                        </a:rPr>
                        <a:t>Deposito di BP alla SecondBank di Chicago</a:t>
                      </a:r>
                      <a:r>
                        <a:rPr kumimoji="0" lang="it-IT" sz="2000" b="0" i="0" u="none" strike="noStrike" kern="1200" cap="none" normalizeH="0" baseline="0" noProof="0" dirty="0">
                          <a:ln>
                            <a:noFill/>
                          </a:ln>
                          <a:solidFill>
                            <a:schemeClr val="tx1"/>
                          </a:solidFill>
                          <a:effectLst/>
                          <a:latin typeface="Arial" pitchFamily="34" charset="0"/>
                          <a:ea typeface="+mn-ea"/>
                          <a:cs typeface="+mn-cs"/>
                        </a:rPr>
                        <a:t> (</a:t>
                      </a:r>
                      <a:r>
                        <a:rPr kumimoji="0" lang="it-IT" sz="2000" b="0" i="1" u="none" strike="noStrike" kern="1200" cap="none" normalizeH="0" baseline="0" noProof="0" dirty="0">
                          <a:ln>
                            <a:noFill/>
                          </a:ln>
                          <a:solidFill>
                            <a:schemeClr val="tx1"/>
                          </a:solidFill>
                          <a:effectLst/>
                          <a:latin typeface="Arial" pitchFamily="34" charset="0"/>
                          <a:ea typeface="+mn-ea"/>
                          <a:cs typeface="+mn-cs"/>
                        </a:rPr>
                        <a:t>conto </a:t>
                      </a:r>
                      <a:r>
                        <a:rPr kumimoji="0" lang="it-IT" sz="2000" b="0" i="1" u="none" strike="noStrike" cap="none" normalizeH="0" baseline="0" dirty="0">
                          <a:ln>
                            <a:noFill/>
                          </a:ln>
                          <a:solidFill>
                            <a:schemeClr val="tx1"/>
                          </a:solidFill>
                          <a:effectLst/>
                          <a:latin typeface="Arial" pitchFamily="34" charset="0"/>
                        </a:rPr>
                        <a:t>finanziario, vendita di attività degli Stati Uniti</a:t>
                      </a:r>
                      <a:r>
                        <a:rPr kumimoji="0" lang="it-IT" sz="2000" b="0" i="0" u="none" strike="noStrike" cap="none" normalizeH="0" baseline="0" dirty="0">
                          <a:ln>
                            <a:noFill/>
                          </a:ln>
                          <a:solidFill>
                            <a:schemeClr val="tx1"/>
                          </a:solidFill>
                          <a:effectLst/>
                          <a:latin typeface="Arial" pitchFamily="34" charset="0"/>
                        </a:rPr>
                        <a:t>) 		</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30000"/>
                        </a:spcBef>
                        <a:spcAft>
                          <a:spcPct val="0"/>
                        </a:spcAft>
                        <a:buClr>
                          <a:schemeClr val="tx1"/>
                        </a:buClr>
                        <a:buSzTx/>
                        <a:buFontTx/>
                        <a:buNone/>
                        <a:tabLst/>
                      </a:pPr>
                      <a:r>
                        <a:rPr kumimoji="0" lang="en-US" sz="2000" b="0" i="0" u="none" strike="noStrike" cap="none" normalizeH="0" baseline="0" dirty="0">
                          <a:ln>
                            <a:noFill/>
                          </a:ln>
                          <a:solidFill>
                            <a:schemeClr val="tx1"/>
                          </a:solidFill>
                          <a:effectLst/>
                          <a:latin typeface="Arial" pitchFamily="34" charset="0"/>
                        </a:rPr>
                        <a:t>+$95</a:t>
                      </a:r>
                    </a:p>
                    <a:p>
                      <a:pPr marL="0" marR="0" lvl="0" indent="0" algn="l" defTabSz="914400" rtl="0" eaLnBrk="1" fontAlgn="base" latinLnBrk="0" hangingPunct="1">
                        <a:lnSpc>
                          <a:spcPct val="100000"/>
                        </a:lnSpc>
                        <a:spcBef>
                          <a:spcPct val="30000"/>
                        </a:spcBef>
                        <a:spcAft>
                          <a:spcPct val="0"/>
                        </a:spcAft>
                        <a:buClr>
                          <a:schemeClr val="tx1"/>
                        </a:buClr>
                        <a:buSzTx/>
                        <a:buFont typeface="Times"/>
                        <a:buNone/>
                        <a:tabLst/>
                      </a:pPr>
                      <a:endParaRPr kumimoji="0" lang="en-US" sz="2800" b="0" i="0" u="none" strike="noStrike" cap="none" normalizeH="0" baseline="0" dirty="0">
                        <a:ln>
                          <a:noFill/>
                        </a:ln>
                        <a:solidFill>
                          <a:schemeClr val="tx1"/>
                        </a:solidFill>
                        <a:effectLst/>
                        <a:latin typeface="Arial" pitchFamily="34" charset="0"/>
                      </a:endParaRPr>
                    </a:p>
                  </a:txBody>
                  <a:tcPr marT="45726" marB="45726" horzOverflow="overflow">
                    <a:lnL>
                      <a:noFill/>
                    </a:lnL>
                    <a:lnR cap="flat">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trips(downRight)">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A822DA00-53A8-8344-AC2B-22D143DFEFDE}"/>
              </a:ext>
            </a:extLst>
          </p:cNvPr>
          <p:cNvSpPr>
            <a:spLocks noGrp="1" noChangeArrowheads="1"/>
          </p:cNvSpPr>
          <p:nvPr>
            <p:ph type="title"/>
          </p:nvPr>
        </p:nvSpPr>
        <p:spPr/>
        <p:txBody>
          <a:bodyPr/>
          <a:lstStyle/>
          <a:p>
            <a:pPr eaLnBrk="1" hangingPunct="1"/>
            <a:r>
              <a:rPr lang="it-IT" altLang="it-IT"/>
              <a:t>Esempi di transazioni nella bilancia</a:t>
            </a:r>
            <a:br>
              <a:rPr lang="it-IT" altLang="it-IT"/>
            </a:br>
            <a:r>
              <a:rPr lang="it-IT" altLang="it-IT"/>
              <a:t>dei pagamenti </a:t>
            </a:r>
          </a:p>
        </p:txBody>
      </p:sp>
      <p:sp>
        <p:nvSpPr>
          <p:cNvPr id="28675" name="Rectangle 3">
            <a:extLst>
              <a:ext uri="{FF2B5EF4-FFF2-40B4-BE49-F238E27FC236}">
                <a16:creationId xmlns:a16="http://schemas.microsoft.com/office/drawing/2014/main" id="{2B6FDDF3-4356-5445-BFF6-506D7389A683}"/>
              </a:ext>
            </a:extLst>
          </p:cNvPr>
          <p:cNvSpPr>
            <a:spLocks noGrp="1" noChangeArrowheads="1"/>
          </p:cNvSpPr>
          <p:nvPr>
            <p:ph idx="1"/>
          </p:nvPr>
        </p:nvSpPr>
        <p:spPr>
          <a:xfrm>
            <a:off x="714375" y="1571625"/>
            <a:ext cx="7835900" cy="1981200"/>
          </a:xfrm>
        </p:spPr>
        <p:txBody>
          <a:bodyPr/>
          <a:lstStyle/>
          <a:p>
            <a:pPr eaLnBrk="1" hangingPunct="1">
              <a:lnSpc>
                <a:spcPct val="80000"/>
              </a:lnSpc>
              <a:spcBef>
                <a:spcPct val="40000"/>
              </a:spcBef>
            </a:pPr>
            <a:r>
              <a:rPr lang="it-IT" altLang="it-IT" sz="2400"/>
              <a:t>Le banche statunitensi cancellano 5000 dollari di debito al governo di Bygonia.</a:t>
            </a:r>
          </a:p>
          <a:p>
            <a:pPr eaLnBrk="1" hangingPunct="1">
              <a:lnSpc>
                <a:spcPct val="80000"/>
              </a:lnSpc>
              <a:spcBef>
                <a:spcPct val="40000"/>
              </a:spcBef>
            </a:pPr>
            <a:r>
              <a:rPr lang="it-IT" altLang="it-IT" sz="2400"/>
              <a:t>La riduzione del debito implica un credito sui conti correnti di Bygonia.</a:t>
            </a:r>
          </a:p>
        </p:txBody>
      </p:sp>
      <p:sp>
        <p:nvSpPr>
          <p:cNvPr id="68611" name="Segnaposto piè di pagina 3">
            <a:extLst>
              <a:ext uri="{FF2B5EF4-FFF2-40B4-BE49-F238E27FC236}">
                <a16:creationId xmlns:a16="http://schemas.microsoft.com/office/drawing/2014/main" id="{10D22D97-DFF1-E147-907E-8245C408B1C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8612" name="Segnaposto numero diapositiva 4">
            <a:extLst>
              <a:ext uri="{FF2B5EF4-FFF2-40B4-BE49-F238E27FC236}">
                <a16:creationId xmlns:a16="http://schemas.microsoft.com/office/drawing/2014/main" id="{FAA47BD9-0D3D-A34C-A595-C52F384AE67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5970F48-3258-E74A-B6C7-1F971C734758}" type="slidenum">
              <a:rPr lang="en-US" altLang="it-IT" sz="900" smtClean="0">
                <a:solidFill>
                  <a:schemeClr val="bg1"/>
                </a:solidFill>
                <a:latin typeface="Times" pitchFamily="2" charset="0"/>
              </a:rPr>
              <a:pPr eaLnBrk="0" hangingPunct="0">
                <a:spcBef>
                  <a:spcPct val="0"/>
                </a:spcBef>
                <a:buSzTx/>
                <a:buFontTx/>
                <a:buNone/>
              </a:pPr>
              <a:t>18</a:t>
            </a:fld>
            <a:endParaRPr lang="en-US" altLang="it-IT" sz="900">
              <a:solidFill>
                <a:schemeClr val="bg1"/>
              </a:solidFill>
              <a:latin typeface="Times" pitchFamily="2" charset="0"/>
            </a:endParaRPr>
          </a:p>
        </p:txBody>
      </p:sp>
      <p:graphicFrame>
        <p:nvGraphicFramePr>
          <p:cNvPr id="28702" name="Group 30">
            <a:extLst>
              <a:ext uri="{FF2B5EF4-FFF2-40B4-BE49-F238E27FC236}">
                <a16:creationId xmlns:a16="http://schemas.microsoft.com/office/drawing/2014/main" id="{2E900717-5DD9-3C4D-B388-D1FDCD91A06B}"/>
              </a:ext>
            </a:extLst>
          </p:cNvPr>
          <p:cNvGraphicFramePr>
            <a:graphicFrameLocks noGrp="1"/>
          </p:cNvGraphicFramePr>
          <p:nvPr/>
        </p:nvGraphicFramePr>
        <p:xfrm>
          <a:off x="1000125" y="3571875"/>
          <a:ext cx="7543800" cy="2224089"/>
        </p:xfrm>
        <a:graphic>
          <a:graphicData uri="http://schemas.openxmlformats.org/drawingml/2006/table">
            <a:tbl>
              <a:tblPr/>
              <a:tblGrid>
                <a:gridCol w="5719778">
                  <a:extLst>
                    <a:ext uri="{9D8B030D-6E8A-4147-A177-3AD203B41FA5}">
                      <a16:colId xmlns:a16="http://schemas.microsoft.com/office/drawing/2014/main" val="20000"/>
                    </a:ext>
                  </a:extLst>
                </a:gridCol>
                <a:gridCol w="1824022">
                  <a:extLst>
                    <a:ext uri="{9D8B030D-6E8A-4147-A177-3AD203B41FA5}">
                      <a16:colId xmlns:a16="http://schemas.microsoft.com/office/drawing/2014/main" val="20001"/>
                    </a:ext>
                  </a:extLst>
                </a:gridCol>
              </a:tblGrid>
              <a:tr h="1127711">
                <a:tc>
                  <a:txBody>
                    <a:bodyPr/>
                    <a:lstStyle/>
                    <a:p>
                      <a:pPr marL="0" marR="0" lvl="0" indent="0" algn="l" defTabSz="914400" rtl="0" eaLnBrk="1" fontAlgn="base" latinLnBrk="0" hangingPunct="1">
                        <a:lnSpc>
                          <a:spcPct val="100000"/>
                        </a:lnSpc>
                        <a:spcBef>
                          <a:spcPts val="0"/>
                        </a:spcBef>
                        <a:spcAft>
                          <a:spcPct val="0"/>
                        </a:spcAft>
                        <a:buClr>
                          <a:schemeClr val="tx1"/>
                        </a:buClr>
                        <a:buSzTx/>
                        <a:buFontTx/>
                        <a:buNone/>
                        <a:tabLst/>
                      </a:pPr>
                      <a:r>
                        <a:rPr kumimoji="0" lang="it-IT" sz="2400" b="0" i="0" u="none" strike="noStrike" kern="1200" cap="none" normalizeH="0" baseline="0" noProof="0" dirty="0">
                          <a:ln>
                            <a:noFill/>
                          </a:ln>
                          <a:solidFill>
                            <a:schemeClr val="tx1"/>
                          </a:solidFill>
                          <a:effectLst/>
                          <a:latin typeface="Arial" pitchFamily="34" charset="0"/>
                          <a:ea typeface="+mn-ea"/>
                          <a:cs typeface="+mn-cs"/>
                        </a:rPr>
                        <a:t>Cancellazione del debito da parte delle banche statunitensi </a:t>
                      </a:r>
                      <a:r>
                        <a:rPr kumimoji="0" lang="it-IT" sz="2000" b="0" i="0" u="none" strike="noStrike" kern="1200" cap="none" normalizeH="0" baseline="0" noProof="0" dirty="0">
                          <a:ln>
                            <a:noFill/>
                          </a:ln>
                          <a:solidFill>
                            <a:schemeClr val="tx1"/>
                          </a:solidFill>
                          <a:effectLst/>
                          <a:latin typeface="Arial" pitchFamily="34" charset="0"/>
                          <a:ea typeface="+mn-ea"/>
                          <a:cs typeface="+mn-cs"/>
                        </a:rPr>
                        <a:t>(</a:t>
                      </a:r>
                      <a:r>
                        <a:rPr kumimoji="0" lang="it-IT" sz="2000" b="0" i="1" u="none" strike="noStrike" kern="1200" cap="none" normalizeH="0" baseline="0" noProof="0" dirty="0">
                          <a:ln>
                            <a:noFill/>
                          </a:ln>
                          <a:solidFill>
                            <a:schemeClr val="tx1"/>
                          </a:solidFill>
                          <a:effectLst/>
                          <a:latin typeface="Arial" pitchFamily="34" charset="0"/>
                          <a:ea typeface="+mn-ea"/>
                          <a:cs typeface="+mn-cs"/>
                        </a:rPr>
                        <a:t>conto capitale, trasferimento degli Stati Uniti</a:t>
                      </a:r>
                      <a:r>
                        <a:rPr kumimoji="0" lang="it-IT" sz="2000" b="0" i="0" u="none" strike="noStrike" kern="1200" cap="none" normalizeH="0" baseline="0" noProof="0" dirty="0">
                          <a:ln>
                            <a:noFill/>
                          </a:ln>
                          <a:solidFill>
                            <a:schemeClr val="tx1"/>
                          </a:solidFill>
                          <a:effectLst/>
                          <a:latin typeface="Arial" pitchFamily="34" charset="0"/>
                          <a:ea typeface="+mn-ea"/>
                          <a:cs typeface="+mn-cs"/>
                        </a:rPr>
                        <a:t>)</a:t>
                      </a:r>
                    </a:p>
                  </a:txBody>
                  <a:tcPr marT="45696" marB="45696" horzOverflow="overflow">
                    <a:lnL cap="flat">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93663" algn="l" defTabSz="914400" rtl="0" eaLnBrk="1" fontAlgn="base" latinLnBrk="0" hangingPunct="1">
                        <a:lnSpc>
                          <a:spcPct val="100000"/>
                        </a:lnSpc>
                        <a:spcBef>
                          <a:spcPct val="30000"/>
                        </a:spcBef>
                        <a:spcAft>
                          <a:spcPct val="0"/>
                        </a:spcAft>
                        <a:buClr>
                          <a:schemeClr val="tx1"/>
                        </a:buClr>
                        <a:buSzPct val="80000"/>
                        <a:buFontTx/>
                        <a:buNone/>
                        <a:tabLst/>
                      </a:pPr>
                      <a:r>
                        <a:rPr kumimoji="0" lang="en-US" sz="2000" b="0" i="0" u="none" strike="noStrike" cap="none" normalizeH="0" baseline="0" dirty="0">
                          <a:ln>
                            <a:noFill/>
                          </a:ln>
                          <a:solidFill>
                            <a:schemeClr val="tx1"/>
                          </a:solidFill>
                          <a:effectLst/>
                          <a:latin typeface="Arial" pitchFamily="34" charset="0"/>
                        </a:rPr>
                        <a:t>–$5000 M</a:t>
                      </a:r>
                      <a:endParaRPr kumimoji="0" lang="en-US" sz="1800" b="0" i="0" u="none" strike="noStrike" cap="none" normalizeH="0" baseline="0" dirty="0">
                        <a:ln>
                          <a:noFill/>
                        </a:ln>
                        <a:solidFill>
                          <a:schemeClr val="tx1"/>
                        </a:solidFill>
                        <a:effectLst/>
                        <a:latin typeface="Arial" pitchFamily="34" charset="0"/>
                      </a:endParaRPr>
                    </a:p>
                  </a:txBody>
                  <a:tcPr marT="45696" marB="45696" horzOverflow="overflow">
                    <a:lnL>
                      <a:noFill/>
                    </a:lnL>
                    <a:lnR cap="flat">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96377">
                <a:tc>
                  <a:txBody>
                    <a:bodyPr/>
                    <a:lstStyle/>
                    <a:p>
                      <a:pPr marL="0" marR="0" lvl="0" indent="0" algn="l" defTabSz="914400" rtl="0" eaLnBrk="1" fontAlgn="base" latinLnBrk="0" hangingPunct="1">
                        <a:lnSpc>
                          <a:spcPct val="100000"/>
                        </a:lnSpc>
                        <a:spcBef>
                          <a:spcPts val="0"/>
                        </a:spcBef>
                        <a:spcAft>
                          <a:spcPct val="0"/>
                        </a:spcAft>
                        <a:buClr>
                          <a:schemeClr val="tx1"/>
                        </a:buClr>
                        <a:buSzTx/>
                        <a:buFontTx/>
                        <a:buNone/>
                        <a:tabLst/>
                      </a:pPr>
                      <a:r>
                        <a:rPr kumimoji="0" lang="it-IT" sz="2400" b="0" i="0" u="none" strike="noStrike" cap="none" normalizeH="0" baseline="0" noProof="0" dirty="0">
                          <a:ln>
                            <a:noFill/>
                          </a:ln>
                          <a:solidFill>
                            <a:schemeClr val="tx1"/>
                          </a:solidFill>
                          <a:effectLst/>
                          <a:latin typeface="Arial" pitchFamily="34" charset="0"/>
                        </a:rPr>
                        <a:t>Vendita di deposito bancario </a:t>
                      </a:r>
                    </a:p>
                    <a:p>
                      <a:pPr marL="0" marR="0" lvl="0" indent="0" algn="l" defTabSz="914400" rtl="0" eaLnBrk="1" fontAlgn="base" latinLnBrk="0" hangingPunct="1">
                        <a:lnSpc>
                          <a:spcPct val="100000"/>
                        </a:lnSpc>
                        <a:spcBef>
                          <a:spcPts val="0"/>
                        </a:spcBef>
                        <a:spcAft>
                          <a:spcPct val="0"/>
                        </a:spcAft>
                        <a:buClr>
                          <a:schemeClr val="tx1"/>
                        </a:buClr>
                        <a:buSzTx/>
                        <a:buFontTx/>
                        <a:buNone/>
                        <a:tabLst/>
                      </a:pPr>
                      <a:r>
                        <a:rPr kumimoji="0" lang="it-IT" sz="2000" b="0" i="0" u="none" strike="noStrike" cap="none" normalizeH="0" baseline="0" noProof="0" dirty="0">
                          <a:ln>
                            <a:noFill/>
                          </a:ln>
                          <a:solidFill>
                            <a:schemeClr val="tx1"/>
                          </a:solidFill>
                          <a:effectLst/>
                          <a:latin typeface="Arial" pitchFamily="34" charset="0"/>
                        </a:rPr>
                        <a:t>(</a:t>
                      </a:r>
                      <a:r>
                        <a:rPr kumimoji="0" lang="it-IT" sz="2000" b="0" i="1" u="none" strike="noStrike" cap="none" normalizeH="0" baseline="0" noProof="0" dirty="0">
                          <a:ln>
                            <a:noFill/>
                          </a:ln>
                          <a:solidFill>
                            <a:schemeClr val="tx1"/>
                          </a:solidFill>
                          <a:effectLst/>
                          <a:latin typeface="Arial" pitchFamily="34" charset="0"/>
                        </a:rPr>
                        <a:t>conto finanziario, vendita di attività degli Stati Uniti</a:t>
                      </a:r>
                      <a:r>
                        <a:rPr kumimoji="0" lang="it-IT" sz="2000" b="0" i="0" u="none" strike="noStrike" cap="none" normalizeH="0" baseline="0" noProof="0" dirty="0">
                          <a:ln>
                            <a:noFill/>
                          </a:ln>
                          <a:solidFill>
                            <a:schemeClr val="tx1"/>
                          </a:solidFill>
                          <a:effectLst/>
                          <a:latin typeface="Arial" pitchFamily="34" charset="0"/>
                        </a:rPr>
                        <a:t>) 	</a:t>
                      </a:r>
                    </a:p>
                  </a:txBody>
                  <a:tcPr marT="45696" marB="45696" horzOverflow="overflow">
                    <a:lnL cap="flat">
                      <a:noFill/>
                    </a:lnL>
                    <a:lnR>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30000"/>
                        </a:spcBef>
                        <a:spcAft>
                          <a:spcPct val="0"/>
                        </a:spcAft>
                        <a:buClr>
                          <a:schemeClr val="tx1"/>
                        </a:buClr>
                        <a:buSzTx/>
                        <a:buFontTx/>
                        <a:buNone/>
                        <a:tabLst/>
                      </a:pPr>
                      <a:r>
                        <a:rPr kumimoji="0" lang="en-US" sz="2000" b="0" i="0" u="none" strike="noStrike" cap="none" normalizeH="0" baseline="0" dirty="0">
                          <a:ln>
                            <a:noFill/>
                          </a:ln>
                          <a:solidFill>
                            <a:schemeClr val="tx1"/>
                          </a:solidFill>
                          <a:effectLst/>
                          <a:latin typeface="Arial" pitchFamily="34" charset="0"/>
                        </a:rPr>
                        <a:t>+$5000 M</a:t>
                      </a:r>
                    </a:p>
                  </a:txBody>
                  <a:tcPr marT="45696" marB="45696" horzOverflow="overflow">
                    <a:lnL>
                      <a:noFill/>
                    </a:lnL>
                    <a:lnR cap="flat">
                      <a:noFill/>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trips(downRigh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trips(downRight)">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9956610D-1EE0-B847-A527-F4EFE2248A73}"/>
              </a:ext>
            </a:extLst>
          </p:cNvPr>
          <p:cNvSpPr>
            <a:spLocks noGrp="1" noChangeArrowheads="1"/>
          </p:cNvSpPr>
          <p:nvPr>
            <p:ph type="title"/>
          </p:nvPr>
        </p:nvSpPr>
        <p:spPr/>
        <p:txBody>
          <a:bodyPr/>
          <a:lstStyle/>
          <a:p>
            <a:pPr algn="ctr" eaLnBrk="1" hangingPunct="1"/>
            <a:r>
              <a:rPr lang="it-IT" altLang="it-IT" sz="2800"/>
              <a:t>Come si raggiunge il pareggio</a:t>
            </a:r>
            <a:br>
              <a:rPr lang="it-IT" altLang="it-IT" sz="2800"/>
            </a:br>
            <a:r>
              <a:rPr lang="it-IT" altLang="it-IT" sz="2800"/>
              <a:t>della bilancia dei pagamenti?</a:t>
            </a:r>
          </a:p>
        </p:txBody>
      </p:sp>
      <p:sp>
        <p:nvSpPr>
          <p:cNvPr id="29699" name="Rectangle 3">
            <a:extLst>
              <a:ext uri="{FF2B5EF4-FFF2-40B4-BE49-F238E27FC236}">
                <a16:creationId xmlns:a16="http://schemas.microsoft.com/office/drawing/2014/main" id="{CD7E563C-09AD-9049-AE08-26637636E737}"/>
              </a:ext>
            </a:extLst>
          </p:cNvPr>
          <p:cNvSpPr>
            <a:spLocks noGrp="1" noChangeArrowheads="1"/>
          </p:cNvSpPr>
          <p:nvPr>
            <p:ph idx="1"/>
          </p:nvPr>
        </p:nvSpPr>
        <p:spPr/>
        <p:txBody>
          <a:bodyPr/>
          <a:lstStyle/>
          <a:p>
            <a:pPr eaLnBrk="1" hangingPunct="1"/>
            <a:r>
              <a:rPr lang="it-IT" altLang="it-IT" sz="2400"/>
              <a:t>In virtù della contabilizzazione a partita doppia, il pareggio della bilancia dei pagamenti implica la seguente equazione:</a:t>
            </a:r>
          </a:p>
          <a:p>
            <a:pPr eaLnBrk="1" hangingPunct="1">
              <a:buFont typeface="Times" pitchFamily="2" charset="0"/>
              <a:buNone/>
            </a:pPr>
            <a:r>
              <a:rPr lang="it-IT" altLang="it-IT" sz="2800" i="1"/>
              <a:t>	</a:t>
            </a:r>
            <a:r>
              <a:rPr lang="it-IT" altLang="it-IT" sz="2400" i="1"/>
              <a:t>conto corrente + conto capitale = </a:t>
            </a:r>
          </a:p>
          <a:p>
            <a:pPr eaLnBrk="1" hangingPunct="1">
              <a:buFont typeface="Times" pitchFamily="2" charset="0"/>
              <a:buNone/>
            </a:pPr>
            <a:r>
              <a:rPr lang="it-IT" altLang="it-IT" sz="2400" i="1"/>
              <a:t>			conto finanziario</a:t>
            </a:r>
          </a:p>
        </p:txBody>
      </p:sp>
      <p:sp>
        <p:nvSpPr>
          <p:cNvPr id="70659" name="Segnaposto piè di pagina 3">
            <a:extLst>
              <a:ext uri="{FF2B5EF4-FFF2-40B4-BE49-F238E27FC236}">
                <a16:creationId xmlns:a16="http://schemas.microsoft.com/office/drawing/2014/main" id="{99642F06-B1CC-854D-BBAF-372FA4DC29C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0660" name="Segnaposto numero diapositiva 4">
            <a:extLst>
              <a:ext uri="{FF2B5EF4-FFF2-40B4-BE49-F238E27FC236}">
                <a16:creationId xmlns:a16="http://schemas.microsoft.com/office/drawing/2014/main" id="{E96D5D57-BCB9-CA41-9AA6-D2A8E2F742F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A26A27C-8980-3346-9450-B0A8DF9D9233}" type="slidenum">
              <a:rPr lang="en-US" altLang="it-IT" sz="900" smtClean="0">
                <a:solidFill>
                  <a:schemeClr val="bg1"/>
                </a:solidFill>
                <a:latin typeface="Times" pitchFamily="2" charset="0"/>
              </a:rPr>
              <a:pPr eaLnBrk="0" hangingPunct="0">
                <a:spcBef>
                  <a:spcPct val="0"/>
                </a:spcBef>
                <a:buSzTx/>
                <a:buFontTx/>
                <a:buNone/>
              </a:pPr>
              <a:t>19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strips(downRigh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strips(downRight)">
                                      <p:cBhvr>
                                        <p:cTn id="12" dur="500"/>
                                        <p:tgtEl>
                                          <p:spTgt spid="29699">
                                            <p:txEl>
                                              <p:pRg st="1" end="1"/>
                                            </p:txEl>
                                          </p:spTgt>
                                        </p:tgtEl>
                                      </p:cBhvr>
                                    </p:animEffect>
                                  </p:childTnLst>
                                </p:cTn>
                              </p:par>
                            </p:childTnLst>
                          </p:cTn>
                        </p:par>
                        <p:par>
                          <p:cTn id="13" fill="hold" nodeType="afterGroup">
                            <p:stCondLst>
                              <p:cond delay="500"/>
                            </p:stCondLst>
                            <p:childTnLst>
                              <p:par>
                                <p:cTn id="14" presetID="18" presetClass="entr" presetSubtype="6" fill="hold" grpId="0" nodeType="afterEffect">
                                  <p:stCondLst>
                                    <p:cond delay="0"/>
                                  </p:stCondLst>
                                  <p:childTnLst>
                                    <p:set>
                                      <p:cBhvr>
                                        <p:cTn id="15" dur="1" fill="hold">
                                          <p:stCondLst>
                                            <p:cond delay="0"/>
                                          </p:stCondLst>
                                        </p:cTn>
                                        <p:tgtEl>
                                          <p:spTgt spid="29699">
                                            <p:txEl>
                                              <p:pRg st="2" end="2"/>
                                            </p:txEl>
                                          </p:spTgt>
                                        </p:tgtEl>
                                        <p:attrNameLst>
                                          <p:attrName>style.visibility</p:attrName>
                                        </p:attrNameLst>
                                      </p:cBhvr>
                                      <p:to>
                                        <p:strVal val="visible"/>
                                      </p:to>
                                    </p:set>
                                    <p:animEffect transition="in" filter="strips(downRight)">
                                      <p:cBhvr>
                                        <p:cTn id="16"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DCA0E5A4-652D-904B-9A63-683A0C54B64B}"/>
              </a:ext>
            </a:extLst>
          </p:cNvPr>
          <p:cNvSpPr>
            <a:spLocks noGrp="1" noChangeArrowheads="1"/>
          </p:cNvSpPr>
          <p:nvPr>
            <p:ph type="title"/>
          </p:nvPr>
        </p:nvSpPr>
        <p:spPr/>
        <p:txBody>
          <a:bodyPr/>
          <a:lstStyle/>
          <a:p>
            <a:pPr eaLnBrk="1" hangingPunct="1"/>
            <a:r>
              <a:rPr lang="it-IT" altLang="it-IT"/>
              <a:t>Struttura della presentazione</a:t>
            </a:r>
          </a:p>
        </p:txBody>
      </p:sp>
      <p:sp>
        <p:nvSpPr>
          <p:cNvPr id="6147" name="Rectangle 3">
            <a:extLst>
              <a:ext uri="{FF2B5EF4-FFF2-40B4-BE49-F238E27FC236}">
                <a16:creationId xmlns:a16="http://schemas.microsoft.com/office/drawing/2014/main" id="{77418676-D325-8B43-953D-EAA93B68AA52}"/>
              </a:ext>
            </a:extLst>
          </p:cNvPr>
          <p:cNvSpPr>
            <a:spLocks noGrp="1" noChangeArrowheads="1"/>
          </p:cNvSpPr>
          <p:nvPr>
            <p:ph idx="1"/>
          </p:nvPr>
        </p:nvSpPr>
        <p:spPr>
          <a:xfrm>
            <a:off x="365125" y="1125538"/>
            <a:ext cx="8229600" cy="4824412"/>
          </a:xfrm>
        </p:spPr>
        <p:txBody>
          <a:bodyPr/>
          <a:lstStyle/>
          <a:p>
            <a:pPr>
              <a:defRPr/>
            </a:pPr>
            <a:r>
              <a:rPr lang="it-IT" sz="2400" dirty="0"/>
              <a:t>Introduzione</a:t>
            </a:r>
          </a:p>
          <a:p>
            <a:pPr>
              <a:defRPr/>
            </a:pPr>
            <a:r>
              <a:rPr lang="it-IT" sz="2400" dirty="0"/>
              <a:t>Il sistema di contabilità nazionale</a:t>
            </a:r>
          </a:p>
          <a:p>
            <a:pPr marL="342900" indent="-342900">
              <a:buFont typeface="Courier New" panose="02070309020205020404" pitchFamily="49" charset="0"/>
              <a:buChar char="o"/>
              <a:defRPr/>
            </a:pPr>
            <a:r>
              <a:rPr lang="it-IT" dirty="0"/>
              <a:t>Risparmio e conto corrente</a:t>
            </a:r>
          </a:p>
          <a:p>
            <a:pPr marL="342900" indent="-342900">
              <a:buFont typeface="Courier New" panose="02070309020205020404" pitchFamily="49" charset="0"/>
              <a:buChar char="o"/>
              <a:defRPr/>
            </a:pPr>
            <a:r>
              <a:rPr lang="it-IT" dirty="0"/>
              <a:t>La relazione fra risparmio nazionale e risparmio pubblico</a:t>
            </a:r>
          </a:p>
          <a:p>
            <a:pPr>
              <a:defRPr/>
            </a:pPr>
            <a:r>
              <a:rPr lang="it-IT" sz="2400" dirty="0"/>
              <a:t>Conti della bilancia dei pagamenti</a:t>
            </a:r>
          </a:p>
          <a:p>
            <a:pPr>
              <a:defRPr/>
            </a:pPr>
            <a:r>
              <a:rPr lang="it-IT" sz="2400" dirty="0"/>
              <a:t>Esempi di transazioni nella bilancia dei pagamenti</a:t>
            </a:r>
          </a:p>
          <a:p>
            <a:pPr>
              <a:defRPr/>
            </a:pPr>
            <a:r>
              <a:rPr lang="it-IT" sz="2400" dirty="0"/>
              <a:t>Come si raggiunge il pareggio della bilancia</a:t>
            </a:r>
            <a:br>
              <a:rPr lang="it-IT" sz="2400" dirty="0"/>
            </a:br>
            <a:r>
              <a:rPr lang="it-IT" sz="2400" dirty="0"/>
              <a:t>dei pagamenti?</a:t>
            </a:r>
          </a:p>
          <a:p>
            <a:pPr marL="342900" indent="-342900">
              <a:buFont typeface="Courier New" panose="02070309020205020404" pitchFamily="49" charset="0"/>
              <a:buChar char="o"/>
              <a:defRPr/>
            </a:pPr>
            <a:r>
              <a:rPr lang="it-IT" dirty="0"/>
              <a:t>Conti della bilancia dei pagamenti</a:t>
            </a:r>
          </a:p>
          <a:p>
            <a:pPr>
              <a:defRPr/>
            </a:pPr>
            <a:r>
              <a:rPr lang="it-IT" sz="2400" dirty="0"/>
              <a:t>I conti della bilancia dei pagamenti degli Stati Uniti</a:t>
            </a:r>
          </a:p>
          <a:p>
            <a:pPr>
              <a:defRPr/>
            </a:pPr>
            <a:r>
              <a:rPr lang="it-IT" sz="2400" dirty="0"/>
              <a:t> </a:t>
            </a:r>
          </a:p>
        </p:txBody>
      </p:sp>
      <p:sp>
        <p:nvSpPr>
          <p:cNvPr id="40963" name="Segnaposto piè di pagina 3">
            <a:extLst>
              <a:ext uri="{FF2B5EF4-FFF2-40B4-BE49-F238E27FC236}">
                <a16:creationId xmlns:a16="http://schemas.microsoft.com/office/drawing/2014/main" id="{8AAC28CC-81F7-9D4D-99A0-0829CF593B6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0964" name="Segnaposto numero diapositiva 4">
            <a:extLst>
              <a:ext uri="{FF2B5EF4-FFF2-40B4-BE49-F238E27FC236}">
                <a16:creationId xmlns:a16="http://schemas.microsoft.com/office/drawing/2014/main" id="{042F5319-454F-F14E-A385-CC3E2D83529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FDD5CB8-8369-204F-963F-355CAD2537C4}" type="slidenum">
              <a:rPr lang="en-US" altLang="it-IT" sz="900" smtClean="0">
                <a:solidFill>
                  <a:schemeClr val="bg1"/>
                </a:solidFill>
                <a:latin typeface="Times" pitchFamily="2" charset="0"/>
              </a:rPr>
              <a:pPr eaLnBrk="0" hangingPunct="0">
                <a:spcBef>
                  <a:spcPct val="0"/>
                </a:spcBef>
                <a:buSzTx/>
                <a:buFontTx/>
                <a:buNone/>
              </a:pPr>
              <a:t>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trips(downRigh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trips(downRigh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trips(downRight)">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strips(downRight)">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strips(downRight)">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strips(downRight)">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strips(downRight)">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strips(downRight)">
                                      <p:cBhvr>
                                        <p:cTn id="42" dur="5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strips(downRight)">
                                      <p:cBhvr>
                                        <p:cTn id="47" dur="500"/>
                                        <p:tgtEl>
                                          <p:spTgt spid="614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6147">
                                            <p:txEl>
                                              <p:pRg st="9" end="9"/>
                                            </p:txEl>
                                          </p:spTgt>
                                        </p:tgtEl>
                                        <p:attrNameLst>
                                          <p:attrName>style.visibility</p:attrName>
                                        </p:attrNameLst>
                                      </p:cBhvr>
                                      <p:to>
                                        <p:strVal val="visible"/>
                                      </p:to>
                                    </p:set>
                                    <p:animEffect transition="in" filter="strips(downRight)">
                                      <p:cBhvr>
                                        <p:cTn id="52"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D3712B02-799A-C74A-B5B3-C6B0E352D573}"/>
              </a:ext>
            </a:extLst>
          </p:cNvPr>
          <p:cNvSpPr>
            <a:spLocks noGrp="1" noChangeArrowheads="1"/>
          </p:cNvSpPr>
          <p:nvPr>
            <p:ph type="title"/>
          </p:nvPr>
        </p:nvSpPr>
        <p:spPr/>
        <p:txBody>
          <a:bodyPr/>
          <a:lstStyle/>
          <a:p>
            <a:pPr eaLnBrk="1" hangingPunct="1"/>
            <a:r>
              <a:rPr lang="it-IT" altLang="it-IT"/>
              <a:t>Conti della bilancia dei pagamenti </a:t>
            </a:r>
          </a:p>
        </p:txBody>
      </p:sp>
      <p:sp>
        <p:nvSpPr>
          <p:cNvPr id="30723" name="Rectangle 3">
            <a:extLst>
              <a:ext uri="{FF2B5EF4-FFF2-40B4-BE49-F238E27FC236}">
                <a16:creationId xmlns:a16="http://schemas.microsoft.com/office/drawing/2014/main" id="{A8F5A7EF-CA18-4745-A347-F42446D01979}"/>
              </a:ext>
            </a:extLst>
          </p:cNvPr>
          <p:cNvSpPr>
            <a:spLocks noGrp="1" noChangeArrowheads="1"/>
          </p:cNvSpPr>
          <p:nvPr>
            <p:ph idx="1"/>
          </p:nvPr>
        </p:nvSpPr>
        <p:spPr/>
        <p:txBody>
          <a:bodyPr/>
          <a:lstStyle/>
          <a:p>
            <a:pPr indent="-533400" eaLnBrk="1" hangingPunct="1">
              <a:lnSpc>
                <a:spcPct val="90000"/>
              </a:lnSpc>
            </a:pPr>
            <a:r>
              <a:rPr lang="it-IT" altLang="it-IT" sz="2400"/>
              <a:t>I conti della bilancia dei pagamenti suddividono le importazioni e le esportazioni in tre categorie ulteriori.</a:t>
            </a:r>
          </a:p>
          <a:p>
            <a:pPr marL="914400" lvl="1" indent="-457200" eaLnBrk="1" hangingPunct="1">
              <a:lnSpc>
                <a:spcPct val="90000"/>
              </a:lnSpc>
              <a:buFont typeface="Courier New" panose="02070309020205020404" pitchFamily="49" charset="0"/>
              <a:buChar char="o"/>
            </a:pPr>
            <a:r>
              <a:rPr lang="it-IT" altLang="it-IT" b="1"/>
              <a:t>Commercio di merci </a:t>
            </a:r>
            <a:r>
              <a:rPr lang="it-IT" altLang="it-IT"/>
              <a:t>(</a:t>
            </a:r>
            <a:r>
              <a:rPr lang="it-IT" altLang="it-IT" i="1"/>
              <a:t>merchandise trade</a:t>
            </a:r>
            <a:r>
              <a:rPr lang="it-IT" altLang="it-IT"/>
              <a:t>).</a:t>
            </a:r>
          </a:p>
          <a:p>
            <a:pPr marL="914400" lvl="1" indent="-457200" eaLnBrk="1" hangingPunct="1">
              <a:lnSpc>
                <a:spcPct val="90000"/>
              </a:lnSpc>
              <a:buFont typeface="Courier New" panose="02070309020205020404" pitchFamily="49" charset="0"/>
              <a:buChar char="o"/>
            </a:pPr>
            <a:r>
              <a:rPr lang="it-IT" altLang="it-IT" b="1"/>
              <a:t>Servizi</a:t>
            </a:r>
            <a:r>
              <a:rPr lang="it-IT" altLang="it-IT"/>
              <a:t> (pagamenti per le prestazioni legali, per i servizi di trasporto, le spese turistiche…).</a:t>
            </a:r>
          </a:p>
          <a:p>
            <a:pPr marL="914400" lvl="1" indent="-457200" eaLnBrk="1" hangingPunct="1">
              <a:lnSpc>
                <a:spcPct val="90000"/>
              </a:lnSpc>
              <a:buFont typeface="Courier New" panose="02070309020205020404" pitchFamily="49" charset="0"/>
              <a:buChar char="o"/>
            </a:pPr>
            <a:r>
              <a:rPr lang="it-IT" altLang="it-IT" b="1"/>
              <a:t>Reddito</a:t>
            </a:r>
            <a:r>
              <a:rPr lang="it-IT" altLang="it-IT"/>
              <a:t> (pagamenti di interessi e dividenti, redditi percepiti dai lavoratori e dalle imprese che operano in paesi esteri).</a:t>
            </a:r>
          </a:p>
        </p:txBody>
      </p:sp>
      <p:sp>
        <p:nvSpPr>
          <p:cNvPr id="72707" name="Segnaposto piè di pagina 3">
            <a:extLst>
              <a:ext uri="{FF2B5EF4-FFF2-40B4-BE49-F238E27FC236}">
                <a16:creationId xmlns:a16="http://schemas.microsoft.com/office/drawing/2014/main" id="{3CAF9D93-268E-634F-934B-08C30707794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2708" name="Segnaposto numero diapositiva 4">
            <a:extLst>
              <a:ext uri="{FF2B5EF4-FFF2-40B4-BE49-F238E27FC236}">
                <a16:creationId xmlns:a16="http://schemas.microsoft.com/office/drawing/2014/main" id="{81B72DB2-8125-304E-BBB0-08656FC793A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37A57FB-85FC-FA4C-9AF0-3752E6E4E4D1}" type="slidenum">
              <a:rPr lang="en-US" altLang="it-IT" sz="900" smtClean="0">
                <a:solidFill>
                  <a:schemeClr val="bg1"/>
                </a:solidFill>
                <a:latin typeface="Times" pitchFamily="2" charset="0"/>
              </a:rPr>
              <a:pPr eaLnBrk="0" hangingPunct="0">
                <a:spcBef>
                  <a:spcPct val="0"/>
                </a:spcBef>
                <a:buSzTx/>
                <a:buFontTx/>
                <a:buNone/>
              </a:pPr>
              <a:t>20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trips(downRigh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strips(downRight)">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strips(downRight)">
                                      <p:cBhvr>
                                        <p:cTn id="17" dur="500"/>
                                        <p:tgtEl>
                                          <p:spTgt spid="307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strips(downRight)">
                                      <p:cBhvr>
                                        <p:cTn id="2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olo 1">
            <a:extLst>
              <a:ext uri="{FF2B5EF4-FFF2-40B4-BE49-F238E27FC236}">
                <a16:creationId xmlns:a16="http://schemas.microsoft.com/office/drawing/2014/main" id="{C9FF5158-48F4-4B41-803F-094AAC60F1DD}"/>
              </a:ext>
            </a:extLst>
          </p:cNvPr>
          <p:cNvSpPr>
            <a:spLocks noGrp="1" noChangeArrowheads="1"/>
          </p:cNvSpPr>
          <p:nvPr>
            <p:ph type="title"/>
          </p:nvPr>
        </p:nvSpPr>
        <p:spPr>
          <a:xfrm>
            <a:off x="365125" y="188913"/>
            <a:ext cx="8229600" cy="719137"/>
          </a:xfrm>
        </p:spPr>
        <p:txBody>
          <a:bodyPr/>
          <a:lstStyle/>
          <a:p>
            <a:pPr eaLnBrk="1" hangingPunct="1"/>
            <a:r>
              <a:rPr lang="it-IT" altLang="it-IT" sz="2200" b="0"/>
              <a:t>Tabella 2.2 </a:t>
            </a:r>
            <a:r>
              <a:rPr lang="it-IT" altLang="it-IT" sz="2200"/>
              <a:t>La bilancia dei pagamenti degli Stati Uniti e dell’Italia nel 2010</a:t>
            </a:r>
          </a:p>
        </p:txBody>
      </p:sp>
      <p:sp>
        <p:nvSpPr>
          <p:cNvPr id="74754" name="Segnaposto piè di pagina 3">
            <a:extLst>
              <a:ext uri="{FF2B5EF4-FFF2-40B4-BE49-F238E27FC236}">
                <a16:creationId xmlns:a16="http://schemas.microsoft.com/office/drawing/2014/main" id="{13A4AB74-A544-354B-8958-3C12A33399B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4755" name="Segnaposto numero diapositiva 4">
            <a:extLst>
              <a:ext uri="{FF2B5EF4-FFF2-40B4-BE49-F238E27FC236}">
                <a16:creationId xmlns:a16="http://schemas.microsoft.com/office/drawing/2014/main" id="{C6D85839-C65F-944A-B9BE-DBC4B5A3050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CF9CF14-480F-204B-B12C-F90E8D405ECF}" type="slidenum">
              <a:rPr lang="en-US" altLang="it-IT" sz="900" smtClean="0">
                <a:solidFill>
                  <a:schemeClr val="bg1"/>
                </a:solidFill>
                <a:latin typeface="Times" pitchFamily="2" charset="0"/>
              </a:rPr>
              <a:pPr eaLnBrk="0" hangingPunct="0">
                <a:spcBef>
                  <a:spcPct val="0"/>
                </a:spcBef>
                <a:buSzTx/>
                <a:buFontTx/>
                <a:buNone/>
              </a:pPr>
              <a:t>21</a:t>
            </a:fld>
            <a:endParaRPr lang="en-US" altLang="it-IT" sz="900">
              <a:solidFill>
                <a:schemeClr val="bg1"/>
              </a:solidFill>
              <a:latin typeface="Times" pitchFamily="2" charset="0"/>
            </a:endParaRPr>
          </a:p>
        </p:txBody>
      </p:sp>
      <p:pic>
        <p:nvPicPr>
          <p:cNvPr id="74756" name="Segnaposto contenuto 2">
            <a:extLst>
              <a:ext uri="{FF2B5EF4-FFF2-40B4-BE49-F238E27FC236}">
                <a16:creationId xmlns:a16="http://schemas.microsoft.com/office/drawing/2014/main" id="{A477604B-4E09-0744-AC55-4C4AAB9C56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28925" y="900113"/>
            <a:ext cx="3398838" cy="53371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4DFBD177-DC45-F749-AF25-89EBFE93ACE7}"/>
              </a:ext>
            </a:extLst>
          </p:cNvPr>
          <p:cNvSpPr>
            <a:spLocks noGrp="1" noChangeArrowheads="1"/>
          </p:cNvSpPr>
          <p:nvPr>
            <p:ph type="title"/>
          </p:nvPr>
        </p:nvSpPr>
        <p:spPr/>
        <p:txBody>
          <a:bodyPr/>
          <a:lstStyle/>
          <a:p>
            <a:pPr eaLnBrk="1" hangingPunct="1"/>
            <a:r>
              <a:rPr lang="it-IT" altLang="it-IT"/>
              <a:t>Conti della bilancia dei pagamenti </a:t>
            </a:r>
          </a:p>
        </p:txBody>
      </p:sp>
      <p:sp>
        <p:nvSpPr>
          <p:cNvPr id="31747" name="Rectangle 3">
            <a:extLst>
              <a:ext uri="{FF2B5EF4-FFF2-40B4-BE49-F238E27FC236}">
                <a16:creationId xmlns:a16="http://schemas.microsoft.com/office/drawing/2014/main" id="{D3E0CC60-0508-E648-9568-31726CD72BDC}"/>
              </a:ext>
            </a:extLst>
          </p:cNvPr>
          <p:cNvSpPr>
            <a:spLocks noGrp="1" noChangeArrowheads="1"/>
          </p:cNvSpPr>
          <p:nvPr>
            <p:ph idx="1"/>
          </p:nvPr>
        </p:nvSpPr>
        <p:spPr>
          <a:xfrm>
            <a:off x="714375" y="1785938"/>
            <a:ext cx="7835900" cy="3857625"/>
          </a:xfrm>
        </p:spPr>
        <p:txBody>
          <a:bodyPr/>
          <a:lstStyle/>
          <a:p>
            <a:pPr eaLnBrk="1" hangingPunct="1">
              <a:defRPr/>
            </a:pPr>
            <a:r>
              <a:rPr lang="it-IT" altLang="it-IT" sz="2400" dirty="0"/>
              <a:t>Il conto capitale registra trasferimenti di attività speciali. Nel 2010 avevano dimensioni molto limitate sia per gli Stati Uniti sia per l’Italia:</a:t>
            </a:r>
          </a:p>
          <a:p>
            <a:pPr marL="342900" indent="-342900">
              <a:buFont typeface="Courier New" panose="02070309020205020404" pitchFamily="49" charset="0"/>
              <a:buChar char="o"/>
              <a:defRPr/>
            </a:pPr>
            <a:r>
              <a:rPr lang="it-IT" dirty="0"/>
              <a:t>per gli Stati Uniti circa 0,2 miliardi di dollari;</a:t>
            </a:r>
          </a:p>
          <a:p>
            <a:pPr marL="342900" indent="-342900">
              <a:buFont typeface="Courier New" panose="02070309020205020404" pitchFamily="49" charset="0"/>
              <a:buChar char="o"/>
              <a:defRPr/>
            </a:pPr>
            <a:r>
              <a:rPr lang="it-IT" dirty="0"/>
              <a:t>per l’Italia circa 0,5 miliardi di dollari.</a:t>
            </a:r>
            <a:endParaRPr lang="it-IT" altLang="it-IT" dirty="0"/>
          </a:p>
        </p:txBody>
      </p:sp>
      <p:sp>
        <p:nvSpPr>
          <p:cNvPr id="75779" name="Segnaposto piè di pagina 3">
            <a:extLst>
              <a:ext uri="{FF2B5EF4-FFF2-40B4-BE49-F238E27FC236}">
                <a16:creationId xmlns:a16="http://schemas.microsoft.com/office/drawing/2014/main" id="{8E980105-C90E-0042-942A-F837C662579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5780" name="Segnaposto numero diapositiva 4">
            <a:extLst>
              <a:ext uri="{FF2B5EF4-FFF2-40B4-BE49-F238E27FC236}">
                <a16:creationId xmlns:a16="http://schemas.microsoft.com/office/drawing/2014/main" id="{B854E776-BB87-CD44-BAE5-89CA3233053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C9F1C27-9E1F-0141-B15B-246F99C468BD}" type="slidenum">
              <a:rPr lang="en-US" altLang="it-IT" sz="900" smtClean="0">
                <a:solidFill>
                  <a:schemeClr val="bg1"/>
                </a:solidFill>
                <a:latin typeface="Times" pitchFamily="2" charset="0"/>
              </a:rPr>
              <a:pPr eaLnBrk="0" hangingPunct="0">
                <a:spcBef>
                  <a:spcPct val="0"/>
                </a:spcBef>
                <a:buSzTx/>
                <a:buFontTx/>
                <a:buNone/>
              </a:pPr>
              <a:t>22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trips(downRight)">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trips(downRight)">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strips(downRight)">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B9A11F59-D272-D24C-B148-FCCC12F0A3BB}"/>
              </a:ext>
            </a:extLst>
          </p:cNvPr>
          <p:cNvSpPr>
            <a:spLocks noGrp="1" noChangeArrowheads="1"/>
          </p:cNvSpPr>
          <p:nvPr>
            <p:ph type="title"/>
          </p:nvPr>
        </p:nvSpPr>
        <p:spPr/>
        <p:txBody>
          <a:bodyPr/>
          <a:lstStyle/>
          <a:p>
            <a:pPr eaLnBrk="1" hangingPunct="1"/>
            <a:r>
              <a:rPr lang="it-IT" altLang="it-IT"/>
              <a:t>Conti della bilancia dei pagamenti </a:t>
            </a:r>
          </a:p>
        </p:txBody>
      </p:sp>
      <p:sp>
        <p:nvSpPr>
          <p:cNvPr id="32771" name="Rectangle 3">
            <a:extLst>
              <a:ext uri="{FF2B5EF4-FFF2-40B4-BE49-F238E27FC236}">
                <a16:creationId xmlns:a16="http://schemas.microsoft.com/office/drawing/2014/main" id="{45B89A79-2D76-394F-94C3-76F3C074FA53}"/>
              </a:ext>
            </a:extLst>
          </p:cNvPr>
          <p:cNvSpPr>
            <a:spLocks noGrp="1" noChangeArrowheads="1"/>
          </p:cNvSpPr>
          <p:nvPr>
            <p:ph idx="1"/>
          </p:nvPr>
        </p:nvSpPr>
        <p:spPr>
          <a:xfrm>
            <a:off x="357188" y="1357313"/>
            <a:ext cx="8229600" cy="4643437"/>
          </a:xfrm>
        </p:spPr>
        <p:txBody>
          <a:bodyPr/>
          <a:lstStyle/>
          <a:p>
            <a:pPr eaLnBrk="1" hangingPunct="1">
              <a:lnSpc>
                <a:spcPct val="80000"/>
              </a:lnSpc>
              <a:defRPr/>
            </a:pPr>
            <a:r>
              <a:rPr lang="it-IT" altLang="it-IT" sz="2400" dirty="0"/>
              <a:t>Il conto finanziario misura la differenza fra vendita di attività nazionali a residenti esteri e acquisti di attività estere da parte di residenti nazionali.</a:t>
            </a:r>
          </a:p>
          <a:p>
            <a:pPr indent="-609600" eaLnBrk="1" hangingPunct="1">
              <a:defRPr/>
            </a:pPr>
            <a:r>
              <a:rPr lang="it-IT" altLang="it-IT" sz="2400" dirty="0"/>
              <a:t>Il </a:t>
            </a:r>
            <a:r>
              <a:rPr lang="it-IT" altLang="it-IT" sz="2400" b="1" dirty="0"/>
              <a:t>conto finanziario</a:t>
            </a:r>
            <a:r>
              <a:rPr lang="it-IT" altLang="it-IT" sz="2400" dirty="0"/>
              <a:t> può essere disaggregato nelle tre voci seguenti.</a:t>
            </a:r>
          </a:p>
          <a:p>
            <a:pPr marL="990600" lvl="1" indent="-533400" eaLnBrk="1" hangingPunct="1">
              <a:buFont typeface="Symbol" pitchFamily="18" charset="2"/>
              <a:buAutoNum type="arabicPeriod"/>
              <a:defRPr/>
            </a:pPr>
            <a:r>
              <a:rPr lang="it-IT" altLang="it-IT" dirty="0"/>
              <a:t>Riserve internazionali ufficiali.</a:t>
            </a:r>
          </a:p>
          <a:p>
            <a:pPr marL="990600" lvl="1" indent="-533400" eaLnBrk="1" hangingPunct="1">
              <a:buFont typeface="Times" charset="0"/>
              <a:buAutoNum type="arabicPeriod"/>
              <a:defRPr/>
            </a:pPr>
            <a:r>
              <a:rPr lang="it-IT" altLang="it-IT" dirty="0"/>
              <a:t>Altre attività.</a:t>
            </a:r>
          </a:p>
          <a:p>
            <a:pPr marL="990600" lvl="1" indent="-533400" eaLnBrk="1" hangingPunct="1">
              <a:buFont typeface="Times" charset="0"/>
              <a:buAutoNum type="arabicPeriod"/>
              <a:defRPr/>
            </a:pPr>
            <a:r>
              <a:rPr lang="it-IT" altLang="it-IT" i="1" dirty="0"/>
              <a:t>Discrepanza statistica</a:t>
            </a:r>
            <a:r>
              <a:rPr lang="it-IT" altLang="it-IT" dirty="0"/>
              <a:t>.</a:t>
            </a:r>
          </a:p>
          <a:p>
            <a:pPr eaLnBrk="1" hangingPunct="1">
              <a:lnSpc>
                <a:spcPct val="80000"/>
              </a:lnSpc>
              <a:defRPr/>
            </a:pPr>
            <a:endParaRPr lang="it-IT" altLang="it-IT" sz="2400" dirty="0"/>
          </a:p>
        </p:txBody>
      </p:sp>
      <p:sp>
        <p:nvSpPr>
          <p:cNvPr id="77827" name="Segnaposto piè di pagina 3">
            <a:extLst>
              <a:ext uri="{FF2B5EF4-FFF2-40B4-BE49-F238E27FC236}">
                <a16:creationId xmlns:a16="http://schemas.microsoft.com/office/drawing/2014/main" id="{39F8CDFE-711D-034A-8F81-83F4CA9833D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7828" name="Segnaposto numero diapositiva 4">
            <a:extLst>
              <a:ext uri="{FF2B5EF4-FFF2-40B4-BE49-F238E27FC236}">
                <a16:creationId xmlns:a16="http://schemas.microsoft.com/office/drawing/2014/main" id="{8CCFFDF9-2EDC-D54B-B490-6C8382B6479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3B8AB38-4160-164F-BE43-25206687E3B3}" type="slidenum">
              <a:rPr lang="en-US" altLang="it-IT" sz="900" smtClean="0">
                <a:solidFill>
                  <a:schemeClr val="bg1"/>
                </a:solidFill>
                <a:latin typeface="Times" pitchFamily="2" charset="0"/>
              </a:rPr>
              <a:pPr eaLnBrk="0" hangingPunct="0">
                <a:spcBef>
                  <a:spcPct val="0"/>
                </a:spcBef>
                <a:buSzTx/>
                <a:buFontTx/>
                <a:buNone/>
              </a:pPr>
              <a:t>23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strips(downRigh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strips(downRight)">
                                      <p:cBhvr>
                                        <p:cTn id="12" dur="500"/>
                                        <p:tgtEl>
                                          <p:spTgt spid="32771">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strips(downRight)">
                                      <p:cBhvr>
                                        <p:cTn id="15" dur="500"/>
                                        <p:tgtEl>
                                          <p:spTgt spid="32771">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strips(downRight)">
                                      <p:cBhvr>
                                        <p:cTn id="18" dur="500"/>
                                        <p:tgtEl>
                                          <p:spTgt spid="32771">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strips(downRight)">
                                      <p:cBhvr>
                                        <p:cTn id="21"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EF0CC490-A115-D642-86CE-C6491E5300A4}"/>
              </a:ext>
            </a:extLst>
          </p:cNvPr>
          <p:cNvSpPr>
            <a:spLocks noGrp="1" noChangeArrowheads="1"/>
          </p:cNvSpPr>
          <p:nvPr>
            <p:ph type="title"/>
          </p:nvPr>
        </p:nvSpPr>
        <p:spPr/>
        <p:txBody>
          <a:bodyPr/>
          <a:lstStyle/>
          <a:p>
            <a:pPr eaLnBrk="1" hangingPunct="1"/>
            <a:r>
              <a:rPr lang="it-IT" altLang="it-IT"/>
              <a:t>Conti della bilancia dei pagamenti </a:t>
            </a:r>
          </a:p>
        </p:txBody>
      </p:sp>
      <p:sp>
        <p:nvSpPr>
          <p:cNvPr id="34819" name="Rectangle 3">
            <a:extLst>
              <a:ext uri="{FF2B5EF4-FFF2-40B4-BE49-F238E27FC236}">
                <a16:creationId xmlns:a16="http://schemas.microsoft.com/office/drawing/2014/main" id="{05F44000-B1DF-3C44-9722-B44BA5391A6A}"/>
              </a:ext>
            </a:extLst>
          </p:cNvPr>
          <p:cNvSpPr>
            <a:spLocks noGrp="1" noChangeArrowheads="1"/>
          </p:cNvSpPr>
          <p:nvPr>
            <p:ph idx="1"/>
          </p:nvPr>
        </p:nvSpPr>
        <p:spPr>
          <a:xfrm>
            <a:off x="428625" y="1357313"/>
            <a:ext cx="8166100" cy="4714875"/>
          </a:xfrm>
        </p:spPr>
        <p:txBody>
          <a:bodyPr/>
          <a:lstStyle/>
          <a:p>
            <a:pPr eaLnBrk="1" hangingPunct="1">
              <a:lnSpc>
                <a:spcPct val="90000"/>
              </a:lnSpc>
            </a:pPr>
            <a:r>
              <a:rPr lang="it-IT" altLang="it-IT" sz="2400" b="1"/>
              <a:t>Discrepanza statistica</a:t>
            </a:r>
          </a:p>
          <a:p>
            <a:pPr lvl="3" eaLnBrk="1" hangingPunct="1">
              <a:lnSpc>
                <a:spcPct val="90000"/>
              </a:lnSpc>
              <a:spcBef>
                <a:spcPct val="50000"/>
              </a:spcBef>
            </a:pPr>
            <a:r>
              <a:rPr lang="it-IT" altLang="it-IT"/>
              <a:t>I dati riguardanti una determinata transazione possono provenire da fonti diverse, che differiscono per copertura, accuratezza e tempi di registrazione.</a:t>
            </a:r>
          </a:p>
          <a:p>
            <a:pPr lvl="3" eaLnBrk="1" hangingPunct="1">
              <a:lnSpc>
                <a:spcPct val="90000"/>
              </a:lnSpc>
              <a:spcBef>
                <a:spcPct val="50000"/>
              </a:spcBef>
            </a:pPr>
            <a:r>
              <a:rPr lang="it-IT" altLang="it-IT"/>
              <a:t>Pertanto, nella realtà, solo raramente la bilancia dei pagamenti raggiunge il pareggio.</a:t>
            </a:r>
          </a:p>
          <a:p>
            <a:pPr lvl="3" eaLnBrk="1" hangingPunct="1">
              <a:lnSpc>
                <a:spcPct val="90000"/>
              </a:lnSpc>
              <a:spcBef>
                <a:spcPct val="50000"/>
              </a:spcBef>
            </a:pPr>
            <a:r>
              <a:rPr lang="it-IT" altLang="it-IT"/>
              <a:t>La discrepanza statistica è la voce che viene aggiunta al, o sottratta dal, conto finanziario per far sì che esso bilanci la somma del conto corrente e del conto capitale.</a:t>
            </a:r>
          </a:p>
        </p:txBody>
      </p:sp>
      <p:sp>
        <p:nvSpPr>
          <p:cNvPr id="79875" name="Segnaposto piè di pagina 3">
            <a:extLst>
              <a:ext uri="{FF2B5EF4-FFF2-40B4-BE49-F238E27FC236}">
                <a16:creationId xmlns:a16="http://schemas.microsoft.com/office/drawing/2014/main" id="{9760DB9C-4B9C-734E-9BE0-82DC65A15DC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9876" name="Segnaposto numero diapositiva 4">
            <a:extLst>
              <a:ext uri="{FF2B5EF4-FFF2-40B4-BE49-F238E27FC236}">
                <a16:creationId xmlns:a16="http://schemas.microsoft.com/office/drawing/2014/main" id="{75143C1C-40AE-B44A-9D7F-0CF545FD1BC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259E517-F619-034F-9B49-B26DF7402013}" type="slidenum">
              <a:rPr lang="en-US" altLang="it-IT" sz="900" smtClean="0">
                <a:solidFill>
                  <a:schemeClr val="bg1"/>
                </a:solidFill>
                <a:latin typeface="Times" pitchFamily="2" charset="0"/>
              </a:rPr>
              <a:pPr eaLnBrk="0" hangingPunct="0">
                <a:spcBef>
                  <a:spcPct val="0"/>
                </a:spcBef>
                <a:buSzTx/>
                <a:buFontTx/>
                <a:buNone/>
              </a:pPr>
              <a:t>24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strips(downRight)">
                                      <p:cBhvr>
                                        <p:cTn id="7" dur="500"/>
                                        <p:tgtEl>
                                          <p:spTgt spid="348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strips(downRight)">
                                      <p:cBhvr>
                                        <p:cTn id="10" dur="500"/>
                                        <p:tgtEl>
                                          <p:spTgt spid="3481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strips(downRight)">
                                      <p:cBhvr>
                                        <p:cTn id="13" dur="500"/>
                                        <p:tgtEl>
                                          <p:spTgt spid="34819">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strips(downRight)">
                                      <p:cBhvr>
                                        <p:cTn id="16"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364C7A27-9178-594F-BCC4-00F2B41BEAF6}"/>
              </a:ext>
            </a:extLst>
          </p:cNvPr>
          <p:cNvSpPr>
            <a:spLocks noGrp="1" noChangeArrowheads="1"/>
          </p:cNvSpPr>
          <p:nvPr>
            <p:ph type="title"/>
          </p:nvPr>
        </p:nvSpPr>
        <p:spPr/>
        <p:txBody>
          <a:bodyPr/>
          <a:lstStyle/>
          <a:p>
            <a:pPr eaLnBrk="1" hangingPunct="1"/>
            <a:r>
              <a:rPr lang="it-IT" altLang="it-IT"/>
              <a:t>Conti della bilancia dei pagamenti </a:t>
            </a:r>
          </a:p>
        </p:txBody>
      </p:sp>
      <p:sp>
        <p:nvSpPr>
          <p:cNvPr id="35843" name="Rectangle 3">
            <a:extLst>
              <a:ext uri="{FF2B5EF4-FFF2-40B4-BE49-F238E27FC236}">
                <a16:creationId xmlns:a16="http://schemas.microsoft.com/office/drawing/2014/main" id="{DCBD4CE3-9CCC-2A45-AE2B-61A9862E6C78}"/>
              </a:ext>
            </a:extLst>
          </p:cNvPr>
          <p:cNvSpPr>
            <a:spLocks noGrp="1" noChangeArrowheads="1"/>
          </p:cNvSpPr>
          <p:nvPr>
            <p:ph idx="1"/>
          </p:nvPr>
        </p:nvSpPr>
        <p:spPr>
          <a:xfrm>
            <a:off x="357188" y="1214438"/>
            <a:ext cx="8229600" cy="4714875"/>
          </a:xfrm>
        </p:spPr>
        <p:txBody>
          <a:bodyPr/>
          <a:lstStyle/>
          <a:p>
            <a:pPr eaLnBrk="1" hangingPunct="1">
              <a:defRPr/>
            </a:pPr>
            <a:r>
              <a:rPr lang="it-IT" altLang="it-IT" sz="2400" dirty="0"/>
              <a:t>Le </a:t>
            </a:r>
            <a:r>
              <a:rPr lang="it-IT" altLang="it-IT" sz="2400" b="1" dirty="0"/>
              <a:t>riserve internazionali ufficiali</a:t>
            </a:r>
            <a:r>
              <a:rPr lang="it-IT" altLang="it-IT" sz="2400" dirty="0"/>
              <a:t> sono attività estere detenute dalle </a:t>
            </a:r>
            <a:r>
              <a:rPr lang="it-IT" altLang="it-IT" sz="2400" b="1" dirty="0"/>
              <a:t>banche centrali </a:t>
            </a:r>
            <a:r>
              <a:rPr lang="it-IT" altLang="it-IT" sz="2400" dirty="0"/>
              <a:t>come copertura dal rischio di instabilità dei mercati internazionali.</a:t>
            </a:r>
          </a:p>
          <a:p>
            <a:pPr lvl="3" eaLnBrk="1" hangingPunct="1">
              <a:spcBef>
                <a:spcPct val="50000"/>
              </a:spcBef>
              <a:buFont typeface="Arial" charset="0"/>
              <a:buChar char="○"/>
              <a:defRPr/>
            </a:pPr>
            <a:r>
              <a:rPr lang="it-IT" altLang="it-IT" dirty="0"/>
              <a:t>Oggi sono costituite perlopiù da consistenti quantitativi di attività finanziarie soprattutto americane, come i titoli emessi dal Tesoro statunitense.</a:t>
            </a:r>
          </a:p>
          <a:p>
            <a:pPr marL="0" lvl="3" indent="0" eaLnBrk="1" hangingPunct="1">
              <a:spcBef>
                <a:spcPct val="50000"/>
              </a:spcBef>
              <a:buFont typeface="Arial" charset="0"/>
              <a:buNone/>
              <a:defRPr/>
            </a:pPr>
            <a:r>
              <a:rPr lang="it-IT" altLang="it-IT" sz="2400" dirty="0"/>
              <a:t>Quando le banche acquistano o vendono le proprie riserve internazionali su mercati internazionali per influenzare le proprie macroeconomie effettuano degli </a:t>
            </a:r>
            <a:r>
              <a:rPr lang="it-IT" altLang="it-IT" sz="2400" b="1" dirty="0"/>
              <a:t>interventi ufficiali sul mercato dei cambi</a:t>
            </a:r>
            <a:r>
              <a:rPr lang="it-IT" altLang="it-IT" sz="2400" dirty="0"/>
              <a:t>.</a:t>
            </a:r>
          </a:p>
        </p:txBody>
      </p:sp>
      <p:sp>
        <p:nvSpPr>
          <p:cNvPr id="81923" name="Segnaposto piè di pagina 3">
            <a:extLst>
              <a:ext uri="{FF2B5EF4-FFF2-40B4-BE49-F238E27FC236}">
                <a16:creationId xmlns:a16="http://schemas.microsoft.com/office/drawing/2014/main" id="{80DF126B-29C0-AD43-B2DC-5E665E196D6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1924" name="Segnaposto numero diapositiva 4">
            <a:extLst>
              <a:ext uri="{FF2B5EF4-FFF2-40B4-BE49-F238E27FC236}">
                <a16:creationId xmlns:a16="http://schemas.microsoft.com/office/drawing/2014/main" id="{D25E1FD7-9418-8E40-8B98-896CE2FD30E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B40BD0A-86F3-4F48-85B9-8B70C67C1F01}" type="slidenum">
              <a:rPr lang="en-US" altLang="it-IT" sz="900" smtClean="0">
                <a:solidFill>
                  <a:schemeClr val="bg1"/>
                </a:solidFill>
                <a:latin typeface="Times" pitchFamily="2" charset="0"/>
              </a:rPr>
              <a:pPr eaLnBrk="0" hangingPunct="0">
                <a:spcBef>
                  <a:spcPct val="0"/>
                </a:spcBef>
                <a:buSzTx/>
                <a:buFontTx/>
                <a:buNone/>
              </a:pPr>
              <a:t>25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trips(downRight)">
                                      <p:cBhvr>
                                        <p:cTn id="7" dur="500"/>
                                        <p:tgtEl>
                                          <p:spTgt spid="358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strips(downRight)">
                                      <p:cBhvr>
                                        <p:cTn id="10" dur="500"/>
                                        <p:tgtEl>
                                          <p:spTgt spid="3584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strips(downRight)">
                                      <p:cBhvr>
                                        <p:cTn id="13"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BF79539-B533-C84D-8544-7586C467BAF1}"/>
              </a:ext>
            </a:extLst>
          </p:cNvPr>
          <p:cNvSpPr>
            <a:spLocks noGrp="1" noChangeArrowheads="1"/>
          </p:cNvSpPr>
          <p:nvPr>
            <p:ph type="title"/>
          </p:nvPr>
        </p:nvSpPr>
        <p:spPr/>
        <p:txBody>
          <a:bodyPr/>
          <a:lstStyle/>
          <a:p>
            <a:pPr eaLnBrk="1" hangingPunct="1"/>
            <a:r>
              <a:rPr lang="it-IT" altLang="it-IT"/>
              <a:t>Conti della bilancia dei pagamenti </a:t>
            </a:r>
          </a:p>
        </p:txBody>
      </p:sp>
      <p:sp>
        <p:nvSpPr>
          <p:cNvPr id="36867" name="Rectangle 3">
            <a:extLst>
              <a:ext uri="{FF2B5EF4-FFF2-40B4-BE49-F238E27FC236}">
                <a16:creationId xmlns:a16="http://schemas.microsoft.com/office/drawing/2014/main" id="{0DA8AE21-E8E8-874B-A5A7-46258EF6997D}"/>
              </a:ext>
            </a:extLst>
          </p:cNvPr>
          <p:cNvSpPr>
            <a:spLocks noGrp="1" noChangeArrowheads="1"/>
          </p:cNvSpPr>
          <p:nvPr>
            <p:ph idx="1"/>
          </p:nvPr>
        </p:nvSpPr>
        <p:spPr>
          <a:xfrm>
            <a:off x="571500" y="1214438"/>
            <a:ext cx="7835900" cy="4724400"/>
          </a:xfrm>
        </p:spPr>
        <p:txBody>
          <a:bodyPr/>
          <a:lstStyle/>
          <a:p>
            <a:pPr eaLnBrk="1" hangingPunct="1">
              <a:lnSpc>
                <a:spcPct val="90000"/>
              </a:lnSpc>
            </a:pPr>
            <a:r>
              <a:rPr lang="it-IT" altLang="it-IT" sz="2400"/>
              <a:t>Il valore delle riserve ufficiali, con un segno meno davanti, è detto </a:t>
            </a:r>
            <a:r>
              <a:rPr lang="it-IT" altLang="it-IT" sz="2400" b="1"/>
              <a:t>bilancia delle transazioni ufficiali </a:t>
            </a:r>
            <a:r>
              <a:rPr lang="it-IT" altLang="it-IT" sz="2400"/>
              <a:t>o </a:t>
            </a:r>
            <a:r>
              <a:rPr lang="it-IT" altLang="it-IT" sz="2400" b="1"/>
              <a:t>bilancia dei pagamenti</a:t>
            </a:r>
            <a:r>
              <a:rPr lang="it-IT" altLang="it-IT" sz="2400"/>
              <a:t>.</a:t>
            </a:r>
          </a:p>
          <a:p>
            <a:pPr lvl="3" eaLnBrk="1" hangingPunct="1">
              <a:lnSpc>
                <a:spcPct val="90000"/>
              </a:lnSpc>
            </a:pPr>
            <a:r>
              <a:rPr lang="it-IT" altLang="it-IT"/>
              <a:t>È la somma del conto corrente, del conto capitale, della parte del conto finanziario non rappresentata da riserve ufficiali e della discrepanza statistica.</a:t>
            </a:r>
          </a:p>
          <a:p>
            <a:pPr lvl="3" eaLnBrk="1" hangingPunct="1">
              <a:lnSpc>
                <a:spcPct val="90000"/>
              </a:lnSpc>
            </a:pPr>
            <a:r>
              <a:rPr lang="it-IT" altLang="it-IT"/>
              <a:t>Un valore negativo della bilancia delle transazioni ufficiali può essere indice di una crisi, perché significa che il paese:</a:t>
            </a:r>
          </a:p>
          <a:p>
            <a:pPr marL="1439863" lvl="4" eaLnBrk="1" hangingPunct="1">
              <a:lnSpc>
                <a:spcPct val="90000"/>
              </a:lnSpc>
            </a:pPr>
            <a:r>
              <a:rPr lang="it-IT" altLang="it-IT" sz="1800"/>
              <a:t>sta consumando le sue riserve di attività estere oppure;</a:t>
            </a:r>
          </a:p>
          <a:p>
            <a:pPr marL="1439863" lvl="4" eaLnBrk="1" hangingPunct="1">
              <a:lnSpc>
                <a:spcPct val="90000"/>
              </a:lnSpc>
            </a:pPr>
            <a:r>
              <a:rPr lang="it-IT" altLang="it-IT" sz="1800"/>
              <a:t>sta aumentando il proprio debito verso le autorità monetarie straniere. Se un paese rischia di essere bruscamente tagliato fuori dai prestiti esteri, vorrà mantenere un ammontare “cuscinetto” di riserve internazionali per precauzione.</a:t>
            </a:r>
          </a:p>
        </p:txBody>
      </p:sp>
      <p:sp>
        <p:nvSpPr>
          <p:cNvPr id="83971" name="Segnaposto piè di pagina 3">
            <a:extLst>
              <a:ext uri="{FF2B5EF4-FFF2-40B4-BE49-F238E27FC236}">
                <a16:creationId xmlns:a16="http://schemas.microsoft.com/office/drawing/2014/main" id="{7452150F-4C22-0844-83DC-37DD6E7AC8E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3972" name="Segnaposto numero diapositiva 4">
            <a:extLst>
              <a:ext uri="{FF2B5EF4-FFF2-40B4-BE49-F238E27FC236}">
                <a16:creationId xmlns:a16="http://schemas.microsoft.com/office/drawing/2014/main" id="{CB96DB9D-E07D-744F-85F5-FFBE010F6BE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7340122-092D-8B44-A007-48F698EAC4B9}" type="slidenum">
              <a:rPr lang="en-US" altLang="it-IT" sz="900" smtClean="0">
                <a:solidFill>
                  <a:schemeClr val="bg1"/>
                </a:solidFill>
                <a:latin typeface="Times" pitchFamily="2" charset="0"/>
              </a:rPr>
              <a:pPr eaLnBrk="0" hangingPunct="0">
                <a:spcBef>
                  <a:spcPct val="0"/>
                </a:spcBef>
                <a:buSzTx/>
                <a:buFontTx/>
                <a:buNone/>
              </a:pPr>
              <a:t>26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trips(downRight)">
                                      <p:cBhvr>
                                        <p:cTn id="7" dur="500"/>
                                        <p:tgtEl>
                                          <p:spTgt spid="368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strips(downRight)">
                                      <p:cBhvr>
                                        <p:cTn id="10" dur="500"/>
                                        <p:tgtEl>
                                          <p:spTgt spid="3686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strips(downRight)">
                                      <p:cBhvr>
                                        <p:cTn id="13" dur="500"/>
                                        <p:tgtEl>
                                          <p:spTgt spid="36867">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6867">
                                            <p:txEl>
                                              <p:pRg st="3" end="3"/>
                                            </p:txEl>
                                          </p:spTgt>
                                        </p:tgtEl>
                                        <p:attrNameLst>
                                          <p:attrName>style.visibility</p:attrName>
                                        </p:attrNameLst>
                                      </p:cBhvr>
                                      <p:to>
                                        <p:strVal val="visible"/>
                                      </p:to>
                                    </p:set>
                                    <p:animEffect transition="in" filter="strips(downRight)">
                                      <p:cBhvr>
                                        <p:cTn id="16" dur="500"/>
                                        <p:tgtEl>
                                          <p:spTgt spid="36867">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Effect transition="in" filter="strips(downRight)">
                                      <p:cBhvr>
                                        <p:cTn id="19" dur="500"/>
                                        <p:tgtEl>
                                          <p:spTgt spid="36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17045791-C0F0-E944-B821-B2EA6CE36AED}"/>
              </a:ext>
            </a:extLst>
          </p:cNvPr>
          <p:cNvSpPr>
            <a:spLocks noGrp="1" noChangeArrowheads="1"/>
          </p:cNvSpPr>
          <p:nvPr>
            <p:ph type="title"/>
          </p:nvPr>
        </p:nvSpPr>
        <p:spPr/>
        <p:txBody>
          <a:bodyPr/>
          <a:lstStyle/>
          <a:p>
            <a:pPr algn="ctr" eaLnBrk="1" hangingPunct="1"/>
            <a:r>
              <a:rPr lang="it-IT" altLang="it-IT" sz="2800"/>
              <a:t>I conti della bilancia dei pagamenti degli Stati Uniti</a:t>
            </a:r>
          </a:p>
        </p:txBody>
      </p:sp>
      <p:sp>
        <p:nvSpPr>
          <p:cNvPr id="39939" name="Rectangle 3">
            <a:extLst>
              <a:ext uri="{FF2B5EF4-FFF2-40B4-BE49-F238E27FC236}">
                <a16:creationId xmlns:a16="http://schemas.microsoft.com/office/drawing/2014/main" id="{0FC1B362-7A90-0A44-8275-DD05B0B711D0}"/>
              </a:ext>
            </a:extLst>
          </p:cNvPr>
          <p:cNvSpPr>
            <a:spLocks noGrp="1" noChangeArrowheads="1"/>
          </p:cNvSpPr>
          <p:nvPr>
            <p:ph idx="1"/>
          </p:nvPr>
        </p:nvSpPr>
        <p:spPr/>
        <p:txBody>
          <a:bodyPr/>
          <a:lstStyle/>
          <a:p>
            <a:pPr eaLnBrk="1" hangingPunct="1">
              <a:lnSpc>
                <a:spcPct val="80000"/>
              </a:lnSpc>
            </a:pPr>
            <a:r>
              <a:rPr lang="it-IT" altLang="it-IT" sz="2400"/>
              <a:t>Gli Stati Uniti hanno il più alto valore negativo al mondo della ricchezza estera netta e sono pertanto il maggiore paese debitore.</a:t>
            </a:r>
          </a:p>
          <a:p>
            <a:pPr eaLnBrk="1" hangingPunct="1">
              <a:lnSpc>
                <a:spcPct val="80000"/>
              </a:lnSpc>
            </a:pPr>
            <a:r>
              <a:rPr lang="it-IT" altLang="it-IT" sz="2400"/>
              <a:t>Il disavanzo del conto corrente ammontava nel 2009 a 378 biliardi di dollari; pertanto, la ricchezza estera netta ha continuato a ridursi.</a:t>
            </a:r>
          </a:p>
          <a:p>
            <a:pPr eaLnBrk="1" hangingPunct="1">
              <a:lnSpc>
                <a:spcPct val="80000"/>
              </a:lnSpc>
            </a:pPr>
            <a:r>
              <a:rPr lang="it-IT" altLang="it-IT" sz="2400"/>
              <a:t>Il valore delle attività estere detenute dagli Stati Uniti è cresciuto dal 1980, ma le passività degli Stati Uniti (debiti nei confronti dei residenti esteri) sono cresciute più rapidamente.</a:t>
            </a:r>
          </a:p>
        </p:txBody>
      </p:sp>
      <p:sp>
        <p:nvSpPr>
          <p:cNvPr id="86019" name="Segnaposto piè di pagina 3">
            <a:extLst>
              <a:ext uri="{FF2B5EF4-FFF2-40B4-BE49-F238E27FC236}">
                <a16:creationId xmlns:a16="http://schemas.microsoft.com/office/drawing/2014/main" id="{8BB7609B-53F3-D143-897D-54438D0B6FF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6020" name="Segnaposto numero diapositiva 4">
            <a:extLst>
              <a:ext uri="{FF2B5EF4-FFF2-40B4-BE49-F238E27FC236}">
                <a16:creationId xmlns:a16="http://schemas.microsoft.com/office/drawing/2014/main" id="{1EE2BE56-E1CC-7543-9EF0-73F875CF487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800C90B-7537-2C49-BE83-5FC9FF2B95B1}" type="slidenum">
              <a:rPr lang="en-US" altLang="it-IT" sz="900" smtClean="0">
                <a:solidFill>
                  <a:schemeClr val="bg1"/>
                </a:solidFill>
                <a:latin typeface="Times" pitchFamily="2" charset="0"/>
              </a:rPr>
              <a:pPr eaLnBrk="0" hangingPunct="0">
                <a:spcBef>
                  <a:spcPct val="0"/>
                </a:spcBef>
                <a:buSzTx/>
                <a:buFontTx/>
                <a:buNone/>
              </a:pPr>
              <a:t>27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Right)">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strips(downRight)">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strips(downRight)">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olo 1">
            <a:extLst>
              <a:ext uri="{FF2B5EF4-FFF2-40B4-BE49-F238E27FC236}">
                <a16:creationId xmlns:a16="http://schemas.microsoft.com/office/drawing/2014/main" id="{1E5516DA-1876-5946-A8D7-78E712AB84D8}"/>
              </a:ext>
            </a:extLst>
          </p:cNvPr>
          <p:cNvSpPr>
            <a:spLocks noGrp="1" noChangeArrowheads="1"/>
          </p:cNvSpPr>
          <p:nvPr>
            <p:ph type="title"/>
          </p:nvPr>
        </p:nvSpPr>
        <p:spPr/>
        <p:txBody>
          <a:bodyPr/>
          <a:lstStyle/>
          <a:p>
            <a:pPr eaLnBrk="1" hangingPunct="1"/>
            <a:r>
              <a:rPr lang="it-IT" altLang="it-IT" b="0"/>
              <a:t>Figura 2.3 </a:t>
            </a:r>
            <a:r>
              <a:rPr lang="it-IT" altLang="it-IT"/>
              <a:t>Attività e passività estere lorde degli Stati Uniti, 1976-2012</a:t>
            </a:r>
          </a:p>
        </p:txBody>
      </p:sp>
      <p:sp>
        <p:nvSpPr>
          <p:cNvPr id="88066" name="Segnaposto piè di pagina 3">
            <a:extLst>
              <a:ext uri="{FF2B5EF4-FFF2-40B4-BE49-F238E27FC236}">
                <a16:creationId xmlns:a16="http://schemas.microsoft.com/office/drawing/2014/main" id="{640BECCF-F730-6445-B357-36C5DB2CB35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8067" name="Segnaposto numero diapositiva 4">
            <a:extLst>
              <a:ext uri="{FF2B5EF4-FFF2-40B4-BE49-F238E27FC236}">
                <a16:creationId xmlns:a16="http://schemas.microsoft.com/office/drawing/2014/main" id="{2F01A12F-11EC-2947-A84F-697C10C3799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2D35F9F-84A2-FE40-8447-C1970EADEBC4}" type="slidenum">
              <a:rPr lang="en-US" altLang="it-IT" sz="900" smtClean="0">
                <a:solidFill>
                  <a:schemeClr val="bg1"/>
                </a:solidFill>
                <a:latin typeface="Times" pitchFamily="2" charset="0"/>
              </a:rPr>
              <a:pPr eaLnBrk="0" hangingPunct="0">
                <a:spcBef>
                  <a:spcPct val="0"/>
                </a:spcBef>
                <a:buSzTx/>
                <a:buFontTx/>
                <a:buNone/>
              </a:pPr>
              <a:t>28</a:t>
            </a:fld>
            <a:endParaRPr lang="en-US" altLang="it-IT" sz="900">
              <a:solidFill>
                <a:schemeClr val="bg1"/>
              </a:solidFill>
              <a:latin typeface="Times" pitchFamily="2" charset="0"/>
            </a:endParaRPr>
          </a:p>
        </p:txBody>
      </p:sp>
      <p:pic>
        <p:nvPicPr>
          <p:cNvPr id="88068" name="Segnaposto contenuto 2">
            <a:extLst>
              <a:ext uri="{FF2B5EF4-FFF2-40B4-BE49-F238E27FC236}">
                <a16:creationId xmlns:a16="http://schemas.microsoft.com/office/drawing/2014/main" id="{EC1D87F6-915F-0A42-9AAF-E17198CEF5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8263" y="1546225"/>
            <a:ext cx="6283325"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21918DE2-3152-9D4E-9512-F864CE68A644}"/>
              </a:ext>
            </a:extLst>
          </p:cNvPr>
          <p:cNvSpPr>
            <a:spLocks noGrp="1" noChangeArrowheads="1"/>
          </p:cNvSpPr>
          <p:nvPr>
            <p:ph type="title"/>
          </p:nvPr>
        </p:nvSpPr>
        <p:spPr/>
        <p:txBody>
          <a:bodyPr/>
          <a:lstStyle/>
          <a:p>
            <a:pPr eaLnBrk="1" hangingPunct="1"/>
            <a:r>
              <a:rPr lang="it-IT" altLang="it-IT"/>
              <a:t>I conti della bilancia dei pagamenti</a:t>
            </a:r>
            <a:br>
              <a:rPr lang="it-IT" altLang="it-IT"/>
            </a:br>
            <a:r>
              <a:rPr lang="it-IT" altLang="it-IT"/>
              <a:t>degli Stati Uniti </a:t>
            </a:r>
          </a:p>
        </p:txBody>
      </p:sp>
      <p:sp>
        <p:nvSpPr>
          <p:cNvPr id="41987" name="Rectangle 3">
            <a:extLst>
              <a:ext uri="{FF2B5EF4-FFF2-40B4-BE49-F238E27FC236}">
                <a16:creationId xmlns:a16="http://schemas.microsoft.com/office/drawing/2014/main" id="{2C2EE493-9F67-CE44-87FD-AE5CC18E3CFE}"/>
              </a:ext>
            </a:extLst>
          </p:cNvPr>
          <p:cNvSpPr>
            <a:spLocks noGrp="1" noChangeArrowheads="1"/>
          </p:cNvSpPr>
          <p:nvPr>
            <p:ph idx="1"/>
          </p:nvPr>
        </p:nvSpPr>
        <p:spPr/>
        <p:txBody>
          <a:bodyPr/>
          <a:lstStyle/>
          <a:p>
            <a:pPr eaLnBrk="1" hangingPunct="1"/>
            <a:r>
              <a:rPr lang="it-IT" altLang="it-IT" sz="2400"/>
              <a:t>Circa il 70% delle attività estere detenute dagli Stati Uniti sono denominate in valuta estera, mentre la quasi totalità delle passività (debito) degli Stati Uniti sono denominate in dollari.</a:t>
            </a:r>
          </a:p>
          <a:p>
            <a:pPr eaLnBrk="1" hangingPunct="1"/>
            <a:r>
              <a:rPr lang="it-IT" altLang="it-IT" sz="2400"/>
              <a:t>Le variazioni del tasso di cambio influenzano il valore della ricchezza estera netta (attività estere lorde meno passività estere lorde).</a:t>
            </a:r>
          </a:p>
          <a:p>
            <a:pPr lvl="3" eaLnBrk="1" hangingPunct="1">
              <a:spcBef>
                <a:spcPct val="50000"/>
              </a:spcBef>
            </a:pPr>
            <a:r>
              <a:rPr lang="it-IT" altLang="it-IT"/>
              <a:t>Un deprezzamento del dollaro aumenta il valore delle attività estere detenute dagli Stati Uniti, senza modificare il valore in dollari delle passività denominate in dollari.</a:t>
            </a:r>
          </a:p>
        </p:txBody>
      </p:sp>
      <p:sp>
        <p:nvSpPr>
          <p:cNvPr id="89091" name="Segnaposto piè di pagina 3">
            <a:extLst>
              <a:ext uri="{FF2B5EF4-FFF2-40B4-BE49-F238E27FC236}">
                <a16:creationId xmlns:a16="http://schemas.microsoft.com/office/drawing/2014/main" id="{2699A50A-24F5-0C43-AA14-FCC83E55523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9092" name="Segnaposto numero diapositiva 4">
            <a:extLst>
              <a:ext uri="{FF2B5EF4-FFF2-40B4-BE49-F238E27FC236}">
                <a16:creationId xmlns:a16="http://schemas.microsoft.com/office/drawing/2014/main" id="{5A7299FD-2C3C-7F46-9DD4-84131AFC557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37D27AC-6CD0-1745-8ABB-1F9FE30EE928}" type="slidenum">
              <a:rPr lang="en-US" altLang="it-IT" sz="900" smtClean="0">
                <a:solidFill>
                  <a:schemeClr val="bg1"/>
                </a:solidFill>
                <a:latin typeface="Times" pitchFamily="2" charset="0"/>
              </a:rPr>
              <a:pPr eaLnBrk="0" hangingPunct="0">
                <a:spcBef>
                  <a:spcPct val="0"/>
                </a:spcBef>
                <a:buSzTx/>
                <a:buFontTx/>
                <a:buNone/>
              </a:pPr>
              <a:t>29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strips(downRigh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strips(downRight)">
                                      <p:cBhvr>
                                        <p:cTn id="12" dur="500"/>
                                        <p:tgtEl>
                                          <p:spTgt spid="41987">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strips(downRight)">
                                      <p:cBhvr>
                                        <p:cTn id="15"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a:extLst>
              <a:ext uri="{FF2B5EF4-FFF2-40B4-BE49-F238E27FC236}">
                <a16:creationId xmlns:a16="http://schemas.microsoft.com/office/drawing/2014/main" id="{14F2AE89-DF57-9B46-9674-2A64D6A6964B}"/>
              </a:ext>
            </a:extLst>
          </p:cNvPr>
          <p:cNvSpPr>
            <a:spLocks noGrp="1" noChangeArrowheads="1"/>
          </p:cNvSpPr>
          <p:nvPr>
            <p:ph type="title"/>
          </p:nvPr>
        </p:nvSpPr>
        <p:spPr/>
        <p:txBody>
          <a:bodyPr/>
          <a:lstStyle/>
          <a:p>
            <a:r>
              <a:rPr lang="it-IT" altLang="it-IT"/>
              <a:t>Introduzione</a:t>
            </a:r>
          </a:p>
        </p:txBody>
      </p:sp>
      <p:sp>
        <p:nvSpPr>
          <p:cNvPr id="3" name="Segnaposto contenuto 2">
            <a:extLst>
              <a:ext uri="{FF2B5EF4-FFF2-40B4-BE49-F238E27FC236}">
                <a16:creationId xmlns:a16="http://schemas.microsoft.com/office/drawing/2014/main" id="{9ADC9473-8ACF-F94F-BEE0-E8AA00526271}"/>
              </a:ext>
            </a:extLst>
          </p:cNvPr>
          <p:cNvSpPr>
            <a:spLocks noGrp="1"/>
          </p:cNvSpPr>
          <p:nvPr>
            <p:ph idx="1"/>
          </p:nvPr>
        </p:nvSpPr>
        <p:spPr>
          <a:xfrm>
            <a:off x="365125" y="1052513"/>
            <a:ext cx="8229600" cy="5019675"/>
          </a:xfrm>
        </p:spPr>
        <p:txBody>
          <a:bodyPr/>
          <a:lstStyle/>
          <a:p>
            <a:pPr>
              <a:defRPr/>
            </a:pPr>
            <a:r>
              <a:rPr lang="it-IT" sz="2400" dirty="0"/>
              <a:t>La </a:t>
            </a:r>
            <a:r>
              <a:rPr lang="it-IT" sz="2400" i="1" dirty="0"/>
              <a:t>microeconomia </a:t>
            </a:r>
            <a:r>
              <a:rPr lang="it-IT" sz="2400" dirty="0"/>
              <a:t>studia il problema dell’utilizzo ottimale delle risorse scarse dell’economia mondiale in un dato istante di tempo dal punto di vista del singolo consumatore e della singola impresa considerando: </a:t>
            </a:r>
          </a:p>
          <a:p>
            <a:pPr marL="342900" indent="-342900">
              <a:buFont typeface="Courier New" panose="02070309020205020404" pitchFamily="49" charset="0"/>
              <a:buChar char="o"/>
              <a:defRPr/>
            </a:pPr>
            <a:r>
              <a:rPr lang="it-IT" dirty="0"/>
              <a:t>la disoccupazione;</a:t>
            </a:r>
          </a:p>
          <a:p>
            <a:pPr marL="342900" indent="-342900">
              <a:buFont typeface="Courier New" panose="02070309020205020404" pitchFamily="49" charset="0"/>
              <a:buChar char="o"/>
              <a:defRPr/>
            </a:pPr>
            <a:r>
              <a:rPr lang="it-IT" dirty="0"/>
              <a:t>il risparmio;</a:t>
            </a:r>
          </a:p>
          <a:p>
            <a:pPr marL="342900" indent="-342900">
              <a:buFont typeface="Courier New" panose="02070309020205020404" pitchFamily="49" charset="0"/>
              <a:buChar char="o"/>
              <a:defRPr/>
            </a:pPr>
            <a:r>
              <a:rPr lang="it-IT" dirty="0"/>
              <a:t>gli squilibri della bilancia commerciale;</a:t>
            </a:r>
          </a:p>
          <a:p>
            <a:pPr marL="342900" indent="-342900">
              <a:buFont typeface="Courier New" panose="02070309020205020404" pitchFamily="49" charset="0"/>
              <a:buChar char="o"/>
              <a:defRPr/>
            </a:pPr>
            <a:r>
              <a:rPr lang="it-IT" dirty="0"/>
              <a:t>la moneta e il livello dei prezzi.</a:t>
            </a:r>
          </a:p>
          <a:p>
            <a:pPr>
              <a:defRPr/>
            </a:pPr>
            <a:r>
              <a:rPr lang="it-IT" sz="2400" dirty="0"/>
              <a:t>Il capitolo introduce alcune nozioni utili per l’analisi microeconomica quali la </a:t>
            </a:r>
            <a:r>
              <a:rPr lang="it-IT" sz="2400" b="1" dirty="0"/>
              <a:t>contabilità nazionale </a:t>
            </a:r>
            <a:r>
              <a:rPr lang="it-IT" sz="2400" dirty="0"/>
              <a:t>e i </a:t>
            </a:r>
            <a:r>
              <a:rPr lang="it-IT" sz="2400" b="1" dirty="0"/>
              <a:t>conti della bilancia dei pagamenti</a:t>
            </a:r>
            <a:r>
              <a:rPr lang="it-IT" sz="2400" dirty="0"/>
              <a:t>.</a:t>
            </a:r>
          </a:p>
        </p:txBody>
      </p:sp>
      <p:sp>
        <p:nvSpPr>
          <p:cNvPr id="43011" name="Segnaposto piè di pagina 3">
            <a:extLst>
              <a:ext uri="{FF2B5EF4-FFF2-40B4-BE49-F238E27FC236}">
                <a16:creationId xmlns:a16="http://schemas.microsoft.com/office/drawing/2014/main" id="{284BD397-D45D-2F4C-8A0D-50A59737781F}"/>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3012" name="Segnaposto numero diapositiva 4">
            <a:extLst>
              <a:ext uri="{FF2B5EF4-FFF2-40B4-BE49-F238E27FC236}">
                <a16:creationId xmlns:a16="http://schemas.microsoft.com/office/drawing/2014/main" id="{D8A5500D-00C0-C94D-A22C-1228CAD62F4A}"/>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56996F95-300C-FA47-9DEB-C368301DFE9C}" type="slidenum">
              <a:rPr lang="en-US" altLang="it-IT" sz="900" smtClean="0">
                <a:solidFill>
                  <a:schemeClr val="bg1"/>
                </a:solidFill>
                <a:latin typeface="Times" pitchFamily="2" charset="0"/>
              </a:rPr>
              <a:pPr>
                <a:spcBef>
                  <a:spcPct val="0"/>
                </a:spcBef>
                <a:buSzTx/>
                <a:buFontTx/>
                <a:buNone/>
              </a:pPr>
              <a:t>3</a:t>
            </a:fld>
            <a:endParaRPr lang="en-US" altLang="it-IT" sz="900">
              <a:solidFill>
                <a:schemeClr val="bg1"/>
              </a:solidFill>
              <a:latin typeface="Times"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olo 1">
            <a:extLst>
              <a:ext uri="{FF2B5EF4-FFF2-40B4-BE49-F238E27FC236}">
                <a16:creationId xmlns:a16="http://schemas.microsoft.com/office/drawing/2014/main" id="{B9A1DC11-E88C-9843-BB7C-C388409DC503}"/>
              </a:ext>
            </a:extLst>
          </p:cNvPr>
          <p:cNvSpPr>
            <a:spLocks noGrp="1" noChangeArrowheads="1"/>
          </p:cNvSpPr>
          <p:nvPr>
            <p:ph type="title"/>
          </p:nvPr>
        </p:nvSpPr>
        <p:spPr>
          <a:xfrm>
            <a:off x="180975" y="9525"/>
            <a:ext cx="8712200" cy="755650"/>
          </a:xfrm>
        </p:spPr>
        <p:txBody>
          <a:bodyPr/>
          <a:lstStyle/>
          <a:p>
            <a:pPr eaLnBrk="1" hangingPunct="1"/>
            <a:r>
              <a:rPr lang="it-IT" altLang="it-IT" sz="2000" b="0"/>
              <a:t>Tabella 2.3 </a:t>
            </a:r>
            <a:r>
              <a:rPr lang="it-IT" altLang="it-IT" sz="2000"/>
              <a:t>Posizione patrimoniale netta sull’estero</a:t>
            </a:r>
            <a:br>
              <a:rPr lang="it-IT" altLang="it-IT" sz="2000"/>
            </a:br>
            <a:r>
              <a:rPr lang="it-IT" altLang="it-IT" sz="2000"/>
              <a:t>degli Stati Uniti a fine anno, 2011 e 2012, milioni di dollari)</a:t>
            </a:r>
          </a:p>
        </p:txBody>
      </p:sp>
      <p:sp>
        <p:nvSpPr>
          <p:cNvPr id="91138" name="Segnaposto piè di pagina 3">
            <a:extLst>
              <a:ext uri="{FF2B5EF4-FFF2-40B4-BE49-F238E27FC236}">
                <a16:creationId xmlns:a16="http://schemas.microsoft.com/office/drawing/2014/main" id="{C6AC5A8C-55BA-344E-80CF-DAD33168942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1139" name="Segnaposto numero diapositiva 4">
            <a:extLst>
              <a:ext uri="{FF2B5EF4-FFF2-40B4-BE49-F238E27FC236}">
                <a16:creationId xmlns:a16="http://schemas.microsoft.com/office/drawing/2014/main" id="{CC300925-57CF-DA49-A96E-5DEC728D0A4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73BFB61-60BB-1340-9087-D1FA75877399}" type="slidenum">
              <a:rPr lang="en-US" altLang="it-IT" sz="900" smtClean="0">
                <a:solidFill>
                  <a:schemeClr val="bg1"/>
                </a:solidFill>
                <a:latin typeface="Times" pitchFamily="2" charset="0"/>
              </a:rPr>
              <a:pPr eaLnBrk="0" hangingPunct="0">
                <a:spcBef>
                  <a:spcPct val="0"/>
                </a:spcBef>
                <a:buSzTx/>
                <a:buFontTx/>
                <a:buNone/>
              </a:pPr>
              <a:t>30</a:t>
            </a:fld>
            <a:endParaRPr lang="en-US" altLang="it-IT" sz="900">
              <a:solidFill>
                <a:schemeClr val="bg1"/>
              </a:solidFill>
              <a:latin typeface="Times" pitchFamily="2" charset="0"/>
            </a:endParaRPr>
          </a:p>
        </p:txBody>
      </p:sp>
      <p:pic>
        <p:nvPicPr>
          <p:cNvPr id="91140" name="Segnaposto contenuto 2">
            <a:extLst>
              <a:ext uri="{FF2B5EF4-FFF2-40B4-BE49-F238E27FC236}">
                <a16:creationId xmlns:a16="http://schemas.microsoft.com/office/drawing/2014/main" id="{751D6730-1EC5-134C-BEA0-A2CB2B0FAA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92150"/>
            <a:ext cx="8229600" cy="554513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egnaposto piè di pagina 3">
            <a:extLst>
              <a:ext uri="{FF2B5EF4-FFF2-40B4-BE49-F238E27FC236}">
                <a16:creationId xmlns:a16="http://schemas.microsoft.com/office/drawing/2014/main" id="{16F90233-4DA0-0C45-B29F-6814AEC8FBD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2162" name="Segnaposto numero diapositiva 4">
            <a:extLst>
              <a:ext uri="{FF2B5EF4-FFF2-40B4-BE49-F238E27FC236}">
                <a16:creationId xmlns:a16="http://schemas.microsoft.com/office/drawing/2014/main" id="{B72FAC20-6E95-0B47-84F6-E67E4ABADA7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8229704-8CD3-FA41-A615-6FC0E58B62BB}" type="slidenum">
              <a:rPr lang="en-US" altLang="it-IT" sz="900" smtClean="0">
                <a:solidFill>
                  <a:schemeClr val="bg1"/>
                </a:solidFill>
                <a:latin typeface="Times" pitchFamily="2" charset="0"/>
              </a:rPr>
              <a:pPr eaLnBrk="0" hangingPunct="0">
                <a:spcBef>
                  <a:spcPct val="0"/>
                </a:spcBef>
                <a:buSzTx/>
                <a:buFontTx/>
                <a:buNone/>
              </a:pPr>
              <a:t>31</a:t>
            </a:fld>
            <a:endParaRPr lang="en-US" altLang="it-IT" sz="900">
              <a:solidFill>
                <a:schemeClr val="bg1"/>
              </a:solidFill>
              <a:latin typeface="Times" pitchFamily="2" charset="0"/>
            </a:endParaRPr>
          </a:p>
        </p:txBody>
      </p:sp>
      <p:sp>
        <p:nvSpPr>
          <p:cNvPr id="92163" name="Titolo 1">
            <a:extLst>
              <a:ext uri="{FF2B5EF4-FFF2-40B4-BE49-F238E27FC236}">
                <a16:creationId xmlns:a16="http://schemas.microsoft.com/office/drawing/2014/main" id="{016D184A-5288-A643-AF45-9A0AB2DF553C}"/>
              </a:ext>
            </a:extLst>
          </p:cNvPr>
          <p:cNvSpPr>
            <a:spLocks noGrp="1" noChangeArrowheads="1"/>
          </p:cNvSpPr>
          <p:nvPr>
            <p:ph type="title"/>
          </p:nvPr>
        </p:nvSpPr>
        <p:spPr>
          <a:xfrm>
            <a:off x="180975" y="9525"/>
            <a:ext cx="9144000" cy="755650"/>
          </a:xfrm>
        </p:spPr>
        <p:txBody>
          <a:bodyPr/>
          <a:lstStyle/>
          <a:p>
            <a:pPr eaLnBrk="1" hangingPunct="1"/>
            <a:r>
              <a:rPr lang="it-IT" altLang="it-IT" sz="2000" b="0"/>
              <a:t>Tabella 2.3 </a:t>
            </a:r>
            <a:r>
              <a:rPr lang="it-IT" altLang="it-IT" sz="2000"/>
              <a:t>Posizione patrimoniale netta sull’estero</a:t>
            </a:r>
            <a:br>
              <a:rPr lang="it-IT" altLang="it-IT" sz="2000"/>
            </a:br>
            <a:r>
              <a:rPr lang="it-IT" altLang="it-IT" sz="2000"/>
              <a:t>degli Stati Uniti a fine anno, 2011 e 2012, milioni di dollari)</a:t>
            </a:r>
          </a:p>
        </p:txBody>
      </p:sp>
      <p:pic>
        <p:nvPicPr>
          <p:cNvPr id="92164" name="Segnaposto contenuto 3">
            <a:extLst>
              <a:ext uri="{FF2B5EF4-FFF2-40B4-BE49-F238E27FC236}">
                <a16:creationId xmlns:a16="http://schemas.microsoft.com/office/drawing/2014/main" id="{54401750-9A66-D04C-8796-F94EC78874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0" y="692150"/>
            <a:ext cx="8543925" cy="56896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2EB30032-F28D-D64A-BA3F-5D172A760A7B}"/>
              </a:ext>
            </a:extLst>
          </p:cNvPr>
          <p:cNvSpPr>
            <a:spLocks noGrp="1" noChangeArrowheads="1"/>
          </p:cNvSpPr>
          <p:nvPr>
            <p:ph type="title"/>
          </p:nvPr>
        </p:nvSpPr>
        <p:spPr/>
        <p:txBody>
          <a:bodyPr/>
          <a:lstStyle/>
          <a:p>
            <a:pPr eaLnBrk="1" hangingPunct="1"/>
            <a:r>
              <a:rPr lang="it-IT" altLang="it-IT"/>
              <a:t>Riassunto </a:t>
            </a:r>
          </a:p>
        </p:txBody>
      </p:sp>
      <p:sp>
        <p:nvSpPr>
          <p:cNvPr id="2" name="Rectangle 3">
            <a:extLst>
              <a:ext uri="{FF2B5EF4-FFF2-40B4-BE49-F238E27FC236}">
                <a16:creationId xmlns:a16="http://schemas.microsoft.com/office/drawing/2014/main" id="{1F0ECC2B-A016-404C-AB0E-8B31CBA0BAC0}"/>
              </a:ext>
            </a:extLst>
          </p:cNvPr>
          <p:cNvSpPr>
            <a:spLocks noGrp="1" noChangeArrowheads="1"/>
          </p:cNvSpPr>
          <p:nvPr>
            <p:ph idx="1"/>
          </p:nvPr>
        </p:nvSpPr>
        <p:spPr/>
        <p:txBody>
          <a:bodyPr/>
          <a:lstStyle/>
          <a:p>
            <a:pPr marL="609600" indent="-609600" eaLnBrk="1" hangingPunct="1">
              <a:lnSpc>
                <a:spcPct val="90000"/>
              </a:lnSpc>
              <a:buFont typeface="Times" pitchFamily="2" charset="0"/>
              <a:buAutoNum type="arabicPeriod"/>
            </a:pPr>
            <a:r>
              <a:rPr lang="it-IT" altLang="it-IT" sz="2400"/>
              <a:t>Il PNL di un paese è approssimativamente uguale al reddito percepito dai suoi fattori di produzione.</a:t>
            </a:r>
          </a:p>
          <a:p>
            <a:pPr marL="609600" indent="-609600" eaLnBrk="1" hangingPunct="1">
              <a:lnSpc>
                <a:spcPct val="90000"/>
              </a:lnSpc>
              <a:buFont typeface="Times" pitchFamily="2" charset="0"/>
              <a:buAutoNum type="arabicPeriod"/>
            </a:pPr>
            <a:r>
              <a:rPr lang="it-IT" altLang="it-IT" sz="2400"/>
              <a:t>In economia aperta, il PNL è uguale alla somma di consumo, investimenti, spesa pubblica e saldo del conto corrente.</a:t>
            </a:r>
          </a:p>
          <a:p>
            <a:pPr marL="609600" indent="-609600" eaLnBrk="1" hangingPunct="1">
              <a:lnSpc>
                <a:spcPct val="90000"/>
              </a:lnSpc>
              <a:buFont typeface="Times" pitchFamily="2" charset="0"/>
              <a:buAutoNum type="arabicPeriod"/>
            </a:pPr>
            <a:r>
              <a:rPr lang="it-IT" altLang="it-IT" sz="2400"/>
              <a:t>Il PIL è uguale al PNL meno i pagamenti netti di reddito ai fattori produttivi dall’estero. Il PIL misura il valore della produzione realizzata all’interno dei confini del paese.</a:t>
            </a:r>
          </a:p>
        </p:txBody>
      </p:sp>
      <p:sp>
        <p:nvSpPr>
          <p:cNvPr id="93187" name="Segnaposto piè di pagina 3">
            <a:extLst>
              <a:ext uri="{FF2B5EF4-FFF2-40B4-BE49-F238E27FC236}">
                <a16:creationId xmlns:a16="http://schemas.microsoft.com/office/drawing/2014/main" id="{87372EC5-BEF9-F941-9617-1665C16B8F0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3188" name="Segnaposto numero diapositiva 4">
            <a:extLst>
              <a:ext uri="{FF2B5EF4-FFF2-40B4-BE49-F238E27FC236}">
                <a16:creationId xmlns:a16="http://schemas.microsoft.com/office/drawing/2014/main" id="{E8FDABDC-EDD0-7040-A943-B78279E424A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D0E36D5-6E1B-584B-A235-3F42957F22E1}" type="slidenum">
              <a:rPr lang="en-US" altLang="it-IT" sz="900" smtClean="0">
                <a:solidFill>
                  <a:schemeClr val="bg1"/>
                </a:solidFill>
                <a:latin typeface="Times" pitchFamily="2" charset="0"/>
              </a:rPr>
              <a:pPr eaLnBrk="0" hangingPunct="0">
                <a:spcBef>
                  <a:spcPct val="0"/>
                </a:spcBef>
                <a:buSzTx/>
                <a:buFontTx/>
                <a:buNone/>
              </a:pPr>
              <a:t>32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3100D276-B5B3-744A-8911-BC27F6FB223B}"/>
              </a:ext>
            </a:extLst>
          </p:cNvPr>
          <p:cNvSpPr>
            <a:spLocks noGrp="1" noChangeArrowheads="1"/>
          </p:cNvSpPr>
          <p:nvPr>
            <p:ph type="title"/>
          </p:nvPr>
        </p:nvSpPr>
        <p:spPr/>
        <p:txBody>
          <a:bodyPr/>
          <a:lstStyle/>
          <a:p>
            <a:pPr eaLnBrk="1" hangingPunct="1"/>
            <a:r>
              <a:rPr lang="it-IT" altLang="it-IT"/>
              <a:t>Riassunto </a:t>
            </a:r>
          </a:p>
        </p:txBody>
      </p:sp>
      <p:sp>
        <p:nvSpPr>
          <p:cNvPr id="2" name="Rectangle 3">
            <a:extLst>
              <a:ext uri="{FF2B5EF4-FFF2-40B4-BE49-F238E27FC236}">
                <a16:creationId xmlns:a16="http://schemas.microsoft.com/office/drawing/2014/main" id="{A107320E-54F2-B245-8350-2715CE81B2EB}"/>
              </a:ext>
            </a:extLst>
          </p:cNvPr>
          <p:cNvSpPr>
            <a:spLocks noGrp="1" noChangeArrowheads="1"/>
          </p:cNvSpPr>
          <p:nvPr>
            <p:ph idx="1"/>
          </p:nvPr>
        </p:nvSpPr>
        <p:spPr>
          <a:xfrm>
            <a:off x="714375" y="1071563"/>
            <a:ext cx="7835900" cy="4786312"/>
          </a:xfrm>
        </p:spPr>
        <p:txBody>
          <a:bodyPr/>
          <a:lstStyle/>
          <a:p>
            <a:pPr marL="533400" indent="-533400" eaLnBrk="1" hangingPunct="1">
              <a:lnSpc>
                <a:spcPct val="80000"/>
              </a:lnSpc>
              <a:buFont typeface="Times" pitchFamily="2" charset="0"/>
              <a:buAutoNum type="arabicPeriod" startAt="4"/>
            </a:pPr>
            <a:r>
              <a:rPr lang="it-IT" altLang="it-IT" sz="2400"/>
              <a:t>La differenza tra risparmio e investimento nazionale è uguale al saldo del conto corrente (esportazioni meno importazioni).</a:t>
            </a:r>
          </a:p>
          <a:p>
            <a:pPr marL="533400" indent="-533400" eaLnBrk="1" hangingPunct="1">
              <a:lnSpc>
                <a:spcPct val="80000"/>
              </a:lnSpc>
              <a:buFont typeface="Times" pitchFamily="2" charset="0"/>
              <a:buAutoNum type="arabicPeriod" startAt="4"/>
            </a:pPr>
            <a:r>
              <a:rPr lang="it-IT" altLang="it-IT" sz="2400"/>
              <a:t>Il saldo del conto corrente è uguale agli investimenti esteri netti del paese (deflussi netti di attività finanziarie).</a:t>
            </a:r>
          </a:p>
          <a:p>
            <a:pPr marL="533400" indent="-533400" eaLnBrk="1" hangingPunct="1">
              <a:lnSpc>
                <a:spcPct val="80000"/>
              </a:lnSpc>
              <a:buFont typeface="Times" pitchFamily="2" charset="0"/>
              <a:buAutoNum type="arabicPeriod" startAt="4"/>
            </a:pPr>
            <a:r>
              <a:rPr lang="it-IT" altLang="it-IT" sz="2400"/>
              <a:t>I conti della bilancia dei pagamenti registrano i flussi di beni/servizi e di attività finanziarie tra paesi.</a:t>
            </a:r>
          </a:p>
          <a:p>
            <a:pPr marL="914400" lvl="1" indent="-457200" eaLnBrk="1" hangingPunct="1">
              <a:lnSpc>
                <a:spcPct val="80000"/>
              </a:lnSpc>
            </a:pPr>
            <a:r>
              <a:rPr lang="it-IT" altLang="it-IT"/>
              <a:t>Si compongono di tre parti: conto corrente, conto capitale e conto finanziario, che si bilanciano tra loro.</a:t>
            </a:r>
          </a:p>
          <a:p>
            <a:pPr marL="914400" lvl="1" indent="-457200" eaLnBrk="1" hangingPunct="1">
              <a:lnSpc>
                <a:spcPct val="80000"/>
              </a:lnSpc>
            </a:pPr>
            <a:r>
              <a:rPr lang="it-IT" altLang="it-IT"/>
              <a:t>Nel conto corrente vengono registrate le transazioni di beni e servizi, mentre nel conto finanziario vengono registrate le transazioni di attività finanziarie.</a:t>
            </a:r>
          </a:p>
        </p:txBody>
      </p:sp>
      <p:sp>
        <p:nvSpPr>
          <p:cNvPr id="95235" name="Segnaposto piè di pagina 3">
            <a:extLst>
              <a:ext uri="{FF2B5EF4-FFF2-40B4-BE49-F238E27FC236}">
                <a16:creationId xmlns:a16="http://schemas.microsoft.com/office/drawing/2014/main" id="{0BEAC778-CE56-E748-9645-BBE252D2F5E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5236" name="Segnaposto numero diapositiva 4">
            <a:extLst>
              <a:ext uri="{FF2B5EF4-FFF2-40B4-BE49-F238E27FC236}">
                <a16:creationId xmlns:a16="http://schemas.microsoft.com/office/drawing/2014/main" id="{AE79084D-1A21-CA4C-A16F-D239D331059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F72C688-C0D8-0F47-9438-85C69AEBF01D}" type="slidenum">
              <a:rPr lang="en-US" altLang="it-IT" sz="900" smtClean="0">
                <a:solidFill>
                  <a:schemeClr val="bg1"/>
                </a:solidFill>
                <a:latin typeface="Times" pitchFamily="2" charset="0"/>
              </a:rPr>
              <a:pPr eaLnBrk="0" hangingPunct="0">
                <a:spcBef>
                  <a:spcPct val="0"/>
                </a:spcBef>
                <a:buSzTx/>
                <a:buFontTx/>
                <a:buNone/>
              </a:pPr>
              <a:t>33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strips(downRigh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E4C27FBF-477E-0745-9BE6-6774D21D0066}"/>
              </a:ext>
            </a:extLst>
          </p:cNvPr>
          <p:cNvSpPr>
            <a:spLocks noGrp="1" noChangeArrowheads="1"/>
          </p:cNvSpPr>
          <p:nvPr>
            <p:ph type="title"/>
          </p:nvPr>
        </p:nvSpPr>
        <p:spPr/>
        <p:txBody>
          <a:bodyPr/>
          <a:lstStyle/>
          <a:p>
            <a:pPr eaLnBrk="1" hangingPunct="1"/>
            <a:r>
              <a:rPr lang="it-IT" altLang="it-IT"/>
              <a:t>Riassunto </a:t>
            </a:r>
          </a:p>
        </p:txBody>
      </p:sp>
      <p:sp>
        <p:nvSpPr>
          <p:cNvPr id="2" name="Rectangle 3">
            <a:extLst>
              <a:ext uri="{FF2B5EF4-FFF2-40B4-BE49-F238E27FC236}">
                <a16:creationId xmlns:a16="http://schemas.microsoft.com/office/drawing/2014/main" id="{18E148EB-7D2B-8D4E-A0C9-6C5D51852462}"/>
              </a:ext>
            </a:extLst>
          </p:cNvPr>
          <p:cNvSpPr>
            <a:spLocks noGrp="1" noChangeArrowheads="1"/>
          </p:cNvSpPr>
          <p:nvPr>
            <p:ph idx="1"/>
          </p:nvPr>
        </p:nvSpPr>
        <p:spPr>
          <a:xfrm>
            <a:off x="365125" y="1196975"/>
            <a:ext cx="8229600" cy="4875213"/>
          </a:xfrm>
        </p:spPr>
        <p:txBody>
          <a:bodyPr/>
          <a:lstStyle/>
          <a:p>
            <a:pPr marL="609600" indent="-609600" eaLnBrk="1" hangingPunct="1">
              <a:lnSpc>
                <a:spcPct val="90000"/>
              </a:lnSpc>
              <a:buFont typeface="Times" pitchFamily="2" charset="0"/>
              <a:buAutoNum type="arabicPeriod" startAt="7"/>
            </a:pPr>
            <a:r>
              <a:rPr lang="it-IT" altLang="it-IT" sz="2400"/>
              <a:t>Le riserve ufficiali costituiscono una voce del conto finanziario e registrano le attività ufficiali detenute dalle banche centrali.</a:t>
            </a:r>
          </a:p>
          <a:p>
            <a:pPr marL="609600" indent="-609600" eaLnBrk="1" hangingPunct="1">
              <a:lnSpc>
                <a:spcPct val="90000"/>
              </a:lnSpc>
              <a:buFont typeface="Times" pitchFamily="2" charset="0"/>
              <a:buAutoNum type="arabicPeriod" startAt="7"/>
            </a:pPr>
            <a:r>
              <a:rPr lang="it-IT" altLang="it-IT" sz="2400"/>
              <a:t>La bilancia delle transazioni ufficiali è definita come il valore negativo delle riserve ufficiali e rappresenta la differenza fra le attività estere detenute dalla banca centrale e le attività domestiche detenute dalle banche centrali estere.</a:t>
            </a:r>
          </a:p>
          <a:p>
            <a:pPr marL="609600" indent="-609600" eaLnBrk="1" hangingPunct="1">
              <a:lnSpc>
                <a:spcPct val="90000"/>
              </a:lnSpc>
              <a:buFont typeface="Times" pitchFamily="2" charset="0"/>
              <a:buAutoNum type="arabicPeriod" startAt="7"/>
            </a:pPr>
            <a:r>
              <a:rPr lang="it-IT" altLang="it-IT" sz="2400"/>
              <a:t>Gli Stati Uniti sono il maggiore debitore al mondo e il loro debito estero continua a crescere, in quanto il loro saldo del conto corrente continua a rimanere negativo.</a:t>
            </a:r>
          </a:p>
        </p:txBody>
      </p:sp>
      <p:sp>
        <p:nvSpPr>
          <p:cNvPr id="97283" name="Segnaposto piè di pagina 3">
            <a:extLst>
              <a:ext uri="{FF2B5EF4-FFF2-40B4-BE49-F238E27FC236}">
                <a16:creationId xmlns:a16="http://schemas.microsoft.com/office/drawing/2014/main" id="{FA8B354B-A163-654D-B4EF-E769219CAF2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7284" name="Segnaposto numero diapositiva 4">
            <a:extLst>
              <a:ext uri="{FF2B5EF4-FFF2-40B4-BE49-F238E27FC236}">
                <a16:creationId xmlns:a16="http://schemas.microsoft.com/office/drawing/2014/main" id="{3B1EADEE-141A-824E-9DCD-1B20A052265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A6C597C-7DCB-424C-9B4D-C395C9F2063F}" type="slidenum">
              <a:rPr lang="en-US" altLang="it-IT" sz="900" smtClean="0">
                <a:solidFill>
                  <a:schemeClr val="bg1"/>
                </a:solidFill>
                <a:latin typeface="Times" pitchFamily="2" charset="0"/>
              </a:rPr>
              <a:pPr eaLnBrk="0" hangingPunct="0">
                <a:spcBef>
                  <a:spcPct val="0"/>
                </a:spcBef>
                <a:buSzTx/>
                <a:buFontTx/>
                <a:buNone/>
              </a:pPr>
              <a:t>34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F1FB80B2-F19E-7442-AB1E-2F9A6D5A396F}"/>
              </a:ext>
            </a:extLst>
          </p:cNvPr>
          <p:cNvSpPr>
            <a:spLocks noGrp="1" noChangeArrowheads="1"/>
          </p:cNvSpPr>
          <p:nvPr>
            <p:ph type="title"/>
          </p:nvPr>
        </p:nvSpPr>
        <p:spPr/>
        <p:txBody>
          <a:bodyPr/>
          <a:lstStyle/>
          <a:p>
            <a:pPr algn="ctr" eaLnBrk="1" hangingPunct="1"/>
            <a:r>
              <a:rPr lang="it-IT" altLang="it-IT" sz="2800"/>
              <a:t>Il sistema di contabilità nazionale</a:t>
            </a:r>
          </a:p>
        </p:txBody>
      </p:sp>
      <p:sp>
        <p:nvSpPr>
          <p:cNvPr id="8195" name="Rectangle 3">
            <a:extLst>
              <a:ext uri="{FF2B5EF4-FFF2-40B4-BE49-F238E27FC236}">
                <a16:creationId xmlns:a16="http://schemas.microsoft.com/office/drawing/2014/main" id="{34540DE5-20D2-BE46-BA6D-4B8E716F4F76}"/>
              </a:ext>
            </a:extLst>
          </p:cNvPr>
          <p:cNvSpPr>
            <a:spLocks noGrp="1" noChangeArrowheads="1"/>
          </p:cNvSpPr>
          <p:nvPr>
            <p:ph idx="1"/>
          </p:nvPr>
        </p:nvSpPr>
        <p:spPr/>
        <p:txBody>
          <a:bodyPr/>
          <a:lstStyle/>
          <a:p>
            <a:pPr eaLnBrk="1" hangingPunct="1">
              <a:lnSpc>
                <a:spcPct val="80000"/>
              </a:lnSpc>
              <a:defRPr/>
            </a:pPr>
            <a:r>
              <a:rPr lang="it-IT" altLang="it-IT" sz="2400" dirty="0"/>
              <a:t>Il </a:t>
            </a:r>
            <a:r>
              <a:rPr lang="it-IT" altLang="it-IT" sz="2400" b="1" dirty="0"/>
              <a:t>Prodotto Nazionale Lordo</a:t>
            </a:r>
            <a:r>
              <a:rPr lang="it-IT" altLang="it-IT" sz="2400" dirty="0"/>
              <a:t> (</a:t>
            </a:r>
            <a:r>
              <a:rPr lang="it-IT" altLang="it-IT" sz="2400" b="1" dirty="0"/>
              <a:t>PNL</a:t>
            </a:r>
            <a:r>
              <a:rPr lang="it-IT" altLang="it-IT" sz="2400" dirty="0"/>
              <a:t>) è il valore di tutti i beni e servizi finali </a:t>
            </a:r>
            <a:r>
              <a:rPr lang="it-IT" altLang="it-IT" sz="2400" i="1" dirty="0"/>
              <a:t>prodotti dai fattori produttivi di un paese</a:t>
            </a:r>
            <a:r>
              <a:rPr lang="it-IT" altLang="it-IT" sz="2400" dirty="0"/>
              <a:t> in un dato arco temporale.</a:t>
            </a:r>
          </a:p>
          <a:p>
            <a:pPr lvl="3" eaLnBrk="1" hangingPunct="1">
              <a:lnSpc>
                <a:spcPct val="80000"/>
              </a:lnSpc>
              <a:spcBef>
                <a:spcPct val="50000"/>
              </a:spcBef>
              <a:buFont typeface="Arial" charset="0"/>
              <a:buChar char="○"/>
              <a:defRPr/>
            </a:pPr>
            <a:r>
              <a:rPr lang="it-IT" altLang="it-IT" dirty="0"/>
              <a:t>Quali sono i fattori di produzione? Lavoratori (lavoro), capitale fisico (come fabbriche e attrezzature), risorse naturali e altri input utilizzati per produrre beni e servizi.</a:t>
            </a:r>
          </a:p>
          <a:p>
            <a:pPr lvl="3" eaLnBrk="1" hangingPunct="1">
              <a:lnSpc>
                <a:spcPct val="80000"/>
              </a:lnSpc>
              <a:spcBef>
                <a:spcPct val="50000"/>
              </a:spcBef>
              <a:buFont typeface="Arial" charset="0"/>
              <a:buChar char="○"/>
              <a:defRPr/>
            </a:pPr>
            <a:r>
              <a:rPr lang="it-IT" altLang="it-IT" dirty="0"/>
              <a:t>Il valore dei beni e servizi finali prodotti dai lavoratori, dal capitale e dalle risorse naturali statunitensi è incluso nel computo del PNL statunitense.</a:t>
            </a:r>
          </a:p>
          <a:p>
            <a:pPr marL="352425" lvl="3" indent="0" eaLnBrk="1" hangingPunct="1">
              <a:lnSpc>
                <a:spcPct val="80000"/>
              </a:lnSpc>
              <a:spcBef>
                <a:spcPct val="50000"/>
              </a:spcBef>
              <a:buFont typeface="Arial" charset="0"/>
              <a:buNone/>
              <a:defRPr/>
            </a:pPr>
            <a:r>
              <a:rPr lang="it-IT" altLang="it-IT" sz="2400" dirty="0"/>
              <a:t>Il PNL è una misura del </a:t>
            </a:r>
            <a:r>
              <a:rPr lang="it-IT" altLang="it-IT" sz="2400" b="1" dirty="0"/>
              <a:t>reddito nazionale</a:t>
            </a:r>
            <a:r>
              <a:rPr lang="it-IT" altLang="it-IT" sz="2400" dirty="0"/>
              <a:t>.</a:t>
            </a:r>
          </a:p>
        </p:txBody>
      </p:sp>
      <p:sp>
        <p:nvSpPr>
          <p:cNvPr id="44035" name="Segnaposto piè di pagina 3">
            <a:extLst>
              <a:ext uri="{FF2B5EF4-FFF2-40B4-BE49-F238E27FC236}">
                <a16:creationId xmlns:a16="http://schemas.microsoft.com/office/drawing/2014/main" id="{C2AC82B2-FCB5-2A42-8084-EE24F3413B9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4036" name="Segnaposto numero diapositiva 4">
            <a:extLst>
              <a:ext uri="{FF2B5EF4-FFF2-40B4-BE49-F238E27FC236}">
                <a16:creationId xmlns:a16="http://schemas.microsoft.com/office/drawing/2014/main" id="{81EC7BF6-F353-FD49-B90C-B7755EE70A1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684050B-0802-B041-911D-378D3608490F}" type="slidenum">
              <a:rPr lang="en-US" altLang="it-IT" sz="900" smtClean="0">
                <a:solidFill>
                  <a:schemeClr val="bg1"/>
                </a:solidFill>
                <a:latin typeface="Times" pitchFamily="2" charset="0"/>
              </a:rPr>
              <a:pPr eaLnBrk="0" hangingPunct="0">
                <a:spcBef>
                  <a:spcPct val="0"/>
                </a:spcBef>
                <a:buSzTx/>
                <a:buFontTx/>
                <a:buNone/>
              </a:pPr>
              <a:t>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Right)">
                                      <p:cBhvr>
                                        <p:cTn id="7" dur="500"/>
                                        <p:tgtEl>
                                          <p:spTgt spid="81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strips(downRight)">
                                      <p:cBhvr>
                                        <p:cTn id="10" dur="500"/>
                                        <p:tgtEl>
                                          <p:spTgt spid="819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strips(downRight)">
                                      <p:cBhvr>
                                        <p:cTn id="13" dur="500"/>
                                        <p:tgtEl>
                                          <p:spTgt spid="8195">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strips(downRight)">
                                      <p:cBhvr>
                                        <p:cTn id="1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a:extLst>
              <a:ext uri="{FF2B5EF4-FFF2-40B4-BE49-F238E27FC236}">
                <a16:creationId xmlns:a16="http://schemas.microsoft.com/office/drawing/2014/main" id="{8B7EA3CE-E651-1943-8A2A-385D1543BD37}"/>
              </a:ext>
            </a:extLst>
          </p:cNvPr>
          <p:cNvSpPr>
            <a:spLocks noGrp="1" noChangeArrowheads="1"/>
          </p:cNvSpPr>
          <p:nvPr>
            <p:ph type="title"/>
          </p:nvPr>
        </p:nvSpPr>
        <p:spPr/>
        <p:txBody>
          <a:bodyPr/>
          <a:lstStyle/>
          <a:p>
            <a:pPr eaLnBrk="1" hangingPunct="1"/>
            <a:r>
              <a:rPr lang="it-IT" altLang="it-IT" b="0"/>
              <a:t>Figura 2.1 </a:t>
            </a:r>
            <a:r>
              <a:rPr lang="it-IT" altLang="it-IT"/>
              <a:t>Il PNL degli Stati Uniti e dell’Italia nel 2013 e le loro componenti</a:t>
            </a:r>
          </a:p>
        </p:txBody>
      </p:sp>
      <p:sp>
        <p:nvSpPr>
          <p:cNvPr id="46082" name="Segnaposto piè di pagina 3">
            <a:extLst>
              <a:ext uri="{FF2B5EF4-FFF2-40B4-BE49-F238E27FC236}">
                <a16:creationId xmlns:a16="http://schemas.microsoft.com/office/drawing/2014/main" id="{CD73E2B8-7EBB-0749-92FD-78F8C1C6383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6083" name="Segnaposto numero diapositiva 4">
            <a:extLst>
              <a:ext uri="{FF2B5EF4-FFF2-40B4-BE49-F238E27FC236}">
                <a16:creationId xmlns:a16="http://schemas.microsoft.com/office/drawing/2014/main" id="{23DF189D-340D-EA4B-BB7E-B0EE2CF21B1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8EE9B51-D07D-A543-B2E0-F9AB098932F2}" type="slidenum">
              <a:rPr lang="en-US" altLang="it-IT" sz="900" smtClean="0">
                <a:solidFill>
                  <a:schemeClr val="bg1"/>
                </a:solidFill>
                <a:latin typeface="Times" pitchFamily="2" charset="0"/>
              </a:rPr>
              <a:pPr eaLnBrk="0" hangingPunct="0">
                <a:spcBef>
                  <a:spcPct val="0"/>
                </a:spcBef>
                <a:buSzTx/>
                <a:buFontTx/>
                <a:buNone/>
              </a:pPr>
              <a:t>5</a:t>
            </a:fld>
            <a:endParaRPr lang="en-US" altLang="it-IT" sz="900">
              <a:solidFill>
                <a:schemeClr val="bg1"/>
              </a:solidFill>
              <a:latin typeface="Times" pitchFamily="2" charset="0"/>
            </a:endParaRPr>
          </a:p>
        </p:txBody>
      </p:sp>
      <p:pic>
        <p:nvPicPr>
          <p:cNvPr id="46084" name="Segnaposto contenuto 2">
            <a:extLst>
              <a:ext uri="{FF2B5EF4-FFF2-40B4-BE49-F238E27FC236}">
                <a16:creationId xmlns:a16="http://schemas.microsoft.com/office/drawing/2014/main" id="{A03EF97E-5C2F-304C-984A-BF22A24B87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177925"/>
            <a:ext cx="5688012" cy="50355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89DE84B4-A2EA-4140-9D79-550F111402ED}"/>
              </a:ext>
            </a:extLst>
          </p:cNvPr>
          <p:cNvSpPr>
            <a:spLocks noGrp="1" noChangeArrowheads="1"/>
          </p:cNvSpPr>
          <p:nvPr>
            <p:ph type="title"/>
          </p:nvPr>
        </p:nvSpPr>
        <p:spPr/>
        <p:txBody>
          <a:bodyPr/>
          <a:lstStyle/>
          <a:p>
            <a:pPr eaLnBrk="1" hangingPunct="1"/>
            <a:r>
              <a:rPr lang="it-IT" altLang="it-IT"/>
              <a:t>Il sistema di contabilità nazionale </a:t>
            </a:r>
          </a:p>
        </p:txBody>
      </p:sp>
      <p:sp>
        <p:nvSpPr>
          <p:cNvPr id="12291" name="Rectangle 3">
            <a:extLst>
              <a:ext uri="{FF2B5EF4-FFF2-40B4-BE49-F238E27FC236}">
                <a16:creationId xmlns:a16="http://schemas.microsoft.com/office/drawing/2014/main" id="{D848C649-E739-9046-95CA-65459EF548C5}"/>
              </a:ext>
            </a:extLst>
          </p:cNvPr>
          <p:cNvSpPr>
            <a:spLocks noGrp="1" noChangeArrowheads="1"/>
          </p:cNvSpPr>
          <p:nvPr>
            <p:ph idx="1"/>
          </p:nvPr>
        </p:nvSpPr>
        <p:spPr/>
        <p:txBody>
          <a:bodyPr/>
          <a:lstStyle/>
          <a:p>
            <a:pPr eaLnBrk="1" hangingPunct="1">
              <a:spcBef>
                <a:spcPct val="60000"/>
              </a:spcBef>
            </a:pPr>
            <a:r>
              <a:rPr lang="it-IT" altLang="it-IT" sz="2400"/>
              <a:t>Un’altra approssimazione del reddito nazionale è il </a:t>
            </a:r>
            <a:r>
              <a:rPr lang="it-IT" altLang="it-IT" sz="2400" b="1"/>
              <a:t>Prodotto Interno Lordo </a:t>
            </a:r>
            <a:r>
              <a:rPr lang="it-IT" altLang="it-IT" sz="2400"/>
              <a:t>(</a:t>
            </a:r>
            <a:r>
              <a:rPr lang="it-IT" altLang="it-IT" sz="2400" b="1"/>
              <a:t>PIL</a:t>
            </a:r>
            <a:r>
              <a:rPr lang="it-IT" altLang="it-IT" sz="2400"/>
              <a:t>).</a:t>
            </a:r>
          </a:p>
          <a:p>
            <a:pPr lvl="3" eaLnBrk="1" hangingPunct="1">
              <a:spcBef>
                <a:spcPct val="60000"/>
              </a:spcBef>
            </a:pPr>
            <a:r>
              <a:rPr lang="it-IT" altLang="it-IT"/>
              <a:t>Il Prodotto Interno Lordo misura il valore finale di tutti i beni e servizi che vengono prodotti </a:t>
            </a:r>
            <a:r>
              <a:rPr lang="it-IT" altLang="it-IT" i="1"/>
              <a:t>in un paese</a:t>
            </a:r>
            <a:r>
              <a:rPr lang="it-IT" altLang="it-IT"/>
              <a:t> in un dato arco temporale.</a:t>
            </a:r>
          </a:p>
          <a:p>
            <a:pPr lvl="3" eaLnBrk="1" hangingPunct="1">
              <a:spcBef>
                <a:spcPct val="60000"/>
              </a:spcBef>
            </a:pPr>
            <a:r>
              <a:rPr lang="it-IT" altLang="it-IT"/>
              <a:t>PIL = PNL – pagamenti ai fattori produttivi in altri paesi + pagamenti ai fattori produttivi da altri paesi.</a:t>
            </a:r>
          </a:p>
        </p:txBody>
      </p:sp>
      <p:sp>
        <p:nvSpPr>
          <p:cNvPr id="47107" name="Segnaposto piè di pagina 3">
            <a:extLst>
              <a:ext uri="{FF2B5EF4-FFF2-40B4-BE49-F238E27FC236}">
                <a16:creationId xmlns:a16="http://schemas.microsoft.com/office/drawing/2014/main" id="{B6F6D4ED-4113-E34C-8B1C-3E878CC7C29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7108" name="Segnaposto numero diapositiva 4">
            <a:extLst>
              <a:ext uri="{FF2B5EF4-FFF2-40B4-BE49-F238E27FC236}">
                <a16:creationId xmlns:a16="http://schemas.microsoft.com/office/drawing/2014/main" id="{1B5F820D-C3C1-924F-ADF3-095A2DDA223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DD54F4E-07B0-044D-8648-3557E03554B4}" type="slidenum">
              <a:rPr lang="en-US" altLang="it-IT" sz="900" smtClean="0">
                <a:solidFill>
                  <a:schemeClr val="bg1"/>
                </a:solidFill>
                <a:latin typeface="Times" pitchFamily="2" charset="0"/>
              </a:rPr>
              <a:pPr eaLnBrk="0" hangingPunct="0">
                <a:spcBef>
                  <a:spcPct val="0"/>
                </a:spcBef>
                <a:buSzTx/>
                <a:buFontTx/>
                <a:buNone/>
              </a:pPr>
              <a:t>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Right)">
                                      <p:cBhvr>
                                        <p:cTn id="7" dur="500"/>
                                        <p:tgtEl>
                                          <p:spTgt spid="1229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strips(downRight)">
                                      <p:cBhvr>
                                        <p:cTn id="10" dur="500"/>
                                        <p:tgtEl>
                                          <p:spTgt spid="1229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strips(downRight)">
                                      <p:cBhvr>
                                        <p:cTn id="13"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D9CB425-8D4B-B947-9E3A-AA5307593770}"/>
              </a:ext>
            </a:extLst>
          </p:cNvPr>
          <p:cNvSpPr>
            <a:spLocks noGrp="1" noChangeArrowheads="1"/>
          </p:cNvSpPr>
          <p:nvPr>
            <p:ph type="title"/>
          </p:nvPr>
        </p:nvSpPr>
        <p:spPr/>
        <p:txBody>
          <a:bodyPr/>
          <a:lstStyle/>
          <a:p>
            <a:pPr eaLnBrk="1" hangingPunct="1"/>
            <a:r>
              <a:rPr lang="it-IT" altLang="it-IT"/>
              <a:t>Il sistema di contabilità nazionale </a:t>
            </a:r>
          </a:p>
        </p:txBody>
      </p:sp>
      <p:sp>
        <p:nvSpPr>
          <p:cNvPr id="9219" name="Rectangle 3">
            <a:extLst>
              <a:ext uri="{FF2B5EF4-FFF2-40B4-BE49-F238E27FC236}">
                <a16:creationId xmlns:a16="http://schemas.microsoft.com/office/drawing/2014/main" id="{EAD7B1D1-E53A-3A43-ABE8-54A11649063E}"/>
              </a:ext>
            </a:extLst>
          </p:cNvPr>
          <p:cNvSpPr>
            <a:spLocks noGrp="1" noChangeArrowheads="1"/>
          </p:cNvSpPr>
          <p:nvPr>
            <p:ph idx="1"/>
          </p:nvPr>
        </p:nvSpPr>
        <p:spPr/>
        <p:txBody>
          <a:bodyPr/>
          <a:lstStyle/>
          <a:p>
            <a:pPr indent="-533400" eaLnBrk="1" hangingPunct="1">
              <a:lnSpc>
                <a:spcPct val="80000"/>
              </a:lnSpc>
            </a:pPr>
            <a:r>
              <a:rPr lang="it-IT" altLang="it-IT" sz="2400"/>
              <a:t>Il PNL viene calcolato sommando il valore della spesa nei beni e servizi finali prodotti.</a:t>
            </a:r>
          </a:p>
          <a:p>
            <a:pPr marL="914400" lvl="1" indent="-457200" eaLnBrk="1" hangingPunct="1">
              <a:lnSpc>
                <a:spcPct val="80000"/>
              </a:lnSpc>
              <a:spcBef>
                <a:spcPct val="40000"/>
              </a:spcBef>
              <a:buFont typeface="Times" pitchFamily="2" charset="0"/>
              <a:buAutoNum type="arabicPeriod"/>
            </a:pPr>
            <a:r>
              <a:rPr lang="it-IT" altLang="it-IT" b="1"/>
              <a:t>Consumo</a:t>
            </a:r>
            <a:r>
              <a:rPr lang="it-IT" altLang="it-IT"/>
              <a:t>: spesa dei residenti domestici.</a:t>
            </a:r>
          </a:p>
          <a:p>
            <a:pPr marL="914400" lvl="1" indent="-457200" eaLnBrk="1" hangingPunct="1">
              <a:lnSpc>
                <a:spcPct val="80000"/>
              </a:lnSpc>
              <a:spcBef>
                <a:spcPct val="40000"/>
              </a:spcBef>
              <a:buFont typeface="Times" pitchFamily="2" charset="0"/>
              <a:buAutoNum type="arabicPeriod"/>
            </a:pPr>
            <a:r>
              <a:rPr lang="it-IT" altLang="it-IT" b="1"/>
              <a:t>Investimento</a:t>
            </a:r>
            <a:r>
              <a:rPr lang="it-IT" altLang="it-IT"/>
              <a:t>: spesa delle imprese in attrezzature e macchinari.</a:t>
            </a:r>
          </a:p>
          <a:p>
            <a:pPr marL="914400" lvl="1" indent="-457200" eaLnBrk="1" hangingPunct="1">
              <a:lnSpc>
                <a:spcPct val="80000"/>
              </a:lnSpc>
              <a:spcBef>
                <a:spcPct val="40000"/>
              </a:spcBef>
              <a:buFont typeface="Times" pitchFamily="2" charset="0"/>
              <a:buAutoNum type="arabicPeriod"/>
            </a:pPr>
            <a:r>
              <a:rPr lang="it-IT" altLang="it-IT" b="1"/>
              <a:t>Spesa pubblica</a:t>
            </a:r>
            <a:r>
              <a:rPr lang="it-IT" altLang="it-IT"/>
              <a:t>: spesa del governo in beni e servizi.</a:t>
            </a:r>
          </a:p>
          <a:p>
            <a:pPr marL="914400" lvl="1" indent="-457200" eaLnBrk="1" hangingPunct="1">
              <a:lnSpc>
                <a:spcPct val="80000"/>
              </a:lnSpc>
              <a:spcBef>
                <a:spcPct val="40000"/>
              </a:spcBef>
              <a:buFont typeface="Times" pitchFamily="2" charset="0"/>
              <a:buAutoNum type="arabicPeriod"/>
            </a:pPr>
            <a:r>
              <a:rPr lang="it-IT" altLang="it-IT" b="1"/>
              <a:t>Saldo del conto corrente </a:t>
            </a:r>
            <a:r>
              <a:rPr lang="it-IT" altLang="it-IT"/>
              <a:t>(esportazioni meno importazioni): spesa netta dei residenti esteri in beni</a:t>
            </a:r>
            <a:br>
              <a:rPr lang="it-IT" altLang="it-IT"/>
            </a:br>
            <a:r>
              <a:rPr lang="it-IT" altLang="it-IT"/>
              <a:t>e servizi domestici.</a:t>
            </a:r>
          </a:p>
        </p:txBody>
      </p:sp>
      <p:sp>
        <p:nvSpPr>
          <p:cNvPr id="49155" name="Segnaposto piè di pagina 3">
            <a:extLst>
              <a:ext uri="{FF2B5EF4-FFF2-40B4-BE49-F238E27FC236}">
                <a16:creationId xmlns:a16="http://schemas.microsoft.com/office/drawing/2014/main" id="{1ECEC467-4B7A-0741-9106-6EE0B915169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9156" name="Segnaposto numero diapositiva 4">
            <a:extLst>
              <a:ext uri="{FF2B5EF4-FFF2-40B4-BE49-F238E27FC236}">
                <a16:creationId xmlns:a16="http://schemas.microsoft.com/office/drawing/2014/main" id="{86FF6E2E-7450-264E-9EF9-4F0F4594521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2DC2FC7-D0C6-804D-8221-4F1BA101A4AF}" type="slidenum">
              <a:rPr lang="en-US" altLang="it-IT" sz="900" smtClean="0">
                <a:solidFill>
                  <a:schemeClr val="bg1"/>
                </a:solidFill>
                <a:latin typeface="Times" pitchFamily="2" charset="0"/>
              </a:rPr>
              <a:pPr eaLnBrk="0" hangingPunct="0">
                <a:spcBef>
                  <a:spcPct val="0"/>
                </a:spcBef>
                <a:buSzTx/>
                <a:buFontTx/>
                <a:buNone/>
              </a:pPr>
              <a:t>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trips(downRigh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strips(downRigh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strips(downRigh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strips(downRight)">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a:extLst>
              <a:ext uri="{FF2B5EF4-FFF2-40B4-BE49-F238E27FC236}">
                <a16:creationId xmlns:a16="http://schemas.microsoft.com/office/drawing/2014/main" id="{23D26CCC-67A2-8A47-A1F0-D3502CA9F776}"/>
              </a:ext>
            </a:extLst>
          </p:cNvPr>
          <p:cNvSpPr>
            <a:spLocks noGrp="1" noChangeArrowheads="1"/>
          </p:cNvSpPr>
          <p:nvPr>
            <p:ph type="title"/>
          </p:nvPr>
        </p:nvSpPr>
        <p:spPr>
          <a:xfrm>
            <a:off x="365125" y="395288"/>
            <a:ext cx="8229600" cy="1176337"/>
          </a:xfrm>
        </p:spPr>
        <p:txBody>
          <a:bodyPr/>
          <a:lstStyle/>
          <a:p>
            <a:pPr eaLnBrk="1" hangingPunct="1"/>
            <a:r>
              <a:rPr lang="it-IT" altLang="it-IT" b="0"/>
              <a:t>Tabella 2.1 </a:t>
            </a:r>
            <a:r>
              <a:rPr lang="it-IT" altLang="it-IT"/>
              <a:t>Il sistema di contabilità nazionale dell’economia aperta di Agraria (tonnellate</a:t>
            </a:r>
            <a:br>
              <a:rPr lang="it-IT" altLang="it-IT"/>
            </a:br>
            <a:r>
              <a:rPr lang="it-IT" altLang="it-IT"/>
              <a:t>di grano)</a:t>
            </a:r>
          </a:p>
        </p:txBody>
      </p:sp>
      <p:sp>
        <p:nvSpPr>
          <p:cNvPr id="51202" name="Segnaposto piè di pagina 3">
            <a:extLst>
              <a:ext uri="{FF2B5EF4-FFF2-40B4-BE49-F238E27FC236}">
                <a16:creationId xmlns:a16="http://schemas.microsoft.com/office/drawing/2014/main" id="{9830A7B3-FFF0-7B4D-8D83-4890CF424E3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1203" name="Segnaposto numero diapositiva 4">
            <a:extLst>
              <a:ext uri="{FF2B5EF4-FFF2-40B4-BE49-F238E27FC236}">
                <a16:creationId xmlns:a16="http://schemas.microsoft.com/office/drawing/2014/main" id="{ED2C95D9-2F8C-F847-BCEF-09F0EF3687D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FB92689-A9A0-D747-B743-6455FA1D74EB}" type="slidenum">
              <a:rPr lang="en-US" altLang="it-IT" sz="900" smtClean="0">
                <a:solidFill>
                  <a:schemeClr val="bg1"/>
                </a:solidFill>
                <a:latin typeface="Times" pitchFamily="2" charset="0"/>
              </a:rPr>
              <a:pPr eaLnBrk="0" hangingPunct="0">
                <a:spcBef>
                  <a:spcPct val="0"/>
                </a:spcBef>
                <a:buSzTx/>
                <a:buFontTx/>
                <a:buNone/>
              </a:pPr>
              <a:t>8</a:t>
            </a:fld>
            <a:endParaRPr lang="en-US" altLang="it-IT" sz="900">
              <a:solidFill>
                <a:schemeClr val="bg1"/>
              </a:solidFill>
              <a:latin typeface="Times" pitchFamily="2" charset="0"/>
            </a:endParaRPr>
          </a:p>
        </p:txBody>
      </p:sp>
      <p:pic>
        <p:nvPicPr>
          <p:cNvPr id="51204" name="Segnaposto contenuto 2">
            <a:extLst>
              <a:ext uri="{FF2B5EF4-FFF2-40B4-BE49-F238E27FC236}">
                <a16:creationId xmlns:a16="http://schemas.microsoft.com/office/drawing/2014/main" id="{1796CC74-0DA7-5E4F-A394-9670E2C68D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31863" y="2755900"/>
            <a:ext cx="7096125" cy="21066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F830723-1C26-EE4A-A965-950D714976C0}"/>
              </a:ext>
            </a:extLst>
          </p:cNvPr>
          <p:cNvSpPr>
            <a:spLocks noGrp="1" noChangeArrowheads="1"/>
          </p:cNvSpPr>
          <p:nvPr>
            <p:ph type="title"/>
          </p:nvPr>
        </p:nvSpPr>
        <p:spPr/>
        <p:txBody>
          <a:bodyPr/>
          <a:lstStyle/>
          <a:p>
            <a:pPr eaLnBrk="1" hangingPunct="1"/>
            <a:r>
              <a:rPr lang="it-IT" altLang="it-IT"/>
              <a:t>Risparmio e conto corrente</a:t>
            </a:r>
          </a:p>
        </p:txBody>
      </p:sp>
      <p:sp>
        <p:nvSpPr>
          <p:cNvPr id="19459" name="Rectangle 3">
            <a:extLst>
              <a:ext uri="{FF2B5EF4-FFF2-40B4-BE49-F238E27FC236}">
                <a16:creationId xmlns:a16="http://schemas.microsoft.com/office/drawing/2014/main" id="{4C033641-7430-A345-AADB-E40348102810}"/>
              </a:ext>
            </a:extLst>
          </p:cNvPr>
          <p:cNvSpPr>
            <a:spLocks noGrp="1" noChangeArrowheads="1"/>
          </p:cNvSpPr>
          <p:nvPr>
            <p:ph idx="1"/>
          </p:nvPr>
        </p:nvSpPr>
        <p:spPr/>
        <p:txBody>
          <a:bodyPr/>
          <a:lstStyle/>
          <a:p>
            <a:pPr eaLnBrk="1" hangingPunct="1">
              <a:defRPr/>
            </a:pPr>
            <a:r>
              <a:rPr lang="it-IT" altLang="it-IT" sz="2400" dirty="0"/>
              <a:t>Il </a:t>
            </a:r>
            <a:r>
              <a:rPr lang="it-IT" altLang="it-IT" sz="2400" b="1" dirty="0"/>
              <a:t>risparmio nazionale </a:t>
            </a:r>
            <a:r>
              <a:rPr lang="it-IT" altLang="it-IT" sz="2400" dirty="0"/>
              <a:t>(</a:t>
            </a:r>
            <a:r>
              <a:rPr lang="it-IT" altLang="it-IT" sz="2400" i="1" dirty="0"/>
              <a:t>S</a:t>
            </a:r>
            <a:r>
              <a:rPr lang="it-IT" altLang="it-IT" sz="2400" dirty="0"/>
              <a:t>) è la porzione della produzione di reddito nazionale (</a:t>
            </a:r>
            <a:r>
              <a:rPr lang="it-IT" altLang="it-IT" sz="2400" i="1" dirty="0"/>
              <a:t>Y</a:t>
            </a:r>
            <a:r>
              <a:rPr lang="it-IT" altLang="it-IT" sz="2400" dirty="0"/>
              <a:t>) che non viene spesa in consumo (</a:t>
            </a:r>
            <a:r>
              <a:rPr lang="it-IT" altLang="it-IT" sz="2400" i="1" dirty="0"/>
              <a:t>C</a:t>
            </a:r>
            <a:r>
              <a:rPr lang="it-IT" altLang="it-IT" sz="2400" dirty="0"/>
              <a:t>) né in acquisti pubblici (</a:t>
            </a:r>
            <a:r>
              <a:rPr lang="it-IT" altLang="it-IT" sz="2400" i="1" dirty="0"/>
              <a:t>G</a:t>
            </a:r>
            <a:r>
              <a:rPr lang="it-IT" altLang="it-IT" sz="2400" dirty="0"/>
              <a:t>).</a:t>
            </a:r>
          </a:p>
          <a:p>
            <a:pPr lvl="3" eaLnBrk="1" hangingPunct="1">
              <a:spcBef>
                <a:spcPct val="0"/>
              </a:spcBef>
              <a:buFont typeface="Arial" charset="0"/>
              <a:buNone/>
              <a:defRPr/>
            </a:pPr>
            <a:endParaRPr lang="it-IT" altLang="it-IT" sz="2800" i="1" dirty="0"/>
          </a:p>
          <a:p>
            <a:pPr lvl="3" algn="ctr" eaLnBrk="1" hangingPunct="1">
              <a:spcBef>
                <a:spcPct val="0"/>
              </a:spcBef>
              <a:buFont typeface="Arial" charset="0"/>
              <a:buNone/>
              <a:defRPr/>
            </a:pPr>
            <a:r>
              <a:rPr lang="it-IT" altLang="it-IT" sz="2400" i="1" dirty="0"/>
              <a:t>S = Y – C – G</a:t>
            </a:r>
            <a:r>
              <a:rPr lang="it-IT" altLang="it-IT" sz="2400" dirty="0"/>
              <a:t> </a:t>
            </a:r>
          </a:p>
          <a:p>
            <a:pPr lvl="3" algn="ctr" eaLnBrk="1" hangingPunct="1">
              <a:spcBef>
                <a:spcPct val="0"/>
              </a:spcBef>
              <a:buFont typeface="Arial" charset="0"/>
              <a:buNone/>
              <a:defRPr/>
            </a:pPr>
            <a:endParaRPr lang="it-IT" altLang="it-IT" sz="2400" dirty="0"/>
          </a:p>
          <a:p>
            <a:pPr marL="0" lvl="3" eaLnBrk="1" hangingPunct="1">
              <a:spcBef>
                <a:spcPct val="0"/>
              </a:spcBef>
              <a:buFont typeface="Arial" charset="0"/>
              <a:buNone/>
              <a:defRPr/>
            </a:pPr>
            <a:r>
              <a:rPr lang="it-IT" altLang="it-IT" sz="2400" i="1" dirty="0"/>
              <a:t>In un’economia chiusa, il risparmio è sempre uguale agli investimenti.</a:t>
            </a:r>
          </a:p>
        </p:txBody>
      </p:sp>
      <p:sp>
        <p:nvSpPr>
          <p:cNvPr id="52227" name="Segnaposto piè di pagina 3">
            <a:extLst>
              <a:ext uri="{FF2B5EF4-FFF2-40B4-BE49-F238E27FC236}">
                <a16:creationId xmlns:a16="http://schemas.microsoft.com/office/drawing/2014/main" id="{0E97461A-EB17-064E-915D-32EA9F91E31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2228" name="Segnaposto numero diapositiva 4">
            <a:extLst>
              <a:ext uri="{FF2B5EF4-FFF2-40B4-BE49-F238E27FC236}">
                <a16:creationId xmlns:a16="http://schemas.microsoft.com/office/drawing/2014/main" id="{BB55CA1A-B53D-BD46-8CA9-5C7A92FAFD0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3AFE903-F5FD-1845-8CF7-E86156543F90}" type="slidenum">
              <a:rPr lang="en-US" altLang="it-IT" sz="900" smtClean="0">
                <a:solidFill>
                  <a:schemeClr val="bg1"/>
                </a:solidFill>
                <a:latin typeface="Times" pitchFamily="2" charset="0"/>
              </a:rPr>
              <a:pPr eaLnBrk="0" hangingPunct="0">
                <a:spcBef>
                  <a:spcPct val="0"/>
                </a:spcBef>
                <a:buSzTx/>
                <a:buFontTx/>
                <a:buNone/>
              </a:pPr>
              <a:t>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trips(downRight)">
                                      <p:cBhvr>
                                        <p:cTn id="7" dur="500"/>
                                        <p:tgtEl>
                                          <p:spTgt spid="1945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strips(downRight)">
                                      <p:cBhvr>
                                        <p:cTn id="10" dur="500"/>
                                        <p:tgtEl>
                                          <p:spTgt spid="19459">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animEffect transition="in" filter="strips(downRight)">
                                      <p:cBhvr>
                                        <p:cTn id="13"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2399</TotalTime>
  <Words>2786</Words>
  <Application>Microsoft Macintosh PowerPoint</Application>
  <PresentationFormat>Presentazione su schermo (4:3)</PresentationFormat>
  <Paragraphs>241</Paragraphs>
  <Slides>34</Slides>
  <Notes>24</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34</vt:i4>
      </vt:variant>
    </vt:vector>
  </HeadingPairs>
  <TitlesOfParts>
    <vt:vector size="42" baseType="lpstr">
      <vt:lpstr>Arial</vt:lpstr>
      <vt:lpstr>Courier New</vt:lpstr>
      <vt:lpstr>Symbol</vt:lpstr>
      <vt:lpstr>Times</vt:lpstr>
      <vt:lpstr>Verdana</vt:lpstr>
      <vt:lpstr>Custom Design</vt:lpstr>
      <vt:lpstr>1_Custom Design</vt:lpstr>
      <vt:lpstr>2_Custom Design</vt:lpstr>
      <vt:lpstr>Capitolo 2</vt:lpstr>
      <vt:lpstr>Struttura della presentazione</vt:lpstr>
      <vt:lpstr>Introduzione</vt:lpstr>
      <vt:lpstr>Il sistema di contabilità nazionale</vt:lpstr>
      <vt:lpstr>Figura 2.1 Il PNL degli Stati Uniti e dell’Italia nel 2013 e le loro componenti</vt:lpstr>
      <vt:lpstr>Il sistema di contabilità nazionale </vt:lpstr>
      <vt:lpstr>Il sistema di contabilità nazionale </vt:lpstr>
      <vt:lpstr>Tabella 2.1 Il sistema di contabilità nazionale dell’economia aperta di Agraria (tonnellate di grano)</vt:lpstr>
      <vt:lpstr>Risparmio e conto corrente</vt:lpstr>
      <vt:lpstr>Figura 2.2 Il saldo del conto corrente e la posizione della ricchezza estera netta degli Stati Uniti, 1976-2012</vt:lpstr>
      <vt:lpstr>La relazione fra risparmio nazionale e risparmio pubblico </vt:lpstr>
      <vt:lpstr>La discrepanza nel conto corrente globale dal 1980</vt:lpstr>
      <vt:lpstr>Conti della bilancia dei pagamenti</vt:lpstr>
      <vt:lpstr>Conti della bilancia dei pagamenti </vt:lpstr>
      <vt:lpstr>Esempi di transazioni nella bilancia dei pagamenti</vt:lpstr>
      <vt:lpstr>Esempi di transazioni nella bilancia dei pagamenti </vt:lpstr>
      <vt:lpstr>Esempi di transazioni nella bilancia dei pagamenti </vt:lpstr>
      <vt:lpstr>Esempi di transazioni nella bilancia dei pagamenti </vt:lpstr>
      <vt:lpstr>Come si raggiunge il pareggio della bilancia dei pagamenti?</vt:lpstr>
      <vt:lpstr>Conti della bilancia dei pagamenti </vt:lpstr>
      <vt:lpstr>Tabella 2.2 La bilancia dei pagamenti degli Stati Uniti e dell’Italia nel 2010</vt:lpstr>
      <vt:lpstr>Conti della bilancia dei pagamenti </vt:lpstr>
      <vt:lpstr>Conti della bilancia dei pagamenti </vt:lpstr>
      <vt:lpstr>Conti della bilancia dei pagamenti </vt:lpstr>
      <vt:lpstr>Conti della bilancia dei pagamenti </vt:lpstr>
      <vt:lpstr>Conti della bilancia dei pagamenti </vt:lpstr>
      <vt:lpstr>I conti della bilancia dei pagamenti degli Stati Uniti</vt:lpstr>
      <vt:lpstr>Figura 2.3 Attività e passività estere lorde degli Stati Uniti, 1976-2012</vt:lpstr>
      <vt:lpstr>I conti della bilancia dei pagamenti degli Stati Uniti </vt:lpstr>
      <vt:lpstr>Tabella 2.3 Posizione patrimoniale netta sull’estero degli Stati Uniti a fine anno, 2011 e 2012, milioni di dollari)</vt:lpstr>
      <vt:lpstr>Tabella 2.3 Posizione patrimoniale netta sull’estero degli Stati Uniti a fine anno, 2011 e 2012, milioni di dollari)</vt:lpstr>
      <vt:lpstr>Riassunto </vt:lpstr>
      <vt:lpstr>Riassunto </vt:lpstr>
      <vt:lpstr>Riassunto </vt:lpstr>
    </vt:vector>
  </TitlesOfParts>
  <Company>© 2012 Pearson Addison-Wesley.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Introduction</dc:subject>
  <dc:creator>Paul R. Krugman</dc:creator>
  <cp:lastModifiedBy>ANIELLO FERRARO</cp:lastModifiedBy>
  <cp:revision>359</cp:revision>
  <dcterms:created xsi:type="dcterms:W3CDTF">2005-08-05T21:46:31Z</dcterms:created>
  <dcterms:modified xsi:type="dcterms:W3CDTF">2022-03-02T18:27:27Z</dcterms:modified>
</cp:coreProperties>
</file>