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4"/>
  </p:notesMasterIdLst>
  <p:sldIdLst>
    <p:sldId id="286" r:id="rId2"/>
    <p:sldId id="298" r:id="rId3"/>
    <p:sldId id="306" r:id="rId4"/>
    <p:sldId id="508" r:id="rId5"/>
    <p:sldId id="507" r:id="rId6"/>
    <p:sldId id="502" r:id="rId7"/>
    <p:sldId id="444" r:id="rId8"/>
    <p:sldId id="503" r:id="rId9"/>
    <p:sldId id="504" r:id="rId10"/>
    <p:sldId id="448" r:id="rId11"/>
    <p:sldId id="505" r:id="rId12"/>
    <p:sldId id="449" r:id="rId13"/>
    <p:sldId id="475" r:id="rId14"/>
    <p:sldId id="450" r:id="rId15"/>
    <p:sldId id="454" r:id="rId16"/>
    <p:sldId id="455" r:id="rId17"/>
    <p:sldId id="457" r:id="rId18"/>
    <p:sldId id="458" r:id="rId19"/>
    <p:sldId id="476" r:id="rId20"/>
    <p:sldId id="459" r:id="rId21"/>
    <p:sldId id="460" r:id="rId22"/>
    <p:sldId id="461" r:id="rId23"/>
    <p:sldId id="463" r:id="rId24"/>
    <p:sldId id="506" r:id="rId25"/>
    <p:sldId id="478" r:id="rId26"/>
    <p:sldId id="479" r:id="rId27"/>
    <p:sldId id="480" r:id="rId28"/>
    <p:sldId id="481" r:id="rId29"/>
    <p:sldId id="485" r:id="rId30"/>
    <p:sldId id="486" r:id="rId31"/>
    <p:sldId id="487" r:id="rId32"/>
    <p:sldId id="489" r:id="rId33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559B39FF-7470-EC4F-8F43-3C1D713C28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8AD7C661-AA77-AB4B-A20B-0BCECFF9A6F7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17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C5599307-2CF4-6D42-B851-BD401B810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3DEBE1F4-DA46-F140-8469-64850FB6D10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>
            <a:extLst>
              <a:ext uri="{FF2B5EF4-FFF2-40B4-BE49-F238E27FC236}">
                <a16:creationId xmlns:a16="http://schemas.microsoft.com/office/drawing/2014/main" id="{5041D80A-ACD5-874F-9AD1-5B7DCDAF3C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85364F1A-1AB5-9645-9170-E412D7FF9DD6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18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4F30880D-C327-624C-B95E-58FF095DC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D9F2851F-88C0-5845-82F5-68691526AE2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9E9F1BB-7DCE-8541-A98B-84515F1E2D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1EF5B4CB-EB6B-9143-A910-400AE9D60F02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19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B4A31E67-73BA-9845-ACE9-58EBD14EA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0964" name="Text Box 2">
            <a:extLst>
              <a:ext uri="{FF2B5EF4-FFF2-40B4-BE49-F238E27FC236}">
                <a16:creationId xmlns:a16="http://schemas.microsoft.com/office/drawing/2014/main" id="{FC2DC97B-E05B-1A40-89EF-08C5C744A4F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>
            <a:extLst>
              <a:ext uri="{FF2B5EF4-FFF2-40B4-BE49-F238E27FC236}">
                <a16:creationId xmlns:a16="http://schemas.microsoft.com/office/drawing/2014/main" id="{32C3D835-8911-2741-B983-5D1029A45D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F1FBA560-5AD5-2C40-B4E8-F81AB43EFA45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20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EFBC8C5F-5E31-9241-B16D-C60D3CB9A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4B497792-3044-DB4C-BE38-E385B871DF5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>
            <a:extLst>
              <a:ext uri="{FF2B5EF4-FFF2-40B4-BE49-F238E27FC236}">
                <a16:creationId xmlns:a16="http://schemas.microsoft.com/office/drawing/2014/main" id="{3B46C0BD-2AE3-3547-8AA9-4D30B919F0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FA571E6F-49BC-9048-B483-2391C8733B12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21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BB9F4E46-C332-3D4D-920E-4E32EB2C1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1D90C992-BF7C-DC49-AE94-DA24F263E25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>
            <a:extLst>
              <a:ext uri="{FF2B5EF4-FFF2-40B4-BE49-F238E27FC236}">
                <a16:creationId xmlns:a16="http://schemas.microsoft.com/office/drawing/2014/main" id="{CAB5417F-38D0-4846-A6C1-E615803498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B4BE459D-8D4C-014C-A800-B6BB553A73CF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22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DFB02F04-3E27-EE4B-BD5B-3ED48C38A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7108" name="Text Box 2">
            <a:extLst>
              <a:ext uri="{FF2B5EF4-FFF2-40B4-BE49-F238E27FC236}">
                <a16:creationId xmlns:a16="http://schemas.microsoft.com/office/drawing/2014/main" id="{301798E4-A7A2-9A4E-BB8C-F869ABCFC61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>
            <a:extLst>
              <a:ext uri="{FF2B5EF4-FFF2-40B4-BE49-F238E27FC236}">
                <a16:creationId xmlns:a16="http://schemas.microsoft.com/office/drawing/2014/main" id="{8BE15F99-8B3F-FE49-9505-A22E1AB739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C0B7B42C-7DE7-0F44-8E7C-1E38F9AE685A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23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2750D616-F85E-9B4B-BE25-B07A95A97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9156" name="Text Box 2">
            <a:extLst>
              <a:ext uri="{FF2B5EF4-FFF2-40B4-BE49-F238E27FC236}">
                <a16:creationId xmlns:a16="http://schemas.microsoft.com/office/drawing/2014/main" id="{DBE35D8D-F828-C048-911E-AADF2F33640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4588D49-676C-CC4C-81AA-031616E157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83D56FC-7443-1247-8FD7-C6B6E1519F08}" type="slidenum">
              <a:rPr lang="en-GB" altLang="it-IT" sz="1200">
                <a:solidFill>
                  <a:srgbClr val="000000"/>
                </a:solidFill>
              </a:rPr>
              <a:pPr eaLnBrk="1" hangingPunct="1"/>
              <a:t>25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2937DCD7-8A6B-774E-9D6F-4F02F8CC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9038" cy="3725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072" tIns="46537" rIns="93072" bIns="46537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5BF30DC8-3884-AE4E-B99E-7B5E4789742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56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494BA7E-E188-D844-8574-2BB6192A50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1A78A55-433F-BD4C-BB22-AEEE4D4DD4F5}" type="slidenum">
              <a:rPr lang="en-GB" altLang="it-IT" sz="1200">
                <a:solidFill>
                  <a:srgbClr val="000000"/>
                </a:solidFill>
              </a:rPr>
              <a:pPr eaLnBrk="1" hangingPunct="1"/>
              <a:t>26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4C45FC25-4EC6-7347-AB77-9C61604F3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9038" cy="3725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072" tIns="46537" rIns="93072" bIns="46537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E58365E9-06D7-4B46-BD31-637BE280694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56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egnaposto immagine diapositiva 1">
            <a:extLst>
              <a:ext uri="{FF2B5EF4-FFF2-40B4-BE49-F238E27FC236}">
                <a16:creationId xmlns:a16="http://schemas.microsoft.com/office/drawing/2014/main" id="{C3632B50-AC80-A347-88BA-11D5E55F33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Segnaposto note 2">
            <a:extLst>
              <a:ext uri="{FF2B5EF4-FFF2-40B4-BE49-F238E27FC236}">
                <a16:creationId xmlns:a16="http://schemas.microsoft.com/office/drawing/2014/main" id="{89E82E50-00D0-6A40-A21B-1150895F8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57347" name="Segnaposto numero diapositiva 3">
            <a:extLst>
              <a:ext uri="{FF2B5EF4-FFF2-40B4-BE49-F238E27FC236}">
                <a16:creationId xmlns:a16="http://schemas.microsoft.com/office/drawing/2014/main" id="{AA9A957A-5EC0-E043-9FE6-478321BF5AC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4CB876-932F-F347-BE9E-B0A3BD2FF6CD}" type="slidenum">
              <a:rPr lang="en-GB" altLang="it-IT" sz="1200">
                <a:solidFill>
                  <a:srgbClr val="000000"/>
                </a:solidFill>
              </a:rPr>
              <a:pPr eaLnBrk="1" hangingPunct="1"/>
              <a:t>27</a:t>
            </a:fld>
            <a:endParaRPr lang="en-GB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BFBDE25D-9257-7748-9FB4-79AFD625E3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2BBA6BF-6042-5C47-9862-85E2100C4C5B}" type="slidenum">
              <a:rPr lang="en-GB" altLang="it-IT" sz="1200">
                <a:solidFill>
                  <a:srgbClr val="000000"/>
                </a:solidFill>
              </a:rPr>
              <a:pPr eaLnBrk="1" hangingPunct="1"/>
              <a:t>28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66FC4D0D-4CC7-7F46-9710-AE535B35C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9038" cy="3725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072" tIns="46537" rIns="93072" bIns="46537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4DF70E89-7237-3B40-B505-3AB2AFF8683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56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1D4ED882-CA06-ED46-9DBF-E9834718CA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FBBDE76-FCDE-3D44-A05F-FA84832EAB26}" type="slidenum">
              <a:rPr lang="en-GB" altLang="it-IT" sz="1200">
                <a:solidFill>
                  <a:srgbClr val="000000"/>
                </a:solidFill>
              </a:rPr>
              <a:pPr eaLnBrk="1" hangingPunct="1"/>
              <a:t>29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34AC0DED-A2F7-C54C-9BC8-796CDC136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9038" cy="3725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072" tIns="46537" rIns="93072" bIns="46537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1A1AF3E3-5B11-964A-B5BA-71885C2C8DC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56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E932C2B2-8B12-A548-866D-43DD45F55C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F250CD-4DB7-9441-B229-D4783D24B97A}" type="slidenum">
              <a:rPr lang="en-GB" altLang="it-IT" sz="1200">
                <a:solidFill>
                  <a:srgbClr val="000000"/>
                </a:solidFill>
              </a:rPr>
              <a:pPr eaLnBrk="1" hangingPunct="1"/>
              <a:t>30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0815ED40-5552-174B-BB8C-E748729F8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9038" cy="3725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072" tIns="46537" rIns="93072" bIns="46537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6EA83F4C-1121-8B4A-B187-ACA5A9013AA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56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9F9F3DEA-FDC9-864F-9C88-950980FA93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96A536-9F52-6A40-82A8-84ADEBAC0CA8}" type="slidenum">
              <a:rPr lang="en-GB" altLang="it-IT" sz="1200">
                <a:solidFill>
                  <a:srgbClr val="000000"/>
                </a:solidFill>
              </a:rPr>
              <a:pPr eaLnBrk="1" hangingPunct="1"/>
              <a:t>31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5554E1AE-C99E-C445-94EE-74B923F11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9038" cy="3725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072" tIns="46537" rIns="93072" bIns="46537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2F2C627D-5310-EE44-BF2F-F27DF063A57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56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F1B5CC3-CA63-AB48-A9F5-79192C2836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A27CBE-1A0B-7047-A1A7-87E9A9FE1732}" type="slidenum">
              <a:rPr lang="en-GB" altLang="it-IT" sz="1200">
                <a:solidFill>
                  <a:srgbClr val="000000"/>
                </a:solidFill>
              </a:rPr>
              <a:pPr eaLnBrk="1" hangingPunct="1"/>
              <a:t>32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69635" name="Text Box 1">
            <a:extLst>
              <a:ext uri="{FF2B5EF4-FFF2-40B4-BE49-F238E27FC236}">
                <a16:creationId xmlns:a16="http://schemas.microsoft.com/office/drawing/2014/main" id="{68BDB611-6F11-EC4D-B700-7DEE2C7BB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9038" cy="3725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072" tIns="46537" rIns="93072" bIns="46537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D02BA4C2-0B54-0647-86B0-FC5906D4198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56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>
            <a:extLst>
              <a:ext uri="{FF2B5EF4-FFF2-40B4-BE49-F238E27FC236}">
                <a16:creationId xmlns:a16="http://schemas.microsoft.com/office/drawing/2014/main" id="{C665AF81-E5B4-F741-BB61-9356D908DD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CD034CB9-0C1C-1F4A-BD02-1E199CE3CFFF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7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A4598861-58EA-0B41-934B-55913EDF8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64953127-AE21-8D48-A4DB-C231498A445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>
            <a:extLst>
              <a:ext uri="{FF2B5EF4-FFF2-40B4-BE49-F238E27FC236}">
                <a16:creationId xmlns:a16="http://schemas.microsoft.com/office/drawing/2014/main" id="{D7919DDF-2334-8945-B2D6-00C86D11EF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969AF0B0-A3D1-E941-B138-1BBE5ED47F2A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10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113375E0-496D-F943-89FF-0700D104A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7712DCBF-97F0-0A46-8D9B-017C2447F7F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id="{267FF52A-B9DF-1540-B9EA-390D78AE6C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ECAD2BA4-A7A9-344F-87C0-199CED97345E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12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06E216E6-6889-7D41-A222-AB335E295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2D136443-6C87-5F4C-91D5-A1A055244FF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>
            <a:extLst>
              <a:ext uri="{FF2B5EF4-FFF2-40B4-BE49-F238E27FC236}">
                <a16:creationId xmlns:a16="http://schemas.microsoft.com/office/drawing/2014/main" id="{5E189CDD-5118-814D-BFE8-48C5FF0C78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2C6A0D7E-C580-B341-AD15-01F20A36189D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13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B7027BD9-AF7C-0C4D-B70F-5D2E58F01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1B035712-4B08-3E4B-9392-A75CE4B3746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>
            <a:extLst>
              <a:ext uri="{FF2B5EF4-FFF2-40B4-BE49-F238E27FC236}">
                <a16:creationId xmlns:a16="http://schemas.microsoft.com/office/drawing/2014/main" id="{D9B42A13-EAA1-C743-A9EF-E6E29BD383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AD3DF9DB-6752-074B-A1EE-AFA32A83B212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14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B94AF26B-8CDA-A94F-8834-D0EC19A2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8676" name="Text Box 2">
            <a:extLst>
              <a:ext uri="{FF2B5EF4-FFF2-40B4-BE49-F238E27FC236}">
                <a16:creationId xmlns:a16="http://schemas.microsoft.com/office/drawing/2014/main" id="{D5629F75-9B53-3E41-933D-0702464B60A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>
            <a:extLst>
              <a:ext uri="{FF2B5EF4-FFF2-40B4-BE49-F238E27FC236}">
                <a16:creationId xmlns:a16="http://schemas.microsoft.com/office/drawing/2014/main" id="{11721F92-669D-D040-9719-89E2C094BB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755A13AD-38FB-424B-9CEE-123B67234882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15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908BCED1-A904-F248-AEA1-33167A0DE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0724" name="Text Box 2">
            <a:extLst>
              <a:ext uri="{FF2B5EF4-FFF2-40B4-BE49-F238E27FC236}">
                <a16:creationId xmlns:a16="http://schemas.microsoft.com/office/drawing/2014/main" id="{51511851-4E56-784D-B520-43B2B371B21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A358033C-AC3B-DC45-8921-28F30C59D2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F4CCCF82-4A91-B843-8A94-757408AE1464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16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0CB81327-8005-154F-99BD-745D95530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F966B874-D443-E849-A15D-2DB957CD294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5">
            <a:extLst>
              <a:ext uri="{FF2B5EF4-FFF2-40B4-BE49-F238E27FC236}">
                <a16:creationId xmlns:a16="http://schemas.microsoft.com/office/drawing/2014/main" id="{CAB05173-5AFB-6546-BE67-8BFD5498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Crisp</a:t>
            </a:r>
            <a:r>
              <a:rPr lang="it-IT" altLang="it-IT" dirty="0">
                <a:ea typeface="ＭＳ Ｐゴシック" panose="020B0600070205080204" pitchFamily="34" charset="-128"/>
              </a:rPr>
              <a:t> vs </a:t>
            </a:r>
            <a:r>
              <a:rPr lang="it-IT" altLang="it-IT" dirty="0" err="1">
                <a:ea typeface="ＭＳ Ｐゴシック" panose="020B0600070205080204" pitchFamily="34" charset="-128"/>
              </a:rPr>
              <a:t>Fuzzy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59A69254-87D1-0044-ACA5-9E55079E5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27133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A500F22-C51D-814B-B2D3-2C6DB806D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 </a:t>
            </a:r>
            <a:r>
              <a:rPr lang="it-IT" dirty="0" err="1">
                <a:solidFill>
                  <a:srgbClr val="0070C0"/>
                </a:solidFill>
              </a:rPr>
              <a:t>linguistic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variable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label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defines</a:t>
            </a:r>
            <a:r>
              <a:rPr lang="it-IT" dirty="0"/>
              <a:t> a </a:t>
            </a:r>
            <a:r>
              <a:rPr lang="it-IT" dirty="0" err="1"/>
              <a:t>concept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corresponds</a:t>
            </a:r>
            <a:r>
              <a:rPr lang="it-IT" dirty="0"/>
              <a:t> to a </a:t>
            </a:r>
            <a:r>
              <a:rPr lang="it-IT" dirty="0" err="1">
                <a:solidFill>
                  <a:srgbClr val="0070C0"/>
                </a:solidFill>
              </a:rPr>
              <a:t>membership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function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(</a:t>
            </a:r>
            <a:r>
              <a:rPr lang="it-IT" dirty="0" err="1"/>
              <a:t>qualifier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determines</a:t>
            </a:r>
            <a:r>
              <a:rPr lang="it-IT" dirty="0"/>
              <a:t> the </a:t>
            </a:r>
            <a:r>
              <a:rPr lang="it-IT" dirty="0" err="1">
                <a:solidFill>
                  <a:srgbClr val="0070C0"/>
                </a:solidFill>
              </a:rPr>
              <a:t>degree</a:t>
            </a:r>
            <a:r>
              <a:rPr lang="it-IT" dirty="0">
                <a:solidFill>
                  <a:srgbClr val="0070C0"/>
                </a:solidFill>
              </a:rPr>
              <a:t> of </a:t>
            </a:r>
            <a:r>
              <a:rPr lang="it-IT" dirty="0" err="1">
                <a:solidFill>
                  <a:srgbClr val="0070C0"/>
                </a:solidFill>
              </a:rPr>
              <a:t>truth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el-GR" dirty="0"/>
              <a:t>μ </a:t>
            </a:r>
            <a:r>
              <a:rPr lang="it-IT" dirty="0"/>
              <a:t>of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support</a:t>
            </a:r>
            <a:r>
              <a:rPr lang="it-IT" dirty="0"/>
              <a:t> </a:t>
            </a:r>
            <a:r>
              <a:rPr lang="it-IT" dirty="0" err="1"/>
              <a:t>value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BF6EA92-C319-7D4C-A236-9F98A651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Linguistic</a:t>
            </a:r>
            <a:r>
              <a:rPr lang="it-IT" dirty="0"/>
              <a:t> </a:t>
            </a:r>
            <a:r>
              <a:rPr lang="it-IT" dirty="0" err="1"/>
              <a:t>variables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342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C929529B-5A64-B84C-8555-417D8E9C8A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071563"/>
            <a:ext cx="4032250" cy="2071687"/>
          </a:xfrm>
          <a:noFill/>
        </p:spPr>
      </p:pic>
      <p:sp>
        <p:nvSpPr>
          <p:cNvPr id="25602" name="Titolo 5">
            <a:extLst>
              <a:ext uri="{FF2B5EF4-FFF2-40B4-BE49-F238E27FC236}">
                <a16:creationId xmlns:a16="http://schemas.microsoft.com/office/drawing/2014/main" id="{5876823C-0006-5848-9789-B736AA3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Linguistic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variables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8BE222C5-8BE6-1843-95D8-D940ECEF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000500"/>
            <a:ext cx="42672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>
            <a:extLst>
              <a:ext uri="{FF2B5EF4-FFF2-40B4-BE49-F238E27FC236}">
                <a16:creationId xmlns:a16="http://schemas.microsoft.com/office/drawing/2014/main" id="{4028B59C-C598-924C-BC63-C070A437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357313"/>
            <a:ext cx="14287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7030A0"/>
                </a:solidFill>
              </a:rPr>
              <a:t>Numeri reali</a:t>
            </a: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12D66CCF-0A9F-2F4A-8420-0327E47A1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5500688"/>
            <a:ext cx="1479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7030A0"/>
                </a:solidFill>
              </a:rPr>
              <a:t>Temperatura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5">
            <a:extLst>
              <a:ext uri="{FF2B5EF4-FFF2-40B4-BE49-F238E27FC236}">
                <a16:creationId xmlns:a16="http://schemas.microsoft.com/office/drawing/2014/main" id="{BDD6D678-009D-3A47-9C91-DD1E2BA0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9082"/>
            <a:ext cx="8470900" cy="584775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Linguistic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variables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A2DCA08A-BC25-F441-8569-DEF92D6B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14438"/>
            <a:ext cx="73263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>
            <a:extLst>
              <a:ext uri="{FF2B5EF4-FFF2-40B4-BE49-F238E27FC236}">
                <a16:creationId xmlns:a16="http://schemas.microsoft.com/office/drawing/2014/main" id="{53C86BA2-3383-1748-9802-FD7EF53B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72063"/>
            <a:ext cx="27749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7030A0"/>
                </a:solidFill>
              </a:rPr>
              <a:t>Esempio di fuzzificazione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id="{A2B7FB67-92A4-4245-8251-06D90FA866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000125"/>
            <a:ext cx="3533775" cy="1828800"/>
          </a:xfrm>
          <a:noFill/>
        </p:spPr>
      </p:pic>
      <p:sp>
        <p:nvSpPr>
          <p:cNvPr id="27650" name="Titolo 5">
            <a:extLst>
              <a:ext uri="{FF2B5EF4-FFF2-40B4-BE49-F238E27FC236}">
                <a16:creationId xmlns:a16="http://schemas.microsoft.com/office/drawing/2014/main" id="{10817747-E468-6047-A9FD-A2F2399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Linguistic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variables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examples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C9C7636D-7202-EC48-AD9D-FC008D04C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00375"/>
            <a:ext cx="72485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>
            <a:extLst>
              <a:ext uri="{FF2B5EF4-FFF2-40B4-BE49-F238E27FC236}">
                <a16:creationId xmlns:a16="http://schemas.microsoft.com/office/drawing/2014/main" id="{7E502834-A345-4048-9A4B-62385A0F8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928813"/>
            <a:ext cx="267252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70C0"/>
                </a:solidFill>
              </a:rPr>
              <a:t>Linguistic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variable</a:t>
            </a:r>
            <a:r>
              <a:rPr lang="it-IT" altLang="it-IT" sz="1800" dirty="0">
                <a:solidFill>
                  <a:srgbClr val="0070C0"/>
                </a:solidFill>
              </a:rPr>
              <a:t> “anni”</a:t>
            </a:r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6D50BE24-F89E-654B-BE82-176EB5170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5786438"/>
            <a:ext cx="2018501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70C0"/>
                </a:solidFill>
              </a:rPr>
              <a:t>Linguistic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variable</a:t>
            </a:r>
            <a:endParaRPr lang="it-IT" altLang="it-IT" sz="1800" dirty="0">
              <a:solidFill>
                <a:srgbClr val="0070C0"/>
              </a:solidFill>
            </a:endParaRPr>
          </a:p>
          <a:p>
            <a:pPr eaLnBrk="1" hangingPunct="1"/>
            <a:r>
              <a:rPr lang="it-IT" altLang="it-IT" sz="1800" dirty="0">
                <a:solidFill>
                  <a:srgbClr val="0070C0"/>
                </a:solidFill>
              </a:rPr>
              <a:t>“temperatura”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5">
            <a:extLst>
              <a:ext uri="{FF2B5EF4-FFF2-40B4-BE49-F238E27FC236}">
                <a16:creationId xmlns:a16="http://schemas.microsoft.com/office/drawing/2014/main" id="{49A6F1D9-E5AE-3043-BA9F-178E95676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Fuzzification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D4BC9DC3-430F-3E45-B674-FA221C59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5888038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36A7F6A4-D971-D840-8A09-AA156DA2A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48075"/>
            <a:ext cx="43434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5">
            <a:extLst>
              <a:ext uri="{FF2B5EF4-FFF2-40B4-BE49-F238E27FC236}">
                <a16:creationId xmlns:a16="http://schemas.microsoft.com/office/drawing/2014/main" id="{168CAB8F-3F79-8D4D-8650-F025BE8DD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644" y="1231107"/>
            <a:ext cx="215956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70C0"/>
                </a:solidFill>
              </a:rPr>
              <a:t>Fuzzification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phase</a:t>
            </a:r>
            <a:endParaRPr lang="it-IT" altLang="it-IT" sz="1800" dirty="0">
              <a:solidFill>
                <a:srgbClr val="0070C0"/>
              </a:solidFill>
            </a:endParaRPr>
          </a:p>
        </p:txBody>
      </p:sp>
      <p:sp>
        <p:nvSpPr>
          <p:cNvPr id="29701" name="TextBox 6">
            <a:extLst>
              <a:ext uri="{FF2B5EF4-FFF2-40B4-BE49-F238E27FC236}">
                <a16:creationId xmlns:a16="http://schemas.microsoft.com/office/drawing/2014/main" id="{61F92215-14A2-BC45-99DD-DE3488317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4786313"/>
            <a:ext cx="246734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7030A0"/>
                </a:solidFill>
              </a:rPr>
              <a:t>Kinds</a:t>
            </a:r>
            <a:r>
              <a:rPr lang="it-IT" altLang="it-IT" sz="1800" dirty="0">
                <a:solidFill>
                  <a:srgbClr val="7030A0"/>
                </a:solidFill>
              </a:rPr>
              <a:t> of </a:t>
            </a:r>
            <a:r>
              <a:rPr lang="it-IT" altLang="it-IT" sz="1800" dirty="0" err="1">
                <a:solidFill>
                  <a:srgbClr val="7030A0"/>
                </a:solidFill>
              </a:rPr>
              <a:t>memberships</a:t>
            </a:r>
            <a:endParaRPr lang="it-IT" altLang="it-IT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olo 5">
            <a:extLst>
              <a:ext uri="{FF2B5EF4-FFF2-40B4-BE49-F238E27FC236}">
                <a16:creationId xmlns:a16="http://schemas.microsoft.com/office/drawing/2014/main" id="{C96B60E8-6313-124D-9F7A-958F38C0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Inference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system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5D763CBA-E5C9-A24F-AE10-5705390D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85875"/>
            <a:ext cx="72437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F47913A0-590F-D24F-BF91-0E802B9AD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4" y="3933056"/>
            <a:ext cx="73263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contenuto 3">
            <a:extLst>
              <a:ext uri="{FF2B5EF4-FFF2-40B4-BE49-F238E27FC236}">
                <a16:creationId xmlns:a16="http://schemas.microsoft.com/office/drawing/2014/main" id="{1AC8B8E1-B9B9-4041-A0F0-D3F13655B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it-IT" altLang="it-IT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5842" name="Titolo 5">
            <a:extLst>
              <a:ext uri="{FF2B5EF4-FFF2-40B4-BE49-F238E27FC236}">
                <a16:creationId xmlns:a16="http://schemas.microsoft.com/office/drawing/2014/main" id="{2DA08CF1-AE3A-A040-B0B5-78E6B5D6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Operators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4D051A98-7DD5-9F4D-9685-3723DB8B3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00125"/>
            <a:ext cx="75723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>
            <a:extLst>
              <a:ext uri="{FF2B5EF4-FFF2-40B4-BE49-F238E27FC236}">
                <a16:creationId xmlns:a16="http://schemas.microsoft.com/office/drawing/2014/main" id="{13F127FD-DB98-3E40-A4BD-3D83E8F80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643563"/>
            <a:ext cx="248016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70C0"/>
                </a:solidFill>
              </a:rPr>
              <a:t>Intersection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operators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contenuto 3">
            <a:extLst>
              <a:ext uri="{FF2B5EF4-FFF2-40B4-BE49-F238E27FC236}">
                <a16:creationId xmlns:a16="http://schemas.microsoft.com/office/drawing/2014/main" id="{E112DEE1-C337-4640-8A90-15F81BD29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it-IT" altLang="it-IT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7890" name="Titolo 5">
            <a:extLst>
              <a:ext uri="{FF2B5EF4-FFF2-40B4-BE49-F238E27FC236}">
                <a16:creationId xmlns:a16="http://schemas.microsoft.com/office/drawing/2014/main" id="{6BACD782-09FA-4047-A89B-5A9E4C80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Operators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02585EA4-A8CB-4B44-92F7-392B213F3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57250"/>
            <a:ext cx="76136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4">
            <a:extLst>
              <a:ext uri="{FF2B5EF4-FFF2-40B4-BE49-F238E27FC236}">
                <a16:creationId xmlns:a16="http://schemas.microsoft.com/office/drawing/2014/main" id="{0B918D1C-3648-3E48-9616-D1FAF351B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643563"/>
            <a:ext cx="1826141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solidFill>
                  <a:srgbClr val="0070C0"/>
                </a:solidFill>
              </a:rPr>
              <a:t>Union </a:t>
            </a:r>
            <a:r>
              <a:rPr lang="it-IT" altLang="it-IT" sz="1800" dirty="0" err="1">
                <a:solidFill>
                  <a:srgbClr val="0070C0"/>
                </a:solidFill>
              </a:rPr>
              <a:t>operators</a:t>
            </a:r>
            <a:endParaRPr lang="it-IT" altLang="it-IT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5">
            <a:extLst>
              <a:ext uri="{FF2B5EF4-FFF2-40B4-BE49-F238E27FC236}">
                <a16:creationId xmlns:a16="http://schemas.microsoft.com/office/drawing/2014/main" id="{F45752FF-EBD0-DC4A-8805-D4F02083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Inference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rules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146B887C-7D0F-B04C-8651-5418A663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00125"/>
            <a:ext cx="68310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Computational</a:t>
            </a:r>
            <a:r>
              <a:rPr lang="it-IT" dirty="0"/>
              <a:t> Intelligence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532FF"/>
                </a:solidFill>
              </a:rPr>
              <a:t>A Fuzzy System is based on  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linguistic variables</a:t>
            </a:r>
          </a:p>
          <a:p>
            <a:pPr lvl="2"/>
            <a:r>
              <a:rPr lang="en-US" dirty="0"/>
              <a:t>random variables </a:t>
            </a:r>
          </a:p>
          <a:p>
            <a:pPr lvl="2"/>
            <a:r>
              <a:rPr lang="en-US" dirty="0" err="1"/>
              <a:t>stocastic</a:t>
            </a:r>
            <a:r>
              <a:rPr lang="en-US"/>
              <a:t> variables </a:t>
            </a:r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5"/>
          </a:xfrm>
        </p:spPr>
        <p:txBody>
          <a:bodyPr/>
          <a:lstStyle/>
          <a:p>
            <a:r>
              <a:rPr lang="en-US" dirty="0"/>
              <a:t>Question 31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contenuto 3">
            <a:extLst>
              <a:ext uri="{FF2B5EF4-FFF2-40B4-BE49-F238E27FC236}">
                <a16:creationId xmlns:a16="http://schemas.microsoft.com/office/drawing/2014/main" id="{138A49E8-5A00-BF46-AB3D-DB3444C28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it-IT" altLang="it-IT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41986" name="Titolo 5">
            <a:extLst>
              <a:ext uri="{FF2B5EF4-FFF2-40B4-BE49-F238E27FC236}">
                <a16:creationId xmlns:a16="http://schemas.microsoft.com/office/drawing/2014/main" id="{8F2964F2-0375-884C-9641-185FE08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Mappe 3D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0A363D92-E245-D340-BF7D-0924C321C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85938"/>
            <a:ext cx="469106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364D5E-2CCD-384C-A3F7-49159BDB9A37}"/>
              </a:ext>
            </a:extLst>
          </p:cNvPr>
          <p:cNvSpPr/>
          <p:nvPr/>
        </p:nvSpPr>
        <p:spPr>
          <a:xfrm>
            <a:off x="1428750" y="1643063"/>
            <a:ext cx="1071563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41989" name="TextBox 5">
            <a:extLst>
              <a:ext uri="{FF2B5EF4-FFF2-40B4-BE49-F238E27FC236}">
                <a16:creationId xmlns:a16="http://schemas.microsoft.com/office/drawing/2014/main" id="{268367B6-02A7-1744-A0FC-861992E03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5286375"/>
            <a:ext cx="33004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7030A0"/>
                </a:solidFill>
              </a:rPr>
              <a:t>Operatori di intersezione in 3D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5">
            <a:extLst>
              <a:ext uri="{FF2B5EF4-FFF2-40B4-BE49-F238E27FC236}">
                <a16:creationId xmlns:a16="http://schemas.microsoft.com/office/drawing/2014/main" id="{9804F129-DCA5-7742-B9E4-16800DBF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Inference</a:t>
            </a:r>
            <a:r>
              <a:rPr lang="it-IT" altLang="it-IT" dirty="0">
                <a:ea typeface="ＭＳ Ｐゴシック" panose="020B0600070205080204" pitchFamily="34" charset="-128"/>
              </a:rPr>
              <a:t> (</a:t>
            </a:r>
            <a:r>
              <a:rPr lang="it-IT" altLang="it-IT" dirty="0" err="1">
                <a:ea typeface="ＭＳ Ｐゴシック" panose="020B0600070205080204" pitchFamily="34" charset="-128"/>
              </a:rPr>
              <a:t>Mamdani</a:t>
            </a:r>
            <a:r>
              <a:rPr lang="it-IT" altLang="it-IT" dirty="0">
                <a:ea typeface="ＭＳ Ｐゴシック" panose="020B0600070205080204" pitchFamily="34" charset="-128"/>
              </a:rPr>
              <a:t>) </a:t>
            </a:r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BF77B487-62BE-BF49-94F5-C6F47C8E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82343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4">
            <a:extLst>
              <a:ext uri="{FF2B5EF4-FFF2-40B4-BE49-F238E27FC236}">
                <a16:creationId xmlns:a16="http://schemas.microsoft.com/office/drawing/2014/main" id="{70E59347-E3C2-0246-8615-025A59BE0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705" y="5916612"/>
            <a:ext cx="2839239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70C0"/>
                </a:solidFill>
              </a:rPr>
              <a:t>Mamdani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based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inference</a:t>
            </a:r>
            <a:endParaRPr lang="it-IT" altLang="it-IT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5">
            <a:extLst>
              <a:ext uri="{FF2B5EF4-FFF2-40B4-BE49-F238E27FC236}">
                <a16:creationId xmlns:a16="http://schemas.microsoft.com/office/drawing/2014/main" id="{4862134A-2133-0B46-8475-26476ECC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Defuzzification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D9BCFE64-D61C-2F4F-BF4B-FB209C48B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57250"/>
            <a:ext cx="81724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4">
            <a:extLst>
              <a:ext uri="{FF2B5EF4-FFF2-40B4-BE49-F238E27FC236}">
                <a16:creationId xmlns:a16="http://schemas.microsoft.com/office/drawing/2014/main" id="{A9C06729-CC85-384A-975E-FE4E5768D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5929313"/>
            <a:ext cx="3121367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7030A0"/>
                </a:solidFill>
              </a:rPr>
              <a:t>Inference</a:t>
            </a:r>
            <a:r>
              <a:rPr lang="it-IT" altLang="it-IT" sz="1800" dirty="0">
                <a:solidFill>
                  <a:srgbClr val="7030A0"/>
                </a:solidFill>
              </a:rPr>
              <a:t> and </a:t>
            </a:r>
            <a:r>
              <a:rPr lang="it-IT" altLang="it-IT" sz="1800" dirty="0" err="1">
                <a:solidFill>
                  <a:srgbClr val="7030A0"/>
                </a:solidFill>
              </a:rPr>
              <a:t>defuzzification</a:t>
            </a:r>
            <a:endParaRPr lang="it-IT" altLang="it-IT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contenuto 3">
            <a:extLst>
              <a:ext uri="{FF2B5EF4-FFF2-40B4-BE49-F238E27FC236}">
                <a16:creationId xmlns:a16="http://schemas.microsoft.com/office/drawing/2014/main" id="{EA8B817B-D398-A946-B194-BF68CF06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it-IT" altLang="it-IT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48130" name="Titolo 5">
            <a:extLst>
              <a:ext uri="{FF2B5EF4-FFF2-40B4-BE49-F238E27FC236}">
                <a16:creationId xmlns:a16="http://schemas.microsoft.com/office/drawing/2014/main" id="{5185E549-00D3-2544-BA1B-CCD23D6C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Fuzzy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systems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FF2BE3D3-40F1-7F4E-B394-162333B34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00125"/>
            <a:ext cx="74295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4">
            <a:extLst>
              <a:ext uri="{FF2B5EF4-FFF2-40B4-BE49-F238E27FC236}">
                <a16:creationId xmlns:a16="http://schemas.microsoft.com/office/drawing/2014/main" id="{3AE3AE6F-AF53-254A-A395-FD7994849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500688"/>
            <a:ext cx="265970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solidFill>
                  <a:srgbClr val="0070C0"/>
                </a:solidFill>
              </a:rPr>
              <a:t>… neuro-</a:t>
            </a:r>
            <a:r>
              <a:rPr lang="it-IT" altLang="it-IT" sz="1800" dirty="0" err="1">
                <a:solidFill>
                  <a:srgbClr val="0070C0"/>
                </a:solidFill>
              </a:rPr>
              <a:t>fuzzy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systems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F5995F8-A8F7-A447-B440-CA01B42A2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2CE7D2D-BE89-9242-AB7B-132EF54D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ANFIS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CE0252-063E-5049-9275-27A7C9432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28" y="1340768"/>
            <a:ext cx="7450420" cy="3541287"/>
          </a:xfrm>
          <a:prstGeom prst="rect">
            <a:avLst/>
          </a:prstGeom>
        </p:spPr>
      </p:pic>
      <p:sp>
        <p:nvSpPr>
          <p:cNvPr id="5" name="CasellaDiTesto 7">
            <a:extLst>
              <a:ext uri="{FF2B5EF4-FFF2-40B4-BE49-F238E27FC236}">
                <a16:creationId xmlns:a16="http://schemas.microsoft.com/office/drawing/2014/main" id="{5FD14609-39B5-324F-AA9F-1B856CE37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891" y="5294153"/>
            <a:ext cx="155683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solidFill>
                  <a:srgbClr val="0033CC"/>
                </a:solidFill>
              </a:rPr>
              <a:t>ANFIS model</a:t>
            </a:r>
          </a:p>
        </p:txBody>
      </p:sp>
    </p:spTree>
    <p:extLst>
      <p:ext uri="{BB962C8B-B14F-4D97-AF65-F5344CB8AC3E}">
        <p14:creationId xmlns:p14="http://schemas.microsoft.com/office/powerpoint/2010/main" val="235182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>
            <a:extLst>
              <a:ext uri="{FF2B5EF4-FFF2-40B4-BE49-F238E27FC236}">
                <a16:creationId xmlns:a16="http://schemas.microsoft.com/office/drawing/2014/main" id="{935920AC-E2DE-B14B-835B-3352DD70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FRNN</a:t>
            </a:r>
          </a:p>
        </p:txBody>
      </p:sp>
      <p:sp>
        <p:nvSpPr>
          <p:cNvPr id="52226" name="Text Box 4">
            <a:extLst>
              <a:ext uri="{FF2B5EF4-FFF2-40B4-BE49-F238E27FC236}">
                <a16:creationId xmlns:a16="http://schemas.microsoft.com/office/drawing/2014/main" id="{49D126C6-3007-CB41-A270-38A01A746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766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id="{72F9835C-1FA5-B34F-AD96-943DBE8B9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766888"/>
            <a:ext cx="1841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D509BE1-2C16-8449-A68D-64223624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1484313"/>
            <a:ext cx="8105775" cy="37338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ACAFC1A-30EE-1E41-AC8C-58439A1FC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1954213"/>
            <a:ext cx="13716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52230" name="Text Box 7">
            <a:extLst>
              <a:ext uri="{FF2B5EF4-FFF2-40B4-BE49-F238E27FC236}">
                <a16:creationId xmlns:a16="http://schemas.microsoft.com/office/drawing/2014/main" id="{68A42440-8C60-0B4A-BCA6-9C6C6234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2154238"/>
            <a:ext cx="1295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80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3077101-395B-A346-B3A1-28AF4A771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783013"/>
            <a:ext cx="13716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52232" name="Text Box 9">
            <a:extLst>
              <a:ext uri="{FF2B5EF4-FFF2-40B4-BE49-F238E27FC236}">
                <a16:creationId xmlns:a16="http://schemas.microsoft.com/office/drawing/2014/main" id="{82947FF5-45B9-0C4E-AC33-4764C30A1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025900"/>
            <a:ext cx="12192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80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B1095470-69DA-284A-9173-A43034B54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2124075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BBE0E3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21" name="AutoShape 11">
            <a:extLst>
              <a:ext uri="{FF2B5EF4-FFF2-40B4-BE49-F238E27FC236}">
                <a16:creationId xmlns:a16="http://schemas.microsoft.com/office/drawing/2014/main" id="{FF86B042-0BC0-C649-A7EE-6E3F63F91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3952875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BBE0E3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22" name="AutoShape 12">
            <a:extLst>
              <a:ext uri="{FF2B5EF4-FFF2-40B4-BE49-F238E27FC236}">
                <a16:creationId xmlns:a16="http://schemas.microsoft.com/office/drawing/2014/main" id="{5572F78D-BA0B-5442-9DE5-14B0E1F2C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2124075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BBE0E3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23" name="AutoShape 13">
            <a:extLst>
              <a:ext uri="{FF2B5EF4-FFF2-40B4-BE49-F238E27FC236}">
                <a16:creationId xmlns:a16="http://schemas.microsoft.com/office/drawing/2014/main" id="{69BCBC95-9FE1-1C47-80EF-09DAB05BA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3952875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BBE0E3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F3B31DCA-7FAE-D648-B238-56C8D75E0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763" y="2068513"/>
            <a:ext cx="762000" cy="2514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sz="1000" kern="0">
              <a:solidFill>
                <a:srgbClr val="0070C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6" name="AutoShape 16">
            <a:extLst>
              <a:ext uri="{FF2B5EF4-FFF2-40B4-BE49-F238E27FC236}">
                <a16:creationId xmlns:a16="http://schemas.microsoft.com/office/drawing/2014/main" id="{14DDA799-18B6-5145-A962-621DCBF31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0" y="3038475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BBE0E3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52239" name="Text Box 17">
            <a:extLst>
              <a:ext uri="{FF2B5EF4-FFF2-40B4-BE49-F238E27FC236}">
                <a16:creationId xmlns:a16="http://schemas.microsoft.com/office/drawing/2014/main" id="{7AC46E75-EF24-C44D-8B29-941F1CB5A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1827213"/>
            <a:ext cx="99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800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it-IT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0" name="Text Box 18">
            <a:extLst>
              <a:ext uri="{FF2B5EF4-FFF2-40B4-BE49-F238E27FC236}">
                <a16:creationId xmlns:a16="http://schemas.microsoft.com/office/drawing/2014/main" id="{46AC2A87-D235-FB44-A9F4-13ABB7EAB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3698875"/>
            <a:ext cx="99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800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altLang="it-IT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1" name="Text Box 19">
            <a:extLst>
              <a:ext uri="{FF2B5EF4-FFF2-40B4-BE49-F238E27FC236}">
                <a16:creationId xmlns:a16="http://schemas.microsoft.com/office/drawing/2014/main" id="{06D9C624-98C5-7D4A-838E-117C2E35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2886075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00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it-IT" sz="100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it-IT" sz="100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2242" name="Text Box 20">
            <a:extLst>
              <a:ext uri="{FF2B5EF4-FFF2-40B4-BE49-F238E27FC236}">
                <a16:creationId xmlns:a16="http://schemas.microsoft.com/office/drawing/2014/main" id="{4A941A90-EDB8-364B-A2E3-20B6B9BD2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75" y="1898650"/>
            <a:ext cx="99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800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it-IT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3" name="Text Box 21">
            <a:extLst>
              <a:ext uri="{FF2B5EF4-FFF2-40B4-BE49-F238E27FC236}">
                <a16:creationId xmlns:a16="http://schemas.microsoft.com/office/drawing/2014/main" id="{52F3D1D3-53ED-9F42-9572-FF0CABA0B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698875"/>
            <a:ext cx="99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800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altLang="it-IT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4" name="Text Box 22">
            <a:extLst>
              <a:ext uri="{FF2B5EF4-FFF2-40B4-BE49-F238E27FC236}">
                <a16:creationId xmlns:a16="http://schemas.microsoft.com/office/drawing/2014/main" id="{38287C46-F9B4-0941-9CDD-BEE7BDD48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2762250"/>
            <a:ext cx="990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800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it-IT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59D31C7F-E484-104C-9B90-E9D2C5520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" y="2030413"/>
            <a:ext cx="685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kern="0" dirty="0">
                <a:solidFill>
                  <a:srgbClr val="0070C0"/>
                </a:solidFill>
                <a:latin typeface="Arial" charset="0"/>
                <a:ea typeface="+mn-ea"/>
              </a:rPr>
              <a:t>  F</a:t>
            </a:r>
          </a:p>
        </p:txBody>
      </p:sp>
      <p:cxnSp>
        <p:nvCxnSpPr>
          <p:cNvPr id="52246" name="AutoShape 24">
            <a:extLst>
              <a:ext uri="{FF2B5EF4-FFF2-40B4-BE49-F238E27FC236}">
                <a16:creationId xmlns:a16="http://schemas.microsoft.com/office/drawing/2014/main" id="{A0581B2B-01C1-FE4E-A8C7-1CF3F4E2F8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575" y="2351088"/>
            <a:ext cx="381000" cy="1587"/>
          </a:xfrm>
          <a:prstGeom prst="straightConnector1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7" name="Text Box 25">
            <a:extLst>
              <a:ext uri="{FF2B5EF4-FFF2-40B4-BE49-F238E27FC236}">
                <a16:creationId xmlns:a16="http://schemas.microsoft.com/office/drawing/2014/main" id="{5FB6D7E9-70D9-F74D-B3CA-34981CE40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941513"/>
            <a:ext cx="4572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1800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it-IT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E08EF5B6-F423-6946-9C84-95A2EB83F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3859213"/>
            <a:ext cx="685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kern="0" dirty="0">
                <a:solidFill>
                  <a:srgbClr val="0070C0"/>
                </a:solidFill>
                <a:latin typeface="Arial" charset="0"/>
                <a:ea typeface="+mn-ea"/>
              </a:rPr>
              <a:t>  F</a:t>
            </a:r>
          </a:p>
        </p:txBody>
      </p:sp>
      <p:cxnSp>
        <p:nvCxnSpPr>
          <p:cNvPr id="52249" name="AutoShape 27">
            <a:extLst>
              <a:ext uri="{FF2B5EF4-FFF2-40B4-BE49-F238E27FC236}">
                <a16:creationId xmlns:a16="http://schemas.microsoft.com/office/drawing/2014/main" id="{E585818E-B946-5540-A9DD-FBDC075797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575" y="4179888"/>
            <a:ext cx="381000" cy="1587"/>
          </a:xfrm>
          <a:prstGeom prst="straightConnector1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tangle 28">
            <a:extLst>
              <a:ext uri="{FF2B5EF4-FFF2-40B4-BE49-F238E27FC236}">
                <a16:creationId xmlns:a16="http://schemas.microsoft.com/office/drawing/2014/main" id="{B0C078D9-4AB2-4343-89C4-592EA25F1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2886075"/>
            <a:ext cx="838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cxnSp>
        <p:nvCxnSpPr>
          <p:cNvPr id="52251" name="AutoShape 29">
            <a:extLst>
              <a:ext uri="{FF2B5EF4-FFF2-40B4-BE49-F238E27FC236}">
                <a16:creationId xmlns:a16="http://schemas.microsoft.com/office/drawing/2014/main" id="{ED909262-3F9B-6246-8548-4DF288762E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99513" y="3336925"/>
            <a:ext cx="381000" cy="1588"/>
          </a:xfrm>
          <a:prstGeom prst="straightConnector1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52" name="Text Box 30">
            <a:extLst>
              <a:ext uri="{FF2B5EF4-FFF2-40B4-BE49-F238E27FC236}">
                <a16:creationId xmlns:a16="http://schemas.microsoft.com/office/drawing/2014/main" id="{576DEED2-3605-5248-B872-B43F3A88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2886075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00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it-IT" sz="100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it-IT" sz="100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2253" name="Text Box 34">
            <a:extLst>
              <a:ext uri="{FF2B5EF4-FFF2-40B4-BE49-F238E27FC236}">
                <a16:creationId xmlns:a16="http://schemas.microsoft.com/office/drawing/2014/main" id="{F62102F0-42BF-174D-AF80-4445F3943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4897438"/>
            <a:ext cx="1676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1600">
                <a:solidFill>
                  <a:srgbClr val="002060"/>
                </a:solidFill>
                <a:latin typeface="Times New Roman" panose="02020603050405020304" pitchFamily="18" charset="0"/>
              </a:rPr>
              <a:t>Fuzzificazione                      </a:t>
            </a:r>
          </a:p>
        </p:txBody>
      </p:sp>
      <p:sp>
        <p:nvSpPr>
          <p:cNvPr id="52254" name="Text Box 25">
            <a:extLst>
              <a:ext uri="{FF2B5EF4-FFF2-40B4-BE49-F238E27FC236}">
                <a16:creationId xmlns:a16="http://schemas.microsoft.com/office/drawing/2014/main" id="{A7DBC90B-4754-2049-B12B-2DD4C1639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770313"/>
            <a:ext cx="4572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1800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altLang="it-IT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55" name="CasellaDiTesto 7">
            <a:extLst>
              <a:ext uri="{FF2B5EF4-FFF2-40B4-BE49-F238E27FC236}">
                <a16:creationId xmlns:a16="http://schemas.microsoft.com/office/drawing/2014/main" id="{2919B7FB-763E-F64C-9C4B-CF095791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5949950"/>
            <a:ext cx="4057521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33CC"/>
                </a:solidFill>
              </a:rPr>
              <a:t>Fuzzy</a:t>
            </a:r>
            <a:r>
              <a:rPr lang="it-IT" altLang="it-IT" sz="1800" dirty="0">
                <a:solidFill>
                  <a:srgbClr val="0033CC"/>
                </a:solidFill>
              </a:rPr>
              <a:t> Relation </a:t>
            </a:r>
            <a:r>
              <a:rPr lang="it-IT" altLang="it-IT" sz="1800" dirty="0" err="1">
                <a:solidFill>
                  <a:srgbClr val="0033CC"/>
                </a:solidFill>
              </a:rPr>
              <a:t>Neural</a:t>
            </a:r>
            <a:r>
              <a:rPr lang="it-IT" altLang="it-IT" sz="1800" dirty="0">
                <a:solidFill>
                  <a:srgbClr val="0033CC"/>
                </a:solidFill>
              </a:rPr>
              <a:t> Network Model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8F0241-A3EA-F141-99FB-FDFAC4529E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74149" y="2968748"/>
            <a:ext cx="830099" cy="71615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52257" name="Text Box 34">
            <a:extLst>
              <a:ext uri="{FF2B5EF4-FFF2-40B4-BE49-F238E27FC236}">
                <a16:creationId xmlns:a16="http://schemas.microsoft.com/office/drawing/2014/main" id="{6D65E90A-9DAE-2742-93BF-2B7A2FEA5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913313"/>
            <a:ext cx="1676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1600">
                <a:solidFill>
                  <a:srgbClr val="002060"/>
                </a:solidFill>
                <a:latin typeface="Times New Roman" panose="02020603050405020304" pitchFamily="18" charset="0"/>
              </a:rPr>
              <a:t>Relazioni                      </a:t>
            </a:r>
          </a:p>
        </p:txBody>
      </p:sp>
      <p:sp>
        <p:nvSpPr>
          <p:cNvPr id="52258" name="Text Box 34">
            <a:extLst>
              <a:ext uri="{FF2B5EF4-FFF2-40B4-BE49-F238E27FC236}">
                <a16:creationId xmlns:a16="http://schemas.microsoft.com/office/drawing/2014/main" id="{7D8B2CCB-E5F7-CA45-BC9B-DE2FC2483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213" y="4889500"/>
            <a:ext cx="1676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1600">
                <a:solidFill>
                  <a:srgbClr val="002060"/>
                </a:solidFill>
                <a:latin typeface="Times New Roman" panose="02020603050405020304" pitchFamily="18" charset="0"/>
              </a:rPr>
              <a:t>Defuzzificazione                      </a:t>
            </a:r>
          </a:p>
        </p:txBody>
      </p:sp>
      <p:sp>
        <p:nvSpPr>
          <p:cNvPr id="52259" name="Text Box 34">
            <a:extLst>
              <a:ext uri="{FF2B5EF4-FFF2-40B4-BE49-F238E27FC236}">
                <a16:creationId xmlns:a16="http://schemas.microsoft.com/office/drawing/2014/main" id="{F42D3F31-D507-4547-AC80-4DB2A20AE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4889500"/>
            <a:ext cx="1676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1600">
                <a:solidFill>
                  <a:srgbClr val="002060"/>
                </a:solidFill>
                <a:latin typeface="Times New Roman" panose="02020603050405020304" pitchFamily="18" charset="0"/>
              </a:rPr>
              <a:t>Composizione                    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4">
            <a:extLst>
              <a:ext uri="{FF2B5EF4-FFF2-40B4-BE49-F238E27FC236}">
                <a16:creationId xmlns:a16="http://schemas.microsoft.com/office/drawing/2014/main" id="{D47F55BF-A4FE-F341-B0DB-C6F117DD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FRNN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C83CA659-8582-5741-8F34-2787F50974EC}"/>
              </a:ext>
            </a:extLst>
          </p:cNvPr>
          <p:cNvSpPr/>
          <p:nvPr/>
        </p:nvSpPr>
        <p:spPr>
          <a:xfrm>
            <a:off x="2527300" y="1016000"/>
            <a:ext cx="180975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7563320-AC99-6648-B0BA-4CBC40E1142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51620" y="1722989"/>
            <a:ext cx="468052" cy="321177"/>
          </a:xfrm>
          <a:prstGeom prst="rect">
            <a:avLst/>
          </a:prstGeom>
          <a:blipFill rotWithShape="1">
            <a:blip r:embed="rId3"/>
            <a:stretch>
              <a:fillRect b="-3636"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B44754F5-EFE4-014B-B68E-98FA2C326024}"/>
              </a:ext>
            </a:extLst>
          </p:cNvPr>
          <p:cNvSpPr/>
          <p:nvPr/>
        </p:nvSpPr>
        <p:spPr>
          <a:xfrm>
            <a:off x="2527300" y="1520825"/>
            <a:ext cx="180975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D2E9145F-0AB8-D84F-AD23-D757D54535A7}"/>
              </a:ext>
            </a:extLst>
          </p:cNvPr>
          <p:cNvSpPr/>
          <p:nvPr/>
        </p:nvSpPr>
        <p:spPr>
          <a:xfrm>
            <a:off x="2527300" y="2312988"/>
            <a:ext cx="180975" cy="179387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22191EE9-5312-C64F-92A2-E523C763AC8E}"/>
              </a:ext>
            </a:extLst>
          </p:cNvPr>
          <p:cNvSpPr/>
          <p:nvPr/>
        </p:nvSpPr>
        <p:spPr>
          <a:xfrm>
            <a:off x="4643438" y="1016000"/>
            <a:ext cx="180975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116B5427-D811-3540-A2AD-3BD78551F76C}"/>
              </a:ext>
            </a:extLst>
          </p:cNvPr>
          <p:cNvSpPr/>
          <p:nvPr/>
        </p:nvSpPr>
        <p:spPr>
          <a:xfrm>
            <a:off x="4643438" y="1520825"/>
            <a:ext cx="180975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7AE24AD2-E1B0-A041-A6FC-0A3655F7CE00}"/>
              </a:ext>
            </a:extLst>
          </p:cNvPr>
          <p:cNvSpPr/>
          <p:nvPr/>
        </p:nvSpPr>
        <p:spPr>
          <a:xfrm>
            <a:off x="4643438" y="2312988"/>
            <a:ext cx="180975" cy="179387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C806942-B827-794E-B432-DA37EEF3A4F2}"/>
              </a:ext>
            </a:extLst>
          </p:cNvPr>
          <p:cNvCxnSpPr>
            <a:stCxn id="4" idx="3"/>
            <a:endCxn id="2" idx="3"/>
          </p:cNvCxnSpPr>
          <p:nvPr/>
        </p:nvCxnSpPr>
        <p:spPr>
          <a:xfrm flipV="1">
            <a:off x="1619250" y="1169988"/>
            <a:ext cx="935038" cy="7143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FF59D802-8DAA-6546-A007-A91338F9BAE2}"/>
              </a:ext>
            </a:extLst>
          </p:cNvPr>
          <p:cNvCxnSpPr>
            <a:stCxn id="4" idx="3"/>
            <a:endCxn id="49" idx="2"/>
          </p:cNvCxnSpPr>
          <p:nvPr/>
        </p:nvCxnSpPr>
        <p:spPr>
          <a:xfrm flipV="1">
            <a:off x="1619250" y="1611313"/>
            <a:ext cx="908050" cy="2730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D032B464-0538-7C4C-84EC-8609DFD7FACE}"/>
              </a:ext>
            </a:extLst>
          </p:cNvPr>
          <p:cNvCxnSpPr>
            <a:stCxn id="4" idx="3"/>
            <a:endCxn id="50" idx="2"/>
          </p:cNvCxnSpPr>
          <p:nvPr/>
        </p:nvCxnSpPr>
        <p:spPr>
          <a:xfrm>
            <a:off x="1619250" y="1884363"/>
            <a:ext cx="908050" cy="51911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2B95B423-03DC-F048-9A43-491C51F3B4DC}"/>
              </a:ext>
            </a:extLst>
          </p:cNvPr>
          <p:cNvCxnSpPr>
            <a:stCxn id="2" idx="6"/>
            <a:endCxn id="57" idx="2"/>
          </p:cNvCxnSpPr>
          <p:nvPr/>
        </p:nvCxnSpPr>
        <p:spPr>
          <a:xfrm>
            <a:off x="2708275" y="1106488"/>
            <a:ext cx="1935163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7EC2FF35-CCDF-ED45-A0F8-63057FDFEB93}"/>
              </a:ext>
            </a:extLst>
          </p:cNvPr>
          <p:cNvCxnSpPr>
            <a:stCxn id="2" idx="6"/>
            <a:endCxn id="58" idx="1"/>
          </p:cNvCxnSpPr>
          <p:nvPr/>
        </p:nvCxnSpPr>
        <p:spPr>
          <a:xfrm>
            <a:off x="2708275" y="1106488"/>
            <a:ext cx="1962150" cy="4413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>
            <a:extLst>
              <a:ext uri="{FF2B5EF4-FFF2-40B4-BE49-F238E27FC236}">
                <a16:creationId xmlns:a16="http://schemas.microsoft.com/office/drawing/2014/main" id="{872D5508-3404-BD42-8E88-A7DB4972EAF0}"/>
              </a:ext>
            </a:extLst>
          </p:cNvPr>
          <p:cNvCxnSpPr>
            <a:stCxn id="2" idx="6"/>
            <a:endCxn id="59" idx="1"/>
          </p:cNvCxnSpPr>
          <p:nvPr/>
        </p:nvCxnSpPr>
        <p:spPr>
          <a:xfrm>
            <a:off x="2708275" y="1106488"/>
            <a:ext cx="1962150" cy="12334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43DAC5AB-2EFB-C749-9102-75723566E8BF}"/>
              </a:ext>
            </a:extLst>
          </p:cNvPr>
          <p:cNvCxnSpPr>
            <a:stCxn id="49" idx="7"/>
            <a:endCxn id="57" idx="3"/>
          </p:cNvCxnSpPr>
          <p:nvPr/>
        </p:nvCxnSpPr>
        <p:spPr>
          <a:xfrm flipV="1">
            <a:off x="2681288" y="1169988"/>
            <a:ext cx="1989137" cy="3778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2 79">
            <a:extLst>
              <a:ext uri="{FF2B5EF4-FFF2-40B4-BE49-F238E27FC236}">
                <a16:creationId xmlns:a16="http://schemas.microsoft.com/office/drawing/2014/main" id="{BBFBE713-DBFB-4A4F-BAFE-187C66DE0A6E}"/>
              </a:ext>
            </a:extLst>
          </p:cNvPr>
          <p:cNvCxnSpPr>
            <a:stCxn id="50" idx="5"/>
            <a:endCxn id="57" idx="3"/>
          </p:cNvCxnSpPr>
          <p:nvPr/>
        </p:nvCxnSpPr>
        <p:spPr>
          <a:xfrm flipV="1">
            <a:off x="2681288" y="1169988"/>
            <a:ext cx="1989137" cy="12969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2 81">
            <a:extLst>
              <a:ext uri="{FF2B5EF4-FFF2-40B4-BE49-F238E27FC236}">
                <a16:creationId xmlns:a16="http://schemas.microsoft.com/office/drawing/2014/main" id="{CC701952-9737-7548-8C9D-E39DBFF75D2A}"/>
              </a:ext>
            </a:extLst>
          </p:cNvPr>
          <p:cNvCxnSpPr>
            <a:stCxn id="49" idx="6"/>
            <a:endCxn id="58" idx="2"/>
          </p:cNvCxnSpPr>
          <p:nvPr/>
        </p:nvCxnSpPr>
        <p:spPr>
          <a:xfrm>
            <a:off x="2708275" y="1611313"/>
            <a:ext cx="1935163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AC3D76C5-0E10-DA48-9227-BEE5B51A326E}"/>
              </a:ext>
            </a:extLst>
          </p:cNvPr>
          <p:cNvCxnSpPr>
            <a:stCxn id="49" idx="5"/>
            <a:endCxn id="59" idx="2"/>
          </p:cNvCxnSpPr>
          <p:nvPr/>
        </p:nvCxnSpPr>
        <p:spPr>
          <a:xfrm>
            <a:off x="2681288" y="1674813"/>
            <a:ext cx="1962150" cy="7286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E36DAE94-C2B6-5045-A75D-2C4330BF992B}"/>
              </a:ext>
            </a:extLst>
          </p:cNvPr>
          <p:cNvCxnSpPr>
            <a:stCxn id="50" idx="5"/>
            <a:endCxn id="59" idx="3"/>
          </p:cNvCxnSpPr>
          <p:nvPr/>
        </p:nvCxnSpPr>
        <p:spPr>
          <a:xfrm>
            <a:off x="2681288" y="2466975"/>
            <a:ext cx="1989137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2 87">
            <a:extLst>
              <a:ext uri="{FF2B5EF4-FFF2-40B4-BE49-F238E27FC236}">
                <a16:creationId xmlns:a16="http://schemas.microsoft.com/office/drawing/2014/main" id="{48537001-5F70-2446-B0FA-F5845B73D1A7}"/>
              </a:ext>
            </a:extLst>
          </p:cNvPr>
          <p:cNvCxnSpPr>
            <a:stCxn id="50" idx="5"/>
            <a:endCxn id="58" idx="3"/>
          </p:cNvCxnSpPr>
          <p:nvPr/>
        </p:nvCxnSpPr>
        <p:spPr>
          <a:xfrm flipV="1">
            <a:off x="2681288" y="1674813"/>
            <a:ext cx="1989137" cy="7921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e 100">
            <a:extLst>
              <a:ext uri="{FF2B5EF4-FFF2-40B4-BE49-F238E27FC236}">
                <a16:creationId xmlns:a16="http://schemas.microsoft.com/office/drawing/2014/main" id="{C3C93CA0-4FF5-9A4F-B780-0D7C783D50C2}"/>
              </a:ext>
            </a:extLst>
          </p:cNvPr>
          <p:cNvSpPr/>
          <p:nvPr/>
        </p:nvSpPr>
        <p:spPr>
          <a:xfrm>
            <a:off x="2492375" y="2816225"/>
            <a:ext cx="179388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15FB78CE-07ED-9349-993C-8F7B355DD28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51620" y="3429000"/>
            <a:ext cx="432048" cy="34203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103" name="Ovale 102">
            <a:extLst>
              <a:ext uri="{FF2B5EF4-FFF2-40B4-BE49-F238E27FC236}">
                <a16:creationId xmlns:a16="http://schemas.microsoft.com/office/drawing/2014/main" id="{1054916B-0FA9-5447-960F-7617AD5502EF}"/>
              </a:ext>
            </a:extLst>
          </p:cNvPr>
          <p:cNvSpPr/>
          <p:nvPr/>
        </p:nvSpPr>
        <p:spPr>
          <a:xfrm>
            <a:off x="2492375" y="3321050"/>
            <a:ext cx="179388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04" name="Ovale 103">
            <a:extLst>
              <a:ext uri="{FF2B5EF4-FFF2-40B4-BE49-F238E27FC236}">
                <a16:creationId xmlns:a16="http://schemas.microsoft.com/office/drawing/2014/main" id="{3E080C60-D999-DB48-8193-1F8DDDA8BF3B}"/>
              </a:ext>
            </a:extLst>
          </p:cNvPr>
          <p:cNvSpPr/>
          <p:nvPr/>
        </p:nvSpPr>
        <p:spPr>
          <a:xfrm>
            <a:off x="2492375" y="4113213"/>
            <a:ext cx="179388" cy="179387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05" name="Ovale 104">
            <a:extLst>
              <a:ext uri="{FF2B5EF4-FFF2-40B4-BE49-F238E27FC236}">
                <a16:creationId xmlns:a16="http://schemas.microsoft.com/office/drawing/2014/main" id="{D22D3BC0-BB5D-A748-9A71-8263764AC90C}"/>
              </a:ext>
            </a:extLst>
          </p:cNvPr>
          <p:cNvSpPr/>
          <p:nvPr/>
        </p:nvSpPr>
        <p:spPr>
          <a:xfrm>
            <a:off x="4608513" y="2816225"/>
            <a:ext cx="179387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06" name="Ovale 105">
            <a:extLst>
              <a:ext uri="{FF2B5EF4-FFF2-40B4-BE49-F238E27FC236}">
                <a16:creationId xmlns:a16="http://schemas.microsoft.com/office/drawing/2014/main" id="{E9A143E2-D514-CC49-9924-73D1CB0AF699}"/>
              </a:ext>
            </a:extLst>
          </p:cNvPr>
          <p:cNvSpPr/>
          <p:nvPr/>
        </p:nvSpPr>
        <p:spPr>
          <a:xfrm>
            <a:off x="4608513" y="3321050"/>
            <a:ext cx="179387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07" name="Ovale 106">
            <a:extLst>
              <a:ext uri="{FF2B5EF4-FFF2-40B4-BE49-F238E27FC236}">
                <a16:creationId xmlns:a16="http://schemas.microsoft.com/office/drawing/2014/main" id="{BCC16561-D344-0A45-A770-9CAB5C34CB60}"/>
              </a:ext>
            </a:extLst>
          </p:cNvPr>
          <p:cNvSpPr/>
          <p:nvPr/>
        </p:nvSpPr>
        <p:spPr>
          <a:xfrm>
            <a:off x="4608513" y="4113213"/>
            <a:ext cx="179387" cy="179387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cxnSp>
        <p:nvCxnSpPr>
          <p:cNvPr id="108" name="Connettore 2 107">
            <a:extLst>
              <a:ext uri="{FF2B5EF4-FFF2-40B4-BE49-F238E27FC236}">
                <a16:creationId xmlns:a16="http://schemas.microsoft.com/office/drawing/2014/main" id="{44F82CF5-0126-1C48-857D-22E5ACD5253B}"/>
              </a:ext>
            </a:extLst>
          </p:cNvPr>
          <p:cNvCxnSpPr>
            <a:stCxn id="102" idx="3"/>
            <a:endCxn id="101" idx="3"/>
          </p:cNvCxnSpPr>
          <p:nvPr/>
        </p:nvCxnSpPr>
        <p:spPr>
          <a:xfrm flipV="1">
            <a:off x="1584325" y="2970213"/>
            <a:ext cx="933450" cy="63023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2 108">
            <a:extLst>
              <a:ext uri="{FF2B5EF4-FFF2-40B4-BE49-F238E27FC236}">
                <a16:creationId xmlns:a16="http://schemas.microsoft.com/office/drawing/2014/main" id="{92ADCA8B-8371-E644-8BBB-038466CC4115}"/>
              </a:ext>
            </a:extLst>
          </p:cNvPr>
          <p:cNvCxnSpPr>
            <a:stCxn id="102" idx="3"/>
            <a:endCxn id="103" idx="2"/>
          </p:cNvCxnSpPr>
          <p:nvPr/>
        </p:nvCxnSpPr>
        <p:spPr>
          <a:xfrm flipV="1">
            <a:off x="1584325" y="3411538"/>
            <a:ext cx="908050" cy="18891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2 109">
            <a:extLst>
              <a:ext uri="{FF2B5EF4-FFF2-40B4-BE49-F238E27FC236}">
                <a16:creationId xmlns:a16="http://schemas.microsoft.com/office/drawing/2014/main" id="{5B7F3749-C14D-754C-BCFB-4DA93A1C1EBD}"/>
              </a:ext>
            </a:extLst>
          </p:cNvPr>
          <p:cNvCxnSpPr>
            <a:stCxn id="102" idx="3"/>
            <a:endCxn id="104" idx="2"/>
          </p:cNvCxnSpPr>
          <p:nvPr/>
        </p:nvCxnSpPr>
        <p:spPr>
          <a:xfrm>
            <a:off x="1584325" y="3600450"/>
            <a:ext cx="908050" cy="6032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2 110">
            <a:extLst>
              <a:ext uri="{FF2B5EF4-FFF2-40B4-BE49-F238E27FC236}">
                <a16:creationId xmlns:a16="http://schemas.microsoft.com/office/drawing/2014/main" id="{2BCE4FAA-F673-6B43-B13B-1DC02DD28C65}"/>
              </a:ext>
            </a:extLst>
          </p:cNvPr>
          <p:cNvCxnSpPr>
            <a:stCxn id="101" idx="6"/>
            <a:endCxn id="105" idx="2"/>
          </p:cNvCxnSpPr>
          <p:nvPr/>
        </p:nvCxnSpPr>
        <p:spPr>
          <a:xfrm>
            <a:off x="2671763" y="2906713"/>
            <a:ext cx="193675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2 111">
            <a:extLst>
              <a:ext uri="{FF2B5EF4-FFF2-40B4-BE49-F238E27FC236}">
                <a16:creationId xmlns:a16="http://schemas.microsoft.com/office/drawing/2014/main" id="{73F827D7-220E-CF46-A3C7-4C195BFFBD8D}"/>
              </a:ext>
            </a:extLst>
          </p:cNvPr>
          <p:cNvCxnSpPr>
            <a:stCxn id="101" idx="6"/>
            <a:endCxn id="106" idx="1"/>
          </p:cNvCxnSpPr>
          <p:nvPr/>
        </p:nvCxnSpPr>
        <p:spPr>
          <a:xfrm>
            <a:off x="2671763" y="2906713"/>
            <a:ext cx="1962150" cy="4413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2 112">
            <a:extLst>
              <a:ext uri="{FF2B5EF4-FFF2-40B4-BE49-F238E27FC236}">
                <a16:creationId xmlns:a16="http://schemas.microsoft.com/office/drawing/2014/main" id="{B0075ACF-A215-8643-B89C-7BE8F3C35B2D}"/>
              </a:ext>
            </a:extLst>
          </p:cNvPr>
          <p:cNvCxnSpPr>
            <a:stCxn id="101" idx="6"/>
            <a:endCxn id="107" idx="1"/>
          </p:cNvCxnSpPr>
          <p:nvPr/>
        </p:nvCxnSpPr>
        <p:spPr>
          <a:xfrm>
            <a:off x="2671763" y="2906713"/>
            <a:ext cx="1962150" cy="12334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2 113">
            <a:extLst>
              <a:ext uri="{FF2B5EF4-FFF2-40B4-BE49-F238E27FC236}">
                <a16:creationId xmlns:a16="http://schemas.microsoft.com/office/drawing/2014/main" id="{AD0787E4-31F2-F44A-B494-B67C23466A2C}"/>
              </a:ext>
            </a:extLst>
          </p:cNvPr>
          <p:cNvCxnSpPr>
            <a:stCxn id="103" idx="7"/>
            <a:endCxn id="105" idx="3"/>
          </p:cNvCxnSpPr>
          <p:nvPr/>
        </p:nvCxnSpPr>
        <p:spPr>
          <a:xfrm flipV="1">
            <a:off x="2646363" y="2970213"/>
            <a:ext cx="1987550" cy="3778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2 114">
            <a:extLst>
              <a:ext uri="{FF2B5EF4-FFF2-40B4-BE49-F238E27FC236}">
                <a16:creationId xmlns:a16="http://schemas.microsoft.com/office/drawing/2014/main" id="{22DCB64A-F6F0-214E-BF8A-8D1ED1A921A3}"/>
              </a:ext>
            </a:extLst>
          </p:cNvPr>
          <p:cNvCxnSpPr>
            <a:stCxn id="104" idx="5"/>
            <a:endCxn id="105" idx="3"/>
          </p:cNvCxnSpPr>
          <p:nvPr/>
        </p:nvCxnSpPr>
        <p:spPr>
          <a:xfrm flipV="1">
            <a:off x="2646363" y="2970213"/>
            <a:ext cx="1987550" cy="12969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2 115">
            <a:extLst>
              <a:ext uri="{FF2B5EF4-FFF2-40B4-BE49-F238E27FC236}">
                <a16:creationId xmlns:a16="http://schemas.microsoft.com/office/drawing/2014/main" id="{BF26D1F5-424D-4A4D-A8F7-FB4400305197}"/>
              </a:ext>
            </a:extLst>
          </p:cNvPr>
          <p:cNvCxnSpPr>
            <a:stCxn id="103" idx="6"/>
            <a:endCxn id="106" idx="2"/>
          </p:cNvCxnSpPr>
          <p:nvPr/>
        </p:nvCxnSpPr>
        <p:spPr>
          <a:xfrm>
            <a:off x="2671763" y="3411538"/>
            <a:ext cx="193675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2 116">
            <a:extLst>
              <a:ext uri="{FF2B5EF4-FFF2-40B4-BE49-F238E27FC236}">
                <a16:creationId xmlns:a16="http://schemas.microsoft.com/office/drawing/2014/main" id="{A112C4C6-2DDF-2C43-8771-0A9B3523065B}"/>
              </a:ext>
            </a:extLst>
          </p:cNvPr>
          <p:cNvCxnSpPr>
            <a:stCxn id="103" idx="5"/>
            <a:endCxn id="107" idx="2"/>
          </p:cNvCxnSpPr>
          <p:nvPr/>
        </p:nvCxnSpPr>
        <p:spPr>
          <a:xfrm>
            <a:off x="2646363" y="3475038"/>
            <a:ext cx="1962150" cy="7286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2 117">
            <a:extLst>
              <a:ext uri="{FF2B5EF4-FFF2-40B4-BE49-F238E27FC236}">
                <a16:creationId xmlns:a16="http://schemas.microsoft.com/office/drawing/2014/main" id="{F0C49A5F-86D1-B847-A1DA-B18490AE9054}"/>
              </a:ext>
            </a:extLst>
          </p:cNvPr>
          <p:cNvCxnSpPr>
            <a:stCxn id="104" idx="5"/>
            <a:endCxn id="107" idx="3"/>
          </p:cNvCxnSpPr>
          <p:nvPr/>
        </p:nvCxnSpPr>
        <p:spPr>
          <a:xfrm>
            <a:off x="2646363" y="4267200"/>
            <a:ext cx="198755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2 118">
            <a:extLst>
              <a:ext uri="{FF2B5EF4-FFF2-40B4-BE49-F238E27FC236}">
                <a16:creationId xmlns:a16="http://schemas.microsoft.com/office/drawing/2014/main" id="{40E9E977-7EBC-F444-BFC5-B9A52FE92EF2}"/>
              </a:ext>
            </a:extLst>
          </p:cNvPr>
          <p:cNvCxnSpPr>
            <a:stCxn id="104" idx="5"/>
            <a:endCxn id="106" idx="3"/>
          </p:cNvCxnSpPr>
          <p:nvPr/>
        </p:nvCxnSpPr>
        <p:spPr>
          <a:xfrm flipV="1">
            <a:off x="2646363" y="3475038"/>
            <a:ext cx="1987550" cy="7921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e 157">
            <a:extLst>
              <a:ext uri="{FF2B5EF4-FFF2-40B4-BE49-F238E27FC236}">
                <a16:creationId xmlns:a16="http://schemas.microsoft.com/office/drawing/2014/main" id="{89114E57-DAE7-954B-B4A7-D37927551229}"/>
              </a:ext>
            </a:extLst>
          </p:cNvPr>
          <p:cNvSpPr/>
          <p:nvPr/>
        </p:nvSpPr>
        <p:spPr>
          <a:xfrm>
            <a:off x="2492375" y="4797425"/>
            <a:ext cx="179388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59" name="Rettangolo 158">
            <a:extLst>
              <a:ext uri="{FF2B5EF4-FFF2-40B4-BE49-F238E27FC236}">
                <a16:creationId xmlns:a16="http://schemas.microsoft.com/office/drawing/2014/main" id="{3F6C853E-4657-D042-BE5D-0302076C493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83581" y="5382330"/>
            <a:ext cx="432048" cy="34203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160" name="Ovale 159">
            <a:extLst>
              <a:ext uri="{FF2B5EF4-FFF2-40B4-BE49-F238E27FC236}">
                <a16:creationId xmlns:a16="http://schemas.microsoft.com/office/drawing/2014/main" id="{666549E9-F547-AC4B-9258-65D48E185467}"/>
              </a:ext>
            </a:extLst>
          </p:cNvPr>
          <p:cNvSpPr/>
          <p:nvPr/>
        </p:nvSpPr>
        <p:spPr>
          <a:xfrm>
            <a:off x="2492375" y="5300663"/>
            <a:ext cx="179388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61" name="Ovale 160">
            <a:extLst>
              <a:ext uri="{FF2B5EF4-FFF2-40B4-BE49-F238E27FC236}">
                <a16:creationId xmlns:a16="http://schemas.microsoft.com/office/drawing/2014/main" id="{B206458B-B708-D04F-9BA0-E268340CB557}"/>
              </a:ext>
            </a:extLst>
          </p:cNvPr>
          <p:cNvSpPr/>
          <p:nvPr/>
        </p:nvSpPr>
        <p:spPr>
          <a:xfrm>
            <a:off x="2492375" y="6092825"/>
            <a:ext cx="179388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62" name="Ovale 161">
            <a:extLst>
              <a:ext uri="{FF2B5EF4-FFF2-40B4-BE49-F238E27FC236}">
                <a16:creationId xmlns:a16="http://schemas.microsoft.com/office/drawing/2014/main" id="{4192358D-AF54-7840-B8FB-6FCD43D3C25E}"/>
              </a:ext>
            </a:extLst>
          </p:cNvPr>
          <p:cNvSpPr/>
          <p:nvPr/>
        </p:nvSpPr>
        <p:spPr>
          <a:xfrm>
            <a:off x="4608513" y="4797425"/>
            <a:ext cx="179387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63" name="Ovale 162">
            <a:extLst>
              <a:ext uri="{FF2B5EF4-FFF2-40B4-BE49-F238E27FC236}">
                <a16:creationId xmlns:a16="http://schemas.microsoft.com/office/drawing/2014/main" id="{C64BB438-9CB3-9F44-B906-370E0EDB87B7}"/>
              </a:ext>
            </a:extLst>
          </p:cNvPr>
          <p:cNvSpPr/>
          <p:nvPr/>
        </p:nvSpPr>
        <p:spPr>
          <a:xfrm>
            <a:off x="4608513" y="5300663"/>
            <a:ext cx="179387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64" name="Ovale 163">
            <a:extLst>
              <a:ext uri="{FF2B5EF4-FFF2-40B4-BE49-F238E27FC236}">
                <a16:creationId xmlns:a16="http://schemas.microsoft.com/office/drawing/2014/main" id="{B0AFFE1F-3131-764E-B430-FAEB572C804E}"/>
              </a:ext>
            </a:extLst>
          </p:cNvPr>
          <p:cNvSpPr/>
          <p:nvPr/>
        </p:nvSpPr>
        <p:spPr>
          <a:xfrm>
            <a:off x="4608513" y="6092825"/>
            <a:ext cx="179387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cxnSp>
        <p:nvCxnSpPr>
          <p:cNvPr id="165" name="Connettore 2 164">
            <a:extLst>
              <a:ext uri="{FF2B5EF4-FFF2-40B4-BE49-F238E27FC236}">
                <a16:creationId xmlns:a16="http://schemas.microsoft.com/office/drawing/2014/main" id="{7E4794EF-AFC0-6344-B491-BB9637FD68F0}"/>
              </a:ext>
            </a:extLst>
          </p:cNvPr>
          <p:cNvCxnSpPr>
            <a:stCxn id="159" idx="3"/>
            <a:endCxn id="158" idx="3"/>
          </p:cNvCxnSpPr>
          <p:nvPr/>
        </p:nvCxnSpPr>
        <p:spPr>
          <a:xfrm flipV="1">
            <a:off x="1616075" y="4951413"/>
            <a:ext cx="901700" cy="6016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2 165">
            <a:extLst>
              <a:ext uri="{FF2B5EF4-FFF2-40B4-BE49-F238E27FC236}">
                <a16:creationId xmlns:a16="http://schemas.microsoft.com/office/drawing/2014/main" id="{7BB6F92B-B567-F44F-8CE3-9C8A1FA18398}"/>
              </a:ext>
            </a:extLst>
          </p:cNvPr>
          <p:cNvCxnSpPr>
            <a:stCxn id="159" idx="3"/>
            <a:endCxn id="160" idx="2"/>
          </p:cNvCxnSpPr>
          <p:nvPr/>
        </p:nvCxnSpPr>
        <p:spPr>
          <a:xfrm flipV="1">
            <a:off x="1616075" y="5391150"/>
            <a:ext cx="876300" cy="1619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ttore 2 166">
            <a:extLst>
              <a:ext uri="{FF2B5EF4-FFF2-40B4-BE49-F238E27FC236}">
                <a16:creationId xmlns:a16="http://schemas.microsoft.com/office/drawing/2014/main" id="{B3C8FDD0-1E58-7B41-8E1F-6C1CBF533957}"/>
              </a:ext>
            </a:extLst>
          </p:cNvPr>
          <p:cNvCxnSpPr>
            <a:stCxn id="159" idx="3"/>
            <a:endCxn id="161" idx="2"/>
          </p:cNvCxnSpPr>
          <p:nvPr/>
        </p:nvCxnSpPr>
        <p:spPr>
          <a:xfrm>
            <a:off x="1616075" y="5553075"/>
            <a:ext cx="876300" cy="63023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2 167">
            <a:extLst>
              <a:ext uri="{FF2B5EF4-FFF2-40B4-BE49-F238E27FC236}">
                <a16:creationId xmlns:a16="http://schemas.microsoft.com/office/drawing/2014/main" id="{0970D0C4-C0CE-1942-973A-C8CF10078C2A}"/>
              </a:ext>
            </a:extLst>
          </p:cNvPr>
          <p:cNvCxnSpPr>
            <a:stCxn id="158" idx="6"/>
            <a:endCxn id="162" idx="2"/>
          </p:cNvCxnSpPr>
          <p:nvPr/>
        </p:nvCxnSpPr>
        <p:spPr>
          <a:xfrm>
            <a:off x="2671763" y="4887913"/>
            <a:ext cx="193675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2 168">
            <a:extLst>
              <a:ext uri="{FF2B5EF4-FFF2-40B4-BE49-F238E27FC236}">
                <a16:creationId xmlns:a16="http://schemas.microsoft.com/office/drawing/2014/main" id="{AC1BF3C2-06A3-AF45-9AEA-55882A1FF755}"/>
              </a:ext>
            </a:extLst>
          </p:cNvPr>
          <p:cNvCxnSpPr>
            <a:stCxn id="158" idx="6"/>
            <a:endCxn id="163" idx="1"/>
          </p:cNvCxnSpPr>
          <p:nvPr/>
        </p:nvCxnSpPr>
        <p:spPr>
          <a:xfrm>
            <a:off x="2671763" y="4887913"/>
            <a:ext cx="1962150" cy="43973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2 169">
            <a:extLst>
              <a:ext uri="{FF2B5EF4-FFF2-40B4-BE49-F238E27FC236}">
                <a16:creationId xmlns:a16="http://schemas.microsoft.com/office/drawing/2014/main" id="{805A2E6E-A61D-0E4B-A801-13E7A31B5A7F}"/>
              </a:ext>
            </a:extLst>
          </p:cNvPr>
          <p:cNvCxnSpPr>
            <a:stCxn id="158" idx="6"/>
            <a:endCxn id="164" idx="1"/>
          </p:cNvCxnSpPr>
          <p:nvPr/>
        </p:nvCxnSpPr>
        <p:spPr>
          <a:xfrm>
            <a:off x="2671763" y="4887913"/>
            <a:ext cx="1962150" cy="12319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2 170">
            <a:extLst>
              <a:ext uri="{FF2B5EF4-FFF2-40B4-BE49-F238E27FC236}">
                <a16:creationId xmlns:a16="http://schemas.microsoft.com/office/drawing/2014/main" id="{E0FF6FFA-2C6D-594E-9B69-3E7C5C6B68F2}"/>
              </a:ext>
            </a:extLst>
          </p:cNvPr>
          <p:cNvCxnSpPr>
            <a:stCxn id="160" idx="7"/>
            <a:endCxn id="162" idx="3"/>
          </p:cNvCxnSpPr>
          <p:nvPr/>
        </p:nvCxnSpPr>
        <p:spPr>
          <a:xfrm flipV="1">
            <a:off x="2646363" y="4951413"/>
            <a:ext cx="1987550" cy="37623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2 171">
            <a:extLst>
              <a:ext uri="{FF2B5EF4-FFF2-40B4-BE49-F238E27FC236}">
                <a16:creationId xmlns:a16="http://schemas.microsoft.com/office/drawing/2014/main" id="{5E96C365-24C1-3541-8822-6EE3A77B1FBC}"/>
              </a:ext>
            </a:extLst>
          </p:cNvPr>
          <p:cNvCxnSpPr>
            <a:stCxn id="161" idx="5"/>
            <a:endCxn id="162" idx="3"/>
          </p:cNvCxnSpPr>
          <p:nvPr/>
        </p:nvCxnSpPr>
        <p:spPr>
          <a:xfrm flipV="1">
            <a:off x="2646363" y="4951413"/>
            <a:ext cx="1987550" cy="1295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2 172">
            <a:extLst>
              <a:ext uri="{FF2B5EF4-FFF2-40B4-BE49-F238E27FC236}">
                <a16:creationId xmlns:a16="http://schemas.microsoft.com/office/drawing/2014/main" id="{9038BABC-712A-6341-B57C-EACF1EDE64D1}"/>
              </a:ext>
            </a:extLst>
          </p:cNvPr>
          <p:cNvCxnSpPr>
            <a:stCxn id="160" idx="6"/>
            <a:endCxn id="163" idx="2"/>
          </p:cNvCxnSpPr>
          <p:nvPr/>
        </p:nvCxnSpPr>
        <p:spPr>
          <a:xfrm>
            <a:off x="2671763" y="5391150"/>
            <a:ext cx="193675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ttore 2 173">
            <a:extLst>
              <a:ext uri="{FF2B5EF4-FFF2-40B4-BE49-F238E27FC236}">
                <a16:creationId xmlns:a16="http://schemas.microsoft.com/office/drawing/2014/main" id="{74379C89-D81C-3148-BE45-CF4FBDA20966}"/>
              </a:ext>
            </a:extLst>
          </p:cNvPr>
          <p:cNvCxnSpPr>
            <a:stCxn id="160" idx="5"/>
            <a:endCxn id="164" idx="2"/>
          </p:cNvCxnSpPr>
          <p:nvPr/>
        </p:nvCxnSpPr>
        <p:spPr>
          <a:xfrm>
            <a:off x="2646363" y="5454650"/>
            <a:ext cx="1962150" cy="72866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2 174">
            <a:extLst>
              <a:ext uri="{FF2B5EF4-FFF2-40B4-BE49-F238E27FC236}">
                <a16:creationId xmlns:a16="http://schemas.microsoft.com/office/drawing/2014/main" id="{F3919C63-1200-7840-96B4-D0714C15880F}"/>
              </a:ext>
            </a:extLst>
          </p:cNvPr>
          <p:cNvCxnSpPr>
            <a:stCxn id="161" idx="5"/>
            <a:endCxn id="164" idx="3"/>
          </p:cNvCxnSpPr>
          <p:nvPr/>
        </p:nvCxnSpPr>
        <p:spPr>
          <a:xfrm>
            <a:off x="2646363" y="6246813"/>
            <a:ext cx="198755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2 175">
            <a:extLst>
              <a:ext uri="{FF2B5EF4-FFF2-40B4-BE49-F238E27FC236}">
                <a16:creationId xmlns:a16="http://schemas.microsoft.com/office/drawing/2014/main" id="{9C1EB5BA-5352-6644-8988-D998BA01BFA6}"/>
              </a:ext>
            </a:extLst>
          </p:cNvPr>
          <p:cNvCxnSpPr>
            <a:stCxn id="161" idx="5"/>
            <a:endCxn id="163" idx="3"/>
          </p:cNvCxnSpPr>
          <p:nvPr/>
        </p:nvCxnSpPr>
        <p:spPr>
          <a:xfrm flipV="1">
            <a:off x="2646363" y="5454650"/>
            <a:ext cx="1987550" cy="79216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e 182">
            <a:extLst>
              <a:ext uri="{FF2B5EF4-FFF2-40B4-BE49-F238E27FC236}">
                <a16:creationId xmlns:a16="http://schemas.microsoft.com/office/drawing/2014/main" id="{91CD7C0F-9D9F-F545-B956-2972923FE82A}"/>
              </a:ext>
            </a:extLst>
          </p:cNvPr>
          <p:cNvSpPr/>
          <p:nvPr/>
        </p:nvSpPr>
        <p:spPr>
          <a:xfrm>
            <a:off x="6480175" y="2816225"/>
            <a:ext cx="179388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84" name="Ovale 183">
            <a:extLst>
              <a:ext uri="{FF2B5EF4-FFF2-40B4-BE49-F238E27FC236}">
                <a16:creationId xmlns:a16="http://schemas.microsoft.com/office/drawing/2014/main" id="{BEC2F826-D576-394A-A0F5-E6FD624E6FFE}"/>
              </a:ext>
            </a:extLst>
          </p:cNvPr>
          <p:cNvSpPr/>
          <p:nvPr/>
        </p:nvSpPr>
        <p:spPr>
          <a:xfrm>
            <a:off x="6480175" y="3321050"/>
            <a:ext cx="179388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85" name="Ovale 184">
            <a:extLst>
              <a:ext uri="{FF2B5EF4-FFF2-40B4-BE49-F238E27FC236}">
                <a16:creationId xmlns:a16="http://schemas.microsoft.com/office/drawing/2014/main" id="{4F9A4B04-AC7F-224E-86D8-5DE11FF0B55D}"/>
              </a:ext>
            </a:extLst>
          </p:cNvPr>
          <p:cNvSpPr/>
          <p:nvPr/>
        </p:nvSpPr>
        <p:spPr>
          <a:xfrm>
            <a:off x="6480175" y="4113213"/>
            <a:ext cx="179388" cy="179387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86" name="Ovale 185">
            <a:extLst>
              <a:ext uri="{FF2B5EF4-FFF2-40B4-BE49-F238E27FC236}">
                <a16:creationId xmlns:a16="http://schemas.microsoft.com/office/drawing/2014/main" id="{94682033-4651-9E40-ABAB-B60791622B06}"/>
              </a:ext>
            </a:extLst>
          </p:cNvPr>
          <p:cNvSpPr/>
          <p:nvPr/>
        </p:nvSpPr>
        <p:spPr>
          <a:xfrm>
            <a:off x="7616825" y="2819400"/>
            <a:ext cx="180975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87" name="Ovale 186">
            <a:extLst>
              <a:ext uri="{FF2B5EF4-FFF2-40B4-BE49-F238E27FC236}">
                <a16:creationId xmlns:a16="http://schemas.microsoft.com/office/drawing/2014/main" id="{401F01FA-7138-DA4C-A457-85E4899551E2}"/>
              </a:ext>
            </a:extLst>
          </p:cNvPr>
          <p:cNvSpPr/>
          <p:nvPr/>
        </p:nvSpPr>
        <p:spPr>
          <a:xfrm>
            <a:off x="7616825" y="3322638"/>
            <a:ext cx="180975" cy="179387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88" name="Ovale 187">
            <a:extLst>
              <a:ext uri="{FF2B5EF4-FFF2-40B4-BE49-F238E27FC236}">
                <a16:creationId xmlns:a16="http://schemas.microsoft.com/office/drawing/2014/main" id="{9A7EFC2E-6909-3041-A9B5-DA5B57674BAF}"/>
              </a:ext>
            </a:extLst>
          </p:cNvPr>
          <p:cNvSpPr/>
          <p:nvPr/>
        </p:nvSpPr>
        <p:spPr>
          <a:xfrm>
            <a:off x="7616825" y="4114800"/>
            <a:ext cx="180975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cxnSp>
        <p:nvCxnSpPr>
          <p:cNvPr id="189" name="Connettore 2 188">
            <a:extLst>
              <a:ext uri="{FF2B5EF4-FFF2-40B4-BE49-F238E27FC236}">
                <a16:creationId xmlns:a16="http://schemas.microsoft.com/office/drawing/2014/main" id="{9092A26D-990A-FC4B-A08A-AF64C55D4F8E}"/>
              </a:ext>
            </a:extLst>
          </p:cNvPr>
          <p:cNvCxnSpPr>
            <a:stCxn id="183" idx="6"/>
            <a:endCxn id="186" idx="2"/>
          </p:cNvCxnSpPr>
          <p:nvPr/>
        </p:nvCxnSpPr>
        <p:spPr>
          <a:xfrm>
            <a:off x="6659563" y="2906713"/>
            <a:ext cx="957262" cy="15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2 189">
            <a:extLst>
              <a:ext uri="{FF2B5EF4-FFF2-40B4-BE49-F238E27FC236}">
                <a16:creationId xmlns:a16="http://schemas.microsoft.com/office/drawing/2014/main" id="{D93C8227-872B-D14A-9A9B-00EFFBAEA3F7}"/>
              </a:ext>
            </a:extLst>
          </p:cNvPr>
          <p:cNvCxnSpPr>
            <a:stCxn id="183" idx="6"/>
            <a:endCxn id="187" idx="1"/>
          </p:cNvCxnSpPr>
          <p:nvPr/>
        </p:nvCxnSpPr>
        <p:spPr>
          <a:xfrm>
            <a:off x="6659563" y="2906713"/>
            <a:ext cx="984250" cy="44291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2 190">
            <a:extLst>
              <a:ext uri="{FF2B5EF4-FFF2-40B4-BE49-F238E27FC236}">
                <a16:creationId xmlns:a16="http://schemas.microsoft.com/office/drawing/2014/main" id="{254A4A5C-DC5E-8B49-AB00-FB937A6C63DE}"/>
              </a:ext>
            </a:extLst>
          </p:cNvPr>
          <p:cNvCxnSpPr>
            <a:stCxn id="183" idx="6"/>
            <a:endCxn id="188" idx="1"/>
          </p:cNvCxnSpPr>
          <p:nvPr/>
        </p:nvCxnSpPr>
        <p:spPr>
          <a:xfrm>
            <a:off x="6659563" y="2906713"/>
            <a:ext cx="984250" cy="12350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2 191">
            <a:extLst>
              <a:ext uri="{FF2B5EF4-FFF2-40B4-BE49-F238E27FC236}">
                <a16:creationId xmlns:a16="http://schemas.microsoft.com/office/drawing/2014/main" id="{D6B6F460-7F02-9641-B156-CA23AFD6333F}"/>
              </a:ext>
            </a:extLst>
          </p:cNvPr>
          <p:cNvCxnSpPr>
            <a:stCxn id="184" idx="7"/>
            <a:endCxn id="186" idx="3"/>
          </p:cNvCxnSpPr>
          <p:nvPr/>
        </p:nvCxnSpPr>
        <p:spPr>
          <a:xfrm flipV="1">
            <a:off x="6634163" y="2971800"/>
            <a:ext cx="1009650" cy="37623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2 192">
            <a:extLst>
              <a:ext uri="{FF2B5EF4-FFF2-40B4-BE49-F238E27FC236}">
                <a16:creationId xmlns:a16="http://schemas.microsoft.com/office/drawing/2014/main" id="{80DA5BEA-3EF2-294C-A812-8BBDB6E0B73F}"/>
              </a:ext>
            </a:extLst>
          </p:cNvPr>
          <p:cNvCxnSpPr>
            <a:stCxn id="185" idx="5"/>
            <a:endCxn id="186" idx="3"/>
          </p:cNvCxnSpPr>
          <p:nvPr/>
        </p:nvCxnSpPr>
        <p:spPr>
          <a:xfrm flipV="1">
            <a:off x="6634163" y="2971800"/>
            <a:ext cx="1009650" cy="1295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ttore 2 193">
            <a:extLst>
              <a:ext uri="{FF2B5EF4-FFF2-40B4-BE49-F238E27FC236}">
                <a16:creationId xmlns:a16="http://schemas.microsoft.com/office/drawing/2014/main" id="{DD34ECFA-3F0B-BE4F-80EB-361CB05428D2}"/>
              </a:ext>
            </a:extLst>
          </p:cNvPr>
          <p:cNvCxnSpPr>
            <a:stCxn id="184" idx="6"/>
            <a:endCxn id="187" idx="2"/>
          </p:cNvCxnSpPr>
          <p:nvPr/>
        </p:nvCxnSpPr>
        <p:spPr>
          <a:xfrm>
            <a:off x="6659563" y="3411538"/>
            <a:ext cx="957262" cy="15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ttore 2 194">
            <a:extLst>
              <a:ext uri="{FF2B5EF4-FFF2-40B4-BE49-F238E27FC236}">
                <a16:creationId xmlns:a16="http://schemas.microsoft.com/office/drawing/2014/main" id="{3217AD0A-3600-4642-ABB5-10CB88A440F2}"/>
              </a:ext>
            </a:extLst>
          </p:cNvPr>
          <p:cNvCxnSpPr>
            <a:stCxn id="184" idx="5"/>
            <a:endCxn id="188" idx="2"/>
          </p:cNvCxnSpPr>
          <p:nvPr/>
        </p:nvCxnSpPr>
        <p:spPr>
          <a:xfrm>
            <a:off x="6634163" y="3475038"/>
            <a:ext cx="982662" cy="7302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ttore 2 195">
            <a:extLst>
              <a:ext uri="{FF2B5EF4-FFF2-40B4-BE49-F238E27FC236}">
                <a16:creationId xmlns:a16="http://schemas.microsoft.com/office/drawing/2014/main" id="{A97AED86-A7FD-7E43-94AF-B049630C2A24}"/>
              </a:ext>
            </a:extLst>
          </p:cNvPr>
          <p:cNvCxnSpPr>
            <a:stCxn id="185" idx="5"/>
            <a:endCxn id="188" idx="3"/>
          </p:cNvCxnSpPr>
          <p:nvPr/>
        </p:nvCxnSpPr>
        <p:spPr>
          <a:xfrm>
            <a:off x="6634163" y="4267200"/>
            <a:ext cx="100965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ttore 2 196">
            <a:extLst>
              <a:ext uri="{FF2B5EF4-FFF2-40B4-BE49-F238E27FC236}">
                <a16:creationId xmlns:a16="http://schemas.microsoft.com/office/drawing/2014/main" id="{70CE3A8B-9096-7643-BAB2-73EF2F195A9E}"/>
              </a:ext>
            </a:extLst>
          </p:cNvPr>
          <p:cNvCxnSpPr>
            <a:stCxn id="185" idx="5"/>
            <a:endCxn id="187" idx="3"/>
          </p:cNvCxnSpPr>
          <p:nvPr/>
        </p:nvCxnSpPr>
        <p:spPr>
          <a:xfrm flipV="1">
            <a:off x="6634163" y="3476625"/>
            <a:ext cx="1009650" cy="7905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ttore 2 234">
            <a:extLst>
              <a:ext uri="{FF2B5EF4-FFF2-40B4-BE49-F238E27FC236}">
                <a16:creationId xmlns:a16="http://schemas.microsoft.com/office/drawing/2014/main" id="{9825699A-1191-2346-AB7F-0DEE5EA56E4D}"/>
              </a:ext>
            </a:extLst>
          </p:cNvPr>
          <p:cNvCxnSpPr>
            <a:stCxn id="57" idx="5"/>
            <a:endCxn id="183" idx="1"/>
          </p:cNvCxnSpPr>
          <p:nvPr/>
        </p:nvCxnSpPr>
        <p:spPr>
          <a:xfrm>
            <a:off x="4797425" y="1169988"/>
            <a:ext cx="1709738" cy="1673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ttore 2 236">
            <a:extLst>
              <a:ext uri="{FF2B5EF4-FFF2-40B4-BE49-F238E27FC236}">
                <a16:creationId xmlns:a16="http://schemas.microsoft.com/office/drawing/2014/main" id="{B44FFB82-491C-1243-BB68-5A872AAD5ECF}"/>
              </a:ext>
            </a:extLst>
          </p:cNvPr>
          <p:cNvCxnSpPr>
            <a:stCxn id="105" idx="6"/>
            <a:endCxn id="183" idx="2"/>
          </p:cNvCxnSpPr>
          <p:nvPr/>
        </p:nvCxnSpPr>
        <p:spPr>
          <a:xfrm>
            <a:off x="4787900" y="2906713"/>
            <a:ext cx="16922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ttore 2 238">
            <a:extLst>
              <a:ext uri="{FF2B5EF4-FFF2-40B4-BE49-F238E27FC236}">
                <a16:creationId xmlns:a16="http://schemas.microsoft.com/office/drawing/2014/main" id="{B94B984B-F401-0F43-80C1-2C4297E58C49}"/>
              </a:ext>
            </a:extLst>
          </p:cNvPr>
          <p:cNvCxnSpPr>
            <a:stCxn id="162" idx="6"/>
            <a:endCxn id="183" idx="3"/>
          </p:cNvCxnSpPr>
          <p:nvPr/>
        </p:nvCxnSpPr>
        <p:spPr>
          <a:xfrm flipV="1">
            <a:off x="4787900" y="2970213"/>
            <a:ext cx="1719263" cy="191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ttore 2 240">
            <a:extLst>
              <a:ext uri="{FF2B5EF4-FFF2-40B4-BE49-F238E27FC236}">
                <a16:creationId xmlns:a16="http://schemas.microsoft.com/office/drawing/2014/main" id="{FF72A945-C5A4-8448-A10E-13D59543CF14}"/>
              </a:ext>
            </a:extLst>
          </p:cNvPr>
          <p:cNvCxnSpPr>
            <a:stCxn id="58" idx="4"/>
            <a:endCxn id="184" idx="1"/>
          </p:cNvCxnSpPr>
          <p:nvPr/>
        </p:nvCxnSpPr>
        <p:spPr>
          <a:xfrm>
            <a:off x="4733925" y="1700213"/>
            <a:ext cx="1773238" cy="1647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ttore 2 243">
            <a:extLst>
              <a:ext uri="{FF2B5EF4-FFF2-40B4-BE49-F238E27FC236}">
                <a16:creationId xmlns:a16="http://schemas.microsoft.com/office/drawing/2014/main" id="{B5E2C5B9-A9BE-F744-BCC3-D743CFE7F08C}"/>
              </a:ext>
            </a:extLst>
          </p:cNvPr>
          <p:cNvCxnSpPr>
            <a:stCxn id="59" idx="5"/>
            <a:endCxn id="185" idx="1"/>
          </p:cNvCxnSpPr>
          <p:nvPr/>
        </p:nvCxnSpPr>
        <p:spPr>
          <a:xfrm>
            <a:off x="4797425" y="2466975"/>
            <a:ext cx="1709738" cy="1673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ttore 2 245">
            <a:extLst>
              <a:ext uri="{FF2B5EF4-FFF2-40B4-BE49-F238E27FC236}">
                <a16:creationId xmlns:a16="http://schemas.microsoft.com/office/drawing/2014/main" id="{B72B9828-4706-6342-904F-EE9B793EE761}"/>
              </a:ext>
            </a:extLst>
          </p:cNvPr>
          <p:cNvCxnSpPr>
            <a:stCxn id="106" idx="6"/>
            <a:endCxn id="184" idx="2"/>
          </p:cNvCxnSpPr>
          <p:nvPr/>
        </p:nvCxnSpPr>
        <p:spPr>
          <a:xfrm>
            <a:off x="4787900" y="3411538"/>
            <a:ext cx="16922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ttore 2 247">
            <a:extLst>
              <a:ext uri="{FF2B5EF4-FFF2-40B4-BE49-F238E27FC236}">
                <a16:creationId xmlns:a16="http://schemas.microsoft.com/office/drawing/2014/main" id="{F54D8031-2930-A54D-87AE-10B2173225BF}"/>
              </a:ext>
            </a:extLst>
          </p:cNvPr>
          <p:cNvCxnSpPr>
            <a:stCxn id="163" idx="6"/>
            <a:endCxn id="184" idx="3"/>
          </p:cNvCxnSpPr>
          <p:nvPr/>
        </p:nvCxnSpPr>
        <p:spPr>
          <a:xfrm flipV="1">
            <a:off x="4787900" y="3475038"/>
            <a:ext cx="1719263" cy="1916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ttore 2 251">
            <a:extLst>
              <a:ext uri="{FF2B5EF4-FFF2-40B4-BE49-F238E27FC236}">
                <a16:creationId xmlns:a16="http://schemas.microsoft.com/office/drawing/2014/main" id="{E0DF51EC-40F0-A140-A70E-EDAEA3B83140}"/>
              </a:ext>
            </a:extLst>
          </p:cNvPr>
          <p:cNvCxnSpPr>
            <a:stCxn id="107" idx="6"/>
            <a:endCxn id="185" idx="2"/>
          </p:cNvCxnSpPr>
          <p:nvPr/>
        </p:nvCxnSpPr>
        <p:spPr>
          <a:xfrm>
            <a:off x="4787900" y="4203700"/>
            <a:ext cx="16922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ttore 2 253">
            <a:extLst>
              <a:ext uri="{FF2B5EF4-FFF2-40B4-BE49-F238E27FC236}">
                <a16:creationId xmlns:a16="http://schemas.microsoft.com/office/drawing/2014/main" id="{D3D88545-38C4-574E-A58D-D061A1C2E1C1}"/>
              </a:ext>
            </a:extLst>
          </p:cNvPr>
          <p:cNvCxnSpPr>
            <a:stCxn id="164" idx="7"/>
            <a:endCxn id="185" idx="3"/>
          </p:cNvCxnSpPr>
          <p:nvPr/>
        </p:nvCxnSpPr>
        <p:spPr>
          <a:xfrm flipV="1">
            <a:off x="4760913" y="4267200"/>
            <a:ext cx="1746250" cy="1852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CasellaDiTesto 255">
            <a:extLst>
              <a:ext uri="{FF2B5EF4-FFF2-40B4-BE49-F238E27FC236}">
                <a16:creationId xmlns:a16="http://schemas.microsoft.com/office/drawing/2014/main" id="{ACE81508-45BD-B24B-8618-345E97DDE1E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15053" y="2558670"/>
            <a:ext cx="466923" cy="349968"/>
          </a:xfrm>
          <a:prstGeom prst="rect">
            <a:avLst/>
          </a:prstGeom>
          <a:blipFill rotWithShape="1">
            <a:blip r:embed="rId6"/>
            <a:stretch>
              <a:fillRect b="-3509"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257" name="CasellaDiTesto 256">
            <a:extLst>
              <a:ext uri="{FF2B5EF4-FFF2-40B4-BE49-F238E27FC236}">
                <a16:creationId xmlns:a16="http://schemas.microsoft.com/office/drawing/2014/main" id="{94F7BD01-5598-F748-A132-62715DFE034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7864" y="764704"/>
            <a:ext cx="494301" cy="349968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260" name="CasellaDiTesto 259">
            <a:extLst>
              <a:ext uri="{FF2B5EF4-FFF2-40B4-BE49-F238E27FC236}">
                <a16:creationId xmlns:a16="http://schemas.microsoft.com/office/drawing/2014/main" id="{5ED442F7-232A-CF4C-B95B-AE4DEC7A273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7864" y="4537194"/>
            <a:ext cx="513730" cy="34996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54358" name="CasellaDiTesto 265">
            <a:extLst>
              <a:ext uri="{FF2B5EF4-FFF2-40B4-BE49-F238E27FC236}">
                <a16:creationId xmlns:a16="http://schemas.microsoft.com/office/drawing/2014/main" id="{C75E9C81-3883-1E44-8709-CD1C0F50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349500"/>
            <a:ext cx="14065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solidFill>
                <a:srgbClr val="0070C0"/>
              </a:solidFill>
            </a:endParaRPr>
          </a:p>
          <a:p>
            <a:pPr eaLnBrk="1" hangingPunct="1"/>
            <a:endParaRPr lang="it-IT" altLang="it-IT" sz="1800"/>
          </a:p>
        </p:txBody>
      </p:sp>
      <p:sp>
        <p:nvSpPr>
          <p:cNvPr id="268" name="CasellaDiTesto 267">
            <a:extLst>
              <a:ext uri="{FF2B5EF4-FFF2-40B4-BE49-F238E27FC236}">
                <a16:creationId xmlns:a16="http://schemas.microsoft.com/office/drawing/2014/main" id="{626F7540-7688-8044-ADE9-827F82E17AF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34763" y="2708920"/>
            <a:ext cx="1121013" cy="92512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269" name="CasellaDiTesto 268">
            <a:extLst>
              <a:ext uri="{FF2B5EF4-FFF2-40B4-BE49-F238E27FC236}">
                <a16:creationId xmlns:a16="http://schemas.microsoft.com/office/drawing/2014/main" id="{BAD0B9F5-B218-9F49-9231-F6692A10DEA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90365" y="4232067"/>
            <a:ext cx="1121013" cy="92512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270" name="CasellaDiTesto 269">
            <a:extLst>
              <a:ext uri="{FF2B5EF4-FFF2-40B4-BE49-F238E27FC236}">
                <a16:creationId xmlns:a16="http://schemas.microsoft.com/office/drawing/2014/main" id="{B3B03512-6FE0-834F-B193-F483B0F2754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44208" y="2420888"/>
            <a:ext cx="779663" cy="912814"/>
          </a:xfrm>
          <a:prstGeom prst="rect">
            <a:avLst/>
          </a:prstGeom>
          <a:blipFill rotWithShape="1">
            <a:blip r:embed="rId11"/>
            <a:stretch>
              <a:fillRect r="-11719"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A076CE93-FBCD-CE4B-BFDC-3A3DE3F6201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44208" y="4340745"/>
            <a:ext cx="779663" cy="912814"/>
          </a:xfrm>
          <a:prstGeom prst="rect">
            <a:avLst/>
          </a:prstGeom>
          <a:blipFill rotWithShape="1">
            <a:blip r:embed="rId12"/>
            <a:stretch>
              <a:fillRect r="-15625"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FAA08773-4D3A-954F-A454-506938BB4DA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80769" y="2707779"/>
            <a:ext cx="779663" cy="865237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EEE73554-9B01-4944-8154-03304DDECC3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80769" y="4003923"/>
            <a:ext cx="779663" cy="865237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54365" name="CasellaDiTesto 2">
            <a:extLst>
              <a:ext uri="{FF2B5EF4-FFF2-40B4-BE49-F238E27FC236}">
                <a16:creationId xmlns:a16="http://schemas.microsoft.com/office/drawing/2014/main" id="{39077F87-D1B6-FA4D-9D93-46EB526E9AD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19969" y="2156619"/>
            <a:ext cx="568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66" name="CasellaDiTesto 95">
            <a:extLst>
              <a:ext uri="{FF2B5EF4-FFF2-40B4-BE49-F238E27FC236}">
                <a16:creationId xmlns:a16="http://schemas.microsoft.com/office/drawing/2014/main" id="{C0C1EF88-3C26-C14F-B01F-0D46D38C152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54100" y="4722813"/>
            <a:ext cx="569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67" name="CasellaDiTesto 119">
            <a:extLst>
              <a:ext uri="{FF2B5EF4-FFF2-40B4-BE49-F238E27FC236}">
                <a16:creationId xmlns:a16="http://schemas.microsoft.com/office/drawing/2014/main" id="{336164F1-E07D-FF42-8665-E5E35EAE769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225675" y="1766888"/>
            <a:ext cx="569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68" name="CasellaDiTesto 120">
            <a:extLst>
              <a:ext uri="{FF2B5EF4-FFF2-40B4-BE49-F238E27FC236}">
                <a16:creationId xmlns:a16="http://schemas.microsoft.com/office/drawing/2014/main" id="{B7CAEE71-794E-D74F-8E84-BEA5655F36B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71700" y="3538538"/>
            <a:ext cx="569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69" name="CasellaDiTesto 121">
            <a:extLst>
              <a:ext uri="{FF2B5EF4-FFF2-40B4-BE49-F238E27FC236}">
                <a16:creationId xmlns:a16="http://schemas.microsoft.com/office/drawing/2014/main" id="{8976F6EE-C3BC-7C44-BE40-5298651A85F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72494" y="5547519"/>
            <a:ext cx="568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70" name="CasellaDiTesto 122">
            <a:extLst>
              <a:ext uri="{FF2B5EF4-FFF2-40B4-BE49-F238E27FC236}">
                <a16:creationId xmlns:a16="http://schemas.microsoft.com/office/drawing/2014/main" id="{A3B34414-73F0-C54D-AC24-4D75EB679D9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332287" y="1782763"/>
            <a:ext cx="569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71" name="CasellaDiTesto 123">
            <a:extLst>
              <a:ext uri="{FF2B5EF4-FFF2-40B4-BE49-F238E27FC236}">
                <a16:creationId xmlns:a16="http://schemas.microsoft.com/office/drawing/2014/main" id="{216BBB23-0F08-264D-9981-3F4E868D09D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314825" y="3597276"/>
            <a:ext cx="5683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72" name="CasellaDiTesto 124">
            <a:extLst>
              <a:ext uri="{FF2B5EF4-FFF2-40B4-BE49-F238E27FC236}">
                <a16:creationId xmlns:a16="http://schemas.microsoft.com/office/drawing/2014/main" id="{4921EF81-4DF9-2343-B366-21E628E34BC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333081" y="5547519"/>
            <a:ext cx="568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73" name="CasellaDiTesto 125">
            <a:extLst>
              <a:ext uri="{FF2B5EF4-FFF2-40B4-BE49-F238E27FC236}">
                <a16:creationId xmlns:a16="http://schemas.microsoft.com/office/drawing/2014/main" id="{F737A0AB-BF70-564F-B934-6C9404606BA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203951" y="3524250"/>
            <a:ext cx="5699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74" name="CasellaDiTesto 126">
            <a:extLst>
              <a:ext uri="{FF2B5EF4-FFF2-40B4-BE49-F238E27FC236}">
                <a16:creationId xmlns:a16="http://schemas.microsoft.com/office/drawing/2014/main" id="{D6DC2612-1A83-E246-B90E-AE0CB95AC75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339013" y="3524250"/>
            <a:ext cx="569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E43780AB-A1E2-3248-B94D-4F62EEC7304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35428" y="1209400"/>
            <a:ext cx="2490682" cy="744948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721235FC-540E-1F43-B326-1D8437659B3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36290" y="5603437"/>
            <a:ext cx="3089820" cy="824713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cxnSp>
        <p:nvCxnSpPr>
          <p:cNvPr id="7" name="Connettore 7 6">
            <a:extLst>
              <a:ext uri="{FF2B5EF4-FFF2-40B4-BE49-F238E27FC236}">
                <a16:creationId xmlns:a16="http://schemas.microsoft.com/office/drawing/2014/main" id="{9C0662A5-0C91-0A45-9B78-4C14FF64D62C}"/>
              </a:ext>
            </a:extLst>
          </p:cNvPr>
          <p:cNvCxnSpPr>
            <a:stCxn id="129" idx="0"/>
            <a:endCxn id="184" idx="6"/>
          </p:cNvCxnSpPr>
          <p:nvPr/>
        </p:nvCxnSpPr>
        <p:spPr>
          <a:xfrm rot="16200000" flipV="1">
            <a:off x="5924550" y="4146551"/>
            <a:ext cx="2192337" cy="7223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7 17">
            <a:extLst>
              <a:ext uri="{FF2B5EF4-FFF2-40B4-BE49-F238E27FC236}">
                <a16:creationId xmlns:a16="http://schemas.microsoft.com/office/drawing/2014/main" id="{F00D3667-E383-9B4A-9D02-2A46294BA224}"/>
              </a:ext>
            </a:extLst>
          </p:cNvPr>
          <p:cNvCxnSpPr/>
          <p:nvPr/>
        </p:nvCxnSpPr>
        <p:spPr>
          <a:xfrm rot="5400000">
            <a:off x="7417594" y="2296319"/>
            <a:ext cx="1404938" cy="8255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3">
            <a:extLst>
              <a:ext uri="{FF2B5EF4-FFF2-40B4-BE49-F238E27FC236}">
                <a16:creationId xmlns:a16="http://schemas.microsoft.com/office/drawing/2014/main" id="{ECA34FC4-CBCB-E64B-AFBC-28B59D1D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Granulation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ADE32D-431B-A44A-A591-E0A25C2E5E8F}"/>
              </a:ext>
            </a:extLst>
          </p:cNvPr>
          <p:cNvCxnSpPr/>
          <p:nvPr/>
        </p:nvCxnSpPr>
        <p:spPr>
          <a:xfrm rot="5400000" flipH="1" flipV="1">
            <a:off x="24606" y="2837657"/>
            <a:ext cx="38592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7BBD4A-D17B-B940-9800-74C98BB04EB9}"/>
              </a:ext>
            </a:extLst>
          </p:cNvPr>
          <p:cNvCxnSpPr/>
          <p:nvPr/>
        </p:nvCxnSpPr>
        <p:spPr>
          <a:xfrm>
            <a:off x="1525588" y="4337050"/>
            <a:ext cx="578643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1FBDB13-DD3A-244F-8E39-CB8E03A0EB55}"/>
              </a:ext>
            </a:extLst>
          </p:cNvPr>
          <p:cNvSpPr/>
          <p:nvPr/>
        </p:nvSpPr>
        <p:spPr>
          <a:xfrm rot="10800000">
            <a:off x="1965325" y="4337050"/>
            <a:ext cx="191770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6AEEB74-2B16-6943-A992-853BD982A56D}"/>
              </a:ext>
            </a:extLst>
          </p:cNvPr>
          <p:cNvSpPr/>
          <p:nvPr/>
        </p:nvSpPr>
        <p:spPr>
          <a:xfrm rot="10800000">
            <a:off x="3668713" y="4337050"/>
            <a:ext cx="1143000" cy="92868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35BC164-5DD6-C740-8F8E-13EF12BE8B0C}"/>
              </a:ext>
            </a:extLst>
          </p:cNvPr>
          <p:cNvSpPr/>
          <p:nvPr/>
        </p:nvSpPr>
        <p:spPr>
          <a:xfrm rot="10800000">
            <a:off x="4597400" y="4337050"/>
            <a:ext cx="1500188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8FA260E-990E-E54A-BE1E-D93F0DA0FFED}"/>
              </a:ext>
            </a:extLst>
          </p:cNvPr>
          <p:cNvSpPr/>
          <p:nvPr/>
        </p:nvSpPr>
        <p:spPr>
          <a:xfrm rot="16200000">
            <a:off x="1135063" y="3446463"/>
            <a:ext cx="70485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931C8043-7BB3-3D41-92C8-77270BC57D36}"/>
              </a:ext>
            </a:extLst>
          </p:cNvPr>
          <p:cNvSpPr/>
          <p:nvPr/>
        </p:nvSpPr>
        <p:spPr>
          <a:xfrm rot="16200000">
            <a:off x="765969" y="2497932"/>
            <a:ext cx="1393825" cy="92868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A04C0CF-1551-2044-B2F7-7684ADE98C59}"/>
              </a:ext>
            </a:extLst>
          </p:cNvPr>
          <p:cNvSpPr/>
          <p:nvPr/>
        </p:nvSpPr>
        <p:spPr>
          <a:xfrm rot="16200000">
            <a:off x="719931" y="1878807"/>
            <a:ext cx="1500187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97C95A-45B6-AD4E-92B3-6F1E660A0DD7}"/>
              </a:ext>
            </a:extLst>
          </p:cNvPr>
          <p:cNvCxnSpPr/>
          <p:nvPr/>
        </p:nvCxnSpPr>
        <p:spPr>
          <a:xfrm rot="5400000" flipH="1" flipV="1">
            <a:off x="2310606" y="2980532"/>
            <a:ext cx="271621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567BCB-58A9-464A-BD8D-5858FD40638A}"/>
              </a:ext>
            </a:extLst>
          </p:cNvPr>
          <p:cNvCxnSpPr/>
          <p:nvPr/>
        </p:nvCxnSpPr>
        <p:spPr>
          <a:xfrm rot="5400000" flipH="1" flipV="1">
            <a:off x="3527425" y="2979738"/>
            <a:ext cx="2713037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8E9073-6403-8A44-A231-9185A8714257}"/>
              </a:ext>
            </a:extLst>
          </p:cNvPr>
          <p:cNvCxnSpPr/>
          <p:nvPr/>
        </p:nvCxnSpPr>
        <p:spPr>
          <a:xfrm rot="5400000" flipH="1" flipV="1">
            <a:off x="2524919" y="2978944"/>
            <a:ext cx="2714625" cy="158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9D4926-01AD-FD43-8A55-2D2A06850B15}"/>
              </a:ext>
            </a:extLst>
          </p:cNvPr>
          <p:cNvCxnSpPr/>
          <p:nvPr/>
        </p:nvCxnSpPr>
        <p:spPr>
          <a:xfrm rot="5400000" flipH="1" flipV="1">
            <a:off x="3240881" y="2980532"/>
            <a:ext cx="2714625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6511F2-4431-1943-9ACC-5F163B3473AA}"/>
              </a:ext>
            </a:extLst>
          </p:cNvPr>
          <p:cNvCxnSpPr/>
          <p:nvPr/>
        </p:nvCxnSpPr>
        <p:spPr>
          <a:xfrm rot="5400000" flipH="1" flipV="1">
            <a:off x="4739481" y="2978944"/>
            <a:ext cx="2714625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6F672D-5B29-D84D-81A8-D1B5D2BBF86B}"/>
              </a:ext>
            </a:extLst>
          </p:cNvPr>
          <p:cNvCxnSpPr/>
          <p:nvPr/>
        </p:nvCxnSpPr>
        <p:spPr>
          <a:xfrm>
            <a:off x="1954213" y="3551238"/>
            <a:ext cx="4143375" cy="158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6FAC5E-5497-EA43-B088-D4D2DAB8C603}"/>
              </a:ext>
            </a:extLst>
          </p:cNvPr>
          <p:cNvCxnSpPr/>
          <p:nvPr/>
        </p:nvCxnSpPr>
        <p:spPr>
          <a:xfrm>
            <a:off x="1954213" y="3049588"/>
            <a:ext cx="4143375" cy="158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92F22A0-8FFC-1A41-B2D9-35F93E16D273}"/>
              </a:ext>
            </a:extLst>
          </p:cNvPr>
          <p:cNvCxnSpPr/>
          <p:nvPr/>
        </p:nvCxnSpPr>
        <p:spPr>
          <a:xfrm>
            <a:off x="1954213" y="2265363"/>
            <a:ext cx="4143375" cy="158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16F60C-92AB-654A-89A8-23BA05D10FC0}"/>
              </a:ext>
            </a:extLst>
          </p:cNvPr>
          <p:cNvCxnSpPr/>
          <p:nvPr/>
        </p:nvCxnSpPr>
        <p:spPr>
          <a:xfrm>
            <a:off x="1954213" y="1620838"/>
            <a:ext cx="4143375" cy="158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>
            <a:extLst>
              <a:ext uri="{FF2B5EF4-FFF2-40B4-BE49-F238E27FC236}">
                <a16:creationId xmlns:a16="http://schemas.microsoft.com/office/drawing/2014/main" id="{73DFC5D9-2068-F94B-AB1B-61DEABC67CBF}"/>
              </a:ext>
            </a:extLst>
          </p:cNvPr>
          <p:cNvSpPr/>
          <p:nvPr/>
        </p:nvSpPr>
        <p:spPr>
          <a:xfrm>
            <a:off x="3525838" y="3551238"/>
            <a:ext cx="1214437" cy="642937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it-IT" dirty="0"/>
              <a:t>C1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911C53-0E2D-384C-848C-F814833D6AF6}"/>
              </a:ext>
            </a:extLst>
          </p:cNvPr>
          <p:cNvCxnSpPr/>
          <p:nvPr/>
        </p:nvCxnSpPr>
        <p:spPr>
          <a:xfrm>
            <a:off x="1954213" y="3692525"/>
            <a:ext cx="4143375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loud 35">
            <a:extLst>
              <a:ext uri="{FF2B5EF4-FFF2-40B4-BE49-F238E27FC236}">
                <a16:creationId xmlns:a16="http://schemas.microsoft.com/office/drawing/2014/main" id="{AE374E2C-0EDB-604E-819E-6EF4A25BCBDF}"/>
              </a:ext>
            </a:extLst>
          </p:cNvPr>
          <p:cNvSpPr/>
          <p:nvPr/>
        </p:nvSpPr>
        <p:spPr>
          <a:xfrm>
            <a:off x="2454275" y="1622425"/>
            <a:ext cx="2143125" cy="571500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it-IT" dirty="0"/>
              <a:t>C1</a:t>
            </a: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4A2AC69D-066A-2A4A-8DD4-5772E5F317C8}"/>
              </a:ext>
            </a:extLst>
          </p:cNvPr>
          <p:cNvSpPr/>
          <p:nvPr/>
        </p:nvSpPr>
        <p:spPr>
          <a:xfrm>
            <a:off x="3811588" y="2336800"/>
            <a:ext cx="857250" cy="500063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it-IT" dirty="0"/>
              <a:t>C1</a:t>
            </a: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5E61E186-E06E-D14D-BE97-88B71B3BC1B1}"/>
              </a:ext>
            </a:extLst>
          </p:cNvPr>
          <p:cNvSpPr/>
          <p:nvPr/>
        </p:nvSpPr>
        <p:spPr>
          <a:xfrm>
            <a:off x="5168900" y="1765300"/>
            <a:ext cx="785813" cy="1000125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it-IT" dirty="0"/>
              <a:t>C2</a:t>
            </a: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7D1FBDBC-EED3-4E46-AAD2-AB83E3B5C861}"/>
              </a:ext>
            </a:extLst>
          </p:cNvPr>
          <p:cNvSpPr/>
          <p:nvPr/>
        </p:nvSpPr>
        <p:spPr>
          <a:xfrm>
            <a:off x="2311400" y="2408238"/>
            <a:ext cx="785813" cy="1285875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it-IT" dirty="0"/>
              <a:t>C2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7FB9EE-787C-4043-A447-98A770AE016F}"/>
              </a:ext>
            </a:extLst>
          </p:cNvPr>
          <p:cNvSpPr/>
          <p:nvPr/>
        </p:nvSpPr>
        <p:spPr>
          <a:xfrm>
            <a:off x="1954213" y="3551238"/>
            <a:ext cx="1928812" cy="785812"/>
          </a:xfrm>
          <a:prstGeom prst="rect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ED459F-F56D-C144-8CE0-DCC3AB2B7069}"/>
              </a:ext>
            </a:extLst>
          </p:cNvPr>
          <p:cNvSpPr/>
          <p:nvPr/>
        </p:nvSpPr>
        <p:spPr>
          <a:xfrm>
            <a:off x="3668713" y="2265363"/>
            <a:ext cx="1143000" cy="1428750"/>
          </a:xfrm>
          <a:prstGeom prst="rect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8881CE1-675A-0C4E-83E6-4ABADF0CED10}"/>
              </a:ext>
            </a:extLst>
          </p:cNvPr>
          <p:cNvSpPr/>
          <p:nvPr/>
        </p:nvSpPr>
        <p:spPr>
          <a:xfrm>
            <a:off x="4597400" y="1622425"/>
            <a:ext cx="1500188" cy="1428750"/>
          </a:xfrm>
          <a:prstGeom prst="rect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56348" name="TextBox 49">
            <a:extLst>
              <a:ext uri="{FF2B5EF4-FFF2-40B4-BE49-F238E27FC236}">
                <a16:creationId xmlns:a16="http://schemas.microsoft.com/office/drawing/2014/main" id="{82FF34D1-6163-D640-94EC-9CDB1D14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4479925"/>
            <a:ext cx="3857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333399"/>
                </a:solidFill>
              </a:rPr>
              <a:t>x</a:t>
            </a:r>
            <a:r>
              <a:rPr lang="it-IT" altLang="it-IT" sz="1800" baseline="-25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56349" name="TextBox 50">
            <a:extLst>
              <a:ext uri="{FF2B5EF4-FFF2-40B4-BE49-F238E27FC236}">
                <a16:creationId xmlns:a16="http://schemas.microsoft.com/office/drawing/2014/main" id="{F656FFD6-7055-3647-B9C3-D8A640A3D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1122363"/>
            <a:ext cx="3857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333399"/>
                </a:solidFill>
              </a:rPr>
              <a:t>x</a:t>
            </a:r>
            <a:r>
              <a:rPr lang="it-IT" altLang="it-IT" sz="1800" baseline="-25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77CC87D4-9088-8447-9FB3-2255C80ACC49}"/>
              </a:ext>
            </a:extLst>
          </p:cNvPr>
          <p:cNvSpPr/>
          <p:nvPr/>
        </p:nvSpPr>
        <p:spPr>
          <a:xfrm>
            <a:off x="7213600" y="735013"/>
            <a:ext cx="642938" cy="285750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 dirty="0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F81BD4C3-5CE0-6043-B8B0-E8F835CE7F5C}"/>
              </a:ext>
            </a:extLst>
          </p:cNvPr>
          <p:cNvSpPr/>
          <p:nvPr/>
        </p:nvSpPr>
        <p:spPr>
          <a:xfrm>
            <a:off x="7213600" y="1235075"/>
            <a:ext cx="642938" cy="28575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 dirty="0"/>
          </a:p>
        </p:txBody>
      </p:sp>
      <p:sp>
        <p:nvSpPr>
          <p:cNvPr id="56352" name="TextBox 53">
            <a:extLst>
              <a:ext uri="{FF2B5EF4-FFF2-40B4-BE49-F238E27FC236}">
                <a16:creationId xmlns:a16="http://schemas.microsoft.com/office/drawing/2014/main" id="{2EE948B6-6E10-5741-9AA1-163783352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413" y="663575"/>
            <a:ext cx="10779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C00000"/>
                </a:solidFill>
              </a:rPr>
              <a:t>Class C</a:t>
            </a:r>
            <a:r>
              <a:rPr lang="it-IT" altLang="it-IT" sz="1800" baseline="-2500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6353" name="TextBox 54">
            <a:extLst>
              <a:ext uri="{FF2B5EF4-FFF2-40B4-BE49-F238E27FC236}">
                <a16:creationId xmlns:a16="http://schemas.microsoft.com/office/drawing/2014/main" id="{473732F1-C5BE-B64D-BF2D-695A19EF6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513" y="1243013"/>
            <a:ext cx="10763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00B050"/>
                </a:solidFill>
              </a:rPr>
              <a:t>Class C</a:t>
            </a:r>
            <a:r>
              <a:rPr lang="it-IT" altLang="it-IT" sz="1800" baseline="-2500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5A000F-D9FC-484B-B00E-3463F0028E92}"/>
              </a:ext>
            </a:extLst>
          </p:cNvPr>
          <p:cNvSpPr/>
          <p:nvPr/>
        </p:nvSpPr>
        <p:spPr>
          <a:xfrm>
            <a:off x="7451725" y="1785938"/>
            <a:ext cx="285750" cy="214312"/>
          </a:xfrm>
          <a:prstGeom prst="rect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56355" name="TextBox 59">
            <a:extLst>
              <a:ext uri="{FF2B5EF4-FFF2-40B4-BE49-F238E27FC236}">
                <a16:creationId xmlns:a16="http://schemas.microsoft.com/office/drawing/2014/main" id="{42EC3CBF-C924-DD45-95B0-2C708784C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1754188"/>
            <a:ext cx="9540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C00000"/>
                </a:solidFill>
              </a:rPr>
              <a:t>FBFNN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4">
            <a:extLst>
              <a:ext uri="{FF2B5EF4-FFF2-40B4-BE49-F238E27FC236}">
                <a16:creationId xmlns:a16="http://schemas.microsoft.com/office/drawing/2014/main" id="{A08B6417-36FA-2B42-B719-14DAAF03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Some </a:t>
            </a:r>
            <a:r>
              <a:rPr lang="it-IT" altLang="it-IT" dirty="0" err="1">
                <a:ea typeface="ＭＳ Ｐゴシック" panose="020B0600070205080204" pitchFamily="34" charset="-128"/>
              </a:rPr>
              <a:t>results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58370" name="Picture 8" descr="iris">
            <a:extLst>
              <a:ext uri="{FF2B5EF4-FFF2-40B4-BE49-F238E27FC236}">
                <a16:creationId xmlns:a16="http://schemas.microsoft.com/office/drawing/2014/main" id="{B8D1AA5C-1071-6041-9E33-EC712F4B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34528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CasellaDiTesto 7">
            <a:extLst>
              <a:ext uri="{FF2B5EF4-FFF2-40B4-BE49-F238E27FC236}">
                <a16:creationId xmlns:a16="http://schemas.microsoft.com/office/drawing/2014/main" id="{19EBCA9B-B308-FA4E-AE42-48009D5DB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284538"/>
            <a:ext cx="15192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0033CC"/>
                </a:solidFill>
              </a:rPr>
              <a:t>IRIS data set</a:t>
            </a:r>
          </a:p>
        </p:txBody>
      </p:sp>
      <p:pic>
        <p:nvPicPr>
          <p:cNvPr id="58372" name="Picture 6">
            <a:extLst>
              <a:ext uri="{FF2B5EF4-FFF2-40B4-BE49-F238E27FC236}">
                <a16:creationId xmlns:a16="http://schemas.microsoft.com/office/drawing/2014/main" id="{7AB31C48-8BD2-3143-979F-31B9CB51E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765175"/>
            <a:ext cx="29321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CasellaDiTesto 7">
            <a:extLst>
              <a:ext uri="{FF2B5EF4-FFF2-40B4-BE49-F238E27FC236}">
                <a16:creationId xmlns:a16="http://schemas.microsoft.com/office/drawing/2014/main" id="{EAD4C656-62EE-524D-B1AB-FA63A379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3284538"/>
            <a:ext cx="1569660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33CC"/>
                </a:solidFill>
              </a:rPr>
              <a:t>Memberships</a:t>
            </a:r>
            <a:endParaRPr lang="it-IT" altLang="it-IT" sz="1800" dirty="0">
              <a:solidFill>
                <a:srgbClr val="0033CC"/>
              </a:solidFill>
            </a:endParaRPr>
          </a:p>
        </p:txBody>
      </p:sp>
      <p:pic>
        <p:nvPicPr>
          <p:cNvPr id="58374" name="Picture 9">
            <a:extLst>
              <a:ext uri="{FF2B5EF4-FFF2-40B4-BE49-F238E27FC236}">
                <a16:creationId xmlns:a16="http://schemas.microsoft.com/office/drawing/2014/main" id="{5A2755EA-E4B1-114B-9F7B-708BB493C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360045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10">
            <a:extLst>
              <a:ext uri="{FF2B5EF4-FFF2-40B4-BE49-F238E27FC236}">
                <a16:creationId xmlns:a16="http://schemas.microsoft.com/office/drawing/2014/main" id="{5E38D5AF-078E-F54F-9443-8E67DBDFD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33825"/>
            <a:ext cx="37449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CasellaDiTesto 7">
            <a:extLst>
              <a:ext uri="{FF2B5EF4-FFF2-40B4-BE49-F238E27FC236}">
                <a16:creationId xmlns:a16="http://schemas.microsoft.com/office/drawing/2014/main" id="{C2D2DD41-D415-7A48-9316-1B758B3C4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308725"/>
            <a:ext cx="362150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solidFill>
                  <a:srgbClr val="0033CC"/>
                </a:solidFill>
              </a:rPr>
              <a:t>Mackey-Glass </a:t>
            </a:r>
            <a:r>
              <a:rPr lang="it-IT" altLang="it-IT" sz="1800" dirty="0" err="1">
                <a:solidFill>
                  <a:srgbClr val="0033CC"/>
                </a:solidFill>
              </a:rPr>
              <a:t>chaotic</a:t>
            </a:r>
            <a:r>
              <a:rPr lang="it-IT" altLang="it-IT" sz="1800" dirty="0">
                <a:solidFill>
                  <a:srgbClr val="0033CC"/>
                </a:solidFill>
              </a:rPr>
              <a:t> time </a:t>
            </a:r>
            <a:r>
              <a:rPr lang="it-IT" altLang="it-IT" sz="1800" dirty="0" err="1">
                <a:solidFill>
                  <a:srgbClr val="0033CC"/>
                </a:solidFill>
              </a:rPr>
              <a:t>series</a:t>
            </a:r>
            <a:endParaRPr lang="it-IT" altLang="it-IT" sz="1800" dirty="0">
              <a:solidFill>
                <a:srgbClr val="0033CC"/>
              </a:solidFill>
            </a:endParaRPr>
          </a:p>
        </p:txBody>
      </p:sp>
      <p:sp>
        <p:nvSpPr>
          <p:cNvPr id="58377" name="CasellaDiTesto 7">
            <a:extLst>
              <a:ext uri="{FF2B5EF4-FFF2-40B4-BE49-F238E27FC236}">
                <a16:creationId xmlns:a16="http://schemas.microsoft.com/office/drawing/2014/main" id="{F1C75E0E-BE35-044A-B0E5-F22B1C8B3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6308725"/>
            <a:ext cx="109517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33CC"/>
                </a:solidFill>
              </a:rPr>
              <a:t>Residum</a:t>
            </a:r>
            <a:endParaRPr lang="it-IT" altLang="it-IT" sz="1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4">
            <a:extLst>
              <a:ext uri="{FF2B5EF4-FFF2-40B4-BE49-F238E27FC236}">
                <a16:creationId xmlns:a16="http://schemas.microsoft.com/office/drawing/2014/main" id="{376BE3FE-AA1C-7E43-93D2-84E0704F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Norm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generalization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62466" name="Picture 6" descr="Yager">
            <a:extLst>
              <a:ext uri="{FF2B5EF4-FFF2-40B4-BE49-F238E27FC236}">
                <a16:creationId xmlns:a16="http://schemas.microsoft.com/office/drawing/2014/main" id="{7C8BBDAE-F764-4447-997F-5215737F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6250"/>
            <a:ext cx="30607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9" descr="t-norms">
            <a:extLst>
              <a:ext uri="{FF2B5EF4-FFF2-40B4-BE49-F238E27FC236}">
                <a16:creationId xmlns:a16="http://schemas.microsoft.com/office/drawing/2014/main" id="{0C30868F-E221-6441-8B79-B5077937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36576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57314451-2CD5-574F-AC84-C3BA4BF53AFD}"/>
              </a:ext>
            </a:extLst>
          </p:cNvPr>
          <p:cNvSpPr/>
          <p:nvPr/>
        </p:nvSpPr>
        <p:spPr>
          <a:xfrm>
            <a:off x="4643438" y="1412875"/>
            <a:ext cx="792162" cy="431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67032B6-AADD-254A-86AF-8DBCD2330B53}"/>
              </a:ext>
            </a:extLst>
          </p:cNvPr>
          <p:cNvSpPr/>
          <p:nvPr/>
        </p:nvSpPr>
        <p:spPr>
          <a:xfrm>
            <a:off x="5867400" y="2492375"/>
            <a:ext cx="433388" cy="7207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pic>
        <p:nvPicPr>
          <p:cNvPr id="62470" name="Picture 13">
            <a:extLst>
              <a:ext uri="{FF2B5EF4-FFF2-40B4-BE49-F238E27FC236}">
                <a16:creationId xmlns:a16="http://schemas.microsoft.com/office/drawing/2014/main" id="{AE32B869-AAFD-D843-9EF2-173FD26A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13100"/>
            <a:ext cx="34639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 Box 3">
            <a:extLst>
              <a:ext uri="{FF2B5EF4-FFF2-40B4-BE49-F238E27FC236}">
                <a16:creationId xmlns:a16="http://schemas.microsoft.com/office/drawing/2014/main" id="{DB622E96-DCBC-B947-898C-C84D4D314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29000"/>
            <a:ext cx="36004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dirty="0">
                <a:solidFill>
                  <a:srgbClr val="0033CC"/>
                </a:solidFill>
              </a:rPr>
              <a:t>t-norms and t-conorms</a:t>
            </a:r>
          </a:p>
        </p:txBody>
      </p:sp>
      <p:sp>
        <p:nvSpPr>
          <p:cNvPr id="62472" name="Text Box 3">
            <a:extLst>
              <a:ext uri="{FF2B5EF4-FFF2-40B4-BE49-F238E27FC236}">
                <a16:creationId xmlns:a16="http://schemas.microsoft.com/office/drawing/2014/main" id="{63399E65-3243-304B-89B6-35295AA03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60350"/>
            <a:ext cx="36004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dirty="0">
                <a:solidFill>
                  <a:srgbClr val="0033CC"/>
                </a:solidFill>
              </a:rPr>
              <a:t>Ordinal sums</a:t>
            </a:r>
          </a:p>
        </p:txBody>
      </p:sp>
      <p:sp>
        <p:nvSpPr>
          <p:cNvPr id="62473" name="Text Box 3">
            <a:extLst>
              <a:ext uri="{FF2B5EF4-FFF2-40B4-BE49-F238E27FC236}">
                <a16:creationId xmlns:a16="http://schemas.microsoft.com/office/drawing/2014/main" id="{953FEE56-B033-DE48-A978-CDE60BC96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535738"/>
            <a:ext cx="36004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dirty="0">
                <a:solidFill>
                  <a:srgbClr val="0033CC"/>
                </a:solidFill>
              </a:rPr>
              <a:t>Parameters of Ordinal Sums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A3B85A5-E85F-5744-84F7-067C622978FA}"/>
              </a:ext>
            </a:extLst>
          </p:cNvPr>
          <p:cNvSpPr/>
          <p:nvPr/>
        </p:nvSpPr>
        <p:spPr>
          <a:xfrm rot="10800000">
            <a:off x="4643438" y="4797425"/>
            <a:ext cx="792162" cy="431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62475" name="Text Box 3">
            <a:extLst>
              <a:ext uri="{FF2B5EF4-FFF2-40B4-BE49-F238E27FC236}">
                <a16:creationId xmlns:a16="http://schemas.microsoft.com/office/drawing/2014/main" id="{4F053918-AEE8-444A-A451-3D4886465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103938"/>
            <a:ext cx="41052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dirty="0">
                <a:solidFill>
                  <a:srgbClr val="0033CC"/>
                </a:solidFill>
              </a:rPr>
              <a:t>Chromosome</a:t>
            </a:r>
          </a:p>
        </p:txBody>
      </p:sp>
      <p:pic>
        <p:nvPicPr>
          <p:cNvPr id="62476" name="Picture 14">
            <a:extLst>
              <a:ext uri="{FF2B5EF4-FFF2-40B4-BE49-F238E27FC236}">
                <a16:creationId xmlns:a16="http://schemas.microsoft.com/office/drawing/2014/main" id="{05644E4D-2D18-194C-AB89-3591B1F4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10038"/>
            <a:ext cx="3441700" cy="19113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u="none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Soft Computing </a:t>
            </a:r>
          </a:p>
          <a:p>
            <a:pPr lvl="1"/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opposed</a:t>
            </a:r>
            <a:r>
              <a:rPr lang="it-IT" dirty="0"/>
              <a:t> to </a:t>
            </a:r>
            <a:r>
              <a:rPr lang="it-IT" dirty="0" err="1"/>
              <a:t>traditional</a:t>
            </a:r>
            <a:r>
              <a:rPr lang="it-IT" dirty="0"/>
              <a:t> </a:t>
            </a:r>
            <a:r>
              <a:rPr lang="it-IT" dirty="0" err="1"/>
              <a:t>computing</a:t>
            </a:r>
            <a:r>
              <a:rPr lang="it-IT" dirty="0"/>
              <a:t>, </a:t>
            </a:r>
            <a:r>
              <a:rPr lang="it-IT" dirty="0" err="1"/>
              <a:t>deals</a:t>
            </a:r>
            <a:r>
              <a:rPr lang="it-IT" dirty="0"/>
              <a:t> with </a:t>
            </a:r>
            <a:r>
              <a:rPr lang="it-IT" dirty="0" err="1">
                <a:solidFill>
                  <a:srgbClr val="0000FF"/>
                </a:solidFill>
              </a:rPr>
              <a:t>approximate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models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and </a:t>
            </a:r>
            <a:r>
              <a:rPr lang="it-IT" dirty="0" err="1"/>
              <a:t>gives</a:t>
            </a:r>
            <a:r>
              <a:rPr lang="it-IT" dirty="0"/>
              <a:t> </a:t>
            </a:r>
            <a:r>
              <a:rPr lang="it-IT" dirty="0" err="1"/>
              <a:t>solutions</a:t>
            </a:r>
            <a:r>
              <a:rPr lang="it-IT" dirty="0"/>
              <a:t> to </a:t>
            </a:r>
            <a:r>
              <a:rPr lang="it-IT" dirty="0" err="1">
                <a:solidFill>
                  <a:srgbClr val="0000FF"/>
                </a:solidFill>
              </a:rPr>
              <a:t>complex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real</a:t>
            </a:r>
            <a:r>
              <a:rPr lang="it-IT" dirty="0">
                <a:solidFill>
                  <a:srgbClr val="0000FF"/>
                </a:solidFill>
              </a:rPr>
              <a:t>-life </a:t>
            </a:r>
            <a:r>
              <a:rPr lang="it-IT" dirty="0" err="1">
                <a:solidFill>
                  <a:srgbClr val="0000FF"/>
                </a:solidFill>
              </a:rPr>
              <a:t>problems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principal</a:t>
            </a:r>
            <a:r>
              <a:rPr lang="it-IT" dirty="0"/>
              <a:t> </a:t>
            </a:r>
            <a:r>
              <a:rPr lang="it-IT" dirty="0" err="1"/>
              <a:t>constituents</a:t>
            </a:r>
            <a:r>
              <a:rPr lang="it-IT" dirty="0"/>
              <a:t> </a:t>
            </a: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Fuzzy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Logic</a:t>
            </a:r>
            <a:r>
              <a:rPr lang="it-IT" dirty="0">
                <a:solidFill>
                  <a:srgbClr val="0000FF"/>
                </a:solidFill>
              </a:rPr>
              <a:t> </a:t>
            </a:r>
            <a:r>
              <a:rPr lang="it-IT" dirty="0"/>
              <a:t>(FL)</a:t>
            </a: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Evolutionary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Computation</a:t>
            </a:r>
            <a:r>
              <a:rPr lang="it-IT" dirty="0">
                <a:solidFill>
                  <a:srgbClr val="0000FF"/>
                </a:solidFill>
              </a:rPr>
              <a:t> </a:t>
            </a:r>
            <a:r>
              <a:rPr lang="it-IT" dirty="0"/>
              <a:t>(EC)</a:t>
            </a: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Swarm</a:t>
            </a:r>
            <a:r>
              <a:rPr lang="it-IT" dirty="0">
                <a:solidFill>
                  <a:srgbClr val="0000FF"/>
                </a:solidFill>
              </a:rPr>
              <a:t> Intelligence </a:t>
            </a:r>
            <a:r>
              <a:rPr lang="it-IT" dirty="0"/>
              <a:t>(SI) </a:t>
            </a: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Artificial</a:t>
            </a:r>
            <a:r>
              <a:rPr lang="it-IT" dirty="0">
                <a:solidFill>
                  <a:srgbClr val="0000FF"/>
                </a:solidFill>
              </a:rPr>
              <a:t> Immune Systems </a:t>
            </a:r>
            <a:r>
              <a:rPr lang="it-IT" dirty="0"/>
              <a:t>(AIS)</a:t>
            </a:r>
          </a:p>
          <a:p>
            <a:pPr lvl="2"/>
            <a:r>
              <a:rPr lang="it-IT" dirty="0">
                <a:solidFill>
                  <a:srgbClr val="0000FF"/>
                </a:solidFill>
              </a:rPr>
              <a:t>Machine Learning </a:t>
            </a:r>
            <a:r>
              <a:rPr lang="it-IT" dirty="0"/>
              <a:t>(ML) </a:t>
            </a: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Probabilistic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Reasoning</a:t>
            </a:r>
            <a:r>
              <a:rPr lang="it-IT" dirty="0">
                <a:solidFill>
                  <a:srgbClr val="0000FF"/>
                </a:solidFill>
              </a:rPr>
              <a:t> </a:t>
            </a:r>
            <a:r>
              <a:rPr lang="it-IT" dirty="0"/>
              <a:t>(PR)</a:t>
            </a:r>
          </a:p>
          <a:p>
            <a:pPr lvl="3"/>
            <a:r>
              <a:rPr lang="it-IT" dirty="0" err="1"/>
              <a:t>belief</a:t>
            </a:r>
            <a:r>
              <a:rPr lang="it-IT" dirty="0"/>
              <a:t> networks and </a:t>
            </a:r>
            <a:r>
              <a:rPr lang="it-IT" dirty="0" err="1"/>
              <a:t>parts</a:t>
            </a:r>
            <a:r>
              <a:rPr lang="it-IT" dirty="0"/>
              <a:t> of </a:t>
            </a:r>
            <a:r>
              <a:rPr lang="it-IT" dirty="0" err="1"/>
              <a:t>learning</a:t>
            </a:r>
            <a:r>
              <a:rPr lang="it-IT" dirty="0"/>
              <a:t> </a:t>
            </a:r>
            <a:r>
              <a:rPr lang="it-IT" dirty="0" err="1"/>
              <a:t>theory</a:t>
            </a:r>
            <a:endParaRPr lang="it-IT" dirty="0"/>
          </a:p>
          <a:p>
            <a:pPr marL="685800" lvl="2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lvl="2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en" i="1" dirty="0"/>
          </a:p>
          <a:p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47471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4">
            <a:extLst>
              <a:ext uri="{FF2B5EF4-FFF2-40B4-BE49-F238E27FC236}">
                <a16:creationId xmlns:a16="http://schemas.microsoft.com/office/drawing/2014/main" id="{57BF39E3-A089-8B47-B442-EB9C47B4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Neuron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generalization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64514" name="Picture 7">
            <a:extLst>
              <a:ext uri="{FF2B5EF4-FFF2-40B4-BE49-F238E27FC236}">
                <a16:creationId xmlns:a16="http://schemas.microsoft.com/office/drawing/2014/main" id="{0728C581-E77E-2044-AB05-65023395A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338455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>
            <a:extLst>
              <a:ext uri="{FF2B5EF4-FFF2-40B4-BE49-F238E27FC236}">
                <a16:creationId xmlns:a16="http://schemas.microsoft.com/office/drawing/2014/main" id="{DB6181FB-736C-614F-AA5C-624FF6979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300663"/>
            <a:ext cx="3240088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dirty="0">
                <a:solidFill>
                  <a:srgbClr val="0033CC"/>
                </a:solidFill>
              </a:rPr>
              <a:t>Zimmermann and </a:t>
            </a:r>
            <a:r>
              <a:rPr lang="en-US" altLang="it-IT" sz="1800" dirty="0" err="1">
                <a:solidFill>
                  <a:srgbClr val="0033CC"/>
                </a:solidFill>
              </a:rPr>
              <a:t>Zysno</a:t>
            </a:r>
            <a:r>
              <a:rPr lang="en-US" altLang="it-IT" sz="1800" dirty="0">
                <a:solidFill>
                  <a:srgbClr val="0033CC"/>
                </a:solidFill>
              </a:rPr>
              <a:t> data set</a:t>
            </a:r>
          </a:p>
        </p:txBody>
      </p:sp>
      <p:pic>
        <p:nvPicPr>
          <p:cNvPr id="64516" name="Picture 16">
            <a:extLst>
              <a:ext uri="{FF2B5EF4-FFF2-40B4-BE49-F238E27FC236}">
                <a16:creationId xmlns:a16="http://schemas.microsoft.com/office/drawing/2014/main" id="{5D3D3218-ADD6-764B-9DFD-E6B6D0F0F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908050"/>
            <a:ext cx="4648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3">
            <a:extLst>
              <a:ext uri="{FF2B5EF4-FFF2-40B4-BE49-F238E27FC236}">
                <a16:creationId xmlns:a16="http://schemas.microsoft.com/office/drawing/2014/main" id="{CAE02D6B-670A-AE44-A653-C9BE78EA2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208338"/>
            <a:ext cx="40322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dirty="0">
                <a:solidFill>
                  <a:srgbClr val="0033CC"/>
                </a:solidFill>
              </a:rPr>
              <a:t>FRNN inference system</a:t>
            </a:r>
          </a:p>
        </p:txBody>
      </p:sp>
      <p:pic>
        <p:nvPicPr>
          <p:cNvPr id="64518" name="Picture 2">
            <a:extLst>
              <a:ext uri="{FF2B5EF4-FFF2-40B4-BE49-F238E27FC236}">
                <a16:creationId xmlns:a16="http://schemas.microsoft.com/office/drawing/2014/main" id="{1050F6C3-EE67-3C4C-BC73-C56381A55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4071938"/>
            <a:ext cx="26574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Text Box 3">
            <a:extLst>
              <a:ext uri="{FF2B5EF4-FFF2-40B4-BE49-F238E27FC236}">
                <a16:creationId xmlns:a16="http://schemas.microsoft.com/office/drawing/2014/main" id="{BFD7F223-8475-1D44-B0F8-8486DA8EE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5734050"/>
            <a:ext cx="4032250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600" dirty="0">
                <a:solidFill>
                  <a:srgbClr val="0033CC"/>
                </a:solidFill>
              </a:rPr>
              <a:t>AND/OR neuron based on OS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5BBBD6-C06B-B448-95E0-0ED6FF8B839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92280" y="3861048"/>
            <a:ext cx="1776512" cy="79560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cxnSp>
        <p:nvCxnSpPr>
          <p:cNvPr id="10" name="Connettore 7 9">
            <a:extLst>
              <a:ext uri="{FF2B5EF4-FFF2-40B4-BE49-F238E27FC236}">
                <a16:creationId xmlns:a16="http://schemas.microsoft.com/office/drawing/2014/main" id="{84939AD3-136C-494B-8818-146B1EFA78CA}"/>
              </a:ext>
            </a:extLst>
          </p:cNvPr>
          <p:cNvCxnSpPr>
            <a:stCxn id="2" idx="2"/>
          </p:cNvCxnSpPr>
          <p:nvPr/>
        </p:nvCxnSpPr>
        <p:spPr>
          <a:xfrm rot="5400000">
            <a:off x="7406482" y="4342606"/>
            <a:ext cx="260350" cy="88741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4">
            <a:extLst>
              <a:ext uri="{FF2B5EF4-FFF2-40B4-BE49-F238E27FC236}">
                <a16:creationId xmlns:a16="http://schemas.microsoft.com/office/drawing/2014/main" id="{D0387226-BFB4-114C-BE7C-FB77BF518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Uninorm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66563" name="Picture 2" descr="D:\Documenti\Papers\Papers\Papers 2009\Preparing\Report GUFN\fig_uninorm_1.eps">
            <a:extLst>
              <a:ext uri="{FF2B5EF4-FFF2-40B4-BE49-F238E27FC236}">
                <a16:creationId xmlns:a16="http://schemas.microsoft.com/office/drawing/2014/main" id="{4425E29E-A23C-0846-A240-FA476F283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8" y="2200920"/>
            <a:ext cx="349885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3" descr="D:\Documenti\Papers\Papers\Papers 2009\Preparing\Report GUFN\fig_unineuron_1.eps">
            <a:extLst>
              <a:ext uri="{FF2B5EF4-FFF2-40B4-BE49-F238E27FC236}">
                <a16:creationId xmlns:a16="http://schemas.microsoft.com/office/drawing/2014/main" id="{861B64FF-6818-1143-AEF3-9BB4F0D1D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39608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3">
            <a:extLst>
              <a:ext uri="{FF2B5EF4-FFF2-40B4-BE49-F238E27FC236}">
                <a16:creationId xmlns:a16="http://schemas.microsoft.com/office/drawing/2014/main" id="{9C2761C8-AF72-D14A-A29A-1BCCCD032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648" y="4793307"/>
            <a:ext cx="40338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dirty="0" err="1">
                <a:solidFill>
                  <a:srgbClr val="0033CC"/>
                </a:solidFill>
              </a:rPr>
              <a:t>Uninorm</a:t>
            </a:r>
            <a:r>
              <a:rPr lang="en-US" altLang="it-IT" sz="1800" dirty="0">
                <a:solidFill>
                  <a:srgbClr val="0033CC"/>
                </a:solidFill>
              </a:rPr>
              <a:t> representation </a:t>
            </a:r>
          </a:p>
        </p:txBody>
      </p:sp>
      <p:sp>
        <p:nvSpPr>
          <p:cNvPr id="66566" name="Text Box 3">
            <a:extLst>
              <a:ext uri="{FF2B5EF4-FFF2-40B4-BE49-F238E27FC236}">
                <a16:creationId xmlns:a16="http://schemas.microsoft.com/office/drawing/2014/main" id="{6FD0ABB5-F2AA-D34B-951D-7A2C23FD8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998" y="4793307"/>
            <a:ext cx="40338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dirty="0" err="1">
                <a:solidFill>
                  <a:srgbClr val="0033CC"/>
                </a:solidFill>
              </a:rPr>
              <a:t>Uninorm</a:t>
            </a:r>
            <a:r>
              <a:rPr lang="en-US" altLang="it-IT" sz="1800" dirty="0">
                <a:solidFill>
                  <a:srgbClr val="0033CC"/>
                </a:solidFill>
              </a:rPr>
              <a:t> based neuron</a:t>
            </a:r>
          </a:p>
        </p:txBody>
      </p:sp>
      <p:pic>
        <p:nvPicPr>
          <p:cNvPr id="66567" name="Picture 26" descr="zim_1_and_or_ts_4">
            <a:extLst>
              <a:ext uri="{FF2B5EF4-FFF2-40B4-BE49-F238E27FC236}">
                <a16:creationId xmlns:a16="http://schemas.microsoft.com/office/drawing/2014/main" id="{862DF3BC-4869-784A-A401-568A453D9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23" y="1831032"/>
            <a:ext cx="21082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4">
            <a:extLst>
              <a:ext uri="{FF2B5EF4-FFF2-40B4-BE49-F238E27FC236}">
                <a16:creationId xmlns:a16="http://schemas.microsoft.com/office/drawing/2014/main" id="{C286F307-C8A2-1042-8CD5-EA61E835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Structured</a:t>
            </a:r>
            <a:r>
              <a:rPr lang="it-IT" altLang="it-IT" dirty="0">
                <a:ea typeface="ＭＳ Ｐゴシック" panose="020B0600070205080204" pitchFamily="34" charset="-128"/>
              </a:rPr>
              <a:t> data</a:t>
            </a:r>
          </a:p>
        </p:txBody>
      </p:sp>
      <p:pic>
        <p:nvPicPr>
          <p:cNvPr id="68610" name="Picture 4" descr="D:\Documenti\Papers\Papers\Papers 2009\Preparing\Report GUFN\encoding.bmp">
            <a:extLst>
              <a:ext uri="{FF2B5EF4-FFF2-40B4-BE49-F238E27FC236}">
                <a16:creationId xmlns:a16="http://schemas.microsoft.com/office/drawing/2014/main" id="{200D1EC4-AE63-4D4C-B89B-D4732B307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41783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8" descr="D:\Documenti\Papers\Papers\Papers 2009\Preparing\Report GUFN\model_3.bmp">
            <a:extLst>
              <a:ext uri="{FF2B5EF4-FFF2-40B4-BE49-F238E27FC236}">
                <a16:creationId xmlns:a16="http://schemas.microsoft.com/office/drawing/2014/main" id="{23DB3D0A-43FD-E34C-BFF5-534AA36F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31210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53E0407F-A5A3-1B46-A047-1D94B355BA7B}"/>
              </a:ext>
            </a:extLst>
          </p:cNvPr>
          <p:cNvCxnSpPr/>
          <p:nvPr/>
        </p:nvCxnSpPr>
        <p:spPr>
          <a:xfrm>
            <a:off x="3635375" y="1628775"/>
            <a:ext cx="3360738" cy="2232025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3" name="CasellaDiTesto 7">
            <a:extLst>
              <a:ext uri="{FF2B5EF4-FFF2-40B4-BE49-F238E27FC236}">
                <a16:creationId xmlns:a16="http://schemas.microsoft.com/office/drawing/2014/main" id="{F95991EF-CCC1-924C-A474-84FA5F4B1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68413"/>
            <a:ext cx="684803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solidFill>
                  <a:srgbClr val="C00000"/>
                </a:solidFill>
              </a:rPr>
              <a:t>state</a:t>
            </a:r>
          </a:p>
        </p:txBody>
      </p:sp>
      <p:sp>
        <p:nvSpPr>
          <p:cNvPr id="68614" name="CasellaDiTesto 7">
            <a:extLst>
              <a:ext uri="{FF2B5EF4-FFF2-40B4-BE49-F238E27FC236}">
                <a16:creationId xmlns:a16="http://schemas.microsoft.com/office/drawing/2014/main" id="{3B51A5B8-188E-2A4E-A6A2-D517DBD4C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3429000"/>
            <a:ext cx="128753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C00000"/>
                </a:solidFill>
              </a:rPr>
              <a:t>fuzzy</a:t>
            </a:r>
            <a:r>
              <a:rPr lang="it-IT" altLang="it-IT" sz="1800" dirty="0">
                <a:solidFill>
                  <a:srgbClr val="C00000"/>
                </a:solidFill>
              </a:rPr>
              <a:t> state</a:t>
            </a:r>
          </a:p>
        </p:txBody>
      </p:sp>
      <p:sp>
        <p:nvSpPr>
          <p:cNvPr id="68615" name="CasellaDiTesto 7">
            <a:extLst>
              <a:ext uri="{FF2B5EF4-FFF2-40B4-BE49-F238E27FC236}">
                <a16:creationId xmlns:a16="http://schemas.microsoft.com/office/drawing/2014/main" id="{561B30B3-74C0-6A49-B5DE-B5A4E419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365625"/>
            <a:ext cx="1146468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solidFill>
                  <a:srgbClr val="C00000"/>
                </a:solidFill>
              </a:rPr>
              <a:t>Relations</a:t>
            </a:r>
          </a:p>
        </p:txBody>
      </p:sp>
      <p:sp>
        <p:nvSpPr>
          <p:cNvPr id="68616" name="CasellaDiTesto 7">
            <a:extLst>
              <a:ext uri="{FF2B5EF4-FFF2-40B4-BE49-F238E27FC236}">
                <a16:creationId xmlns:a16="http://schemas.microsoft.com/office/drawing/2014/main" id="{87453718-AE53-1A47-988B-8CB87BBE0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716338"/>
            <a:ext cx="1056700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C00000"/>
                </a:solidFill>
              </a:rPr>
              <a:t>Uninorm</a:t>
            </a:r>
            <a:endParaRPr lang="it-IT" altLang="it-IT" sz="1800" dirty="0">
              <a:solidFill>
                <a:srgbClr val="C00000"/>
              </a:solidFill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0831BDF5-076E-1E4E-8D95-D873FBDD4477}"/>
              </a:ext>
            </a:extLst>
          </p:cNvPr>
          <p:cNvCxnSpPr/>
          <p:nvPr/>
        </p:nvCxnSpPr>
        <p:spPr>
          <a:xfrm>
            <a:off x="6011863" y="4652963"/>
            <a:ext cx="1152525" cy="360362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7C02B552-735D-EA4D-B0E0-5A73CE2A5E65}"/>
              </a:ext>
            </a:extLst>
          </p:cNvPr>
          <p:cNvCxnSpPr/>
          <p:nvPr/>
        </p:nvCxnSpPr>
        <p:spPr>
          <a:xfrm>
            <a:off x="5724525" y="3933825"/>
            <a:ext cx="1150938" cy="358775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9" name="CasellaDiTesto 7">
            <a:extLst>
              <a:ext uri="{FF2B5EF4-FFF2-40B4-BE49-F238E27FC236}">
                <a16:creationId xmlns:a16="http://schemas.microsoft.com/office/drawing/2014/main" id="{BD7AE2BD-67A0-A04A-8CEE-EAEAAF387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429000"/>
            <a:ext cx="1774845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333399"/>
                </a:solidFill>
              </a:rPr>
              <a:t>Graph</a:t>
            </a:r>
            <a:r>
              <a:rPr lang="it-IT" altLang="it-IT" sz="1800" dirty="0">
                <a:solidFill>
                  <a:srgbClr val="333399"/>
                </a:solidFill>
              </a:rPr>
              <a:t> </a:t>
            </a:r>
            <a:r>
              <a:rPr lang="it-IT" altLang="it-IT" sz="1800" dirty="0" err="1">
                <a:solidFill>
                  <a:srgbClr val="333399"/>
                </a:solidFill>
              </a:rPr>
              <a:t>mapping</a:t>
            </a:r>
            <a:endParaRPr lang="it-IT" altLang="it-IT" sz="1800" dirty="0">
              <a:solidFill>
                <a:srgbClr val="0033CC"/>
              </a:solidFill>
            </a:endParaRPr>
          </a:p>
        </p:txBody>
      </p:sp>
      <p:sp>
        <p:nvSpPr>
          <p:cNvPr id="68620" name="CasellaDiTesto 7">
            <a:extLst>
              <a:ext uri="{FF2B5EF4-FFF2-40B4-BE49-F238E27FC236}">
                <a16:creationId xmlns:a16="http://schemas.microsoft.com/office/drawing/2014/main" id="{20262DB8-22CC-994B-9CDA-0F35DC2C7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6165850"/>
            <a:ext cx="2018501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solidFill>
                  <a:srgbClr val="333399"/>
                </a:solidFill>
              </a:rPr>
              <a:t>State </a:t>
            </a:r>
            <a:r>
              <a:rPr lang="it-IT" altLang="it-IT" sz="1800" dirty="0" err="1">
                <a:solidFill>
                  <a:srgbClr val="333399"/>
                </a:solidFill>
              </a:rPr>
              <a:t>composition</a:t>
            </a:r>
            <a:endParaRPr lang="it-IT" altLang="it-IT" sz="1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u="none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Computational</a:t>
            </a:r>
            <a:r>
              <a:rPr lang="it-IT" dirty="0">
                <a:solidFill>
                  <a:srgbClr val="0000FF"/>
                </a:solidFill>
              </a:rPr>
              <a:t> Intelligence</a:t>
            </a:r>
          </a:p>
          <a:p>
            <a:pPr lvl="1"/>
            <a:r>
              <a:rPr lang="it-IT" dirty="0" err="1"/>
              <a:t>refers</a:t>
            </a:r>
            <a:r>
              <a:rPr lang="it-IT" dirty="0"/>
              <a:t> to the </a:t>
            </a:r>
            <a:r>
              <a:rPr lang="it-IT" dirty="0" err="1"/>
              <a:t>ability</a:t>
            </a:r>
            <a:r>
              <a:rPr lang="it-IT" dirty="0"/>
              <a:t> of a computer </a:t>
            </a:r>
            <a:r>
              <a:rPr lang="it-IT" dirty="0">
                <a:solidFill>
                  <a:srgbClr val="0000FF"/>
                </a:solidFill>
              </a:rPr>
              <a:t>to </a:t>
            </a:r>
            <a:r>
              <a:rPr lang="it-IT" dirty="0" err="1">
                <a:solidFill>
                  <a:srgbClr val="0000FF"/>
                </a:solidFill>
              </a:rPr>
              <a:t>learn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a </a:t>
            </a:r>
            <a:r>
              <a:rPr lang="it-IT" dirty="0" err="1"/>
              <a:t>specific</a:t>
            </a:r>
            <a:r>
              <a:rPr lang="it-IT" dirty="0"/>
              <a:t> task </a:t>
            </a:r>
            <a:r>
              <a:rPr lang="it-IT" dirty="0">
                <a:solidFill>
                  <a:srgbClr val="0000FF"/>
                </a:solidFill>
              </a:rPr>
              <a:t>from data </a:t>
            </a:r>
            <a:r>
              <a:rPr lang="it-IT" dirty="0"/>
              <a:t>or </a:t>
            </a:r>
            <a:r>
              <a:rPr lang="it-IT" dirty="0" err="1">
                <a:solidFill>
                  <a:srgbClr val="0000FF"/>
                </a:solidFill>
              </a:rPr>
              <a:t>experimental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observation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synonym</a:t>
            </a:r>
            <a:r>
              <a:rPr lang="it-IT" dirty="0"/>
              <a:t> of </a:t>
            </a:r>
            <a:r>
              <a:rPr lang="it-IT" dirty="0">
                <a:solidFill>
                  <a:srgbClr val="0000FF"/>
                </a:solidFill>
              </a:rPr>
              <a:t>Soft Computing</a:t>
            </a: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/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en" i="1" dirty="0"/>
          </a:p>
          <a:p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3631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u="none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>
                <a:solidFill>
                  <a:srgbClr val="0000FF"/>
                </a:solidFill>
              </a:rPr>
              <a:t>Machine Learning 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Neural</a:t>
            </a:r>
            <a:r>
              <a:rPr lang="it-IT" dirty="0">
                <a:solidFill>
                  <a:srgbClr val="0000FF"/>
                </a:solidFill>
              </a:rPr>
              <a:t> Networks</a:t>
            </a:r>
          </a:p>
          <a:p>
            <a:pPr lvl="2"/>
            <a:r>
              <a:rPr lang="it-IT" dirty="0" err="1"/>
              <a:t>Shallow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Networks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 </a:t>
            </a:r>
          </a:p>
          <a:p>
            <a:pPr lvl="2"/>
            <a:r>
              <a:rPr lang="it-IT" dirty="0" err="1"/>
              <a:t>Deep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Networks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Support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Vector</a:t>
            </a:r>
            <a:r>
              <a:rPr lang="it-IT" dirty="0">
                <a:solidFill>
                  <a:srgbClr val="0000FF"/>
                </a:solidFill>
              </a:rPr>
              <a:t> Machine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Bayesian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Nets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>
                <a:solidFill>
                  <a:srgbClr val="0000FF"/>
                </a:solidFill>
              </a:rPr>
              <a:t>Statistical </a:t>
            </a:r>
            <a:r>
              <a:rPr lang="it-IT" dirty="0" err="1">
                <a:solidFill>
                  <a:srgbClr val="0000FF"/>
                </a:solidFill>
              </a:rPr>
              <a:t>learning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Soft Computing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Fuzzy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Logic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>
                <a:solidFill>
                  <a:srgbClr val="0000FF"/>
                </a:solidFill>
              </a:rPr>
              <a:t>Neuro-</a:t>
            </a:r>
            <a:r>
              <a:rPr lang="it-IT" dirty="0" err="1">
                <a:solidFill>
                  <a:srgbClr val="0000FF"/>
                </a:solidFill>
              </a:rPr>
              <a:t>Fuzzy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>
                <a:solidFill>
                  <a:srgbClr val="0000FF"/>
                </a:solidFill>
              </a:rPr>
              <a:t>Evolutive </a:t>
            </a:r>
            <a:r>
              <a:rPr lang="it-IT" dirty="0" err="1">
                <a:solidFill>
                  <a:srgbClr val="0000FF"/>
                </a:solidFill>
              </a:rPr>
              <a:t>Approaches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r>
              <a:rPr lang="it-IT" dirty="0" err="1"/>
              <a:t>Genetic</a:t>
            </a:r>
            <a:r>
              <a:rPr lang="it-IT" dirty="0"/>
              <a:t> </a:t>
            </a:r>
            <a:r>
              <a:rPr lang="it-IT" dirty="0" err="1"/>
              <a:t>algorithms</a:t>
            </a:r>
            <a:endParaRPr lang="it-IT" dirty="0"/>
          </a:p>
          <a:p>
            <a:pPr lvl="2"/>
            <a:r>
              <a:rPr lang="it-IT" dirty="0" err="1"/>
              <a:t>Swarm</a:t>
            </a:r>
            <a:r>
              <a:rPr lang="it-IT" dirty="0"/>
              <a:t> </a:t>
            </a:r>
            <a:r>
              <a:rPr lang="it-IT" dirty="0" err="1"/>
              <a:t>optimization</a:t>
            </a:r>
            <a:endParaRPr lang="it-IT" dirty="0"/>
          </a:p>
          <a:p>
            <a:pPr lvl="2"/>
            <a:r>
              <a:rPr lang="it-IT" dirty="0"/>
              <a:t>Anton </a:t>
            </a:r>
            <a:r>
              <a:rPr lang="it-IT" dirty="0" err="1"/>
              <a:t>Colony</a:t>
            </a:r>
            <a:endParaRPr lang="it-IT" dirty="0"/>
          </a:p>
          <a:p>
            <a:pPr lvl="2"/>
            <a:r>
              <a:rPr lang="it-IT" dirty="0"/>
              <a:t>Bee </a:t>
            </a:r>
            <a:r>
              <a:rPr lang="it-IT" dirty="0" err="1"/>
              <a:t>Colony</a:t>
            </a:r>
            <a:endParaRPr lang="it-IT" dirty="0"/>
          </a:p>
          <a:p>
            <a:pPr lvl="2"/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lvl="2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en" i="1" dirty="0"/>
          </a:p>
          <a:p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Methodologies</a:t>
            </a:r>
          </a:p>
        </p:txBody>
      </p:sp>
    </p:spTree>
    <p:extLst>
      <p:ext uri="{BB962C8B-B14F-4D97-AF65-F5344CB8AC3E}">
        <p14:creationId xmlns:p14="http://schemas.microsoft.com/office/powerpoint/2010/main" val="334540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525F72F-9462-3845-9518-CD27C4924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it-IT" sz="3200" dirty="0">
                <a:solidFill>
                  <a:srgbClr val="0070C0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rPr>
              <a:t>Fuzzy Logic </a:t>
            </a:r>
            <a:r>
              <a:rPr lang="en-GB" altLang="it-IT" sz="3200" dirty="0">
                <a:latin typeface="Tw Cen MT" panose="020B0602020104020603" pitchFamily="34" charset="77"/>
                <a:ea typeface="ＭＳ Ｐゴシック" panose="020B0600070205080204" pitchFamily="34" charset="-128"/>
              </a:rPr>
              <a:t>is used to describe and operate with </a:t>
            </a:r>
            <a:r>
              <a:rPr lang="en-GB" altLang="it-IT" sz="3200" dirty="0">
                <a:solidFill>
                  <a:srgbClr val="0070C0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rPr>
              <a:t>vague</a:t>
            </a:r>
            <a:r>
              <a:rPr lang="en-GB" altLang="it-IT" sz="3200" dirty="0">
                <a:latin typeface="Tw Cen MT" panose="020B0602020104020603" pitchFamily="34" charset="77"/>
                <a:ea typeface="ＭＳ Ｐゴシック" panose="020B0600070205080204" pitchFamily="34" charset="-128"/>
              </a:rPr>
              <a:t> definitions</a:t>
            </a:r>
            <a:endParaRPr lang="it-IT" altLang="it-IT" sz="3200" dirty="0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  <a:p>
            <a:pPr lvl="1"/>
            <a:r>
              <a:rPr lang="en-GB" altLang="it-IT" sz="2800" dirty="0">
                <a:latin typeface="Tw Cen MT" panose="020B0602020104020603" pitchFamily="34" charset="77"/>
                <a:ea typeface="ＭＳ Ｐゴシック" panose="020B0600070205080204" pitchFamily="34" charset="-128"/>
              </a:rPr>
              <a:t>Example (control of a cement plant)</a:t>
            </a:r>
          </a:p>
          <a:p>
            <a:pPr lvl="2"/>
            <a:r>
              <a:rPr lang="en-GB" altLang="it-IT" sz="2500" dirty="0">
                <a:latin typeface="Tw Cen MT" panose="020B0602020104020603" pitchFamily="34" charset="77"/>
                <a:ea typeface="ＭＳ Ｐゴシック" panose="020B0600070205080204" pitchFamily="34" charset="-128"/>
              </a:rPr>
              <a:t>if the temperature is high add a little cement and increase the water a lot</a:t>
            </a:r>
          </a:p>
          <a:p>
            <a:pPr lvl="2"/>
            <a:endParaRPr lang="en-GB" altLang="it-IT" sz="2500" dirty="0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  <a:p>
            <a:r>
              <a:rPr lang="en-GB" altLang="it-IT" sz="3200" dirty="0">
                <a:solidFill>
                  <a:srgbClr val="0070C0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rPr>
              <a:t>Fuzzy logic</a:t>
            </a:r>
            <a:r>
              <a:rPr lang="en-GB" altLang="it-IT" sz="3200" dirty="0">
                <a:latin typeface="Tw Cen MT" panose="020B0602020104020603" pitchFamily="34" charset="77"/>
                <a:ea typeface="ＭＳ Ｐゴシック" panose="020B0600070205080204" pitchFamily="34" charset="-128"/>
              </a:rPr>
              <a:t> is a form of </a:t>
            </a:r>
            <a:r>
              <a:rPr lang="en-GB" altLang="it-IT" sz="3200" dirty="0">
                <a:solidFill>
                  <a:srgbClr val="0070C0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rPr>
              <a:t>many-valued logic</a:t>
            </a:r>
            <a:r>
              <a:rPr lang="en-GB" altLang="it-IT" sz="3200" dirty="0">
                <a:latin typeface="Tw Cen MT" panose="020B0602020104020603" pitchFamily="34" charset="77"/>
                <a:ea typeface="ＭＳ Ｐゴシック" panose="020B0600070205080204" pitchFamily="34" charset="-128"/>
              </a:rPr>
              <a:t> </a:t>
            </a:r>
          </a:p>
          <a:p>
            <a:pPr lvl="1"/>
            <a:r>
              <a:rPr lang="en-GB" altLang="it-IT" sz="2800" dirty="0">
                <a:latin typeface="Tw Cen MT" panose="020B0602020104020603" pitchFamily="34" charset="77"/>
                <a:ea typeface="ＭＳ Ｐゴシック" panose="020B0600070205080204" pitchFamily="34" charset="-128"/>
              </a:rPr>
              <a:t>the truth values of variables may be any real number between 0 and 1 inclusive</a:t>
            </a:r>
          </a:p>
          <a:p>
            <a:pPr lvl="1"/>
            <a:endParaRPr lang="en-GB" altLang="it-IT" sz="2800" dirty="0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FE048B6-DF75-384F-A022-43B08E64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Fuzzy</a:t>
            </a:r>
            <a:r>
              <a:rPr lang="it-IT" dirty="0"/>
              <a:t> </a:t>
            </a:r>
            <a:r>
              <a:rPr lang="it-IT" dirty="0" err="1"/>
              <a:t>Logic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9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olo 5">
            <a:extLst>
              <a:ext uri="{FF2B5EF4-FFF2-40B4-BE49-F238E27FC236}">
                <a16:creationId xmlns:a16="http://schemas.microsoft.com/office/drawing/2014/main" id="{A34A2E39-F027-7445-9E2B-1BDCB6F0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Meaning</a:t>
            </a:r>
            <a:r>
              <a:rPr lang="it-IT" altLang="it-IT" dirty="0">
                <a:ea typeface="ＭＳ Ｐゴシック" panose="020B0600070205080204" pitchFamily="34" charset="-128"/>
              </a:rPr>
              <a:t> vs </a:t>
            </a:r>
            <a:r>
              <a:rPr lang="it-IT" altLang="it-IT" dirty="0" err="1">
                <a:ea typeface="ＭＳ Ｐゴシック" panose="020B0600070205080204" pitchFamily="34" charset="-128"/>
              </a:rPr>
              <a:t>precision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EC09BC0-90C7-E04E-B8E2-97FF4F520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143000"/>
            <a:ext cx="6143625" cy="41624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3">
            <a:extLst>
              <a:ext uri="{FF2B5EF4-FFF2-40B4-BE49-F238E27FC236}">
                <a16:creationId xmlns:a16="http://schemas.microsoft.com/office/drawing/2014/main" id="{390D6E34-A1AF-6F46-9B8C-FEE08FBE7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816" y="5792787"/>
            <a:ext cx="4553491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70C0"/>
                </a:solidFill>
              </a:rPr>
              <a:t>Difference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between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meaning</a:t>
            </a:r>
            <a:r>
              <a:rPr lang="it-IT" altLang="it-IT" sz="1800" dirty="0">
                <a:solidFill>
                  <a:srgbClr val="0070C0"/>
                </a:solidFill>
              </a:rPr>
              <a:t> and </a:t>
            </a:r>
            <a:r>
              <a:rPr lang="it-IT" altLang="it-IT" sz="1800" dirty="0" err="1">
                <a:solidFill>
                  <a:srgbClr val="0070C0"/>
                </a:solidFill>
              </a:rPr>
              <a:t>precision</a:t>
            </a:r>
            <a:endParaRPr lang="it-IT" altLang="it-IT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E61A352A-457A-0843-BA01-D727B821B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err="1">
                <a:solidFill>
                  <a:srgbClr val="0070C0"/>
                </a:solidFill>
              </a:rPr>
              <a:t>Boolean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logic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it-IT" dirty="0" err="1"/>
              <a:t>Boole</a:t>
            </a:r>
            <a:r>
              <a:rPr lang="it-IT" dirty="0"/>
              <a:t> (1854)  </a:t>
            </a:r>
          </a:p>
          <a:p>
            <a:endParaRPr lang="it-IT" dirty="0"/>
          </a:p>
          <a:p>
            <a:r>
              <a:rPr lang="it-IT" dirty="0" err="1">
                <a:solidFill>
                  <a:srgbClr val="0070C0"/>
                </a:solidFill>
              </a:rPr>
              <a:t>Classical</a:t>
            </a:r>
            <a:r>
              <a:rPr lang="it-IT" dirty="0">
                <a:solidFill>
                  <a:srgbClr val="0070C0"/>
                </a:solidFill>
              </a:rPr>
              <a:t> set </a:t>
            </a:r>
            <a:r>
              <a:rPr lang="it-IT" dirty="0" err="1">
                <a:solidFill>
                  <a:srgbClr val="0070C0"/>
                </a:solidFill>
              </a:rPr>
              <a:t>theory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(1900) </a:t>
            </a:r>
          </a:p>
          <a:p>
            <a:pPr lvl="1"/>
            <a:r>
              <a:rPr lang="it-IT" dirty="0" err="1"/>
              <a:t>traditional</a:t>
            </a:r>
            <a:r>
              <a:rPr lang="it-IT" dirty="0"/>
              <a:t> sets (</a:t>
            </a:r>
            <a:r>
              <a:rPr lang="it-IT" dirty="0" err="1"/>
              <a:t>boolean</a:t>
            </a:r>
            <a:r>
              <a:rPr lang="it-IT" dirty="0"/>
              <a:t> </a:t>
            </a:r>
            <a:r>
              <a:rPr lang="it-IT" dirty="0" err="1"/>
              <a:t>belonging</a:t>
            </a:r>
            <a:r>
              <a:rPr lang="it-IT" dirty="0"/>
              <a:t>) and set </a:t>
            </a:r>
            <a:r>
              <a:rPr lang="it-IT" dirty="0" err="1"/>
              <a:t>operations</a:t>
            </a:r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0070C0"/>
                </a:solidFill>
              </a:rPr>
              <a:t>Multivariate </a:t>
            </a:r>
            <a:r>
              <a:rPr lang="it-IT" dirty="0" err="1">
                <a:solidFill>
                  <a:srgbClr val="0070C0"/>
                </a:solidFill>
              </a:rPr>
              <a:t>logic</a:t>
            </a:r>
            <a:endParaRPr lang="it-IT" dirty="0">
              <a:solidFill>
                <a:srgbClr val="0070C0"/>
              </a:solidFill>
            </a:endParaRPr>
          </a:p>
          <a:p>
            <a:pPr lvl="1"/>
            <a:r>
              <a:rPr lang="it-IT" dirty="0"/>
              <a:t>Russell (1920)</a:t>
            </a:r>
          </a:p>
          <a:p>
            <a:pPr lvl="1"/>
            <a:r>
              <a:rPr lang="it-IT" dirty="0" err="1"/>
              <a:t>Lukasiewicz</a:t>
            </a:r>
            <a:r>
              <a:rPr lang="it-IT" dirty="0"/>
              <a:t> (1930)</a:t>
            </a:r>
          </a:p>
          <a:p>
            <a:endParaRPr lang="it-IT" dirty="0"/>
          </a:p>
          <a:p>
            <a:r>
              <a:rPr lang="it-IT" dirty="0" err="1">
                <a:solidFill>
                  <a:srgbClr val="0070C0"/>
                </a:solidFill>
              </a:rPr>
              <a:t>Fuzzy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Logic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theory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it-IT" dirty="0" err="1"/>
              <a:t>Zadeh</a:t>
            </a:r>
            <a:r>
              <a:rPr lang="it-IT" dirty="0"/>
              <a:t> (1965) </a:t>
            </a:r>
          </a:p>
          <a:p>
            <a:pPr lvl="1"/>
            <a:r>
              <a:rPr lang="it-IT" dirty="0" err="1"/>
              <a:t>extension</a:t>
            </a:r>
            <a:r>
              <a:rPr lang="it-IT" dirty="0"/>
              <a:t> of </a:t>
            </a:r>
            <a:r>
              <a:rPr lang="it-IT" dirty="0" err="1"/>
              <a:t>traditional</a:t>
            </a:r>
            <a:r>
              <a:rPr lang="it-IT" dirty="0"/>
              <a:t> sets (non </a:t>
            </a:r>
            <a:r>
              <a:rPr lang="it-IT" dirty="0" err="1"/>
              <a:t>boolean</a:t>
            </a:r>
            <a:r>
              <a:rPr lang="it-IT" dirty="0"/>
              <a:t> </a:t>
            </a:r>
            <a:r>
              <a:rPr lang="it-IT" dirty="0" err="1"/>
              <a:t>belonging</a:t>
            </a:r>
            <a:r>
              <a:rPr lang="it-IT" dirty="0"/>
              <a:t>) and </a:t>
            </a:r>
            <a:r>
              <a:rPr lang="it-IT" dirty="0" err="1"/>
              <a:t>operations</a:t>
            </a:r>
            <a:r>
              <a:rPr lang="it-IT" dirty="0"/>
              <a:t> on the </a:t>
            </a:r>
            <a:r>
              <a:rPr lang="it-IT" dirty="0" err="1"/>
              <a:t>elements</a:t>
            </a:r>
            <a:endParaRPr lang="it-IT" dirty="0"/>
          </a:p>
          <a:p>
            <a:pPr lvl="1"/>
            <a:endParaRPr lang="it-IT" dirty="0"/>
          </a:p>
          <a:p>
            <a:r>
              <a:rPr lang="it-IT" dirty="0" err="1">
                <a:solidFill>
                  <a:srgbClr val="0070C0"/>
                </a:solidFill>
              </a:rPr>
              <a:t>Neutrosophic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logic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it-IT" dirty="0" err="1"/>
              <a:t>Smarandache</a:t>
            </a:r>
            <a:r>
              <a:rPr lang="it-IT" dirty="0"/>
              <a:t> (1998)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8B44523-704D-CC41-9D7A-A7DEA7B0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brief …</a:t>
            </a:r>
          </a:p>
        </p:txBody>
      </p:sp>
    </p:spTree>
    <p:extLst>
      <p:ext uri="{BB962C8B-B14F-4D97-AF65-F5344CB8AC3E}">
        <p14:creationId xmlns:p14="http://schemas.microsoft.com/office/powerpoint/2010/main" val="243116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F95C9BF-BC51-3040-AC82-38972BC7A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Fuzzy</a:t>
            </a:r>
            <a:r>
              <a:rPr lang="it-IT" dirty="0"/>
              <a:t> </a:t>
            </a:r>
            <a:r>
              <a:rPr lang="it-IT" dirty="0" err="1"/>
              <a:t>logic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set of </a:t>
            </a:r>
            <a:r>
              <a:rPr lang="it-IT" dirty="0" err="1"/>
              <a:t>mathematical</a:t>
            </a:r>
            <a:r>
              <a:rPr lang="it-IT" dirty="0"/>
              <a:t> </a:t>
            </a:r>
            <a:r>
              <a:rPr lang="it-IT" dirty="0" err="1"/>
              <a:t>principles</a:t>
            </a:r>
            <a:r>
              <a:rPr lang="it-IT" dirty="0"/>
              <a:t> for </a:t>
            </a:r>
            <a:r>
              <a:rPr lang="it-IT" dirty="0" err="1"/>
              <a:t>representing</a:t>
            </a:r>
            <a:r>
              <a:rPr lang="it-IT" dirty="0"/>
              <a:t> </a:t>
            </a:r>
            <a:r>
              <a:rPr lang="it-IT" dirty="0" err="1"/>
              <a:t>knowledge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the </a:t>
            </a:r>
            <a:r>
              <a:rPr lang="it-IT" dirty="0" err="1">
                <a:solidFill>
                  <a:srgbClr val="0070C0"/>
                </a:solidFill>
              </a:rPr>
              <a:t>degree</a:t>
            </a:r>
            <a:r>
              <a:rPr lang="it-IT" dirty="0"/>
              <a:t> of </a:t>
            </a:r>
            <a:r>
              <a:rPr lang="it-IT" dirty="0" err="1"/>
              <a:t>belonging</a:t>
            </a:r>
            <a:r>
              <a:rPr lang="it-IT" dirty="0"/>
              <a:t> to a set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CBAABC6-F325-5640-A398-6683CA1A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Crisp</a:t>
            </a:r>
            <a:r>
              <a:rPr lang="it-IT" dirty="0"/>
              <a:t> vs </a:t>
            </a:r>
            <a:r>
              <a:rPr lang="it-IT" dirty="0" err="1"/>
              <a:t>Fuzzy</a:t>
            </a:r>
            <a:r>
              <a:rPr lang="it-IT" dirty="0"/>
              <a:t> sets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F1CE4772-EBF1-A044-A5C3-73CDB17B82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7525" y="3133726"/>
          <a:ext cx="556895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1559500" imgH="7035800" progId="Word.Picture.8">
                  <p:embed/>
                </p:oleObj>
              </mc:Choice>
              <mc:Fallback>
                <p:oleObj name="Picture" r:id="rId2" imgW="31559500" imgH="7035800" progId="Word.Picture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F1CE4772-EBF1-A044-A5C3-73CDB17B82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3133726"/>
                        <a:ext cx="5568950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930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36290</TotalTime>
  <Words>647</Words>
  <Application>Microsoft Macintosh PowerPoint</Application>
  <PresentationFormat>Presentazione su schermo (4:3)</PresentationFormat>
  <Paragraphs>246</Paragraphs>
  <Slides>32</Slides>
  <Notes>24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1" baseType="lpstr">
      <vt:lpstr>Arial</vt:lpstr>
      <vt:lpstr>Calibri</vt:lpstr>
      <vt:lpstr>Comic Sans MS</vt:lpstr>
      <vt:lpstr>Times New Roman</vt:lpstr>
      <vt:lpstr>Tw Cen MT</vt:lpstr>
      <vt:lpstr>Wingdings</vt:lpstr>
      <vt:lpstr>Wingdings 2</vt:lpstr>
      <vt:lpstr>13_asd</vt:lpstr>
      <vt:lpstr>Picture</vt:lpstr>
      <vt:lpstr>Presentazione standard di PowerPoint</vt:lpstr>
      <vt:lpstr>Question 31</vt:lpstr>
      <vt:lpstr>Introduction</vt:lpstr>
      <vt:lpstr>Introduction</vt:lpstr>
      <vt:lpstr>AI Methodologies</vt:lpstr>
      <vt:lpstr>Fuzzy Logic</vt:lpstr>
      <vt:lpstr>Meaning vs precision</vt:lpstr>
      <vt:lpstr>In brief …</vt:lpstr>
      <vt:lpstr>Crisp vs Fuzzy sets</vt:lpstr>
      <vt:lpstr>Crisp vs Fuzzy</vt:lpstr>
      <vt:lpstr>Linguistic variables</vt:lpstr>
      <vt:lpstr>Linguistic variables </vt:lpstr>
      <vt:lpstr>Linguistic variables</vt:lpstr>
      <vt:lpstr>Linguistic variables examples</vt:lpstr>
      <vt:lpstr>Fuzzification</vt:lpstr>
      <vt:lpstr>Inference system</vt:lpstr>
      <vt:lpstr>Operators</vt:lpstr>
      <vt:lpstr>Operators </vt:lpstr>
      <vt:lpstr>Inference rules</vt:lpstr>
      <vt:lpstr>Mappe 3D</vt:lpstr>
      <vt:lpstr>Inference (Mamdani) </vt:lpstr>
      <vt:lpstr>Defuzzification</vt:lpstr>
      <vt:lpstr>Fuzzy systems</vt:lpstr>
      <vt:lpstr>ANFIS</vt:lpstr>
      <vt:lpstr>FRNN</vt:lpstr>
      <vt:lpstr>FRNN</vt:lpstr>
      <vt:lpstr>Granulation</vt:lpstr>
      <vt:lpstr>Some results</vt:lpstr>
      <vt:lpstr>Norm generalization</vt:lpstr>
      <vt:lpstr>Neuron generalization</vt:lpstr>
      <vt:lpstr>Uninorm </vt:lpstr>
      <vt:lpstr>Structured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370</cp:revision>
  <dcterms:modified xsi:type="dcterms:W3CDTF">2023-02-04T20:47:59Z</dcterms:modified>
</cp:coreProperties>
</file>