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86" r:id="rId2"/>
    <p:sldId id="298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1" r:id="rId12"/>
    <p:sldId id="482" r:id="rId13"/>
    <p:sldId id="483" r:id="rId14"/>
    <p:sldId id="484" r:id="rId15"/>
    <p:sldId id="489" r:id="rId16"/>
    <p:sldId id="485" r:id="rId17"/>
    <p:sldId id="486" r:id="rId18"/>
    <p:sldId id="487" r:id="rId19"/>
    <p:sldId id="488" r:id="rId20"/>
    <p:sldId id="425" r:id="rId2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32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11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1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376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IP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fornisce</a:t>
            </a:r>
            <a:r>
              <a:rPr lang="en-GB" altLang="it-IT" dirty="0">
                <a:ea typeface="ＭＳ Ｐゴシック" panose="020B0600070205080204" pitchFamily="34" charset="-128"/>
              </a:rPr>
              <a:t> un </a:t>
            </a:r>
            <a:r>
              <a:rPr lang="en-GB" altLang="it-IT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servizio</a:t>
            </a:r>
            <a:r>
              <a:rPr lang="en-GB" altLang="it-IT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best-effort</a:t>
            </a:r>
            <a:r>
              <a:rPr lang="en-GB" altLang="it-IT" dirty="0">
                <a:ea typeface="ＭＳ Ｐゴシック" panose="020B0600070205080204" pitchFamily="34" charset="-128"/>
              </a:rPr>
              <a:t>: fa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massimo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sforzo</a:t>
            </a:r>
            <a:r>
              <a:rPr lang="en-GB" altLang="it-IT" dirty="0">
                <a:ea typeface="ＭＳ Ｐゴシック" panose="020B0600070205080204" pitchFamily="34" charset="-128"/>
              </a:rPr>
              <a:t> per </a:t>
            </a:r>
            <a:r>
              <a:rPr lang="en-GB" altLang="it-IT" dirty="0" err="1">
                <a:ea typeface="ＭＳ Ｐゴシック" panose="020B0600070205080204" pitchFamily="34" charset="-128"/>
              </a:rPr>
              <a:t>recapitare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datagrammi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più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velocemente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possibile</a:t>
            </a:r>
            <a:r>
              <a:rPr lang="en-GB" altLang="it-IT" dirty="0">
                <a:ea typeface="ＭＳ Ｐゴシック" panose="020B0600070205080204" pitchFamily="34" charset="-128"/>
              </a:rPr>
              <a:t>, senza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però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nessuna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assicurazione</a:t>
            </a:r>
            <a:r>
              <a:rPr lang="en-GB" altLang="it-IT" dirty="0">
                <a:ea typeface="ＭＳ Ｐゴシック" panose="020B0600070205080204" pitchFamily="34" charset="-128"/>
              </a:rPr>
              <a:t> in </a:t>
            </a:r>
            <a:r>
              <a:rPr lang="en-GB" altLang="it-IT" dirty="0" err="1">
                <a:ea typeface="ＭＳ Ｐゴシック" panose="020B0600070205080204" pitchFamily="34" charset="-128"/>
              </a:rPr>
              <a:t>merito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ritardo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entità</a:t>
            </a:r>
            <a:r>
              <a:rPr lang="en-GB" altLang="ja-JP" dirty="0">
                <a:ea typeface="ＭＳ Ｐゴシック" panose="020B0600070205080204" pitchFamily="34" charset="-128"/>
              </a:rPr>
              <a:t> del jitter di </a:t>
            </a:r>
            <a:r>
              <a:rPr lang="en-GB" altLang="ja-JP" dirty="0" err="1">
                <a:ea typeface="ＭＳ Ｐゴシック" panose="020B0600070205080204" pitchFamily="34" charset="-128"/>
              </a:rPr>
              <a:t>pacchetti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Essendo</a:t>
            </a:r>
            <a:r>
              <a:rPr lang="en-GB" altLang="it-IT" dirty="0">
                <a:ea typeface="ＭＳ Ｐゴシック" panose="020B0600070205080204" pitchFamily="34" charset="-128"/>
              </a:rPr>
              <a:t>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 e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videoconferenza</a:t>
            </a:r>
            <a:r>
              <a:rPr lang="en-GB" altLang="it-IT" dirty="0">
                <a:ea typeface="ＭＳ Ｐゴシック" panose="020B0600070205080204" pitchFamily="34" charset="-128"/>
              </a:rPr>
              <a:t> in tempo </a:t>
            </a:r>
            <a:r>
              <a:rPr lang="en-GB" altLang="it-IT" dirty="0" err="1">
                <a:ea typeface="ＭＳ Ｐゴシック" panose="020B0600070205080204" pitchFamily="34" charset="-128"/>
              </a:rPr>
              <a:t>reale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particolarmente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sensibili</a:t>
            </a:r>
            <a:r>
              <a:rPr lang="en-GB" altLang="it-IT" dirty="0">
                <a:ea typeface="ＭＳ Ｐゴシック" panose="020B0600070205080204" pitchFamily="34" charset="-128"/>
              </a:rPr>
              <a:t> a </a:t>
            </a:r>
            <a:r>
              <a:rPr lang="en-GB" altLang="it-IT" dirty="0" err="1">
                <a:ea typeface="ＭＳ Ｐゴシック" panose="020B0600070205080204" pitchFamily="34" charset="-128"/>
              </a:rPr>
              <a:t>questi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aspetti</a:t>
            </a:r>
            <a:r>
              <a:rPr lang="en-GB" altLang="it-IT" dirty="0">
                <a:ea typeface="ＭＳ Ｐゴシック" panose="020B0600070205080204" pitchFamily="34" charset="-128"/>
              </a:rPr>
              <a:t>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assenza</a:t>
            </a:r>
            <a:r>
              <a:rPr lang="en-GB" altLang="ja-JP" dirty="0">
                <a:ea typeface="ＭＳ Ｐゴシック" panose="020B0600070205080204" pitchFamily="34" charset="-128"/>
              </a:rPr>
              <a:t> di </a:t>
            </a:r>
            <a:r>
              <a:rPr lang="en-GB" altLang="ja-JP" dirty="0" err="1">
                <a:ea typeface="ＭＳ Ｐゴシック" panose="020B0600070205080204" pitchFamily="34" charset="-128"/>
              </a:rPr>
              <a:t>garanzie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crea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notevoli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problemi</a:t>
            </a:r>
            <a:r>
              <a:rPr lang="en-GB" altLang="ja-JP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alla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progettazione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tali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applicazioni</a:t>
            </a:r>
            <a:r>
              <a:rPr lang="en-GB" altLang="ja-JP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Per </a:t>
            </a:r>
            <a:r>
              <a:rPr lang="en-GB" altLang="it-IT" dirty="0" err="1">
                <a:ea typeface="ＭＳ Ｐゴシック" panose="020B0600070205080204" pitchFamily="34" charset="-128"/>
              </a:rPr>
              <a:t>fortuna</a:t>
            </a:r>
            <a:r>
              <a:rPr lang="en-GB" altLang="it-IT" dirty="0">
                <a:ea typeface="ＭＳ Ｐゴシック" panose="020B0600070205080204" pitchFamily="34" charset="-128"/>
              </a:rPr>
              <a:t>,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progettisti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possono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introdurre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</a:t>
            </a:r>
            <a:r>
              <a:rPr lang="en-GB" altLang="it-IT" i="1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meccanismi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che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consentono</a:t>
            </a:r>
            <a:r>
              <a:rPr lang="en-GB" altLang="it-IT" dirty="0">
                <a:ea typeface="ＭＳ Ｐゴシック" panose="020B0600070205080204" pitchFamily="34" charset="-128"/>
              </a:rPr>
              <a:t> di </a:t>
            </a:r>
            <a:r>
              <a:rPr lang="en-GB" altLang="it-IT" dirty="0" err="1">
                <a:ea typeface="ＭＳ Ｐゴシック" panose="020B0600070205080204" pitchFamily="34" charset="-128"/>
              </a:rPr>
              <a:t>preservare</a:t>
            </a:r>
            <a:r>
              <a:rPr lang="en-GB" altLang="it-IT" dirty="0">
                <a:ea typeface="ＭＳ Ｐゴシック" panose="020B0600070205080204" pitchFamily="34" charset="-128"/>
              </a:rPr>
              <a:t> una </a:t>
            </a:r>
            <a:r>
              <a:rPr lang="en-GB" altLang="it-IT" dirty="0" err="1">
                <a:ea typeface="ＭＳ Ｐゴシック" panose="020B0600070205080204" pitchFamily="34" charset="-128"/>
              </a:rPr>
              <a:t>buona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qualità</a:t>
            </a:r>
            <a:r>
              <a:rPr lang="en-GB" altLang="it-IT" dirty="0">
                <a:ea typeface="ＭＳ Ｐゴシック" panose="020B0600070205080204" pitchFamily="34" charset="-128"/>
              </a:rPr>
              <a:t> audio e video, </a:t>
            </a:r>
            <a:r>
              <a:rPr lang="en-GB" altLang="it-IT" dirty="0" err="1">
                <a:ea typeface="ＭＳ Ｐゴシック" panose="020B0600070205080204" pitchFamily="34" charset="-128"/>
              </a:rPr>
              <a:t>almeno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casi</a:t>
            </a:r>
            <a:r>
              <a:rPr lang="en-GB" altLang="it-IT" dirty="0">
                <a:ea typeface="ＭＳ Ｐゴシック" panose="020B0600070205080204" pitchFamily="34" charset="-128"/>
              </a:rPr>
              <a:t> in cui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ritardi</a:t>
            </a:r>
            <a:r>
              <a:rPr lang="en-GB" altLang="it-IT" dirty="0">
                <a:ea typeface="ＭＳ Ｐゴシック" panose="020B0600070205080204" pitchFamily="34" charset="-128"/>
              </a:rPr>
              <a:t>, jitter e </a:t>
            </a:r>
            <a:r>
              <a:rPr lang="en-GB" altLang="it-IT" dirty="0" err="1">
                <a:ea typeface="ＭＳ Ｐゴシック" panose="020B0600070205080204" pitchFamily="34" charset="-128"/>
              </a:rPr>
              <a:t>perdite</a:t>
            </a:r>
            <a:r>
              <a:rPr lang="en-GB" altLang="it-IT" dirty="0">
                <a:ea typeface="ＭＳ Ｐゴシック" panose="020B0600070205080204" pitchFamily="34" charset="-128"/>
              </a:rPr>
              <a:t> non </a:t>
            </a:r>
            <a:r>
              <a:rPr lang="en-GB" altLang="it-IT" dirty="0" err="1">
                <a:ea typeface="ＭＳ Ｐゴシック" panose="020B0600070205080204" pitchFamily="34" charset="-128"/>
              </a:rPr>
              <a:t>siano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eccessivi</a:t>
            </a:r>
            <a:r>
              <a:rPr lang="en-GB" altLang="it-IT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Tratteremo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della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07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87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80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9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16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33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50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04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approaches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derive</a:t>
            </a:r>
            <a:r>
              <a:rPr lang="it-IT" dirty="0"/>
              <a:t> T from a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learned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directly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parametrize</a:t>
            </a:r>
            <a:r>
              <a:rPr lang="it-IT" dirty="0"/>
              <a:t> T and </a:t>
            </a:r>
            <a:r>
              <a:rPr lang="it-IT" dirty="0" err="1">
                <a:solidFill>
                  <a:srgbClr val="0000FF"/>
                </a:solidFill>
              </a:rPr>
              <a:t>learn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it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stationary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implicitly</a:t>
            </a:r>
            <a:r>
              <a:rPr lang="it-IT" dirty="0"/>
              <a:t> </a:t>
            </a:r>
            <a:r>
              <a:rPr lang="it-IT" dirty="0" err="1"/>
              <a:t>defines</a:t>
            </a:r>
            <a:r>
              <a:rPr lang="it-IT" dirty="0"/>
              <a:t> the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Commonly</a:t>
            </a:r>
            <a:r>
              <a:rPr lang="it-IT" dirty="0"/>
              <a:t> use of </a:t>
            </a:r>
            <a:r>
              <a:rPr lang="it-IT" dirty="0" err="1">
                <a:solidFill>
                  <a:srgbClr val="0000FF"/>
                </a:solidFill>
              </a:rPr>
              <a:t>Markov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chains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draw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samples</a:t>
            </a:r>
            <a:r>
              <a:rPr lang="it-IT" dirty="0"/>
              <a:t> from an </a:t>
            </a:r>
            <a:r>
              <a:rPr lang="it-IT" dirty="0" err="1"/>
              <a:t>energy-based</a:t>
            </a:r>
            <a:r>
              <a:rPr lang="it-IT" dirty="0"/>
              <a:t> model </a:t>
            </a:r>
            <a:r>
              <a:rPr lang="it-IT" dirty="0" err="1"/>
              <a:t>defining</a:t>
            </a:r>
            <a:r>
              <a:rPr lang="it-IT" dirty="0"/>
              <a:t> a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baseline="-25000" dirty="0"/>
              <a:t> </a:t>
            </a:r>
            <a:r>
              <a:rPr lang="it-IT" dirty="0"/>
              <a:t>(x)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the </a:t>
            </a:r>
            <a:r>
              <a:rPr lang="it-IT" dirty="0" err="1"/>
              <a:t>q</a:t>
            </a:r>
            <a:r>
              <a:rPr lang="it-IT" dirty="0"/>
              <a:t>(x) for the </a:t>
            </a:r>
            <a:r>
              <a:rPr lang="it-IT" dirty="0" err="1"/>
              <a:t>Markov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 to be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dirty="0"/>
              <a:t> (x)</a:t>
            </a:r>
          </a:p>
          <a:p>
            <a:pPr lvl="2"/>
            <a:r>
              <a:rPr lang="it-IT" dirty="0"/>
              <a:t>To </a:t>
            </a:r>
            <a:r>
              <a:rPr lang="it-IT" dirty="0" err="1"/>
              <a:t>obtain</a:t>
            </a:r>
            <a:r>
              <a:rPr lang="it-IT" dirty="0"/>
              <a:t> the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dirty="0"/>
              <a:t>(x), </a:t>
            </a:r>
            <a:r>
              <a:rPr lang="it-IT" dirty="0" err="1"/>
              <a:t>we</a:t>
            </a:r>
            <a:r>
              <a:rPr lang="it-IT" dirty="0"/>
              <a:t> must </a:t>
            </a:r>
            <a:r>
              <a:rPr lang="it-IT" dirty="0" err="1"/>
              <a:t>choose</a:t>
            </a:r>
            <a:r>
              <a:rPr lang="it-IT" dirty="0"/>
              <a:t> an appropriate T(x’ | x)</a:t>
            </a:r>
          </a:p>
          <a:p>
            <a:pPr lvl="1"/>
            <a:endParaRPr lang="it-IT" dirty="0"/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617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it-IT" dirty="0"/>
              <a:t>Special case of the </a:t>
            </a:r>
            <a:r>
              <a:rPr lang="it-IT" dirty="0" err="1">
                <a:solidFill>
                  <a:srgbClr val="0000FF"/>
                </a:solidFill>
              </a:rPr>
              <a:t>Metropolis</a:t>
            </a:r>
            <a:r>
              <a:rPr lang="it-IT" dirty="0">
                <a:solidFill>
                  <a:srgbClr val="0000FF"/>
                </a:solidFill>
              </a:rPr>
              <a:t>-Hastings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Markov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chain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samples</a:t>
            </a:r>
            <a:r>
              <a:rPr lang="it-IT" dirty="0"/>
              <a:t> from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dirty="0"/>
              <a:t>(x) </a:t>
            </a:r>
          </a:p>
          <a:p>
            <a:pPr lvl="1"/>
            <a:r>
              <a:rPr lang="it-IT" dirty="0"/>
              <a:t>T (x’ | x 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accomplished</a:t>
            </a:r>
            <a:r>
              <a:rPr lang="it-IT" dirty="0"/>
              <a:t> by </a:t>
            </a:r>
            <a:r>
              <a:rPr lang="it-IT" dirty="0" err="1">
                <a:solidFill>
                  <a:srgbClr val="0000FF"/>
                </a:solidFill>
              </a:rPr>
              <a:t>selecting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one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variable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and </a:t>
            </a:r>
            <a:r>
              <a:rPr lang="it-IT" dirty="0" err="1"/>
              <a:t>sampling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from </a:t>
            </a:r>
            <a:r>
              <a:rPr lang="it-IT" dirty="0" err="1"/>
              <a:t>p</a:t>
            </a:r>
            <a:r>
              <a:rPr lang="it-IT" baseline="-25000" dirty="0" err="1"/>
              <a:t>model</a:t>
            </a:r>
            <a:r>
              <a:rPr lang="it-IT" baseline="-25000" dirty="0"/>
              <a:t> </a:t>
            </a:r>
            <a:r>
              <a:rPr lang="it-IT" dirty="0" err="1">
                <a:solidFill>
                  <a:srgbClr val="0000FF"/>
                </a:solidFill>
              </a:rPr>
              <a:t>conditioned</a:t>
            </a:r>
            <a:r>
              <a:rPr lang="it-IT" dirty="0">
                <a:solidFill>
                  <a:srgbClr val="0000FF"/>
                </a:solidFill>
              </a:rPr>
              <a:t> on </a:t>
            </a:r>
            <a:r>
              <a:rPr lang="it-IT" dirty="0" err="1">
                <a:solidFill>
                  <a:srgbClr val="0000FF"/>
                </a:solidFill>
              </a:rPr>
              <a:t>its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neighbors</a:t>
            </a:r>
            <a:r>
              <a:rPr lang="it-IT" dirty="0">
                <a:solidFill>
                  <a:srgbClr val="0000FF"/>
                </a:solidFill>
              </a:rPr>
              <a:t> in the </a:t>
            </a:r>
            <a:r>
              <a:rPr lang="it-IT" dirty="0" err="1">
                <a:solidFill>
                  <a:srgbClr val="0000FF"/>
                </a:solidFill>
              </a:rPr>
              <a:t>undirected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graph</a:t>
            </a:r>
            <a:r>
              <a:rPr lang="it-IT" dirty="0">
                <a:solidFill>
                  <a:srgbClr val="0000FF"/>
                </a:solidFill>
              </a:rPr>
              <a:t> G </a:t>
            </a:r>
            <a:r>
              <a:rPr lang="it-IT" dirty="0" err="1"/>
              <a:t>defining</a:t>
            </a:r>
            <a:r>
              <a:rPr lang="it-IT" dirty="0"/>
              <a:t> the </a:t>
            </a:r>
            <a:r>
              <a:rPr lang="it-IT" dirty="0" err="1"/>
              <a:t>structure</a:t>
            </a:r>
            <a:r>
              <a:rPr lang="it-IT" dirty="0"/>
              <a:t> of the </a:t>
            </a:r>
            <a:r>
              <a:rPr lang="it-IT" dirty="0" err="1"/>
              <a:t>energy-based</a:t>
            </a:r>
            <a:r>
              <a:rPr lang="it-IT" dirty="0"/>
              <a:t> model</a:t>
            </a: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Gibbs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91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Distribution from </a:t>
            </a:r>
            <a:r>
              <a:rPr lang="it-IT" dirty="0" err="1">
                <a:solidFill>
                  <a:srgbClr val="0000FF"/>
                </a:solidFill>
              </a:rPr>
              <a:t>which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wish</a:t>
            </a:r>
            <a:r>
              <a:rPr lang="it-IT" dirty="0">
                <a:solidFill>
                  <a:srgbClr val="0000FF"/>
                </a:solidFill>
              </a:rPr>
              <a:t> to sample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Each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step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Gibbs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sampling</a:t>
            </a:r>
            <a:r>
              <a:rPr lang="it-IT" dirty="0">
                <a:solidFill>
                  <a:srgbClr val="0000FF"/>
                </a:solidFill>
              </a:rPr>
              <a:t> procedure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replacing</a:t>
            </a:r>
            <a:r>
              <a:rPr lang="it-IT" dirty="0"/>
              <a:t> the </a:t>
            </a:r>
            <a:r>
              <a:rPr lang="it-IT" dirty="0" err="1"/>
              <a:t>value</a:t>
            </a:r>
            <a:r>
              <a:rPr lang="it-IT" dirty="0"/>
              <a:t> of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variables</a:t>
            </a:r>
            <a:r>
              <a:rPr lang="it-IT" dirty="0"/>
              <a:t> by a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drawn</a:t>
            </a:r>
            <a:r>
              <a:rPr lang="it-IT" dirty="0"/>
              <a:t> from the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variable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conditioned</a:t>
            </a:r>
            <a:r>
              <a:rPr lang="it-IT" dirty="0">
                <a:solidFill>
                  <a:srgbClr val="0000FF"/>
                </a:solidFill>
              </a:rPr>
              <a:t> on the </a:t>
            </a:r>
            <a:r>
              <a:rPr lang="it-IT" dirty="0" err="1">
                <a:solidFill>
                  <a:srgbClr val="0000FF"/>
                </a:solidFill>
              </a:rPr>
              <a:t>values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</a:t>
            </a:r>
            <a:r>
              <a:rPr lang="it-IT" dirty="0" err="1"/>
              <a:t>remaining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Gibbs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5D6DF8-0DFE-E341-9268-DA3A98D9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5" y="1700808"/>
            <a:ext cx="2692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9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Gibbs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5D6DF8-0DFE-E341-9268-DA3A98D9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5" y="1700808"/>
            <a:ext cx="2692400" cy="469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7A1861-4100-8241-9DCE-C5C55FA4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06" y="764704"/>
            <a:ext cx="8306994" cy="48045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11C9FE-3D44-C043-BD67-D47802A85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483696"/>
            <a:ext cx="764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BB1B10-E9D0-9F48-A10E-196391BB3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15771-DA23-DF49-B074-307648C3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Valid </a:t>
            </a:r>
            <a:r>
              <a:rPr lang="en-GB" dirty="0">
                <a:solidFill>
                  <a:srgbClr val="0000FF"/>
                </a:solidFill>
              </a:rPr>
              <a:t>probability distribution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Partition function Z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operation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intractable</a:t>
            </a:r>
            <a:r>
              <a:rPr lang="it-IT" dirty="0">
                <a:solidFill>
                  <a:srgbClr val="0000FF"/>
                </a:solidFill>
              </a:rPr>
              <a:t> for </a:t>
            </a:r>
            <a:r>
              <a:rPr lang="it-IT" dirty="0" err="1">
                <a:solidFill>
                  <a:srgbClr val="0000FF"/>
                </a:solidFill>
              </a:rPr>
              <a:t>many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interesting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endParaRPr lang="it-IT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5E61088-A29F-AF44-9594-E6717FA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Intractable</a:t>
            </a:r>
            <a:r>
              <a:rPr lang="it-IT" dirty="0"/>
              <a:t> </a:t>
            </a:r>
            <a:r>
              <a:rPr lang="it-IT" dirty="0" err="1"/>
              <a:t>partition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6FD3CD-87C8-D947-BE25-24EB28A9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1556792"/>
            <a:ext cx="3289300" cy="1092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51AA34-B211-4643-8546-E01FC244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8" y="3305152"/>
            <a:ext cx="2324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dirty="0" err="1">
                <a:solidFill>
                  <a:srgbClr val="0000FF"/>
                </a:solidFill>
              </a:rPr>
              <a:t>Normalized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Techniques used for training and evaluating models</a:t>
            </a:r>
          </a:p>
          <a:p>
            <a:pPr lvl="1">
              <a:defRPr/>
            </a:pPr>
            <a:r>
              <a:rPr lang="it-IT" dirty="0">
                <a:solidFill>
                  <a:srgbClr val="C00000"/>
                </a:solidFill>
              </a:rPr>
              <a:t>Log-</a:t>
            </a:r>
            <a:r>
              <a:rPr lang="it-IT" dirty="0" err="1">
                <a:solidFill>
                  <a:srgbClr val="C00000"/>
                </a:solidFill>
              </a:rPr>
              <a:t>Likelihood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Gradient</a:t>
            </a:r>
            <a:endParaRPr lang="it-IT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it-IT" dirty="0" err="1">
                <a:solidFill>
                  <a:srgbClr val="C00000"/>
                </a:solidFill>
              </a:rPr>
              <a:t>Stochastic</a:t>
            </a:r>
            <a:r>
              <a:rPr lang="it-IT" dirty="0">
                <a:solidFill>
                  <a:srgbClr val="C00000"/>
                </a:solidFill>
              </a:rPr>
              <a:t> Maximum </a:t>
            </a:r>
            <a:r>
              <a:rPr lang="it-IT" dirty="0" err="1">
                <a:solidFill>
                  <a:srgbClr val="C00000"/>
                </a:solidFill>
              </a:rPr>
              <a:t>Likelihood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Markov</a:t>
            </a:r>
            <a:r>
              <a:rPr lang="it-IT" dirty="0">
                <a:solidFill>
                  <a:srgbClr val="C00000"/>
                </a:solidFill>
              </a:rPr>
              <a:t> Chain Monte-Carlo </a:t>
            </a:r>
            <a:r>
              <a:rPr lang="it-IT" dirty="0" err="1">
                <a:solidFill>
                  <a:srgbClr val="C00000"/>
                </a:solidFill>
              </a:rPr>
              <a:t>sampling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Contrastive </a:t>
            </a:r>
            <a:r>
              <a:rPr lang="it-IT" dirty="0" err="1">
                <a:solidFill>
                  <a:srgbClr val="C00000"/>
                </a:solidFill>
              </a:rPr>
              <a:t>Divergence</a:t>
            </a:r>
            <a:r>
              <a:rPr lang="it-IT" dirty="0">
                <a:solidFill>
                  <a:srgbClr val="C00000"/>
                </a:solidFill>
              </a:rPr>
              <a:t> (CD)</a:t>
            </a: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Pseudolikelihood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>
                <a:solidFill>
                  <a:srgbClr val="C00000"/>
                </a:solidFill>
              </a:rPr>
              <a:t>Score </a:t>
            </a:r>
            <a:r>
              <a:rPr lang="it-IT" dirty="0" err="1">
                <a:solidFill>
                  <a:srgbClr val="C00000"/>
                </a:solidFill>
              </a:rPr>
              <a:t>Matching</a:t>
            </a:r>
            <a:r>
              <a:rPr lang="it-IT" dirty="0">
                <a:solidFill>
                  <a:srgbClr val="C00000"/>
                </a:solidFill>
              </a:rPr>
              <a:t> and Ratio </a:t>
            </a:r>
            <a:r>
              <a:rPr lang="it-IT" dirty="0" err="1">
                <a:solidFill>
                  <a:srgbClr val="C00000"/>
                </a:solidFill>
              </a:rPr>
              <a:t>Matching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Noise</a:t>
            </a:r>
            <a:r>
              <a:rPr lang="it-IT" dirty="0">
                <a:solidFill>
                  <a:srgbClr val="C00000"/>
                </a:solidFill>
              </a:rPr>
              <a:t>-Contrastive </a:t>
            </a:r>
            <a:r>
              <a:rPr lang="it-IT" dirty="0" err="1">
                <a:solidFill>
                  <a:srgbClr val="C00000"/>
                </a:solidFill>
              </a:rPr>
              <a:t>Estimation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Annealed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Importance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Sampling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>
                <a:solidFill>
                  <a:srgbClr val="C00000"/>
                </a:solidFill>
              </a:rPr>
              <a:t>Bridge </a:t>
            </a:r>
            <a:r>
              <a:rPr lang="it-IT" dirty="0" err="1">
                <a:solidFill>
                  <a:srgbClr val="C00000"/>
                </a:solidFill>
              </a:rPr>
              <a:t>Sampling</a:t>
            </a:r>
            <a:endParaRPr lang="it-IT" dirty="0">
              <a:solidFill>
                <a:srgbClr val="C00000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>
              <a:defRPr/>
            </a:pPr>
            <a:endParaRPr lang="it-IT" dirty="0"/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Intractable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partition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functions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467780-B743-0146-AB3A-65B817C41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737" y="1556792"/>
            <a:ext cx="3327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7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BB1B10-E9D0-9F48-A10E-196391BB3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15771-DA23-DF49-B074-307648C3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en-GB" dirty="0"/>
              <a:t>Gradient of the </a:t>
            </a:r>
            <a:r>
              <a:rPr lang="en-GB" dirty="0">
                <a:solidFill>
                  <a:srgbClr val="0000FF"/>
                </a:solidFill>
              </a:rPr>
              <a:t>likelihood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5E61088-A29F-AF44-9594-E6717FA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Log-</a:t>
            </a:r>
            <a:r>
              <a:rPr lang="it-IT" dirty="0" err="1"/>
              <a:t>Likelihood</a:t>
            </a:r>
            <a:r>
              <a:rPr lang="it-IT" dirty="0"/>
              <a:t> </a:t>
            </a:r>
            <a:r>
              <a:rPr lang="it-IT" dirty="0" err="1"/>
              <a:t>Gradient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D34867-A7CB-B549-AA24-B5BA3352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88" y="1628800"/>
            <a:ext cx="6261100" cy="698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59AB99-2A12-8441-934A-23C2295B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3829975"/>
            <a:ext cx="4546600" cy="7493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945173F-FE58-424C-81A9-0A3249916F93}"/>
              </a:ext>
            </a:extLst>
          </p:cNvPr>
          <p:cNvSpPr/>
          <p:nvPr/>
        </p:nvSpPr>
        <p:spPr>
          <a:xfrm>
            <a:off x="755576" y="302622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basis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for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variety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Monte Carlo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methods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approximately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maximizing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likelihood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models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with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intractable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partition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functions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63FC674-7223-4143-A01B-4CF7EFD40789}"/>
              </a:ext>
            </a:extLst>
          </p:cNvPr>
          <p:cNvSpPr/>
          <p:nvPr/>
        </p:nvSpPr>
        <p:spPr>
          <a:xfrm>
            <a:off x="1029474" y="4952237"/>
            <a:ext cx="768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burning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in a set of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Markov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chains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from a random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initialization</a:t>
            </a:r>
            <a:endParaRPr lang="it-IT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7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BB1B10-E9D0-9F48-A10E-196391BB3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5E61088-A29F-AF44-9594-E6717FA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MCMC </a:t>
            </a:r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EE2523-2785-5D40-B008-6562C1AD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22AA71-5819-884E-8420-1F887C3F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6" y="967563"/>
            <a:ext cx="8522664" cy="54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BB1B10-E9D0-9F48-A10E-196391BB3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5E61088-A29F-AF44-9594-E6717FA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Contrastive </a:t>
            </a:r>
            <a:r>
              <a:rPr lang="it-IT" dirty="0" err="1"/>
              <a:t>Divergence</a:t>
            </a:r>
            <a:r>
              <a:rPr lang="it-IT" dirty="0"/>
              <a:t> </a:t>
            </a:r>
            <a:endParaRPr lang="en-GB" dirty="0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9C03AEC-B484-3E41-9F1D-DBB9AE541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907" y="838200"/>
            <a:ext cx="8233499" cy="54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BB1B10-E9D0-9F48-A10E-196391BB3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5E61088-A29F-AF44-9594-E6717FA5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Score </a:t>
            </a:r>
            <a:r>
              <a:rPr lang="it-IT" dirty="0" err="1"/>
              <a:t>Matching</a:t>
            </a:r>
            <a:endParaRPr lang="en-GB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04E464-2CD9-0749-9ECC-BDDF70C6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550899B-94CC-174E-BB09-C763EB56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2" y="2152650"/>
            <a:ext cx="8013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4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Sampling </a:t>
            </a:r>
            <a:r>
              <a:rPr lang="it-IT" dirty="0" err="1"/>
              <a:t>methods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Sampling methods are used for </a:t>
            </a:r>
          </a:p>
          <a:p>
            <a:pPr lvl="2"/>
            <a:r>
              <a:rPr lang="it-IT" altLang="it-IT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intractable</a:t>
            </a: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partition</a:t>
            </a: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functions</a:t>
            </a:r>
            <a:endParaRPr lang="it-IT" altLang="it-IT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sampling data from </a:t>
            </a:r>
            <a:r>
              <a:rPr lang="it-IT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traning</a:t>
            </a:r>
            <a:r>
              <a:rPr 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set </a:t>
            </a:r>
          </a:p>
          <a:p>
            <a:pPr lvl="2"/>
            <a:r>
              <a:rPr lang="it-IT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assess</a:t>
            </a:r>
            <a:r>
              <a:rPr lang="it-IT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a model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29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Why sampling?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approximate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many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sums</a:t>
            </a:r>
            <a:r>
              <a:rPr lang="it-IT" dirty="0"/>
              <a:t> and </a:t>
            </a:r>
            <a:r>
              <a:rPr lang="it-IT" dirty="0" err="1">
                <a:solidFill>
                  <a:srgbClr val="0000FF"/>
                </a:solidFill>
              </a:rPr>
              <a:t>integrals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of the log </a:t>
            </a:r>
            <a:r>
              <a:rPr lang="it-IT" dirty="0" err="1">
                <a:solidFill>
                  <a:srgbClr val="0000FF"/>
                </a:solidFill>
              </a:rPr>
              <a:t>partition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of an </a:t>
            </a:r>
            <a:r>
              <a:rPr lang="it-IT" dirty="0" err="1">
                <a:solidFill>
                  <a:srgbClr val="0000FF"/>
                </a:solidFill>
              </a:rPr>
              <a:t>undirected</a:t>
            </a:r>
            <a:r>
              <a:rPr lang="it-IT" dirty="0">
                <a:solidFill>
                  <a:srgbClr val="0000FF"/>
                </a:solidFill>
              </a:rPr>
              <a:t> model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train</a:t>
            </a:r>
            <a:r>
              <a:rPr lang="it-IT" dirty="0">
                <a:solidFill>
                  <a:srgbClr val="0000FF"/>
                </a:solidFill>
              </a:rPr>
              <a:t> a model </a:t>
            </a:r>
            <a:r>
              <a:rPr lang="it-IT" dirty="0" err="1"/>
              <a:t>that</a:t>
            </a:r>
            <a:r>
              <a:rPr lang="it-IT" dirty="0"/>
              <a:t> can sample from </a:t>
            </a:r>
            <a:r>
              <a:rPr lang="it-IT" dirty="0">
                <a:solidFill>
                  <a:srgbClr val="0000FF"/>
                </a:solidFill>
              </a:rPr>
              <a:t>the training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Introduction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015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it-IT" dirty="0" err="1"/>
              <a:t>When</a:t>
            </a:r>
            <a:r>
              <a:rPr lang="it-IT" dirty="0"/>
              <a:t> a </a:t>
            </a:r>
            <a:r>
              <a:rPr lang="it-IT" dirty="0">
                <a:solidFill>
                  <a:srgbClr val="0000FF"/>
                </a:solidFill>
              </a:rPr>
              <a:t>sum </a:t>
            </a:r>
            <a:r>
              <a:rPr lang="it-IT" dirty="0"/>
              <a:t>or an </a:t>
            </a:r>
            <a:r>
              <a:rPr lang="it-IT" dirty="0" err="1">
                <a:solidFill>
                  <a:srgbClr val="0000FF"/>
                </a:solidFill>
              </a:rPr>
              <a:t>integral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cannot</a:t>
            </a:r>
            <a:r>
              <a:rPr lang="it-IT" dirty="0">
                <a:solidFill>
                  <a:srgbClr val="0000FF"/>
                </a:solidFill>
              </a:rPr>
              <a:t> be </a:t>
            </a:r>
            <a:r>
              <a:rPr lang="it-IT" dirty="0" err="1">
                <a:solidFill>
                  <a:srgbClr val="0000FF"/>
                </a:solidFill>
              </a:rPr>
              <a:t>computed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exactly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approximate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Monte Carlo </a:t>
            </a:r>
            <a:r>
              <a:rPr lang="it-IT" dirty="0" err="1">
                <a:solidFill>
                  <a:srgbClr val="0000FF"/>
                </a:solidFill>
              </a:rPr>
              <a:t>sampling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  <a:ea typeface="+mn-ea"/>
              </a:rPr>
              <a:t>Suppose</a:t>
            </a: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15F1F5-B0BF-EB46-9F72-46513C6C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3327772"/>
            <a:ext cx="4470400" cy="952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4C00644-FB12-E347-A103-F52DA72DC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4553322"/>
            <a:ext cx="4762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7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  <a:ea typeface="+mn-ea"/>
              </a:rPr>
              <a:t>Drawing </a:t>
            </a:r>
            <a:r>
              <a:rPr lang="en-GB" i="1" dirty="0">
                <a:solidFill>
                  <a:srgbClr val="0000FF"/>
                </a:solidFill>
                <a:ea typeface="+mn-ea"/>
              </a:rPr>
              <a:t>n</a:t>
            </a:r>
            <a:r>
              <a:rPr lang="en-GB" dirty="0">
                <a:solidFill>
                  <a:srgbClr val="0000FF"/>
                </a:solidFill>
                <a:ea typeface="+mn-ea"/>
              </a:rPr>
              <a:t> samples </a:t>
            </a: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30C65A-7541-044B-AFCE-B8FF509B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77528"/>
            <a:ext cx="1879600" cy="469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8C2532-EA4E-6742-8C37-8013500FB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775" y="1511972"/>
            <a:ext cx="2705100" cy="127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C164EF-CF1A-AD4B-A58B-AE9392E78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79" y="3028950"/>
            <a:ext cx="5575300" cy="1231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31A556-F7DB-0842-901B-E4CC722D65BC}"/>
              </a:ext>
            </a:extLst>
          </p:cNvPr>
          <p:cNvSpPr txBox="1"/>
          <p:nvPr/>
        </p:nvSpPr>
        <p:spPr>
          <a:xfrm>
            <a:off x="6896953" y="349436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Unbiased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052550-72CD-F642-8174-ECE1273CC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887" y="5225792"/>
            <a:ext cx="1778000" cy="6731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D44837-A877-0542-9220-802D6BDE1E58}"/>
              </a:ext>
            </a:extLst>
          </p:cNvPr>
          <p:cNvSpPr txBox="1"/>
          <p:nvPr/>
        </p:nvSpPr>
        <p:spPr>
          <a:xfrm>
            <a:off x="2920911" y="598727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for the law of large number           </a:t>
            </a:r>
            <a:r>
              <a:rPr lang="en-GB" dirty="0" err="1">
                <a:solidFill>
                  <a:srgbClr val="0000FF"/>
                </a:solidFill>
              </a:rPr>
              <a:t>i.i.d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52614D1-E8E7-E845-83A5-69D3E8BA0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0" y="3213100"/>
            <a:ext cx="533400" cy="431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9D00AC-36B4-994A-B77D-E04E2CE0A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767" y="5922732"/>
            <a:ext cx="533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5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  <a:ea typeface="+mn-ea"/>
              </a:rPr>
              <a:t>Variance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r>
              <a:rPr lang="en-GB" dirty="0">
                <a:solidFill>
                  <a:srgbClr val="0000FF"/>
                </a:solidFill>
              </a:rPr>
              <a:t>Central limit theorem</a:t>
            </a:r>
          </a:p>
          <a:p>
            <a:pPr lvl="1"/>
            <a:r>
              <a:rPr lang="it-IT" dirty="0" err="1"/>
              <a:t>converges</a:t>
            </a:r>
            <a:r>
              <a:rPr lang="it-IT" dirty="0"/>
              <a:t> to a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it-IT" dirty="0"/>
          </a:p>
          <a:p>
            <a:pPr marL="366713" lvl="1" indent="0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Sampling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58B64B2-135E-9046-9230-D420BEE0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502207"/>
            <a:ext cx="4127500" cy="2032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4535398-8D17-8441-A0B8-32BA70AC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197925"/>
            <a:ext cx="2336800" cy="4445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ADC240-DD88-A24C-9015-60AE5CDD8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5" y="5152593"/>
            <a:ext cx="381000" cy="406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0B6B297-121B-D848-B0B5-FECC1E536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893" y="4753191"/>
            <a:ext cx="482600" cy="2286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E3A7574-BAC1-AA48-9E83-34DB0EDA4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650" y="5535694"/>
            <a:ext cx="1397000" cy="8763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4B8DBC-264B-AA4F-9F53-8D1641B7F56C}"/>
              </a:ext>
            </a:extLst>
          </p:cNvPr>
          <p:cNvSpPr txBox="1"/>
          <p:nvPr/>
        </p:nvSpPr>
        <p:spPr>
          <a:xfrm>
            <a:off x="2714540" y="51896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converge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BED6B0-3BBF-EC4B-AA77-EDB6ACD221B9}"/>
              </a:ext>
            </a:extLst>
          </p:cNvPr>
          <p:cNvSpPr txBox="1"/>
          <p:nvPr/>
        </p:nvSpPr>
        <p:spPr>
          <a:xfrm>
            <a:off x="4887828" y="465377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mean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A75A90-07DC-9745-9A66-09A61C00F0B6}"/>
              </a:ext>
            </a:extLst>
          </p:cNvPr>
          <p:cNvSpPr txBox="1"/>
          <p:nvPr/>
        </p:nvSpPr>
        <p:spPr>
          <a:xfrm>
            <a:off x="5630094" y="574464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4270328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Markov chain </a:t>
            </a:r>
            <a:endParaRPr lang="en-GB" dirty="0">
              <a:solidFill>
                <a:srgbClr val="0000FF"/>
              </a:solidFill>
              <a:ea typeface="+mn-ea"/>
            </a:endParaRPr>
          </a:p>
          <a:p>
            <a:pPr lvl="1"/>
            <a:r>
              <a:rPr lang="en-GB" dirty="0">
                <a:solidFill>
                  <a:srgbClr val="0000FF"/>
                </a:solidFill>
              </a:rPr>
              <a:t>Updating state x 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Random state x </a:t>
            </a:r>
            <a:r>
              <a:rPr lang="en-GB" dirty="0"/>
              <a:t>and</a:t>
            </a:r>
            <a:r>
              <a:rPr lang="en-GB" dirty="0">
                <a:solidFill>
                  <a:srgbClr val="0000FF"/>
                </a:solidFill>
              </a:rPr>
              <a:t> transition distribution T(</a:t>
            </a:r>
            <a:r>
              <a:rPr lang="en-GB" dirty="0" err="1">
                <a:solidFill>
                  <a:srgbClr val="0000FF"/>
                </a:solidFill>
              </a:rPr>
              <a:t>x’|x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T(</a:t>
            </a:r>
            <a:r>
              <a:rPr lang="en-GB" dirty="0" err="1">
                <a:solidFill>
                  <a:srgbClr val="0000FF"/>
                </a:solidFill>
              </a:rPr>
              <a:t>x’|x</a:t>
            </a:r>
            <a:r>
              <a:rPr lang="en-GB" dirty="0">
                <a:solidFill>
                  <a:srgbClr val="0000FF"/>
                </a:solidFill>
              </a:rPr>
              <a:t>) probability </a:t>
            </a:r>
            <a:r>
              <a:rPr lang="it-IT" dirty="0" err="1"/>
              <a:t>that</a:t>
            </a:r>
            <a:r>
              <a:rPr lang="it-IT" dirty="0"/>
              <a:t> a random update </a:t>
            </a:r>
            <a:r>
              <a:rPr lang="it-IT" dirty="0" err="1"/>
              <a:t>will</a:t>
            </a:r>
            <a:r>
              <a:rPr lang="it-IT" dirty="0"/>
              <a:t> go to state x’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starts</a:t>
            </a:r>
            <a:r>
              <a:rPr lang="it-IT" dirty="0"/>
              <a:t> in state x</a:t>
            </a:r>
          </a:p>
          <a:p>
            <a:endParaRPr lang="it-IT" dirty="0"/>
          </a:p>
          <a:p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infinitely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many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Markov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chains</a:t>
            </a:r>
            <a:r>
              <a:rPr lang="it-IT" dirty="0">
                <a:solidFill>
                  <a:srgbClr val="0000FF"/>
                </a:solidFill>
              </a:rPr>
              <a:t> in </a:t>
            </a:r>
            <a:r>
              <a:rPr lang="it-IT" dirty="0" err="1">
                <a:solidFill>
                  <a:srgbClr val="0000FF"/>
                </a:solidFill>
              </a:rPr>
              <a:t>parallel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drawn</a:t>
            </a:r>
            <a:r>
              <a:rPr lang="it-IT" dirty="0"/>
              <a:t> from some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baseline="30000" dirty="0"/>
              <a:t>(t)</a:t>
            </a:r>
            <a:r>
              <a:rPr lang="it-IT" dirty="0"/>
              <a:t>(x)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Goal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baseline="30000" dirty="0"/>
              <a:t>(t)</a:t>
            </a:r>
            <a:r>
              <a:rPr lang="it-IT" dirty="0"/>
              <a:t>(x) </a:t>
            </a:r>
            <a:r>
              <a:rPr lang="it-IT" dirty="0" err="1"/>
              <a:t>converging</a:t>
            </a:r>
            <a:r>
              <a:rPr lang="it-IT" dirty="0"/>
              <a:t> to </a:t>
            </a:r>
            <a:r>
              <a:rPr lang="it-IT" dirty="0" err="1"/>
              <a:t>p</a:t>
            </a:r>
            <a:r>
              <a:rPr lang="it-IT" dirty="0"/>
              <a:t>(x)</a:t>
            </a:r>
          </a:p>
          <a:p>
            <a:pPr marL="366713" lvl="1" indent="0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Markov</a:t>
            </a:r>
            <a:r>
              <a:rPr lang="it-IT" altLang="it-IT" dirty="0">
                <a:ea typeface="ＭＳ Ｐゴシック" panose="020B0600070205080204" pitchFamily="34" charset="-128"/>
              </a:rPr>
              <a:t> Chain 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Methods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D2E279-D9D7-554F-8CCA-2673F27F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87" y="5531524"/>
            <a:ext cx="4330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7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Transition operator</a:t>
            </a:r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it-IT" dirty="0"/>
              <a:t>over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Markov</a:t>
            </a:r>
            <a:r>
              <a:rPr lang="it-IT" dirty="0"/>
              <a:t> </a:t>
            </a:r>
            <a:r>
              <a:rPr lang="it-IT" dirty="0" err="1"/>
              <a:t>chains</a:t>
            </a:r>
            <a:r>
              <a:rPr lang="it-IT" dirty="0"/>
              <a:t> </a:t>
            </a:r>
            <a:r>
              <a:rPr lang="it-IT" dirty="0" err="1"/>
              <a:t>run</a:t>
            </a:r>
            <a:r>
              <a:rPr lang="it-IT" dirty="0"/>
              <a:t> in </a:t>
            </a:r>
            <a:r>
              <a:rPr lang="it-IT" dirty="0" err="1"/>
              <a:t>parallel</a:t>
            </a:r>
            <a:r>
              <a:rPr lang="it-IT" dirty="0"/>
              <a:t> </a:t>
            </a:r>
            <a:r>
              <a:rPr lang="it-IT" dirty="0" err="1"/>
              <a:t>shifts</a:t>
            </a:r>
            <a:endParaRPr lang="it-IT" dirty="0"/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Markov</a:t>
            </a:r>
            <a:r>
              <a:rPr lang="it-IT" altLang="it-IT" dirty="0">
                <a:ea typeface="ＭＳ Ｐゴシック" panose="020B0600070205080204" pitchFamily="34" charset="-128"/>
              </a:rPr>
              <a:t> Chain 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Methods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9286AF-EE30-C448-B466-72316D61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175" y="1484784"/>
            <a:ext cx="3416300" cy="5842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A19142-AD78-E049-B216-2A398CA60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15" y="3925329"/>
            <a:ext cx="2082800" cy="825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43EECE-B95E-7C4D-87B8-742D254F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045" y="3900220"/>
            <a:ext cx="1943100" cy="6477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8F3E1B5-4312-0443-B8CF-CE8535C3100A}"/>
              </a:ext>
            </a:extLst>
          </p:cNvPr>
          <p:cNvSpPr/>
          <p:nvPr/>
        </p:nvSpPr>
        <p:spPr>
          <a:xfrm>
            <a:off x="1043607" y="4842316"/>
            <a:ext cx="76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columns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A (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stochastic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matrix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)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represents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probability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distribution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F0B79B-6E20-CD4D-AA56-BB84C676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637" y="5470078"/>
            <a:ext cx="6959600" cy="8255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99B3E1-A215-3F41-9C51-EC479F51181E}"/>
              </a:ext>
            </a:extLst>
          </p:cNvPr>
          <p:cNvSpPr/>
          <p:nvPr/>
        </p:nvSpPr>
        <p:spPr>
          <a:xfrm>
            <a:off x="791484" y="6328824"/>
            <a:ext cx="8339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guaranteed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to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have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eigenvector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with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eigenvalue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1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D489F77-05D2-F144-B6A0-419DEB6CAEA8}"/>
              </a:ext>
            </a:extLst>
          </p:cNvPr>
          <p:cNvSpPr/>
          <p:nvPr/>
        </p:nvSpPr>
        <p:spPr>
          <a:xfrm>
            <a:off x="5110145" y="32789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“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burning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in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” the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Markov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chain</a:t>
            </a:r>
            <a:endParaRPr lang="it-IT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4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Convergence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chosen</a:t>
            </a:r>
            <a:r>
              <a:rPr lang="it-IT" dirty="0"/>
              <a:t> T </a:t>
            </a:r>
            <a:r>
              <a:rPr lang="it-IT" dirty="0" err="1"/>
              <a:t>correctly</a:t>
            </a:r>
            <a:r>
              <a:rPr lang="it-IT" dirty="0"/>
              <a:t>,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stationary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equal</a:t>
            </a:r>
            <a:r>
              <a:rPr lang="it-IT" dirty="0"/>
              <a:t> to the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wish</a:t>
            </a:r>
            <a:r>
              <a:rPr lang="it-IT" dirty="0"/>
              <a:t> to sample from</a:t>
            </a:r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  <a:ea typeface="+mn-ea"/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Markov</a:t>
            </a:r>
            <a:r>
              <a:rPr lang="it-IT" altLang="it-IT" dirty="0">
                <a:ea typeface="ＭＳ Ｐゴシック" panose="020B0600070205080204" pitchFamily="34" charset="-128"/>
              </a:rPr>
              <a:t> Chain Monte Carlo </a:t>
            </a:r>
            <a:r>
              <a:rPr lang="it-IT" altLang="it-IT" dirty="0" err="1">
                <a:ea typeface="ＭＳ Ｐゴシック" panose="020B0600070205080204" pitchFamily="34" charset="-128"/>
              </a:rPr>
              <a:t>Methods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7E30CD-91EA-AA4A-B602-A942E725A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25" y="1412776"/>
            <a:ext cx="1930400" cy="635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67DD3A2-DD97-4F42-A4C3-2D54EC3DF615}"/>
              </a:ext>
            </a:extLst>
          </p:cNvPr>
          <p:cNvSpPr/>
          <p:nvPr/>
        </p:nvSpPr>
        <p:spPr>
          <a:xfrm>
            <a:off x="5829300" y="15456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Eigenvector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equation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4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36286</TotalTime>
  <Words>694</Words>
  <Application>Microsoft Macintosh PowerPoint</Application>
  <PresentationFormat>Presentazione su schermo (4:3)</PresentationFormat>
  <Paragraphs>184</Paragraphs>
  <Slides>20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Times New Roman</vt:lpstr>
      <vt:lpstr>Tw Cen MT</vt:lpstr>
      <vt:lpstr>Wingdings</vt:lpstr>
      <vt:lpstr>Wingdings 2</vt:lpstr>
      <vt:lpstr>13_asd</vt:lpstr>
      <vt:lpstr>Presentazione standard di PowerPoint</vt:lpstr>
      <vt:lpstr>Question 29</vt:lpstr>
      <vt:lpstr>Introduction</vt:lpstr>
      <vt:lpstr>Monte Carlo Sampling</vt:lpstr>
      <vt:lpstr>Monte Carlo Sampling</vt:lpstr>
      <vt:lpstr>Monte Carlo Sampling</vt:lpstr>
      <vt:lpstr>Markov Chain Monte Carlo Methods</vt:lpstr>
      <vt:lpstr>Markov Chain Monte Carlo Methods</vt:lpstr>
      <vt:lpstr>Markov Chain Monte Carlo Methods</vt:lpstr>
      <vt:lpstr>Sampling</vt:lpstr>
      <vt:lpstr>Gibbs sampling</vt:lpstr>
      <vt:lpstr>Gibbs sampling</vt:lpstr>
      <vt:lpstr>Gibbs sampling</vt:lpstr>
      <vt:lpstr>Intractable partition functions</vt:lpstr>
      <vt:lpstr>Intractable partition functions</vt:lpstr>
      <vt:lpstr>Log-Likelihood Gradient</vt:lpstr>
      <vt:lpstr>MCMC </vt:lpstr>
      <vt:lpstr>Contrastive Divergence </vt:lpstr>
      <vt:lpstr>Score Matching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368</cp:revision>
  <dcterms:modified xsi:type="dcterms:W3CDTF">2023-02-04T20:44:51Z</dcterms:modified>
</cp:coreProperties>
</file>