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8"/>
  </p:notesMasterIdLst>
  <p:sldIdLst>
    <p:sldId id="286" r:id="rId2"/>
    <p:sldId id="298" r:id="rId3"/>
    <p:sldId id="472" r:id="rId4"/>
    <p:sldId id="479" r:id="rId5"/>
    <p:sldId id="480" r:id="rId6"/>
    <p:sldId id="475" r:id="rId7"/>
    <p:sldId id="476" r:id="rId8"/>
    <p:sldId id="478" r:id="rId9"/>
    <p:sldId id="473" r:id="rId10"/>
    <p:sldId id="474" r:id="rId11"/>
    <p:sldId id="482" r:id="rId12"/>
    <p:sldId id="483" r:id="rId13"/>
    <p:sldId id="490" r:id="rId14"/>
    <p:sldId id="484" r:id="rId15"/>
    <p:sldId id="485" r:id="rId16"/>
    <p:sldId id="425" r:id="rId17"/>
  </p:sldIdLst>
  <p:sldSz cx="9144000" cy="6858000" type="screen4x3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614D2"/>
    <a:srgbClr val="006699"/>
    <a:srgbClr val="4507DF"/>
    <a:srgbClr val="0066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6" autoAdjust="0"/>
    <p:restoredTop sz="93061" autoAdjust="0"/>
  </p:normalViewPr>
  <p:slideViewPr>
    <p:cSldViewPr>
      <p:cViewPr varScale="1">
        <p:scale>
          <a:sx n="119" d="100"/>
          <a:sy n="119" d="100"/>
        </p:scale>
        <p:origin x="23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13A91-428B-43A1-B121-A38FECBC4285}" type="datetimeFigureOut">
              <a:rPr lang="it-IT" smtClean="0"/>
              <a:pPr/>
              <a:t>04/02/23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BF785-1ABB-4769-9A76-4D2C63D1EE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53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id="{AA2BB18D-C0E0-5942-9AA4-B2B56921FE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fld id="{B01C2390-7ECD-1D44-8FE5-EF20C14E3364}" type="slidenum">
              <a:rPr lang="en-GB" altLang="it-IT" smtClean="0"/>
              <a:pPr>
                <a:spcBef>
                  <a:spcPct val="0"/>
                </a:spcBef>
                <a:buFont typeface="Wingdings" pitchFamily="2" charset="2"/>
                <a:buNone/>
              </a:pPr>
              <a:t>10</a:t>
            </a:fld>
            <a:endParaRPr lang="en-GB" altLang="it-IT"/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FB6BCD50-44D2-964D-AEA1-9BA32091F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 Box 2">
            <a:extLst>
              <a:ext uri="{FF2B5EF4-FFF2-40B4-BE49-F238E27FC236}">
                <a16:creationId xmlns:a16="http://schemas.microsoft.com/office/drawing/2014/main" id="{3D77D910-197A-D148-8FDA-EE64E67AA22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IP fornisce un </a:t>
            </a:r>
            <a:r>
              <a:rPr lang="en-GB" altLang="it-IT">
                <a:solidFill>
                  <a:srgbClr val="3333CC"/>
                </a:solidFill>
                <a:ea typeface="ＭＳ Ｐゴシック" panose="020B0600070205080204" pitchFamily="34" charset="-128"/>
              </a:rPr>
              <a:t>servizio best-effort</a:t>
            </a:r>
            <a:r>
              <a:rPr lang="en-GB" altLang="it-IT">
                <a:ea typeface="ＭＳ Ｐゴシック" panose="020B0600070205080204" pitchFamily="34" charset="-128"/>
              </a:rPr>
              <a:t>: fa il massimo sforzo per recapitare i datagrammi il più velocemente possibile, senza fornire però nessuna assicurazione in merito 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al ritardo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all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>
                <a:ea typeface="ＭＳ Ｐゴシック" panose="020B0600070205080204" pitchFamily="34" charset="-128"/>
              </a:rPr>
              <a:t>entità del jitter di pacchetti 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 Essendo la</a:t>
            </a:r>
            <a:r>
              <a:rPr lang="en-GB" altLang="it-IT" i="1">
                <a:ea typeface="ＭＳ Ｐゴシック" panose="020B0600070205080204" pitchFamily="34" charset="-128"/>
              </a:rPr>
              <a:t> telefonia</a:t>
            </a:r>
            <a:r>
              <a:rPr lang="en-GB" altLang="it-IT">
                <a:ea typeface="ＭＳ Ｐゴシック" panose="020B0600070205080204" pitchFamily="34" charset="-128"/>
              </a:rPr>
              <a:t> internet e la</a:t>
            </a:r>
            <a:r>
              <a:rPr lang="en-GB" altLang="it-IT" i="1">
                <a:ea typeface="ＭＳ Ｐゴシック" panose="020B0600070205080204" pitchFamily="34" charset="-128"/>
              </a:rPr>
              <a:t> videoconferenza</a:t>
            </a:r>
            <a:r>
              <a:rPr lang="en-GB" altLang="it-IT">
                <a:ea typeface="ＭＳ Ｐゴシック" panose="020B0600070205080204" pitchFamily="34" charset="-128"/>
              </a:rPr>
              <a:t> in tempo reale particolarmente sensibili a questi aspetti, 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>
                <a:ea typeface="ＭＳ Ｐゴシック" panose="020B0600070205080204" pitchFamily="34" charset="-128"/>
              </a:rPr>
              <a:t>assenza di garanzie crea notevoli </a:t>
            </a:r>
            <a:r>
              <a:rPr lang="en-GB" altLang="ja-JP">
                <a:solidFill>
                  <a:srgbClr val="3333CC"/>
                </a:solidFill>
                <a:ea typeface="ＭＳ Ｐゴシック" panose="020B0600070205080204" pitchFamily="34" charset="-128"/>
              </a:rPr>
              <a:t>problemi </a:t>
            </a:r>
            <a:r>
              <a:rPr lang="en-GB" altLang="ja-JP">
                <a:ea typeface="ＭＳ Ｐゴシック" panose="020B0600070205080204" pitchFamily="34" charset="-128"/>
              </a:rPr>
              <a:t>alla progettazione ti tali applicazioni. </a:t>
            </a: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Per fortuna, i progettisti possono introdurre </a:t>
            </a:r>
            <a:r>
              <a:rPr lang="en-GB" altLang="it-IT" i="1">
                <a:solidFill>
                  <a:srgbClr val="3333CC"/>
                </a:solidFill>
                <a:ea typeface="ＭＳ Ｐゴシック" panose="020B0600070205080204" pitchFamily="34" charset="-128"/>
              </a:rPr>
              <a:t>svariati meccanismi</a:t>
            </a:r>
            <a:r>
              <a:rPr lang="en-GB" altLang="it-IT">
                <a:ea typeface="ＭＳ Ｐゴシック" panose="020B0600070205080204" pitchFamily="34" charset="-128"/>
              </a:rPr>
              <a:t> che consentono di preservare una buona qualità audio e video, almeno nei casi in cui ritardi, jitter e perdite non siano eccessivi. </a:t>
            </a: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Tratteremo il caso della telefonia Internet. </a:t>
            </a:r>
          </a:p>
          <a:p>
            <a:pPr>
              <a:spcBef>
                <a:spcPts val="463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0615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id="{AA2BB18D-C0E0-5942-9AA4-B2B56921FE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fld id="{B01C2390-7ECD-1D44-8FE5-EF20C14E3364}" type="slidenum">
              <a:rPr lang="en-GB" altLang="it-IT" smtClean="0"/>
              <a:pPr>
                <a:spcBef>
                  <a:spcPct val="0"/>
                </a:spcBef>
                <a:buFont typeface="Wingdings" pitchFamily="2" charset="2"/>
                <a:buNone/>
              </a:pPr>
              <a:t>11</a:t>
            </a:fld>
            <a:endParaRPr lang="en-GB" altLang="it-IT"/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FB6BCD50-44D2-964D-AEA1-9BA32091F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 Box 2">
            <a:extLst>
              <a:ext uri="{FF2B5EF4-FFF2-40B4-BE49-F238E27FC236}">
                <a16:creationId xmlns:a16="http://schemas.microsoft.com/office/drawing/2014/main" id="{3D77D910-197A-D148-8FDA-EE64E67AA22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IP fornisce un </a:t>
            </a:r>
            <a:r>
              <a:rPr lang="en-GB" altLang="it-IT">
                <a:solidFill>
                  <a:srgbClr val="3333CC"/>
                </a:solidFill>
                <a:ea typeface="ＭＳ Ｐゴシック" panose="020B0600070205080204" pitchFamily="34" charset="-128"/>
              </a:rPr>
              <a:t>servizio best-effort</a:t>
            </a:r>
            <a:r>
              <a:rPr lang="en-GB" altLang="it-IT">
                <a:ea typeface="ＭＳ Ｐゴシック" panose="020B0600070205080204" pitchFamily="34" charset="-128"/>
              </a:rPr>
              <a:t>: fa il massimo sforzo per recapitare i datagrammi il più velocemente possibile, senza fornire però nessuna assicurazione in merito 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al ritardo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all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>
                <a:ea typeface="ＭＳ Ｐゴシック" panose="020B0600070205080204" pitchFamily="34" charset="-128"/>
              </a:rPr>
              <a:t>entità del jitter di pacchetti 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 Essendo la</a:t>
            </a:r>
            <a:r>
              <a:rPr lang="en-GB" altLang="it-IT" i="1">
                <a:ea typeface="ＭＳ Ｐゴシック" panose="020B0600070205080204" pitchFamily="34" charset="-128"/>
              </a:rPr>
              <a:t> telefonia</a:t>
            </a:r>
            <a:r>
              <a:rPr lang="en-GB" altLang="it-IT">
                <a:ea typeface="ＭＳ Ｐゴシック" panose="020B0600070205080204" pitchFamily="34" charset="-128"/>
              </a:rPr>
              <a:t> internet e la</a:t>
            </a:r>
            <a:r>
              <a:rPr lang="en-GB" altLang="it-IT" i="1">
                <a:ea typeface="ＭＳ Ｐゴシック" panose="020B0600070205080204" pitchFamily="34" charset="-128"/>
              </a:rPr>
              <a:t> videoconferenza</a:t>
            </a:r>
            <a:r>
              <a:rPr lang="en-GB" altLang="it-IT">
                <a:ea typeface="ＭＳ Ｐゴシック" panose="020B0600070205080204" pitchFamily="34" charset="-128"/>
              </a:rPr>
              <a:t> in tempo reale particolarmente sensibili a questi aspetti, 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>
                <a:ea typeface="ＭＳ Ｐゴシック" panose="020B0600070205080204" pitchFamily="34" charset="-128"/>
              </a:rPr>
              <a:t>assenza di garanzie crea notevoli </a:t>
            </a:r>
            <a:r>
              <a:rPr lang="en-GB" altLang="ja-JP">
                <a:solidFill>
                  <a:srgbClr val="3333CC"/>
                </a:solidFill>
                <a:ea typeface="ＭＳ Ｐゴシック" panose="020B0600070205080204" pitchFamily="34" charset="-128"/>
              </a:rPr>
              <a:t>problemi </a:t>
            </a:r>
            <a:r>
              <a:rPr lang="en-GB" altLang="ja-JP">
                <a:ea typeface="ＭＳ Ｐゴシック" panose="020B0600070205080204" pitchFamily="34" charset="-128"/>
              </a:rPr>
              <a:t>alla progettazione ti tali applicazioni. </a:t>
            </a: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Per fortuna, i progettisti possono introdurre </a:t>
            </a:r>
            <a:r>
              <a:rPr lang="en-GB" altLang="it-IT" i="1">
                <a:solidFill>
                  <a:srgbClr val="3333CC"/>
                </a:solidFill>
                <a:ea typeface="ＭＳ Ｐゴシック" panose="020B0600070205080204" pitchFamily="34" charset="-128"/>
              </a:rPr>
              <a:t>svariati meccanismi</a:t>
            </a:r>
            <a:r>
              <a:rPr lang="en-GB" altLang="it-IT">
                <a:ea typeface="ＭＳ Ｐゴシック" panose="020B0600070205080204" pitchFamily="34" charset="-128"/>
              </a:rPr>
              <a:t> che consentono di preservare una buona qualità audio e video, almeno nei casi in cui ritardi, jitter e perdite non siano eccessivi. </a:t>
            </a: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Tratteremo il caso della telefonia Internet. </a:t>
            </a:r>
          </a:p>
          <a:p>
            <a:pPr>
              <a:spcBef>
                <a:spcPts val="463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257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id="{AA2BB18D-C0E0-5942-9AA4-B2B56921FE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fld id="{B01C2390-7ECD-1D44-8FE5-EF20C14E3364}" type="slidenum">
              <a:rPr lang="en-GB" altLang="it-IT" smtClean="0"/>
              <a:pPr>
                <a:spcBef>
                  <a:spcPct val="0"/>
                </a:spcBef>
                <a:buFont typeface="Wingdings" pitchFamily="2" charset="2"/>
                <a:buNone/>
              </a:pPr>
              <a:t>12</a:t>
            </a:fld>
            <a:endParaRPr lang="en-GB" altLang="it-IT"/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FB6BCD50-44D2-964D-AEA1-9BA32091F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 Box 2">
            <a:extLst>
              <a:ext uri="{FF2B5EF4-FFF2-40B4-BE49-F238E27FC236}">
                <a16:creationId xmlns:a16="http://schemas.microsoft.com/office/drawing/2014/main" id="{3D77D910-197A-D148-8FDA-EE64E67AA22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IP fornisce un </a:t>
            </a:r>
            <a:r>
              <a:rPr lang="en-GB" altLang="it-IT">
                <a:solidFill>
                  <a:srgbClr val="3333CC"/>
                </a:solidFill>
                <a:ea typeface="ＭＳ Ｐゴシック" panose="020B0600070205080204" pitchFamily="34" charset="-128"/>
              </a:rPr>
              <a:t>servizio best-effort</a:t>
            </a:r>
            <a:r>
              <a:rPr lang="en-GB" altLang="it-IT">
                <a:ea typeface="ＭＳ Ｐゴシック" panose="020B0600070205080204" pitchFamily="34" charset="-128"/>
              </a:rPr>
              <a:t>: fa il massimo sforzo per recapitare i datagrammi il più velocemente possibile, senza fornire però nessuna assicurazione in merito 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al ritardo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all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>
                <a:ea typeface="ＭＳ Ｐゴシック" panose="020B0600070205080204" pitchFamily="34" charset="-128"/>
              </a:rPr>
              <a:t>entità del jitter di pacchetti 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 Essendo la</a:t>
            </a:r>
            <a:r>
              <a:rPr lang="en-GB" altLang="it-IT" i="1">
                <a:ea typeface="ＭＳ Ｐゴシック" panose="020B0600070205080204" pitchFamily="34" charset="-128"/>
              </a:rPr>
              <a:t> telefonia</a:t>
            </a:r>
            <a:r>
              <a:rPr lang="en-GB" altLang="it-IT">
                <a:ea typeface="ＭＳ Ｐゴシック" panose="020B0600070205080204" pitchFamily="34" charset="-128"/>
              </a:rPr>
              <a:t> internet e la</a:t>
            </a:r>
            <a:r>
              <a:rPr lang="en-GB" altLang="it-IT" i="1">
                <a:ea typeface="ＭＳ Ｐゴシック" panose="020B0600070205080204" pitchFamily="34" charset="-128"/>
              </a:rPr>
              <a:t> videoconferenza</a:t>
            </a:r>
            <a:r>
              <a:rPr lang="en-GB" altLang="it-IT">
                <a:ea typeface="ＭＳ Ｐゴシック" panose="020B0600070205080204" pitchFamily="34" charset="-128"/>
              </a:rPr>
              <a:t> in tempo reale particolarmente sensibili a questi aspetti, 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>
                <a:ea typeface="ＭＳ Ｐゴシック" panose="020B0600070205080204" pitchFamily="34" charset="-128"/>
              </a:rPr>
              <a:t>assenza di garanzie crea notevoli </a:t>
            </a:r>
            <a:r>
              <a:rPr lang="en-GB" altLang="ja-JP">
                <a:solidFill>
                  <a:srgbClr val="3333CC"/>
                </a:solidFill>
                <a:ea typeface="ＭＳ Ｐゴシック" panose="020B0600070205080204" pitchFamily="34" charset="-128"/>
              </a:rPr>
              <a:t>problemi </a:t>
            </a:r>
            <a:r>
              <a:rPr lang="en-GB" altLang="ja-JP">
                <a:ea typeface="ＭＳ Ｐゴシック" panose="020B0600070205080204" pitchFamily="34" charset="-128"/>
              </a:rPr>
              <a:t>alla progettazione ti tali applicazioni. </a:t>
            </a: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Per fortuna, i progettisti possono introdurre </a:t>
            </a:r>
            <a:r>
              <a:rPr lang="en-GB" altLang="it-IT" i="1">
                <a:solidFill>
                  <a:srgbClr val="3333CC"/>
                </a:solidFill>
                <a:ea typeface="ＭＳ Ｐゴシック" panose="020B0600070205080204" pitchFamily="34" charset="-128"/>
              </a:rPr>
              <a:t>svariati meccanismi</a:t>
            </a:r>
            <a:r>
              <a:rPr lang="en-GB" altLang="it-IT">
                <a:ea typeface="ＭＳ Ｐゴシック" panose="020B0600070205080204" pitchFamily="34" charset="-128"/>
              </a:rPr>
              <a:t> che consentono di preservare una buona qualità audio e video, almeno nei casi in cui ritardi, jitter e perdite non siano eccessivi. </a:t>
            </a: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Tratteremo il caso della telefonia Internet. </a:t>
            </a:r>
          </a:p>
          <a:p>
            <a:pPr>
              <a:spcBef>
                <a:spcPts val="463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6745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id="{AA2BB18D-C0E0-5942-9AA4-B2B56921FE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fld id="{B01C2390-7ECD-1D44-8FE5-EF20C14E3364}" type="slidenum">
              <a:rPr lang="en-GB" altLang="it-IT" smtClean="0"/>
              <a:pPr>
                <a:spcBef>
                  <a:spcPct val="0"/>
                </a:spcBef>
                <a:buFont typeface="Wingdings" pitchFamily="2" charset="2"/>
                <a:buNone/>
              </a:pPr>
              <a:t>13</a:t>
            </a:fld>
            <a:endParaRPr lang="en-GB" altLang="it-IT"/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FB6BCD50-44D2-964D-AEA1-9BA32091F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 Box 2">
            <a:extLst>
              <a:ext uri="{FF2B5EF4-FFF2-40B4-BE49-F238E27FC236}">
                <a16:creationId xmlns:a16="http://schemas.microsoft.com/office/drawing/2014/main" id="{3D77D910-197A-D148-8FDA-EE64E67AA22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IP fornisce un </a:t>
            </a:r>
            <a:r>
              <a:rPr lang="en-GB" altLang="it-IT">
                <a:solidFill>
                  <a:srgbClr val="3333CC"/>
                </a:solidFill>
                <a:ea typeface="ＭＳ Ｐゴシック" panose="020B0600070205080204" pitchFamily="34" charset="-128"/>
              </a:rPr>
              <a:t>servizio best-effort</a:t>
            </a:r>
            <a:r>
              <a:rPr lang="en-GB" altLang="it-IT">
                <a:ea typeface="ＭＳ Ｐゴシック" panose="020B0600070205080204" pitchFamily="34" charset="-128"/>
              </a:rPr>
              <a:t>: fa il massimo sforzo per recapitare i datagrammi il più velocemente possibile, senza fornire però nessuna assicurazione in merito 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al ritardo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all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>
                <a:ea typeface="ＭＳ Ｐゴシック" panose="020B0600070205080204" pitchFamily="34" charset="-128"/>
              </a:rPr>
              <a:t>entità del jitter di pacchetti 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 Essendo la</a:t>
            </a:r>
            <a:r>
              <a:rPr lang="en-GB" altLang="it-IT" i="1">
                <a:ea typeface="ＭＳ Ｐゴシック" panose="020B0600070205080204" pitchFamily="34" charset="-128"/>
              </a:rPr>
              <a:t> telefonia</a:t>
            </a:r>
            <a:r>
              <a:rPr lang="en-GB" altLang="it-IT">
                <a:ea typeface="ＭＳ Ｐゴシック" panose="020B0600070205080204" pitchFamily="34" charset="-128"/>
              </a:rPr>
              <a:t> internet e la</a:t>
            </a:r>
            <a:r>
              <a:rPr lang="en-GB" altLang="it-IT" i="1">
                <a:ea typeface="ＭＳ Ｐゴシック" panose="020B0600070205080204" pitchFamily="34" charset="-128"/>
              </a:rPr>
              <a:t> videoconferenza</a:t>
            </a:r>
            <a:r>
              <a:rPr lang="en-GB" altLang="it-IT">
                <a:ea typeface="ＭＳ Ｐゴシック" panose="020B0600070205080204" pitchFamily="34" charset="-128"/>
              </a:rPr>
              <a:t> in tempo reale particolarmente sensibili a questi aspetti, 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>
                <a:ea typeface="ＭＳ Ｐゴシック" panose="020B0600070205080204" pitchFamily="34" charset="-128"/>
              </a:rPr>
              <a:t>assenza di garanzie crea notevoli </a:t>
            </a:r>
            <a:r>
              <a:rPr lang="en-GB" altLang="ja-JP">
                <a:solidFill>
                  <a:srgbClr val="3333CC"/>
                </a:solidFill>
                <a:ea typeface="ＭＳ Ｐゴシック" panose="020B0600070205080204" pitchFamily="34" charset="-128"/>
              </a:rPr>
              <a:t>problemi </a:t>
            </a:r>
            <a:r>
              <a:rPr lang="en-GB" altLang="ja-JP">
                <a:ea typeface="ＭＳ Ｐゴシック" panose="020B0600070205080204" pitchFamily="34" charset="-128"/>
              </a:rPr>
              <a:t>alla progettazione ti tali applicazioni. </a:t>
            </a: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Per fortuna, i progettisti possono introdurre </a:t>
            </a:r>
            <a:r>
              <a:rPr lang="en-GB" altLang="it-IT" i="1">
                <a:solidFill>
                  <a:srgbClr val="3333CC"/>
                </a:solidFill>
                <a:ea typeface="ＭＳ Ｐゴシック" panose="020B0600070205080204" pitchFamily="34" charset="-128"/>
              </a:rPr>
              <a:t>svariati meccanismi</a:t>
            </a:r>
            <a:r>
              <a:rPr lang="en-GB" altLang="it-IT">
                <a:ea typeface="ＭＳ Ｐゴシック" panose="020B0600070205080204" pitchFamily="34" charset="-128"/>
              </a:rPr>
              <a:t> che consentono di preservare una buona qualità audio e video, almeno nei casi in cui ritardi, jitter e perdite non siano eccessivi. </a:t>
            </a: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Tratteremo il caso della telefonia Internet. </a:t>
            </a:r>
          </a:p>
          <a:p>
            <a:pPr>
              <a:spcBef>
                <a:spcPts val="463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1594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id="{AA2BB18D-C0E0-5942-9AA4-B2B56921FE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fld id="{B01C2390-7ECD-1D44-8FE5-EF20C14E3364}" type="slidenum">
              <a:rPr lang="en-GB" altLang="it-IT" smtClean="0"/>
              <a:pPr>
                <a:spcBef>
                  <a:spcPct val="0"/>
                </a:spcBef>
                <a:buFont typeface="Wingdings" pitchFamily="2" charset="2"/>
                <a:buNone/>
              </a:pPr>
              <a:t>14</a:t>
            </a:fld>
            <a:endParaRPr lang="en-GB" altLang="it-IT"/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FB6BCD50-44D2-964D-AEA1-9BA32091F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 Box 2">
            <a:extLst>
              <a:ext uri="{FF2B5EF4-FFF2-40B4-BE49-F238E27FC236}">
                <a16:creationId xmlns:a16="http://schemas.microsoft.com/office/drawing/2014/main" id="{3D77D910-197A-D148-8FDA-EE64E67AA22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IP fornisce un </a:t>
            </a:r>
            <a:r>
              <a:rPr lang="en-GB" altLang="it-IT">
                <a:solidFill>
                  <a:srgbClr val="3333CC"/>
                </a:solidFill>
                <a:ea typeface="ＭＳ Ｐゴシック" panose="020B0600070205080204" pitchFamily="34" charset="-128"/>
              </a:rPr>
              <a:t>servizio best-effort</a:t>
            </a:r>
            <a:r>
              <a:rPr lang="en-GB" altLang="it-IT">
                <a:ea typeface="ＭＳ Ｐゴシック" panose="020B0600070205080204" pitchFamily="34" charset="-128"/>
              </a:rPr>
              <a:t>: fa il massimo sforzo per recapitare i datagrammi il più velocemente possibile, senza fornire però nessuna assicurazione in merito 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al ritardo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all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>
                <a:ea typeface="ＭＳ Ｐゴシック" panose="020B0600070205080204" pitchFamily="34" charset="-128"/>
              </a:rPr>
              <a:t>entità del jitter di pacchetti 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 Essendo la</a:t>
            </a:r>
            <a:r>
              <a:rPr lang="en-GB" altLang="it-IT" i="1">
                <a:ea typeface="ＭＳ Ｐゴシック" panose="020B0600070205080204" pitchFamily="34" charset="-128"/>
              </a:rPr>
              <a:t> telefonia</a:t>
            </a:r>
            <a:r>
              <a:rPr lang="en-GB" altLang="it-IT">
                <a:ea typeface="ＭＳ Ｐゴシック" panose="020B0600070205080204" pitchFamily="34" charset="-128"/>
              </a:rPr>
              <a:t> internet e la</a:t>
            </a:r>
            <a:r>
              <a:rPr lang="en-GB" altLang="it-IT" i="1">
                <a:ea typeface="ＭＳ Ｐゴシック" panose="020B0600070205080204" pitchFamily="34" charset="-128"/>
              </a:rPr>
              <a:t> videoconferenza</a:t>
            </a:r>
            <a:r>
              <a:rPr lang="en-GB" altLang="it-IT">
                <a:ea typeface="ＭＳ Ｐゴシック" panose="020B0600070205080204" pitchFamily="34" charset="-128"/>
              </a:rPr>
              <a:t> in tempo reale particolarmente sensibili a questi aspetti, 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>
                <a:ea typeface="ＭＳ Ｐゴシック" panose="020B0600070205080204" pitchFamily="34" charset="-128"/>
              </a:rPr>
              <a:t>assenza di garanzie crea notevoli </a:t>
            </a:r>
            <a:r>
              <a:rPr lang="en-GB" altLang="ja-JP">
                <a:solidFill>
                  <a:srgbClr val="3333CC"/>
                </a:solidFill>
                <a:ea typeface="ＭＳ Ｐゴシック" panose="020B0600070205080204" pitchFamily="34" charset="-128"/>
              </a:rPr>
              <a:t>problemi </a:t>
            </a:r>
            <a:r>
              <a:rPr lang="en-GB" altLang="ja-JP">
                <a:ea typeface="ＭＳ Ｐゴシック" panose="020B0600070205080204" pitchFamily="34" charset="-128"/>
              </a:rPr>
              <a:t>alla progettazione ti tali applicazioni. </a:t>
            </a: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Per fortuna, i progettisti possono introdurre </a:t>
            </a:r>
            <a:r>
              <a:rPr lang="en-GB" altLang="it-IT" i="1">
                <a:solidFill>
                  <a:srgbClr val="3333CC"/>
                </a:solidFill>
                <a:ea typeface="ＭＳ Ｐゴシック" panose="020B0600070205080204" pitchFamily="34" charset="-128"/>
              </a:rPr>
              <a:t>svariati meccanismi</a:t>
            </a:r>
            <a:r>
              <a:rPr lang="en-GB" altLang="it-IT">
                <a:ea typeface="ＭＳ Ｐゴシック" panose="020B0600070205080204" pitchFamily="34" charset="-128"/>
              </a:rPr>
              <a:t> che consentono di preservare una buona qualità audio e video, almeno nei casi in cui ritardi, jitter e perdite non siano eccessivi. </a:t>
            </a: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Tratteremo il caso della telefonia Internet. </a:t>
            </a:r>
          </a:p>
          <a:p>
            <a:pPr>
              <a:spcBef>
                <a:spcPts val="463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3031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id="{AA2BB18D-C0E0-5942-9AA4-B2B56921FE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fld id="{B01C2390-7ECD-1D44-8FE5-EF20C14E3364}" type="slidenum">
              <a:rPr lang="en-GB" altLang="it-IT" smtClean="0"/>
              <a:pPr>
                <a:spcBef>
                  <a:spcPct val="0"/>
                </a:spcBef>
                <a:buFont typeface="Wingdings" pitchFamily="2" charset="2"/>
                <a:buNone/>
              </a:pPr>
              <a:t>15</a:t>
            </a:fld>
            <a:endParaRPr lang="en-GB" altLang="it-IT"/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FB6BCD50-44D2-964D-AEA1-9BA32091F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 Box 2">
            <a:extLst>
              <a:ext uri="{FF2B5EF4-FFF2-40B4-BE49-F238E27FC236}">
                <a16:creationId xmlns:a16="http://schemas.microsoft.com/office/drawing/2014/main" id="{3D77D910-197A-D148-8FDA-EE64E67AA22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IP fornisce un </a:t>
            </a:r>
            <a:r>
              <a:rPr lang="en-GB" altLang="it-IT">
                <a:solidFill>
                  <a:srgbClr val="3333CC"/>
                </a:solidFill>
                <a:ea typeface="ＭＳ Ｐゴシック" panose="020B0600070205080204" pitchFamily="34" charset="-128"/>
              </a:rPr>
              <a:t>servizio best-effort</a:t>
            </a:r>
            <a:r>
              <a:rPr lang="en-GB" altLang="it-IT">
                <a:ea typeface="ＭＳ Ｐゴシック" panose="020B0600070205080204" pitchFamily="34" charset="-128"/>
              </a:rPr>
              <a:t>: fa il massimo sforzo per recapitare i datagrammi il più velocemente possibile, senza fornire però nessuna assicurazione in merito 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al ritardo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all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>
                <a:ea typeface="ＭＳ Ｐゴシック" panose="020B0600070205080204" pitchFamily="34" charset="-128"/>
              </a:rPr>
              <a:t>entità del jitter di pacchetti 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 Essendo la</a:t>
            </a:r>
            <a:r>
              <a:rPr lang="en-GB" altLang="it-IT" i="1">
                <a:ea typeface="ＭＳ Ｐゴシック" panose="020B0600070205080204" pitchFamily="34" charset="-128"/>
              </a:rPr>
              <a:t> telefonia</a:t>
            </a:r>
            <a:r>
              <a:rPr lang="en-GB" altLang="it-IT">
                <a:ea typeface="ＭＳ Ｐゴシック" panose="020B0600070205080204" pitchFamily="34" charset="-128"/>
              </a:rPr>
              <a:t> internet e la</a:t>
            </a:r>
            <a:r>
              <a:rPr lang="en-GB" altLang="it-IT" i="1">
                <a:ea typeface="ＭＳ Ｐゴシック" panose="020B0600070205080204" pitchFamily="34" charset="-128"/>
              </a:rPr>
              <a:t> videoconferenza</a:t>
            </a:r>
            <a:r>
              <a:rPr lang="en-GB" altLang="it-IT">
                <a:ea typeface="ＭＳ Ｐゴシック" panose="020B0600070205080204" pitchFamily="34" charset="-128"/>
              </a:rPr>
              <a:t> in tempo reale particolarmente sensibili a questi aspetti, 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>
                <a:ea typeface="ＭＳ Ｐゴシック" panose="020B0600070205080204" pitchFamily="34" charset="-128"/>
              </a:rPr>
              <a:t>assenza di garanzie crea notevoli </a:t>
            </a:r>
            <a:r>
              <a:rPr lang="en-GB" altLang="ja-JP">
                <a:solidFill>
                  <a:srgbClr val="3333CC"/>
                </a:solidFill>
                <a:ea typeface="ＭＳ Ｐゴシック" panose="020B0600070205080204" pitchFamily="34" charset="-128"/>
              </a:rPr>
              <a:t>problemi </a:t>
            </a:r>
            <a:r>
              <a:rPr lang="en-GB" altLang="ja-JP">
                <a:ea typeface="ＭＳ Ｐゴシック" panose="020B0600070205080204" pitchFamily="34" charset="-128"/>
              </a:rPr>
              <a:t>alla progettazione ti tali applicazioni. </a:t>
            </a: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Per fortuna, i progettisti possono introdurre </a:t>
            </a:r>
            <a:r>
              <a:rPr lang="en-GB" altLang="it-IT" i="1">
                <a:solidFill>
                  <a:srgbClr val="3333CC"/>
                </a:solidFill>
                <a:ea typeface="ＭＳ Ｐゴシック" panose="020B0600070205080204" pitchFamily="34" charset="-128"/>
              </a:rPr>
              <a:t>svariati meccanismi</a:t>
            </a:r>
            <a:r>
              <a:rPr lang="en-GB" altLang="it-IT">
                <a:ea typeface="ＭＳ Ｐゴシック" panose="020B0600070205080204" pitchFamily="34" charset="-128"/>
              </a:rPr>
              <a:t> che consentono di preservare una buona qualità audio e video, almeno nei casi in cui ritardi, jitter e perdite non siano eccessivi. </a:t>
            </a: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Tratteremo il caso della telefonia Internet. </a:t>
            </a:r>
          </a:p>
          <a:p>
            <a:pPr>
              <a:spcBef>
                <a:spcPts val="463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6213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16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567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2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id="{AA2BB18D-C0E0-5942-9AA4-B2B56921FE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fld id="{B01C2390-7ECD-1D44-8FE5-EF20C14E3364}" type="slidenum">
              <a:rPr lang="en-GB" altLang="it-IT" smtClean="0"/>
              <a:pPr>
                <a:spcBef>
                  <a:spcPct val="0"/>
                </a:spcBef>
                <a:buFont typeface="Wingdings" pitchFamily="2" charset="2"/>
                <a:buNone/>
              </a:pPr>
              <a:t>3</a:t>
            </a:fld>
            <a:endParaRPr lang="en-GB" altLang="it-IT"/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FB6BCD50-44D2-964D-AEA1-9BA32091F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 Box 2">
            <a:extLst>
              <a:ext uri="{FF2B5EF4-FFF2-40B4-BE49-F238E27FC236}">
                <a16:creationId xmlns:a16="http://schemas.microsoft.com/office/drawing/2014/main" id="{3D77D910-197A-D148-8FDA-EE64E67AA22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IP fornisce un </a:t>
            </a:r>
            <a:r>
              <a:rPr lang="en-GB" altLang="it-IT">
                <a:solidFill>
                  <a:srgbClr val="3333CC"/>
                </a:solidFill>
                <a:ea typeface="ＭＳ Ｐゴシック" panose="020B0600070205080204" pitchFamily="34" charset="-128"/>
              </a:rPr>
              <a:t>servizio best-effort</a:t>
            </a:r>
            <a:r>
              <a:rPr lang="en-GB" altLang="it-IT">
                <a:ea typeface="ＭＳ Ｐゴシック" panose="020B0600070205080204" pitchFamily="34" charset="-128"/>
              </a:rPr>
              <a:t>: fa il massimo sforzo per recapitare i datagrammi il più velocemente possibile, senza fornire però nessuna assicurazione in merito 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al ritardo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all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>
                <a:ea typeface="ＭＳ Ｐゴシック" panose="020B0600070205080204" pitchFamily="34" charset="-128"/>
              </a:rPr>
              <a:t>entità del jitter di pacchetti 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 Essendo la</a:t>
            </a:r>
            <a:r>
              <a:rPr lang="en-GB" altLang="it-IT" i="1">
                <a:ea typeface="ＭＳ Ｐゴシック" panose="020B0600070205080204" pitchFamily="34" charset="-128"/>
              </a:rPr>
              <a:t> telefonia</a:t>
            </a:r>
            <a:r>
              <a:rPr lang="en-GB" altLang="it-IT">
                <a:ea typeface="ＭＳ Ｐゴシック" panose="020B0600070205080204" pitchFamily="34" charset="-128"/>
              </a:rPr>
              <a:t> internet e la</a:t>
            </a:r>
            <a:r>
              <a:rPr lang="en-GB" altLang="it-IT" i="1">
                <a:ea typeface="ＭＳ Ｐゴシック" panose="020B0600070205080204" pitchFamily="34" charset="-128"/>
              </a:rPr>
              <a:t> videoconferenza</a:t>
            </a:r>
            <a:r>
              <a:rPr lang="en-GB" altLang="it-IT">
                <a:ea typeface="ＭＳ Ｐゴシック" panose="020B0600070205080204" pitchFamily="34" charset="-128"/>
              </a:rPr>
              <a:t> in tempo reale particolarmente sensibili a questi aspetti, 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>
                <a:ea typeface="ＭＳ Ｐゴシック" panose="020B0600070205080204" pitchFamily="34" charset="-128"/>
              </a:rPr>
              <a:t>assenza di garanzie crea notevoli </a:t>
            </a:r>
            <a:r>
              <a:rPr lang="en-GB" altLang="ja-JP">
                <a:solidFill>
                  <a:srgbClr val="3333CC"/>
                </a:solidFill>
                <a:ea typeface="ＭＳ Ｐゴシック" panose="020B0600070205080204" pitchFamily="34" charset="-128"/>
              </a:rPr>
              <a:t>problemi </a:t>
            </a:r>
            <a:r>
              <a:rPr lang="en-GB" altLang="ja-JP">
                <a:ea typeface="ＭＳ Ｐゴシック" panose="020B0600070205080204" pitchFamily="34" charset="-128"/>
              </a:rPr>
              <a:t>alla progettazione ti tali applicazioni. </a:t>
            </a: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Per fortuna, i progettisti possono introdurre </a:t>
            </a:r>
            <a:r>
              <a:rPr lang="en-GB" altLang="it-IT" i="1">
                <a:solidFill>
                  <a:srgbClr val="3333CC"/>
                </a:solidFill>
                <a:ea typeface="ＭＳ Ｐゴシック" panose="020B0600070205080204" pitchFamily="34" charset="-128"/>
              </a:rPr>
              <a:t>svariati meccanismi</a:t>
            </a:r>
            <a:r>
              <a:rPr lang="en-GB" altLang="it-IT">
                <a:ea typeface="ＭＳ Ｐゴシック" panose="020B0600070205080204" pitchFamily="34" charset="-128"/>
              </a:rPr>
              <a:t> che consentono di preservare una buona qualità audio e video, almeno nei casi in cui ritardi, jitter e perdite non siano eccessivi. </a:t>
            </a: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Tratteremo il caso della telefonia Internet. </a:t>
            </a:r>
          </a:p>
          <a:p>
            <a:pPr>
              <a:spcBef>
                <a:spcPts val="463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8741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id="{AA2BB18D-C0E0-5942-9AA4-B2B56921FE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fld id="{B01C2390-7ECD-1D44-8FE5-EF20C14E3364}" type="slidenum">
              <a:rPr lang="en-GB" altLang="it-IT" smtClean="0"/>
              <a:pPr>
                <a:spcBef>
                  <a:spcPct val="0"/>
                </a:spcBef>
                <a:buFont typeface="Wingdings" pitchFamily="2" charset="2"/>
                <a:buNone/>
              </a:pPr>
              <a:t>4</a:t>
            </a:fld>
            <a:endParaRPr lang="en-GB" altLang="it-IT"/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FB6BCD50-44D2-964D-AEA1-9BA32091F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 Box 2">
            <a:extLst>
              <a:ext uri="{FF2B5EF4-FFF2-40B4-BE49-F238E27FC236}">
                <a16:creationId xmlns:a16="http://schemas.microsoft.com/office/drawing/2014/main" id="{3D77D910-197A-D148-8FDA-EE64E67AA22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 dirty="0">
                <a:ea typeface="ＭＳ Ｐゴシック" panose="020B0600070205080204" pitchFamily="34" charset="-128"/>
              </a:rPr>
              <a:t>IP </a:t>
            </a:r>
            <a:r>
              <a:rPr lang="en-GB" altLang="it-IT" dirty="0" err="1">
                <a:ea typeface="ＭＳ Ｐゴシック" panose="020B0600070205080204" pitchFamily="34" charset="-128"/>
              </a:rPr>
              <a:t>fornisce</a:t>
            </a:r>
            <a:r>
              <a:rPr lang="en-GB" altLang="it-IT" dirty="0">
                <a:ea typeface="ＭＳ Ｐゴシック" panose="020B0600070205080204" pitchFamily="34" charset="-128"/>
              </a:rPr>
              <a:t> un </a:t>
            </a:r>
            <a:r>
              <a:rPr lang="en-GB" altLang="it-IT" dirty="0" err="1">
                <a:solidFill>
                  <a:srgbClr val="3333CC"/>
                </a:solidFill>
                <a:ea typeface="ＭＳ Ｐゴシック" panose="020B0600070205080204" pitchFamily="34" charset="-128"/>
              </a:rPr>
              <a:t>servizio</a:t>
            </a:r>
            <a:r>
              <a:rPr lang="en-GB" altLang="it-IT" dirty="0">
                <a:solidFill>
                  <a:srgbClr val="3333CC"/>
                </a:solidFill>
                <a:ea typeface="ＭＳ Ｐゴシック" panose="020B0600070205080204" pitchFamily="34" charset="-128"/>
              </a:rPr>
              <a:t> best-effort</a:t>
            </a:r>
            <a:r>
              <a:rPr lang="en-GB" altLang="it-IT" dirty="0">
                <a:ea typeface="ＭＳ Ｐゴシック" panose="020B0600070205080204" pitchFamily="34" charset="-128"/>
              </a:rPr>
              <a:t>: fa </a:t>
            </a:r>
            <a:r>
              <a:rPr lang="en-GB" altLang="it-IT" dirty="0" err="1">
                <a:ea typeface="ＭＳ Ｐゴシック" panose="020B0600070205080204" pitchFamily="34" charset="-128"/>
              </a:rPr>
              <a:t>il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massimo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sforzo</a:t>
            </a:r>
            <a:r>
              <a:rPr lang="en-GB" altLang="it-IT" dirty="0">
                <a:ea typeface="ＭＳ Ｐゴシック" panose="020B0600070205080204" pitchFamily="34" charset="-128"/>
              </a:rPr>
              <a:t> per </a:t>
            </a:r>
            <a:r>
              <a:rPr lang="en-GB" altLang="it-IT" dirty="0" err="1">
                <a:ea typeface="ＭＳ Ｐゴシック" panose="020B0600070205080204" pitchFamily="34" charset="-128"/>
              </a:rPr>
              <a:t>recapitare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i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datagrammi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il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più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velocemente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possibile</a:t>
            </a:r>
            <a:r>
              <a:rPr lang="en-GB" altLang="it-IT" dirty="0">
                <a:ea typeface="ＭＳ Ｐゴシック" panose="020B0600070205080204" pitchFamily="34" charset="-128"/>
              </a:rPr>
              <a:t>, senza </a:t>
            </a:r>
            <a:r>
              <a:rPr lang="en-GB" altLang="it-IT" dirty="0" err="1">
                <a:ea typeface="ＭＳ Ｐゴシック" panose="020B0600070205080204" pitchFamily="34" charset="-128"/>
              </a:rPr>
              <a:t>fornire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però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nessuna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assicurazione</a:t>
            </a:r>
            <a:r>
              <a:rPr lang="en-GB" altLang="it-IT" dirty="0">
                <a:ea typeface="ＭＳ Ｐゴシック" panose="020B0600070205080204" pitchFamily="34" charset="-128"/>
              </a:rPr>
              <a:t> in </a:t>
            </a:r>
            <a:r>
              <a:rPr lang="en-GB" altLang="it-IT" dirty="0" err="1">
                <a:ea typeface="ＭＳ Ｐゴシック" panose="020B0600070205080204" pitchFamily="34" charset="-128"/>
              </a:rPr>
              <a:t>merito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 dirty="0">
                <a:ea typeface="ＭＳ Ｐゴシック" panose="020B0600070205080204" pitchFamily="34" charset="-128"/>
              </a:rPr>
              <a:t>al </a:t>
            </a:r>
            <a:r>
              <a:rPr lang="en-GB" altLang="it-IT" dirty="0" err="1">
                <a:ea typeface="ＭＳ Ｐゴシック" panose="020B0600070205080204" pitchFamily="34" charset="-128"/>
              </a:rPr>
              <a:t>ritardo</a:t>
            </a:r>
            <a:endParaRPr lang="en-GB" altLang="it-IT" dirty="0">
              <a:ea typeface="ＭＳ Ｐゴシック" panose="020B0600070205080204" pitchFamily="34" charset="-128"/>
            </a:endParaRP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 dirty="0">
                <a:ea typeface="ＭＳ Ｐゴシック" panose="020B0600070205080204" pitchFamily="34" charset="-128"/>
              </a:rPr>
              <a:t>all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 dirty="0" err="1">
                <a:ea typeface="ＭＳ Ｐゴシック" panose="020B0600070205080204" pitchFamily="34" charset="-128"/>
              </a:rPr>
              <a:t>entità</a:t>
            </a:r>
            <a:r>
              <a:rPr lang="en-GB" altLang="ja-JP" dirty="0">
                <a:ea typeface="ＭＳ Ｐゴシック" panose="020B0600070205080204" pitchFamily="34" charset="-128"/>
              </a:rPr>
              <a:t> del jitter di </a:t>
            </a:r>
            <a:r>
              <a:rPr lang="en-GB" altLang="ja-JP" dirty="0" err="1">
                <a:ea typeface="ＭＳ Ｐゴシック" panose="020B0600070205080204" pitchFamily="34" charset="-128"/>
              </a:rPr>
              <a:t>pacchetti</a:t>
            </a:r>
            <a:r>
              <a:rPr lang="en-GB" altLang="ja-JP" dirty="0">
                <a:ea typeface="ＭＳ Ｐゴシック" panose="020B0600070205080204" pitchFamily="34" charset="-128"/>
              </a:rPr>
              <a:t> 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 dirty="0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Essendo</a:t>
            </a:r>
            <a:r>
              <a:rPr lang="en-GB" altLang="it-IT" dirty="0">
                <a:ea typeface="ＭＳ Ｐゴシック" panose="020B0600070205080204" pitchFamily="34" charset="-128"/>
              </a:rPr>
              <a:t> la</a:t>
            </a:r>
            <a:r>
              <a:rPr lang="en-GB" altLang="it-IT" i="1" dirty="0">
                <a:ea typeface="ＭＳ Ｐゴシック" panose="020B0600070205080204" pitchFamily="34" charset="-128"/>
              </a:rPr>
              <a:t> </a:t>
            </a:r>
            <a:r>
              <a:rPr lang="en-GB" altLang="it-IT" i="1" dirty="0" err="1">
                <a:ea typeface="ＭＳ Ｐゴシック" panose="020B0600070205080204" pitchFamily="34" charset="-128"/>
              </a:rPr>
              <a:t>telefonia</a:t>
            </a:r>
            <a:r>
              <a:rPr lang="en-GB" altLang="it-IT" dirty="0">
                <a:ea typeface="ＭＳ Ｐゴシック" panose="020B0600070205080204" pitchFamily="34" charset="-128"/>
              </a:rPr>
              <a:t> internet e la</a:t>
            </a:r>
            <a:r>
              <a:rPr lang="en-GB" altLang="it-IT" i="1" dirty="0">
                <a:ea typeface="ＭＳ Ｐゴシック" panose="020B0600070205080204" pitchFamily="34" charset="-128"/>
              </a:rPr>
              <a:t> </a:t>
            </a:r>
            <a:r>
              <a:rPr lang="en-GB" altLang="it-IT" i="1" dirty="0" err="1">
                <a:ea typeface="ＭＳ Ｐゴシック" panose="020B0600070205080204" pitchFamily="34" charset="-128"/>
              </a:rPr>
              <a:t>videoconferenza</a:t>
            </a:r>
            <a:r>
              <a:rPr lang="en-GB" altLang="it-IT" dirty="0">
                <a:ea typeface="ＭＳ Ｐゴシック" panose="020B0600070205080204" pitchFamily="34" charset="-128"/>
              </a:rPr>
              <a:t> in tempo </a:t>
            </a:r>
            <a:r>
              <a:rPr lang="en-GB" altLang="it-IT" dirty="0" err="1">
                <a:ea typeface="ＭＳ Ｐゴシック" panose="020B0600070205080204" pitchFamily="34" charset="-128"/>
              </a:rPr>
              <a:t>reale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particolarmente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sensibili</a:t>
            </a:r>
            <a:r>
              <a:rPr lang="en-GB" altLang="it-IT" dirty="0">
                <a:ea typeface="ＭＳ Ｐゴシック" panose="020B0600070205080204" pitchFamily="34" charset="-128"/>
              </a:rPr>
              <a:t> a </a:t>
            </a:r>
            <a:r>
              <a:rPr lang="en-GB" altLang="it-IT" dirty="0" err="1">
                <a:ea typeface="ＭＳ Ｐゴシック" panose="020B0600070205080204" pitchFamily="34" charset="-128"/>
              </a:rPr>
              <a:t>questi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aspetti</a:t>
            </a:r>
            <a:r>
              <a:rPr lang="en-GB" altLang="it-IT" dirty="0">
                <a:ea typeface="ＭＳ Ｐゴシック" panose="020B0600070205080204" pitchFamily="34" charset="-128"/>
              </a:rPr>
              <a:t>, 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 dirty="0" err="1">
                <a:ea typeface="ＭＳ Ｐゴシック" panose="020B0600070205080204" pitchFamily="34" charset="-128"/>
              </a:rPr>
              <a:t>assenza</a:t>
            </a:r>
            <a:r>
              <a:rPr lang="en-GB" altLang="ja-JP" dirty="0">
                <a:ea typeface="ＭＳ Ｐゴシック" panose="020B0600070205080204" pitchFamily="34" charset="-128"/>
              </a:rPr>
              <a:t> di </a:t>
            </a:r>
            <a:r>
              <a:rPr lang="en-GB" altLang="ja-JP" dirty="0" err="1">
                <a:ea typeface="ＭＳ Ｐゴシック" panose="020B0600070205080204" pitchFamily="34" charset="-128"/>
              </a:rPr>
              <a:t>garanzie</a:t>
            </a:r>
            <a:r>
              <a:rPr lang="en-GB" altLang="ja-JP" dirty="0">
                <a:ea typeface="ＭＳ Ｐゴシック" panose="020B0600070205080204" pitchFamily="34" charset="-128"/>
              </a:rPr>
              <a:t> </a:t>
            </a:r>
            <a:r>
              <a:rPr lang="en-GB" altLang="ja-JP" dirty="0" err="1">
                <a:ea typeface="ＭＳ Ｐゴシック" panose="020B0600070205080204" pitchFamily="34" charset="-128"/>
              </a:rPr>
              <a:t>crea</a:t>
            </a:r>
            <a:r>
              <a:rPr lang="en-GB" altLang="ja-JP" dirty="0">
                <a:ea typeface="ＭＳ Ｐゴシック" panose="020B0600070205080204" pitchFamily="34" charset="-128"/>
              </a:rPr>
              <a:t> </a:t>
            </a:r>
            <a:r>
              <a:rPr lang="en-GB" altLang="ja-JP" dirty="0" err="1">
                <a:ea typeface="ＭＳ Ｐゴシック" panose="020B0600070205080204" pitchFamily="34" charset="-128"/>
              </a:rPr>
              <a:t>notevoli</a:t>
            </a:r>
            <a:r>
              <a:rPr lang="en-GB" altLang="ja-JP" dirty="0">
                <a:ea typeface="ＭＳ Ｐゴシック" panose="020B0600070205080204" pitchFamily="34" charset="-128"/>
              </a:rPr>
              <a:t> </a:t>
            </a:r>
            <a:r>
              <a:rPr lang="en-GB" altLang="ja-JP" dirty="0" err="1">
                <a:solidFill>
                  <a:srgbClr val="3333CC"/>
                </a:solidFill>
                <a:ea typeface="ＭＳ Ｐゴシック" panose="020B0600070205080204" pitchFamily="34" charset="-128"/>
              </a:rPr>
              <a:t>problemi</a:t>
            </a:r>
            <a:r>
              <a:rPr lang="en-GB" altLang="ja-JP" dirty="0">
                <a:solidFill>
                  <a:srgbClr val="3333CC"/>
                </a:solidFill>
                <a:ea typeface="ＭＳ Ｐゴシック" panose="020B0600070205080204" pitchFamily="34" charset="-128"/>
              </a:rPr>
              <a:t> </a:t>
            </a:r>
            <a:r>
              <a:rPr lang="en-GB" altLang="ja-JP" dirty="0" err="1">
                <a:ea typeface="ＭＳ Ｐゴシック" panose="020B0600070205080204" pitchFamily="34" charset="-128"/>
              </a:rPr>
              <a:t>alla</a:t>
            </a:r>
            <a:r>
              <a:rPr lang="en-GB" altLang="ja-JP" dirty="0">
                <a:ea typeface="ＭＳ Ｐゴシック" panose="020B0600070205080204" pitchFamily="34" charset="-128"/>
              </a:rPr>
              <a:t> </a:t>
            </a:r>
            <a:r>
              <a:rPr lang="en-GB" altLang="ja-JP" dirty="0" err="1">
                <a:ea typeface="ＭＳ Ｐゴシック" panose="020B0600070205080204" pitchFamily="34" charset="-128"/>
              </a:rPr>
              <a:t>progettazione</a:t>
            </a:r>
            <a:r>
              <a:rPr lang="en-GB" altLang="ja-JP" dirty="0">
                <a:ea typeface="ＭＳ Ｐゴシック" panose="020B0600070205080204" pitchFamily="34" charset="-128"/>
              </a:rPr>
              <a:t> </a:t>
            </a:r>
            <a:r>
              <a:rPr lang="en-GB" altLang="ja-JP" dirty="0" err="1">
                <a:ea typeface="ＭＳ Ｐゴシック" panose="020B0600070205080204" pitchFamily="34" charset="-128"/>
              </a:rPr>
              <a:t>ti</a:t>
            </a:r>
            <a:r>
              <a:rPr lang="en-GB" altLang="ja-JP" dirty="0">
                <a:ea typeface="ＭＳ Ｐゴシック" panose="020B0600070205080204" pitchFamily="34" charset="-128"/>
              </a:rPr>
              <a:t> </a:t>
            </a:r>
            <a:r>
              <a:rPr lang="en-GB" altLang="ja-JP" dirty="0" err="1">
                <a:ea typeface="ＭＳ Ｐゴシック" panose="020B0600070205080204" pitchFamily="34" charset="-128"/>
              </a:rPr>
              <a:t>tali</a:t>
            </a:r>
            <a:r>
              <a:rPr lang="en-GB" altLang="ja-JP" dirty="0">
                <a:ea typeface="ＭＳ Ｐゴシック" panose="020B0600070205080204" pitchFamily="34" charset="-128"/>
              </a:rPr>
              <a:t> </a:t>
            </a:r>
            <a:r>
              <a:rPr lang="en-GB" altLang="ja-JP" dirty="0" err="1">
                <a:ea typeface="ＭＳ Ｐゴシック" panose="020B0600070205080204" pitchFamily="34" charset="-128"/>
              </a:rPr>
              <a:t>applicazioni</a:t>
            </a:r>
            <a:r>
              <a:rPr lang="en-GB" altLang="ja-JP" dirty="0"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 dirty="0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 dirty="0">
                <a:ea typeface="ＭＳ Ｐゴシック" panose="020B0600070205080204" pitchFamily="34" charset="-128"/>
              </a:rPr>
              <a:t>Per </a:t>
            </a:r>
            <a:r>
              <a:rPr lang="en-GB" altLang="it-IT" dirty="0" err="1">
                <a:ea typeface="ＭＳ Ｐゴシック" panose="020B0600070205080204" pitchFamily="34" charset="-128"/>
              </a:rPr>
              <a:t>fortuna</a:t>
            </a:r>
            <a:r>
              <a:rPr lang="en-GB" altLang="it-IT" dirty="0">
                <a:ea typeface="ＭＳ Ｐゴシック" panose="020B0600070205080204" pitchFamily="34" charset="-128"/>
              </a:rPr>
              <a:t>, </a:t>
            </a:r>
            <a:r>
              <a:rPr lang="en-GB" altLang="it-IT" dirty="0" err="1">
                <a:ea typeface="ＭＳ Ｐゴシック" panose="020B0600070205080204" pitchFamily="34" charset="-128"/>
              </a:rPr>
              <a:t>i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progettisti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possono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introdurre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i="1" dirty="0" err="1">
                <a:solidFill>
                  <a:srgbClr val="3333CC"/>
                </a:solidFill>
                <a:ea typeface="ＭＳ Ｐゴシック" panose="020B0600070205080204" pitchFamily="34" charset="-128"/>
              </a:rPr>
              <a:t>svariati</a:t>
            </a:r>
            <a:r>
              <a:rPr lang="en-GB" altLang="it-IT" i="1" dirty="0">
                <a:solidFill>
                  <a:srgbClr val="3333CC"/>
                </a:solidFill>
                <a:ea typeface="ＭＳ Ｐゴシック" panose="020B0600070205080204" pitchFamily="34" charset="-128"/>
              </a:rPr>
              <a:t> </a:t>
            </a:r>
            <a:r>
              <a:rPr lang="en-GB" altLang="it-IT" i="1" dirty="0" err="1">
                <a:solidFill>
                  <a:srgbClr val="3333CC"/>
                </a:solidFill>
                <a:ea typeface="ＭＳ Ｐゴシック" panose="020B0600070205080204" pitchFamily="34" charset="-128"/>
              </a:rPr>
              <a:t>meccanismi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che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consentono</a:t>
            </a:r>
            <a:r>
              <a:rPr lang="en-GB" altLang="it-IT" dirty="0">
                <a:ea typeface="ＭＳ Ｐゴシック" panose="020B0600070205080204" pitchFamily="34" charset="-128"/>
              </a:rPr>
              <a:t> di </a:t>
            </a:r>
            <a:r>
              <a:rPr lang="en-GB" altLang="it-IT" dirty="0" err="1">
                <a:ea typeface="ＭＳ Ｐゴシック" panose="020B0600070205080204" pitchFamily="34" charset="-128"/>
              </a:rPr>
              <a:t>preservare</a:t>
            </a:r>
            <a:r>
              <a:rPr lang="en-GB" altLang="it-IT" dirty="0">
                <a:ea typeface="ＭＳ Ｐゴシック" panose="020B0600070205080204" pitchFamily="34" charset="-128"/>
              </a:rPr>
              <a:t> una </a:t>
            </a:r>
            <a:r>
              <a:rPr lang="en-GB" altLang="it-IT" dirty="0" err="1">
                <a:ea typeface="ＭＳ Ｐゴシック" panose="020B0600070205080204" pitchFamily="34" charset="-128"/>
              </a:rPr>
              <a:t>buona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qualità</a:t>
            </a:r>
            <a:r>
              <a:rPr lang="en-GB" altLang="it-IT" dirty="0">
                <a:ea typeface="ＭＳ Ｐゴシック" panose="020B0600070205080204" pitchFamily="34" charset="-128"/>
              </a:rPr>
              <a:t> audio e video, </a:t>
            </a:r>
            <a:r>
              <a:rPr lang="en-GB" altLang="it-IT" dirty="0" err="1">
                <a:ea typeface="ＭＳ Ｐゴシック" panose="020B0600070205080204" pitchFamily="34" charset="-128"/>
              </a:rPr>
              <a:t>almeno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nei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casi</a:t>
            </a:r>
            <a:r>
              <a:rPr lang="en-GB" altLang="it-IT" dirty="0">
                <a:ea typeface="ＭＳ Ｐゴシック" panose="020B0600070205080204" pitchFamily="34" charset="-128"/>
              </a:rPr>
              <a:t> in cui </a:t>
            </a:r>
            <a:r>
              <a:rPr lang="en-GB" altLang="it-IT" dirty="0" err="1">
                <a:ea typeface="ＭＳ Ｐゴシック" panose="020B0600070205080204" pitchFamily="34" charset="-128"/>
              </a:rPr>
              <a:t>ritardi</a:t>
            </a:r>
            <a:r>
              <a:rPr lang="en-GB" altLang="it-IT" dirty="0">
                <a:ea typeface="ＭＳ Ｐゴシック" panose="020B0600070205080204" pitchFamily="34" charset="-128"/>
              </a:rPr>
              <a:t>, jitter e </a:t>
            </a:r>
            <a:r>
              <a:rPr lang="en-GB" altLang="it-IT" dirty="0" err="1">
                <a:ea typeface="ＭＳ Ｐゴシック" panose="020B0600070205080204" pitchFamily="34" charset="-128"/>
              </a:rPr>
              <a:t>perdite</a:t>
            </a:r>
            <a:r>
              <a:rPr lang="en-GB" altLang="it-IT" dirty="0">
                <a:ea typeface="ＭＳ Ｐゴシック" panose="020B0600070205080204" pitchFamily="34" charset="-128"/>
              </a:rPr>
              <a:t> non </a:t>
            </a:r>
            <a:r>
              <a:rPr lang="en-GB" altLang="it-IT" dirty="0" err="1">
                <a:ea typeface="ＭＳ Ｐゴシック" panose="020B0600070205080204" pitchFamily="34" charset="-128"/>
              </a:rPr>
              <a:t>siano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eccessivi</a:t>
            </a:r>
            <a:r>
              <a:rPr lang="en-GB" altLang="it-IT" dirty="0"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 dirty="0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 dirty="0" err="1">
                <a:ea typeface="ＭＳ Ｐゴシック" panose="020B0600070205080204" pitchFamily="34" charset="-128"/>
              </a:rPr>
              <a:t>Tratteremo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il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caso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della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telefonia</a:t>
            </a:r>
            <a:r>
              <a:rPr lang="en-GB" altLang="it-IT" dirty="0">
                <a:ea typeface="ＭＳ Ｐゴシック" panose="020B0600070205080204" pitchFamily="34" charset="-128"/>
              </a:rPr>
              <a:t> Internet. </a:t>
            </a:r>
          </a:p>
          <a:p>
            <a:pPr>
              <a:spcBef>
                <a:spcPts val="463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6629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id="{AA2BB18D-C0E0-5942-9AA4-B2B56921FE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fld id="{B01C2390-7ECD-1D44-8FE5-EF20C14E3364}" type="slidenum">
              <a:rPr lang="en-GB" altLang="it-IT" smtClean="0"/>
              <a:pPr>
                <a:spcBef>
                  <a:spcPct val="0"/>
                </a:spcBef>
                <a:buFont typeface="Wingdings" pitchFamily="2" charset="2"/>
                <a:buNone/>
              </a:pPr>
              <a:t>5</a:t>
            </a:fld>
            <a:endParaRPr lang="en-GB" altLang="it-IT"/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FB6BCD50-44D2-964D-AEA1-9BA32091F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 Box 2">
            <a:extLst>
              <a:ext uri="{FF2B5EF4-FFF2-40B4-BE49-F238E27FC236}">
                <a16:creationId xmlns:a16="http://schemas.microsoft.com/office/drawing/2014/main" id="{3D77D910-197A-D148-8FDA-EE64E67AA22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 dirty="0">
                <a:ea typeface="ＭＳ Ｐゴシック" panose="020B0600070205080204" pitchFamily="34" charset="-128"/>
              </a:rPr>
              <a:t>IP </a:t>
            </a:r>
            <a:r>
              <a:rPr lang="en-GB" altLang="it-IT" dirty="0" err="1">
                <a:ea typeface="ＭＳ Ｐゴシック" panose="020B0600070205080204" pitchFamily="34" charset="-128"/>
              </a:rPr>
              <a:t>fornisce</a:t>
            </a:r>
            <a:r>
              <a:rPr lang="en-GB" altLang="it-IT" dirty="0">
                <a:ea typeface="ＭＳ Ｐゴシック" panose="020B0600070205080204" pitchFamily="34" charset="-128"/>
              </a:rPr>
              <a:t> un </a:t>
            </a:r>
            <a:r>
              <a:rPr lang="en-GB" altLang="it-IT" dirty="0" err="1">
                <a:solidFill>
                  <a:srgbClr val="3333CC"/>
                </a:solidFill>
                <a:ea typeface="ＭＳ Ｐゴシック" panose="020B0600070205080204" pitchFamily="34" charset="-128"/>
              </a:rPr>
              <a:t>servizio</a:t>
            </a:r>
            <a:r>
              <a:rPr lang="en-GB" altLang="it-IT" dirty="0">
                <a:solidFill>
                  <a:srgbClr val="3333CC"/>
                </a:solidFill>
                <a:ea typeface="ＭＳ Ｐゴシック" panose="020B0600070205080204" pitchFamily="34" charset="-128"/>
              </a:rPr>
              <a:t> best-effort</a:t>
            </a:r>
            <a:r>
              <a:rPr lang="en-GB" altLang="it-IT" dirty="0">
                <a:ea typeface="ＭＳ Ｐゴシック" panose="020B0600070205080204" pitchFamily="34" charset="-128"/>
              </a:rPr>
              <a:t>: fa </a:t>
            </a:r>
            <a:r>
              <a:rPr lang="en-GB" altLang="it-IT" dirty="0" err="1">
                <a:ea typeface="ＭＳ Ｐゴシック" panose="020B0600070205080204" pitchFamily="34" charset="-128"/>
              </a:rPr>
              <a:t>il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massimo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sforzo</a:t>
            </a:r>
            <a:r>
              <a:rPr lang="en-GB" altLang="it-IT" dirty="0">
                <a:ea typeface="ＭＳ Ｐゴシック" panose="020B0600070205080204" pitchFamily="34" charset="-128"/>
              </a:rPr>
              <a:t> per </a:t>
            </a:r>
            <a:r>
              <a:rPr lang="en-GB" altLang="it-IT" dirty="0" err="1">
                <a:ea typeface="ＭＳ Ｐゴシック" panose="020B0600070205080204" pitchFamily="34" charset="-128"/>
              </a:rPr>
              <a:t>recapitare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i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datagrammi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il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più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velocemente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possibile</a:t>
            </a:r>
            <a:r>
              <a:rPr lang="en-GB" altLang="it-IT" dirty="0">
                <a:ea typeface="ＭＳ Ｐゴシック" panose="020B0600070205080204" pitchFamily="34" charset="-128"/>
              </a:rPr>
              <a:t>, senza </a:t>
            </a:r>
            <a:r>
              <a:rPr lang="en-GB" altLang="it-IT" dirty="0" err="1">
                <a:ea typeface="ＭＳ Ｐゴシック" panose="020B0600070205080204" pitchFamily="34" charset="-128"/>
              </a:rPr>
              <a:t>fornire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però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nessuna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assicurazione</a:t>
            </a:r>
            <a:r>
              <a:rPr lang="en-GB" altLang="it-IT" dirty="0">
                <a:ea typeface="ＭＳ Ｐゴシック" panose="020B0600070205080204" pitchFamily="34" charset="-128"/>
              </a:rPr>
              <a:t> in </a:t>
            </a:r>
            <a:r>
              <a:rPr lang="en-GB" altLang="it-IT" dirty="0" err="1">
                <a:ea typeface="ＭＳ Ｐゴシック" panose="020B0600070205080204" pitchFamily="34" charset="-128"/>
              </a:rPr>
              <a:t>merito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 dirty="0">
                <a:ea typeface="ＭＳ Ｐゴシック" panose="020B0600070205080204" pitchFamily="34" charset="-128"/>
              </a:rPr>
              <a:t>al </a:t>
            </a:r>
            <a:r>
              <a:rPr lang="en-GB" altLang="it-IT" dirty="0" err="1">
                <a:ea typeface="ＭＳ Ｐゴシック" panose="020B0600070205080204" pitchFamily="34" charset="-128"/>
              </a:rPr>
              <a:t>ritardo</a:t>
            </a:r>
            <a:endParaRPr lang="en-GB" altLang="it-IT" dirty="0">
              <a:ea typeface="ＭＳ Ｐゴシック" panose="020B0600070205080204" pitchFamily="34" charset="-128"/>
            </a:endParaRP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 dirty="0">
                <a:ea typeface="ＭＳ Ｐゴシック" panose="020B0600070205080204" pitchFamily="34" charset="-128"/>
              </a:rPr>
              <a:t>all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 dirty="0" err="1">
                <a:ea typeface="ＭＳ Ｐゴシック" panose="020B0600070205080204" pitchFamily="34" charset="-128"/>
              </a:rPr>
              <a:t>entità</a:t>
            </a:r>
            <a:r>
              <a:rPr lang="en-GB" altLang="ja-JP" dirty="0">
                <a:ea typeface="ＭＳ Ｐゴシック" panose="020B0600070205080204" pitchFamily="34" charset="-128"/>
              </a:rPr>
              <a:t> del jitter di </a:t>
            </a:r>
            <a:r>
              <a:rPr lang="en-GB" altLang="ja-JP" dirty="0" err="1">
                <a:ea typeface="ＭＳ Ｐゴシック" panose="020B0600070205080204" pitchFamily="34" charset="-128"/>
              </a:rPr>
              <a:t>pacchetti</a:t>
            </a:r>
            <a:r>
              <a:rPr lang="en-GB" altLang="ja-JP" dirty="0">
                <a:ea typeface="ＭＳ Ｐゴシック" panose="020B0600070205080204" pitchFamily="34" charset="-128"/>
              </a:rPr>
              <a:t> 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 dirty="0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Essendo</a:t>
            </a:r>
            <a:r>
              <a:rPr lang="en-GB" altLang="it-IT" dirty="0">
                <a:ea typeface="ＭＳ Ｐゴシック" panose="020B0600070205080204" pitchFamily="34" charset="-128"/>
              </a:rPr>
              <a:t> la</a:t>
            </a:r>
            <a:r>
              <a:rPr lang="en-GB" altLang="it-IT" i="1" dirty="0">
                <a:ea typeface="ＭＳ Ｐゴシック" panose="020B0600070205080204" pitchFamily="34" charset="-128"/>
              </a:rPr>
              <a:t> </a:t>
            </a:r>
            <a:r>
              <a:rPr lang="en-GB" altLang="it-IT" i="1" dirty="0" err="1">
                <a:ea typeface="ＭＳ Ｐゴシック" panose="020B0600070205080204" pitchFamily="34" charset="-128"/>
              </a:rPr>
              <a:t>telefonia</a:t>
            </a:r>
            <a:r>
              <a:rPr lang="en-GB" altLang="it-IT" dirty="0">
                <a:ea typeface="ＭＳ Ｐゴシック" panose="020B0600070205080204" pitchFamily="34" charset="-128"/>
              </a:rPr>
              <a:t> internet e la</a:t>
            </a:r>
            <a:r>
              <a:rPr lang="en-GB" altLang="it-IT" i="1" dirty="0">
                <a:ea typeface="ＭＳ Ｐゴシック" panose="020B0600070205080204" pitchFamily="34" charset="-128"/>
              </a:rPr>
              <a:t> </a:t>
            </a:r>
            <a:r>
              <a:rPr lang="en-GB" altLang="it-IT" i="1" dirty="0" err="1">
                <a:ea typeface="ＭＳ Ｐゴシック" panose="020B0600070205080204" pitchFamily="34" charset="-128"/>
              </a:rPr>
              <a:t>videoconferenza</a:t>
            </a:r>
            <a:r>
              <a:rPr lang="en-GB" altLang="it-IT" dirty="0">
                <a:ea typeface="ＭＳ Ｐゴシック" panose="020B0600070205080204" pitchFamily="34" charset="-128"/>
              </a:rPr>
              <a:t> in tempo </a:t>
            </a:r>
            <a:r>
              <a:rPr lang="en-GB" altLang="it-IT" dirty="0" err="1">
                <a:ea typeface="ＭＳ Ｐゴシック" panose="020B0600070205080204" pitchFamily="34" charset="-128"/>
              </a:rPr>
              <a:t>reale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particolarmente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sensibili</a:t>
            </a:r>
            <a:r>
              <a:rPr lang="en-GB" altLang="it-IT" dirty="0">
                <a:ea typeface="ＭＳ Ｐゴシック" panose="020B0600070205080204" pitchFamily="34" charset="-128"/>
              </a:rPr>
              <a:t> a </a:t>
            </a:r>
            <a:r>
              <a:rPr lang="en-GB" altLang="it-IT" dirty="0" err="1">
                <a:ea typeface="ＭＳ Ｐゴシック" panose="020B0600070205080204" pitchFamily="34" charset="-128"/>
              </a:rPr>
              <a:t>questi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aspetti</a:t>
            </a:r>
            <a:r>
              <a:rPr lang="en-GB" altLang="it-IT" dirty="0">
                <a:ea typeface="ＭＳ Ｐゴシック" panose="020B0600070205080204" pitchFamily="34" charset="-128"/>
              </a:rPr>
              <a:t>, 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 dirty="0" err="1">
                <a:ea typeface="ＭＳ Ｐゴシック" panose="020B0600070205080204" pitchFamily="34" charset="-128"/>
              </a:rPr>
              <a:t>assenza</a:t>
            </a:r>
            <a:r>
              <a:rPr lang="en-GB" altLang="ja-JP" dirty="0">
                <a:ea typeface="ＭＳ Ｐゴシック" panose="020B0600070205080204" pitchFamily="34" charset="-128"/>
              </a:rPr>
              <a:t> di </a:t>
            </a:r>
            <a:r>
              <a:rPr lang="en-GB" altLang="ja-JP" dirty="0" err="1">
                <a:ea typeface="ＭＳ Ｐゴシック" panose="020B0600070205080204" pitchFamily="34" charset="-128"/>
              </a:rPr>
              <a:t>garanzie</a:t>
            </a:r>
            <a:r>
              <a:rPr lang="en-GB" altLang="ja-JP" dirty="0">
                <a:ea typeface="ＭＳ Ｐゴシック" panose="020B0600070205080204" pitchFamily="34" charset="-128"/>
              </a:rPr>
              <a:t> </a:t>
            </a:r>
            <a:r>
              <a:rPr lang="en-GB" altLang="ja-JP" dirty="0" err="1">
                <a:ea typeface="ＭＳ Ｐゴシック" panose="020B0600070205080204" pitchFamily="34" charset="-128"/>
              </a:rPr>
              <a:t>crea</a:t>
            </a:r>
            <a:r>
              <a:rPr lang="en-GB" altLang="ja-JP" dirty="0">
                <a:ea typeface="ＭＳ Ｐゴシック" panose="020B0600070205080204" pitchFamily="34" charset="-128"/>
              </a:rPr>
              <a:t> </a:t>
            </a:r>
            <a:r>
              <a:rPr lang="en-GB" altLang="ja-JP" dirty="0" err="1">
                <a:ea typeface="ＭＳ Ｐゴシック" panose="020B0600070205080204" pitchFamily="34" charset="-128"/>
              </a:rPr>
              <a:t>notevoli</a:t>
            </a:r>
            <a:r>
              <a:rPr lang="en-GB" altLang="ja-JP" dirty="0">
                <a:ea typeface="ＭＳ Ｐゴシック" panose="020B0600070205080204" pitchFamily="34" charset="-128"/>
              </a:rPr>
              <a:t> </a:t>
            </a:r>
            <a:r>
              <a:rPr lang="en-GB" altLang="ja-JP" dirty="0" err="1">
                <a:solidFill>
                  <a:srgbClr val="3333CC"/>
                </a:solidFill>
                <a:ea typeface="ＭＳ Ｐゴシック" panose="020B0600070205080204" pitchFamily="34" charset="-128"/>
              </a:rPr>
              <a:t>problemi</a:t>
            </a:r>
            <a:r>
              <a:rPr lang="en-GB" altLang="ja-JP" dirty="0">
                <a:solidFill>
                  <a:srgbClr val="3333CC"/>
                </a:solidFill>
                <a:ea typeface="ＭＳ Ｐゴシック" panose="020B0600070205080204" pitchFamily="34" charset="-128"/>
              </a:rPr>
              <a:t> </a:t>
            </a:r>
            <a:r>
              <a:rPr lang="en-GB" altLang="ja-JP" dirty="0" err="1">
                <a:ea typeface="ＭＳ Ｐゴシック" panose="020B0600070205080204" pitchFamily="34" charset="-128"/>
              </a:rPr>
              <a:t>alla</a:t>
            </a:r>
            <a:r>
              <a:rPr lang="en-GB" altLang="ja-JP" dirty="0">
                <a:ea typeface="ＭＳ Ｐゴシック" panose="020B0600070205080204" pitchFamily="34" charset="-128"/>
              </a:rPr>
              <a:t> </a:t>
            </a:r>
            <a:r>
              <a:rPr lang="en-GB" altLang="ja-JP" dirty="0" err="1">
                <a:ea typeface="ＭＳ Ｐゴシック" panose="020B0600070205080204" pitchFamily="34" charset="-128"/>
              </a:rPr>
              <a:t>progettazione</a:t>
            </a:r>
            <a:r>
              <a:rPr lang="en-GB" altLang="ja-JP" dirty="0">
                <a:ea typeface="ＭＳ Ｐゴシック" panose="020B0600070205080204" pitchFamily="34" charset="-128"/>
              </a:rPr>
              <a:t> </a:t>
            </a:r>
            <a:r>
              <a:rPr lang="en-GB" altLang="ja-JP" dirty="0" err="1">
                <a:ea typeface="ＭＳ Ｐゴシック" panose="020B0600070205080204" pitchFamily="34" charset="-128"/>
              </a:rPr>
              <a:t>ti</a:t>
            </a:r>
            <a:r>
              <a:rPr lang="en-GB" altLang="ja-JP" dirty="0">
                <a:ea typeface="ＭＳ Ｐゴシック" panose="020B0600070205080204" pitchFamily="34" charset="-128"/>
              </a:rPr>
              <a:t> </a:t>
            </a:r>
            <a:r>
              <a:rPr lang="en-GB" altLang="ja-JP" dirty="0" err="1">
                <a:ea typeface="ＭＳ Ｐゴシック" panose="020B0600070205080204" pitchFamily="34" charset="-128"/>
              </a:rPr>
              <a:t>tali</a:t>
            </a:r>
            <a:r>
              <a:rPr lang="en-GB" altLang="ja-JP" dirty="0">
                <a:ea typeface="ＭＳ Ｐゴシック" panose="020B0600070205080204" pitchFamily="34" charset="-128"/>
              </a:rPr>
              <a:t> </a:t>
            </a:r>
            <a:r>
              <a:rPr lang="en-GB" altLang="ja-JP" dirty="0" err="1">
                <a:ea typeface="ＭＳ Ｐゴシック" panose="020B0600070205080204" pitchFamily="34" charset="-128"/>
              </a:rPr>
              <a:t>applicazioni</a:t>
            </a:r>
            <a:r>
              <a:rPr lang="en-GB" altLang="ja-JP" dirty="0"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 dirty="0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 dirty="0">
                <a:ea typeface="ＭＳ Ｐゴシック" panose="020B0600070205080204" pitchFamily="34" charset="-128"/>
              </a:rPr>
              <a:t>Per </a:t>
            </a:r>
            <a:r>
              <a:rPr lang="en-GB" altLang="it-IT" dirty="0" err="1">
                <a:ea typeface="ＭＳ Ｐゴシック" panose="020B0600070205080204" pitchFamily="34" charset="-128"/>
              </a:rPr>
              <a:t>fortuna</a:t>
            </a:r>
            <a:r>
              <a:rPr lang="en-GB" altLang="it-IT" dirty="0">
                <a:ea typeface="ＭＳ Ｐゴシック" panose="020B0600070205080204" pitchFamily="34" charset="-128"/>
              </a:rPr>
              <a:t>, </a:t>
            </a:r>
            <a:r>
              <a:rPr lang="en-GB" altLang="it-IT" dirty="0" err="1">
                <a:ea typeface="ＭＳ Ｐゴシック" panose="020B0600070205080204" pitchFamily="34" charset="-128"/>
              </a:rPr>
              <a:t>i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progettisti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possono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introdurre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i="1" dirty="0" err="1">
                <a:solidFill>
                  <a:srgbClr val="3333CC"/>
                </a:solidFill>
                <a:ea typeface="ＭＳ Ｐゴシック" panose="020B0600070205080204" pitchFamily="34" charset="-128"/>
              </a:rPr>
              <a:t>svariati</a:t>
            </a:r>
            <a:r>
              <a:rPr lang="en-GB" altLang="it-IT" i="1" dirty="0">
                <a:solidFill>
                  <a:srgbClr val="3333CC"/>
                </a:solidFill>
                <a:ea typeface="ＭＳ Ｐゴシック" panose="020B0600070205080204" pitchFamily="34" charset="-128"/>
              </a:rPr>
              <a:t> </a:t>
            </a:r>
            <a:r>
              <a:rPr lang="en-GB" altLang="it-IT" i="1" dirty="0" err="1">
                <a:solidFill>
                  <a:srgbClr val="3333CC"/>
                </a:solidFill>
                <a:ea typeface="ＭＳ Ｐゴシック" panose="020B0600070205080204" pitchFamily="34" charset="-128"/>
              </a:rPr>
              <a:t>meccanismi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che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consentono</a:t>
            </a:r>
            <a:r>
              <a:rPr lang="en-GB" altLang="it-IT" dirty="0">
                <a:ea typeface="ＭＳ Ｐゴシック" panose="020B0600070205080204" pitchFamily="34" charset="-128"/>
              </a:rPr>
              <a:t> di </a:t>
            </a:r>
            <a:r>
              <a:rPr lang="en-GB" altLang="it-IT" dirty="0" err="1">
                <a:ea typeface="ＭＳ Ｐゴシック" panose="020B0600070205080204" pitchFamily="34" charset="-128"/>
              </a:rPr>
              <a:t>preservare</a:t>
            </a:r>
            <a:r>
              <a:rPr lang="en-GB" altLang="it-IT" dirty="0">
                <a:ea typeface="ＭＳ Ｐゴシック" panose="020B0600070205080204" pitchFamily="34" charset="-128"/>
              </a:rPr>
              <a:t> una </a:t>
            </a:r>
            <a:r>
              <a:rPr lang="en-GB" altLang="it-IT" dirty="0" err="1">
                <a:ea typeface="ＭＳ Ｐゴシック" panose="020B0600070205080204" pitchFamily="34" charset="-128"/>
              </a:rPr>
              <a:t>buona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qualità</a:t>
            </a:r>
            <a:r>
              <a:rPr lang="en-GB" altLang="it-IT" dirty="0">
                <a:ea typeface="ＭＳ Ｐゴシック" panose="020B0600070205080204" pitchFamily="34" charset="-128"/>
              </a:rPr>
              <a:t> audio e video, </a:t>
            </a:r>
            <a:r>
              <a:rPr lang="en-GB" altLang="it-IT" dirty="0" err="1">
                <a:ea typeface="ＭＳ Ｐゴシック" panose="020B0600070205080204" pitchFamily="34" charset="-128"/>
              </a:rPr>
              <a:t>almeno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nei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casi</a:t>
            </a:r>
            <a:r>
              <a:rPr lang="en-GB" altLang="it-IT" dirty="0">
                <a:ea typeface="ＭＳ Ｐゴシック" panose="020B0600070205080204" pitchFamily="34" charset="-128"/>
              </a:rPr>
              <a:t> in cui </a:t>
            </a:r>
            <a:r>
              <a:rPr lang="en-GB" altLang="it-IT" dirty="0" err="1">
                <a:ea typeface="ＭＳ Ｐゴシック" panose="020B0600070205080204" pitchFamily="34" charset="-128"/>
              </a:rPr>
              <a:t>ritardi</a:t>
            </a:r>
            <a:r>
              <a:rPr lang="en-GB" altLang="it-IT" dirty="0">
                <a:ea typeface="ＭＳ Ｐゴシック" panose="020B0600070205080204" pitchFamily="34" charset="-128"/>
              </a:rPr>
              <a:t>, jitter e </a:t>
            </a:r>
            <a:r>
              <a:rPr lang="en-GB" altLang="it-IT" dirty="0" err="1">
                <a:ea typeface="ＭＳ Ｐゴシック" panose="020B0600070205080204" pitchFamily="34" charset="-128"/>
              </a:rPr>
              <a:t>perdite</a:t>
            </a:r>
            <a:r>
              <a:rPr lang="en-GB" altLang="it-IT" dirty="0">
                <a:ea typeface="ＭＳ Ｐゴシック" panose="020B0600070205080204" pitchFamily="34" charset="-128"/>
              </a:rPr>
              <a:t> non </a:t>
            </a:r>
            <a:r>
              <a:rPr lang="en-GB" altLang="it-IT" dirty="0" err="1">
                <a:ea typeface="ＭＳ Ｐゴシック" panose="020B0600070205080204" pitchFamily="34" charset="-128"/>
              </a:rPr>
              <a:t>siano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eccessivi</a:t>
            </a:r>
            <a:r>
              <a:rPr lang="en-GB" altLang="it-IT" dirty="0">
                <a:ea typeface="ＭＳ Ｐゴシック" panose="020B0600070205080204" pitchFamily="34" charset="-128"/>
              </a:rPr>
              <a:t>. </a:t>
            </a: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 dirty="0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 dirty="0" err="1">
                <a:ea typeface="ＭＳ Ｐゴシック" panose="020B0600070205080204" pitchFamily="34" charset="-128"/>
              </a:rPr>
              <a:t>Tratteremo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il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caso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della</a:t>
            </a:r>
            <a:r>
              <a:rPr lang="en-GB" altLang="it-IT" dirty="0">
                <a:ea typeface="ＭＳ Ｐゴシック" panose="020B0600070205080204" pitchFamily="34" charset="-128"/>
              </a:rPr>
              <a:t> </a:t>
            </a:r>
            <a:r>
              <a:rPr lang="en-GB" altLang="it-IT" dirty="0" err="1">
                <a:ea typeface="ＭＳ Ｐゴシック" panose="020B0600070205080204" pitchFamily="34" charset="-128"/>
              </a:rPr>
              <a:t>telefonia</a:t>
            </a:r>
            <a:r>
              <a:rPr lang="en-GB" altLang="it-IT" dirty="0">
                <a:ea typeface="ＭＳ Ｐゴシック" panose="020B0600070205080204" pitchFamily="34" charset="-128"/>
              </a:rPr>
              <a:t> Internet. </a:t>
            </a:r>
          </a:p>
          <a:p>
            <a:pPr>
              <a:spcBef>
                <a:spcPts val="463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6216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id="{AA2BB18D-C0E0-5942-9AA4-B2B56921FE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fld id="{B01C2390-7ECD-1D44-8FE5-EF20C14E3364}" type="slidenum">
              <a:rPr lang="en-GB" altLang="it-IT" smtClean="0"/>
              <a:pPr>
                <a:spcBef>
                  <a:spcPct val="0"/>
                </a:spcBef>
                <a:buFont typeface="Wingdings" pitchFamily="2" charset="2"/>
                <a:buNone/>
              </a:pPr>
              <a:t>6</a:t>
            </a:fld>
            <a:endParaRPr lang="en-GB" altLang="it-IT"/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FB6BCD50-44D2-964D-AEA1-9BA32091F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 Box 2">
            <a:extLst>
              <a:ext uri="{FF2B5EF4-FFF2-40B4-BE49-F238E27FC236}">
                <a16:creationId xmlns:a16="http://schemas.microsoft.com/office/drawing/2014/main" id="{3D77D910-197A-D148-8FDA-EE64E67AA22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IP fornisce un </a:t>
            </a:r>
            <a:r>
              <a:rPr lang="en-GB" altLang="it-IT">
                <a:solidFill>
                  <a:srgbClr val="3333CC"/>
                </a:solidFill>
                <a:ea typeface="ＭＳ Ｐゴシック" panose="020B0600070205080204" pitchFamily="34" charset="-128"/>
              </a:rPr>
              <a:t>servizio best-effort</a:t>
            </a:r>
            <a:r>
              <a:rPr lang="en-GB" altLang="it-IT">
                <a:ea typeface="ＭＳ Ｐゴシック" panose="020B0600070205080204" pitchFamily="34" charset="-128"/>
              </a:rPr>
              <a:t>: fa il massimo sforzo per recapitare i datagrammi il più velocemente possibile, senza fornire però nessuna assicurazione in merito 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al ritardo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all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>
                <a:ea typeface="ＭＳ Ｐゴシック" panose="020B0600070205080204" pitchFamily="34" charset="-128"/>
              </a:rPr>
              <a:t>entità del jitter di pacchetti 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 Essendo la</a:t>
            </a:r>
            <a:r>
              <a:rPr lang="en-GB" altLang="it-IT" i="1">
                <a:ea typeface="ＭＳ Ｐゴシック" panose="020B0600070205080204" pitchFamily="34" charset="-128"/>
              </a:rPr>
              <a:t> telefonia</a:t>
            </a:r>
            <a:r>
              <a:rPr lang="en-GB" altLang="it-IT">
                <a:ea typeface="ＭＳ Ｐゴシック" panose="020B0600070205080204" pitchFamily="34" charset="-128"/>
              </a:rPr>
              <a:t> internet e la</a:t>
            </a:r>
            <a:r>
              <a:rPr lang="en-GB" altLang="it-IT" i="1">
                <a:ea typeface="ＭＳ Ｐゴシック" panose="020B0600070205080204" pitchFamily="34" charset="-128"/>
              </a:rPr>
              <a:t> videoconferenza</a:t>
            </a:r>
            <a:r>
              <a:rPr lang="en-GB" altLang="it-IT">
                <a:ea typeface="ＭＳ Ｐゴシック" panose="020B0600070205080204" pitchFamily="34" charset="-128"/>
              </a:rPr>
              <a:t> in tempo reale particolarmente sensibili a questi aspetti, 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>
                <a:ea typeface="ＭＳ Ｐゴシック" panose="020B0600070205080204" pitchFamily="34" charset="-128"/>
              </a:rPr>
              <a:t>assenza di garanzie crea notevoli </a:t>
            </a:r>
            <a:r>
              <a:rPr lang="en-GB" altLang="ja-JP">
                <a:solidFill>
                  <a:srgbClr val="3333CC"/>
                </a:solidFill>
                <a:ea typeface="ＭＳ Ｐゴシック" panose="020B0600070205080204" pitchFamily="34" charset="-128"/>
              </a:rPr>
              <a:t>problemi </a:t>
            </a:r>
            <a:r>
              <a:rPr lang="en-GB" altLang="ja-JP">
                <a:ea typeface="ＭＳ Ｐゴシック" panose="020B0600070205080204" pitchFamily="34" charset="-128"/>
              </a:rPr>
              <a:t>alla progettazione ti tali applicazioni. </a:t>
            </a: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Per fortuna, i progettisti possono introdurre </a:t>
            </a:r>
            <a:r>
              <a:rPr lang="en-GB" altLang="it-IT" i="1">
                <a:solidFill>
                  <a:srgbClr val="3333CC"/>
                </a:solidFill>
                <a:ea typeface="ＭＳ Ｐゴシック" panose="020B0600070205080204" pitchFamily="34" charset="-128"/>
              </a:rPr>
              <a:t>svariati meccanismi</a:t>
            </a:r>
            <a:r>
              <a:rPr lang="en-GB" altLang="it-IT">
                <a:ea typeface="ＭＳ Ｐゴシック" panose="020B0600070205080204" pitchFamily="34" charset="-128"/>
              </a:rPr>
              <a:t> che consentono di preservare una buona qualità audio e video, almeno nei casi in cui ritardi, jitter e perdite non siano eccessivi. </a:t>
            </a: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Tratteremo il caso della telefonia Internet. </a:t>
            </a:r>
          </a:p>
          <a:p>
            <a:pPr>
              <a:spcBef>
                <a:spcPts val="463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4134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id="{AA2BB18D-C0E0-5942-9AA4-B2B56921FE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fld id="{B01C2390-7ECD-1D44-8FE5-EF20C14E3364}" type="slidenum">
              <a:rPr lang="en-GB" altLang="it-IT" smtClean="0"/>
              <a:pPr>
                <a:spcBef>
                  <a:spcPct val="0"/>
                </a:spcBef>
                <a:buFont typeface="Wingdings" pitchFamily="2" charset="2"/>
                <a:buNone/>
              </a:pPr>
              <a:t>7</a:t>
            </a:fld>
            <a:endParaRPr lang="en-GB" altLang="it-IT"/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FB6BCD50-44D2-964D-AEA1-9BA32091F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 Box 2">
            <a:extLst>
              <a:ext uri="{FF2B5EF4-FFF2-40B4-BE49-F238E27FC236}">
                <a16:creationId xmlns:a16="http://schemas.microsoft.com/office/drawing/2014/main" id="{3D77D910-197A-D148-8FDA-EE64E67AA22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IP fornisce un </a:t>
            </a:r>
            <a:r>
              <a:rPr lang="en-GB" altLang="it-IT">
                <a:solidFill>
                  <a:srgbClr val="3333CC"/>
                </a:solidFill>
                <a:ea typeface="ＭＳ Ｐゴシック" panose="020B0600070205080204" pitchFamily="34" charset="-128"/>
              </a:rPr>
              <a:t>servizio best-effort</a:t>
            </a:r>
            <a:r>
              <a:rPr lang="en-GB" altLang="it-IT">
                <a:ea typeface="ＭＳ Ｐゴシック" panose="020B0600070205080204" pitchFamily="34" charset="-128"/>
              </a:rPr>
              <a:t>: fa il massimo sforzo per recapitare i datagrammi il più velocemente possibile, senza fornire però nessuna assicurazione in merito 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al ritardo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all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>
                <a:ea typeface="ＭＳ Ｐゴシック" panose="020B0600070205080204" pitchFamily="34" charset="-128"/>
              </a:rPr>
              <a:t>entità del jitter di pacchetti 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 Essendo la</a:t>
            </a:r>
            <a:r>
              <a:rPr lang="en-GB" altLang="it-IT" i="1">
                <a:ea typeface="ＭＳ Ｐゴシック" panose="020B0600070205080204" pitchFamily="34" charset="-128"/>
              </a:rPr>
              <a:t> telefonia</a:t>
            </a:r>
            <a:r>
              <a:rPr lang="en-GB" altLang="it-IT">
                <a:ea typeface="ＭＳ Ｐゴシック" panose="020B0600070205080204" pitchFamily="34" charset="-128"/>
              </a:rPr>
              <a:t> internet e la</a:t>
            </a:r>
            <a:r>
              <a:rPr lang="en-GB" altLang="it-IT" i="1">
                <a:ea typeface="ＭＳ Ｐゴシック" panose="020B0600070205080204" pitchFamily="34" charset="-128"/>
              </a:rPr>
              <a:t> videoconferenza</a:t>
            </a:r>
            <a:r>
              <a:rPr lang="en-GB" altLang="it-IT">
                <a:ea typeface="ＭＳ Ｐゴシック" panose="020B0600070205080204" pitchFamily="34" charset="-128"/>
              </a:rPr>
              <a:t> in tempo reale particolarmente sensibili a questi aspetti, 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>
                <a:ea typeface="ＭＳ Ｐゴシック" panose="020B0600070205080204" pitchFamily="34" charset="-128"/>
              </a:rPr>
              <a:t>assenza di garanzie crea notevoli </a:t>
            </a:r>
            <a:r>
              <a:rPr lang="en-GB" altLang="ja-JP">
                <a:solidFill>
                  <a:srgbClr val="3333CC"/>
                </a:solidFill>
                <a:ea typeface="ＭＳ Ｐゴシック" panose="020B0600070205080204" pitchFamily="34" charset="-128"/>
              </a:rPr>
              <a:t>problemi </a:t>
            </a:r>
            <a:r>
              <a:rPr lang="en-GB" altLang="ja-JP">
                <a:ea typeface="ＭＳ Ｐゴシック" panose="020B0600070205080204" pitchFamily="34" charset="-128"/>
              </a:rPr>
              <a:t>alla progettazione ti tali applicazioni. </a:t>
            </a: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Per fortuna, i progettisti possono introdurre </a:t>
            </a:r>
            <a:r>
              <a:rPr lang="en-GB" altLang="it-IT" i="1">
                <a:solidFill>
                  <a:srgbClr val="3333CC"/>
                </a:solidFill>
                <a:ea typeface="ＭＳ Ｐゴシック" panose="020B0600070205080204" pitchFamily="34" charset="-128"/>
              </a:rPr>
              <a:t>svariati meccanismi</a:t>
            </a:r>
            <a:r>
              <a:rPr lang="en-GB" altLang="it-IT">
                <a:ea typeface="ＭＳ Ｐゴシック" panose="020B0600070205080204" pitchFamily="34" charset="-128"/>
              </a:rPr>
              <a:t> che consentono di preservare una buona qualità audio e video, almeno nei casi in cui ritardi, jitter e perdite non siano eccessivi. </a:t>
            </a: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Tratteremo il caso della telefonia Internet. </a:t>
            </a:r>
          </a:p>
          <a:p>
            <a:pPr>
              <a:spcBef>
                <a:spcPts val="463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4652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id="{AA2BB18D-C0E0-5942-9AA4-B2B56921FE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fld id="{B01C2390-7ECD-1D44-8FE5-EF20C14E3364}" type="slidenum">
              <a:rPr lang="en-GB" altLang="it-IT" smtClean="0"/>
              <a:pPr>
                <a:spcBef>
                  <a:spcPct val="0"/>
                </a:spcBef>
                <a:buFont typeface="Wingdings" pitchFamily="2" charset="2"/>
                <a:buNone/>
              </a:pPr>
              <a:t>8</a:t>
            </a:fld>
            <a:endParaRPr lang="en-GB" altLang="it-IT"/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FB6BCD50-44D2-964D-AEA1-9BA32091F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 Box 2">
            <a:extLst>
              <a:ext uri="{FF2B5EF4-FFF2-40B4-BE49-F238E27FC236}">
                <a16:creationId xmlns:a16="http://schemas.microsoft.com/office/drawing/2014/main" id="{3D77D910-197A-D148-8FDA-EE64E67AA22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IP fornisce un </a:t>
            </a:r>
            <a:r>
              <a:rPr lang="en-GB" altLang="it-IT">
                <a:solidFill>
                  <a:srgbClr val="3333CC"/>
                </a:solidFill>
                <a:ea typeface="ＭＳ Ｐゴシック" panose="020B0600070205080204" pitchFamily="34" charset="-128"/>
              </a:rPr>
              <a:t>servizio best-effort</a:t>
            </a:r>
            <a:r>
              <a:rPr lang="en-GB" altLang="it-IT">
                <a:ea typeface="ＭＳ Ｐゴシック" panose="020B0600070205080204" pitchFamily="34" charset="-128"/>
              </a:rPr>
              <a:t>: fa il massimo sforzo per recapitare i datagrammi il più velocemente possibile, senza fornire però nessuna assicurazione in merito 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al ritardo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all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>
                <a:ea typeface="ＭＳ Ｐゴシック" panose="020B0600070205080204" pitchFamily="34" charset="-128"/>
              </a:rPr>
              <a:t>entità del jitter di pacchetti 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 Essendo la</a:t>
            </a:r>
            <a:r>
              <a:rPr lang="en-GB" altLang="it-IT" i="1">
                <a:ea typeface="ＭＳ Ｐゴシック" panose="020B0600070205080204" pitchFamily="34" charset="-128"/>
              </a:rPr>
              <a:t> telefonia</a:t>
            </a:r>
            <a:r>
              <a:rPr lang="en-GB" altLang="it-IT">
                <a:ea typeface="ＭＳ Ｐゴシック" panose="020B0600070205080204" pitchFamily="34" charset="-128"/>
              </a:rPr>
              <a:t> internet e la</a:t>
            </a:r>
            <a:r>
              <a:rPr lang="en-GB" altLang="it-IT" i="1">
                <a:ea typeface="ＭＳ Ｐゴシック" panose="020B0600070205080204" pitchFamily="34" charset="-128"/>
              </a:rPr>
              <a:t> videoconferenza</a:t>
            </a:r>
            <a:r>
              <a:rPr lang="en-GB" altLang="it-IT">
                <a:ea typeface="ＭＳ Ｐゴシック" panose="020B0600070205080204" pitchFamily="34" charset="-128"/>
              </a:rPr>
              <a:t> in tempo reale particolarmente sensibili a questi aspetti, 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>
                <a:ea typeface="ＭＳ Ｐゴシック" panose="020B0600070205080204" pitchFamily="34" charset="-128"/>
              </a:rPr>
              <a:t>assenza di garanzie crea notevoli </a:t>
            </a:r>
            <a:r>
              <a:rPr lang="en-GB" altLang="ja-JP">
                <a:solidFill>
                  <a:srgbClr val="3333CC"/>
                </a:solidFill>
                <a:ea typeface="ＭＳ Ｐゴシック" panose="020B0600070205080204" pitchFamily="34" charset="-128"/>
              </a:rPr>
              <a:t>problemi </a:t>
            </a:r>
            <a:r>
              <a:rPr lang="en-GB" altLang="ja-JP">
                <a:ea typeface="ＭＳ Ｐゴシック" panose="020B0600070205080204" pitchFamily="34" charset="-128"/>
              </a:rPr>
              <a:t>alla progettazione ti tali applicazioni. </a:t>
            </a: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Per fortuna, i progettisti possono introdurre </a:t>
            </a:r>
            <a:r>
              <a:rPr lang="en-GB" altLang="it-IT" i="1">
                <a:solidFill>
                  <a:srgbClr val="3333CC"/>
                </a:solidFill>
                <a:ea typeface="ＭＳ Ｐゴシック" panose="020B0600070205080204" pitchFamily="34" charset="-128"/>
              </a:rPr>
              <a:t>svariati meccanismi</a:t>
            </a:r>
            <a:r>
              <a:rPr lang="en-GB" altLang="it-IT">
                <a:ea typeface="ＭＳ Ｐゴシック" panose="020B0600070205080204" pitchFamily="34" charset="-128"/>
              </a:rPr>
              <a:t> che consentono di preservare una buona qualità audio e video, almeno nei casi in cui ritardi, jitter e perdite non siano eccessivi. </a:t>
            </a: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Tratteremo il caso della telefonia Internet. </a:t>
            </a:r>
          </a:p>
          <a:p>
            <a:pPr>
              <a:spcBef>
                <a:spcPts val="463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3268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id="{AA2BB18D-C0E0-5942-9AA4-B2B56921FE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fld id="{B01C2390-7ECD-1D44-8FE5-EF20C14E3364}" type="slidenum">
              <a:rPr lang="en-GB" altLang="it-IT" smtClean="0"/>
              <a:pPr>
                <a:spcBef>
                  <a:spcPct val="0"/>
                </a:spcBef>
                <a:buFont typeface="Wingdings" pitchFamily="2" charset="2"/>
                <a:buNone/>
              </a:pPr>
              <a:t>9</a:t>
            </a:fld>
            <a:endParaRPr lang="en-GB" altLang="it-IT"/>
          </a:p>
        </p:txBody>
      </p:sp>
      <p:sp>
        <p:nvSpPr>
          <p:cNvPr id="9219" name="Text Box 1">
            <a:extLst>
              <a:ext uri="{FF2B5EF4-FFF2-40B4-BE49-F238E27FC236}">
                <a16:creationId xmlns:a16="http://schemas.microsoft.com/office/drawing/2014/main" id="{FB6BCD50-44D2-964D-AEA1-9BA32091F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 Box 2">
            <a:extLst>
              <a:ext uri="{FF2B5EF4-FFF2-40B4-BE49-F238E27FC236}">
                <a16:creationId xmlns:a16="http://schemas.microsoft.com/office/drawing/2014/main" id="{3D77D910-197A-D148-8FDA-EE64E67AA22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IP fornisce un </a:t>
            </a:r>
            <a:r>
              <a:rPr lang="en-GB" altLang="it-IT">
                <a:solidFill>
                  <a:srgbClr val="3333CC"/>
                </a:solidFill>
                <a:ea typeface="ＭＳ Ｐゴシック" panose="020B0600070205080204" pitchFamily="34" charset="-128"/>
              </a:rPr>
              <a:t>servizio best-effort</a:t>
            </a:r>
            <a:r>
              <a:rPr lang="en-GB" altLang="it-IT">
                <a:ea typeface="ＭＳ Ｐゴシック" panose="020B0600070205080204" pitchFamily="34" charset="-128"/>
              </a:rPr>
              <a:t>: fa il massimo sforzo per recapitare i datagrammi il più velocemente possibile, senza fornire però nessuna assicurazione in merito 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al ritardo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all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>
                <a:ea typeface="ＭＳ Ｐゴシック" panose="020B0600070205080204" pitchFamily="34" charset="-128"/>
              </a:rPr>
              <a:t>entità del jitter di pacchetti 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 Essendo la</a:t>
            </a:r>
            <a:r>
              <a:rPr lang="en-GB" altLang="it-IT" i="1">
                <a:ea typeface="ＭＳ Ｐゴシック" panose="020B0600070205080204" pitchFamily="34" charset="-128"/>
              </a:rPr>
              <a:t> telefonia</a:t>
            </a:r>
            <a:r>
              <a:rPr lang="en-GB" altLang="it-IT">
                <a:ea typeface="ＭＳ Ｐゴシック" panose="020B0600070205080204" pitchFamily="34" charset="-128"/>
              </a:rPr>
              <a:t> internet e la</a:t>
            </a:r>
            <a:r>
              <a:rPr lang="en-GB" altLang="it-IT" i="1">
                <a:ea typeface="ＭＳ Ｐゴシック" panose="020B0600070205080204" pitchFamily="34" charset="-128"/>
              </a:rPr>
              <a:t> videoconferenza</a:t>
            </a:r>
            <a:r>
              <a:rPr lang="en-GB" altLang="it-IT">
                <a:ea typeface="ＭＳ Ｐゴシック" panose="020B0600070205080204" pitchFamily="34" charset="-128"/>
              </a:rPr>
              <a:t> in tempo reale particolarmente sensibili a questi aspetti, 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>
                <a:ea typeface="ＭＳ Ｐゴシック" panose="020B0600070205080204" pitchFamily="34" charset="-128"/>
              </a:rPr>
              <a:t>assenza di garanzie crea notevoli </a:t>
            </a:r>
            <a:r>
              <a:rPr lang="en-GB" altLang="ja-JP">
                <a:solidFill>
                  <a:srgbClr val="3333CC"/>
                </a:solidFill>
                <a:ea typeface="ＭＳ Ｐゴシック" panose="020B0600070205080204" pitchFamily="34" charset="-128"/>
              </a:rPr>
              <a:t>problemi </a:t>
            </a:r>
            <a:r>
              <a:rPr lang="en-GB" altLang="ja-JP">
                <a:ea typeface="ＭＳ Ｐゴシック" panose="020B0600070205080204" pitchFamily="34" charset="-128"/>
              </a:rPr>
              <a:t>alla progettazione ti tali applicazioni. </a:t>
            </a: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Per fortuna, i progettisti possono introdurre </a:t>
            </a:r>
            <a:r>
              <a:rPr lang="en-GB" altLang="it-IT" i="1">
                <a:solidFill>
                  <a:srgbClr val="3333CC"/>
                </a:solidFill>
                <a:ea typeface="ＭＳ Ｐゴシック" panose="020B0600070205080204" pitchFamily="34" charset="-128"/>
              </a:rPr>
              <a:t>svariati meccanismi</a:t>
            </a:r>
            <a:r>
              <a:rPr lang="en-GB" altLang="it-IT">
                <a:ea typeface="ＭＳ Ｐゴシック" panose="020B0600070205080204" pitchFamily="34" charset="-128"/>
              </a:rPr>
              <a:t> che consentono di preservare una buona qualità audio e video, almeno nei casi in cui ritardi, jitter e perdite non siano eccessivi. </a:t>
            </a: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Tratteremo il caso della telefonia Internet. </a:t>
            </a:r>
          </a:p>
          <a:p>
            <a:pPr>
              <a:spcBef>
                <a:spcPts val="463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3955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5714" y="0"/>
            <a:ext cx="2451100" cy="812800"/>
          </a:xfrm>
          <a:prstGeom prst="rect">
            <a:avLst/>
          </a:prstGeom>
        </p:spPr>
      </p:pic>
      <p:sp>
        <p:nvSpPr>
          <p:cNvPr id="6" name="CasellaDiTesto 5"/>
          <p:cNvSpPr txBox="1"/>
          <p:nvPr userDrawn="1"/>
        </p:nvSpPr>
        <p:spPr>
          <a:xfrm>
            <a:off x="32440" y="1658411"/>
            <a:ext cx="91115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0000FF"/>
                </a:solidFill>
              </a:rPr>
              <a:t>Machine Learning (Part II)</a:t>
            </a:r>
            <a:endParaRPr lang="it-IT" sz="4000" baseline="0" dirty="0">
              <a:solidFill>
                <a:srgbClr val="0000FF"/>
              </a:solidFill>
            </a:endParaRPr>
          </a:p>
          <a:p>
            <a:pPr algn="ctr"/>
            <a:endParaRPr lang="it-IT" sz="2000" baseline="0" dirty="0"/>
          </a:p>
          <a:p>
            <a:pPr algn="ctr"/>
            <a:endParaRPr lang="it-IT" sz="4000" baseline="0" dirty="0">
              <a:solidFill>
                <a:schemeClr val="tx1"/>
              </a:solidFill>
            </a:endParaRPr>
          </a:p>
          <a:p>
            <a:pPr algn="ctr"/>
            <a:r>
              <a:rPr lang="it-IT" sz="4000" baseline="0" dirty="0">
                <a:solidFill>
                  <a:srgbClr val="C00000"/>
                </a:solidFill>
              </a:rPr>
              <a:t>Test</a:t>
            </a:r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r>
              <a:rPr lang="it-IT" sz="2400" baseline="0" dirty="0">
                <a:solidFill>
                  <a:srgbClr val="0000FF"/>
                </a:solidFill>
              </a:rPr>
              <a:t>Angelo Ciaramella</a:t>
            </a:r>
          </a:p>
          <a:p>
            <a:pPr algn="ctr"/>
            <a:r>
              <a:rPr lang="it-IT" sz="2400" baseline="0" dirty="0">
                <a:solidFill>
                  <a:srgbClr val="800000"/>
                </a:solidFill>
              </a:rPr>
              <a:t>    </a:t>
            </a:r>
            <a:endParaRPr lang="it-IT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71406" y="264368"/>
            <a:ext cx="500066" cy="6477000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tint val="50980"/>
                  <a:invGamma/>
                  <a:alpha val="0"/>
                </a:srgbClr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t-IT" sz="20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32" y="6453212"/>
            <a:ext cx="21336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spcAft>
                <a:spcPct val="0"/>
              </a:spcAft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BBDFFD-5F33-4B8C-96E8-C45530002C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3000">
                <a:latin typeface="Tw Cen MT" pitchFamily="34" charset="0"/>
                <a:cs typeface="Times New Roman" pitchFamily="18" charset="0"/>
              </a:defRPr>
            </a:lvl1pPr>
            <a:lvl2pPr>
              <a:buFontTx/>
              <a:buBlip>
                <a:blip r:embed="rId3"/>
              </a:buBlip>
              <a:defRPr>
                <a:latin typeface="Tw Cen MT" pitchFamily="34" charset="0"/>
                <a:cs typeface="Times New Roman" pitchFamily="18" charset="0"/>
              </a:defRPr>
            </a:lvl2pPr>
            <a:lvl3pPr>
              <a:buFontTx/>
              <a:buBlip>
                <a:blip r:embed="rId4"/>
              </a:buBlip>
              <a:defRPr>
                <a:latin typeface="Tw Cen MT" pitchFamily="34" charset="0"/>
                <a:cs typeface="Times New Roman" pitchFamily="18" charset="0"/>
              </a:defRPr>
            </a:lvl3pPr>
            <a:lvl4pPr>
              <a:buFontTx/>
              <a:buBlip>
                <a:blip r:embed="rId5"/>
              </a:buBlip>
              <a:defRPr>
                <a:latin typeface="Tw Cen MT" pitchFamily="34" charset="0"/>
                <a:cs typeface="Times New Roman" pitchFamily="18" charset="0"/>
              </a:defRPr>
            </a:lvl4pPr>
            <a:lvl5pPr>
              <a:buFontTx/>
              <a:buBlip>
                <a:blip r:embed="rId6"/>
              </a:buBlip>
              <a:defRPr>
                <a:latin typeface="Tw Cen MT" pitchFamily="34" charset="0"/>
                <a:cs typeface="Times New Roman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CasellaDiTesto 9"/>
          <p:cNvSpPr txBox="1"/>
          <p:nvPr userDrawn="1"/>
        </p:nvSpPr>
        <p:spPr>
          <a:xfrm rot="16200000">
            <a:off x="-2503972" y="3351493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0000FF"/>
                </a:solidFill>
                <a:latin typeface="Tw Cen MT" pitchFamily="34" charset="0"/>
              </a:rPr>
              <a:t>ML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–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Verification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tests</a:t>
            </a:r>
            <a:endParaRPr lang="it-IT" sz="1800" dirty="0">
              <a:solidFill>
                <a:srgbClr val="0000FF"/>
              </a:solidFill>
              <a:latin typeface="Tw Cen MT" pitchFamily="34" charset="0"/>
            </a:endParaRPr>
          </a:p>
        </p:txBody>
      </p:sp>
      <p:pic>
        <p:nvPicPr>
          <p:cNvPr id="14" name="Immagine 10" descr="kandinsky17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34938" y="6500834"/>
            <a:ext cx="365096" cy="281614"/>
          </a:xfrm>
          <a:prstGeom prst="rect">
            <a:avLst/>
          </a:prstGeom>
        </p:spPr>
      </p:pic>
      <p:sp>
        <p:nvSpPr>
          <p:cNvPr id="16" name="Line 2"/>
          <p:cNvSpPr>
            <a:spLocks noChangeShapeType="1"/>
          </p:cNvSpPr>
          <p:nvPr userDrawn="1"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>
            <a:lvl1pPr algn="l">
              <a:defRPr sz="3200">
                <a:solidFill>
                  <a:srgbClr val="0000FF"/>
                </a:solidFill>
                <a:latin typeface="Comic Sans MS" pitchFamily="66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7938"/>
            <a:ext cx="81534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2291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1271588"/>
            <a:ext cx="533400" cy="292100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u="none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70A50C4-73D1-422B-A187-AA4FA0AFFF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0D7F2684-4483-9247-9243-D08D31EE1C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" y="928688"/>
            <a:ext cx="8143875" cy="55006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Probability distribution</a:t>
            </a:r>
          </a:p>
          <a:p>
            <a:pPr marL="366713" lvl="1" indent="0">
              <a:buNone/>
              <a:defRPr/>
            </a:pPr>
            <a:endParaRPr lang="en-GB" dirty="0">
              <a:ea typeface="+mn-ea"/>
            </a:endParaRPr>
          </a:p>
        </p:txBody>
      </p:sp>
      <p:sp>
        <p:nvSpPr>
          <p:cNvPr id="8194" name="Titolo 5">
            <a:extLst>
              <a:ext uri="{FF2B5EF4-FFF2-40B4-BE49-F238E27FC236}">
                <a16:creationId xmlns:a16="http://schemas.microsoft.com/office/drawing/2014/main" id="{706F3627-8B2B-5E4B-8D08-20B63F7B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DBNs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8AF3D6C-D632-AD45-8DE9-B4B7255A6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83" y="1700808"/>
            <a:ext cx="8507437" cy="2334951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A9715B7-76EF-B848-8D6D-065DBA191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932" y="5157192"/>
            <a:ext cx="5372100" cy="8255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8F38F8E-99A3-0E48-9C35-8543951F35F1}"/>
              </a:ext>
            </a:extLst>
          </p:cNvPr>
          <p:cNvSpPr txBox="1"/>
          <p:nvPr/>
        </p:nvSpPr>
        <p:spPr>
          <a:xfrm>
            <a:off x="3995936" y="6237312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Real-valued visible units</a:t>
            </a:r>
          </a:p>
        </p:txBody>
      </p:sp>
    </p:spTree>
    <p:extLst>
      <p:ext uri="{BB962C8B-B14F-4D97-AF65-F5344CB8AC3E}">
        <p14:creationId xmlns:p14="http://schemas.microsoft.com/office/powerpoint/2010/main" val="26375490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0D7F2684-4483-9247-9243-D08D31EE1C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" y="928688"/>
            <a:ext cx="8143875" cy="55006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Learning</a:t>
            </a:r>
          </a:p>
          <a:p>
            <a:pPr lvl="1"/>
            <a:r>
              <a:rPr lang="it-IT" dirty="0">
                <a:solidFill>
                  <a:srgbClr val="0000FF"/>
                </a:solidFill>
              </a:rPr>
              <a:t>Training an RBM to </a:t>
            </a:r>
            <a:r>
              <a:rPr lang="it-IT" dirty="0" err="1">
                <a:solidFill>
                  <a:srgbClr val="0000FF"/>
                </a:solidFill>
              </a:rPr>
              <a:t>maximize</a:t>
            </a:r>
            <a:r>
              <a:rPr lang="it-IT" dirty="0">
                <a:solidFill>
                  <a:srgbClr val="0000FF"/>
                </a:solidFill>
              </a:rPr>
              <a:t> by CD </a:t>
            </a:r>
            <a:r>
              <a:rPr lang="it-IT" dirty="0"/>
              <a:t>or </a:t>
            </a:r>
            <a:r>
              <a:rPr lang="it-IT" dirty="0">
                <a:solidFill>
                  <a:srgbClr val="0000FF"/>
                </a:solidFill>
              </a:rPr>
              <a:t>SML</a:t>
            </a:r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>
                <a:solidFill>
                  <a:srgbClr val="0000FF"/>
                </a:solidFill>
              </a:rPr>
              <a:t>RBM </a:t>
            </a:r>
            <a:r>
              <a:rPr lang="it-IT" dirty="0" err="1">
                <a:solidFill>
                  <a:srgbClr val="0000FF"/>
                </a:solidFill>
              </a:rPr>
              <a:t>maximize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r>
              <a:rPr lang="it-IT" dirty="0"/>
              <a:t>procedure can be </a:t>
            </a:r>
            <a:r>
              <a:rPr lang="it-IT" dirty="0" err="1">
                <a:solidFill>
                  <a:srgbClr val="C00000"/>
                </a:solidFill>
              </a:rPr>
              <a:t>repeated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indefinitely</a:t>
            </a:r>
            <a:r>
              <a:rPr lang="it-IT" dirty="0">
                <a:solidFill>
                  <a:srgbClr val="C00000"/>
                </a:solidFill>
              </a:rPr>
              <a:t> on </a:t>
            </a:r>
            <a:r>
              <a:rPr lang="it-IT" dirty="0" err="1">
                <a:solidFill>
                  <a:srgbClr val="C00000"/>
                </a:solidFill>
              </a:rPr>
              <a:t>many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layers</a:t>
            </a:r>
            <a:endParaRPr lang="it-IT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dirty="0"/>
          </a:p>
          <a:p>
            <a:pPr lvl="1">
              <a:defRPr/>
            </a:pPr>
            <a:endParaRPr lang="en-GB" dirty="0"/>
          </a:p>
          <a:p>
            <a:pPr marL="366713" lvl="1" indent="0">
              <a:buNone/>
              <a:defRPr/>
            </a:pPr>
            <a:endParaRPr lang="en-GB" dirty="0">
              <a:ea typeface="+mn-ea"/>
            </a:endParaRPr>
          </a:p>
        </p:txBody>
      </p:sp>
      <p:sp>
        <p:nvSpPr>
          <p:cNvPr id="8194" name="Titolo 5">
            <a:extLst>
              <a:ext uri="{FF2B5EF4-FFF2-40B4-BE49-F238E27FC236}">
                <a16:creationId xmlns:a16="http://schemas.microsoft.com/office/drawing/2014/main" id="{706F3627-8B2B-5E4B-8D08-20B63F7B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>
                <a:ea typeface="ＭＳ Ｐゴシック" panose="020B0600070205080204" pitchFamily="34" charset="-128"/>
              </a:rPr>
              <a:t>Training DBN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D2E7B6D-DB3A-BA41-9890-B94BA1302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850" y="2348880"/>
            <a:ext cx="2400300" cy="4191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12FE681-459B-204A-A6F0-1BABCF6A0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450" y="3679031"/>
            <a:ext cx="54991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160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0D7F2684-4483-9247-9243-D08D31EE1C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" y="928688"/>
            <a:ext cx="8143875" cy="5500687"/>
          </a:xfrm>
        </p:spPr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Improve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classification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models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 err="1"/>
              <a:t>weights</a:t>
            </a:r>
            <a:r>
              <a:rPr lang="it-IT" dirty="0"/>
              <a:t> from the DBN and use </a:t>
            </a:r>
            <a:r>
              <a:rPr lang="it-IT" dirty="0" err="1"/>
              <a:t>them</a:t>
            </a:r>
            <a:r>
              <a:rPr lang="it-IT" dirty="0"/>
              <a:t> to </a:t>
            </a:r>
            <a:r>
              <a:rPr lang="it-IT" dirty="0" err="1"/>
              <a:t>define</a:t>
            </a:r>
            <a:r>
              <a:rPr lang="it-IT" dirty="0"/>
              <a:t> an MLP</a:t>
            </a:r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r>
              <a:rPr lang="it-IT" dirty="0"/>
              <a:t>Training MLP for </a:t>
            </a:r>
            <a:r>
              <a:rPr lang="it-IT" dirty="0" err="1"/>
              <a:t>classification</a:t>
            </a:r>
            <a:r>
              <a:rPr lang="it-IT" dirty="0"/>
              <a:t> </a:t>
            </a:r>
            <a:r>
              <a:rPr lang="it-IT" dirty="0" err="1"/>
              <a:t>tasks</a:t>
            </a:r>
            <a:r>
              <a:rPr lang="it-IT" dirty="0"/>
              <a:t> (</a:t>
            </a:r>
            <a:r>
              <a:rPr lang="it-IT" dirty="0">
                <a:solidFill>
                  <a:srgbClr val="0000FF"/>
                </a:solidFill>
              </a:rPr>
              <a:t>discriminative fine-</a:t>
            </a:r>
            <a:r>
              <a:rPr lang="it-IT" dirty="0" err="1">
                <a:solidFill>
                  <a:srgbClr val="0000FF"/>
                </a:solidFill>
              </a:rPr>
              <a:t>tuning</a:t>
            </a:r>
            <a:r>
              <a:rPr lang="it-IT" dirty="0"/>
              <a:t>)</a:t>
            </a:r>
          </a:p>
          <a:p>
            <a:pPr marL="366713" lvl="1" indent="0">
              <a:buNone/>
              <a:defRPr/>
            </a:pPr>
            <a:endParaRPr lang="en-GB" dirty="0">
              <a:ea typeface="+mn-ea"/>
            </a:endParaRPr>
          </a:p>
        </p:txBody>
      </p:sp>
      <p:sp>
        <p:nvSpPr>
          <p:cNvPr id="8194" name="Titolo 5">
            <a:extLst>
              <a:ext uri="{FF2B5EF4-FFF2-40B4-BE49-F238E27FC236}">
                <a16:creationId xmlns:a16="http://schemas.microsoft.com/office/drawing/2014/main" id="{706F3627-8B2B-5E4B-8D08-20B63F7B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>
                <a:ea typeface="ＭＳ Ｐゴシック" panose="020B0600070205080204" pitchFamily="34" charset="-128"/>
              </a:rPr>
              <a:t>DBF </a:t>
            </a:r>
            <a:r>
              <a:rPr lang="it-IT" altLang="it-IT" dirty="0" err="1">
                <a:ea typeface="ＭＳ Ｐゴシック" panose="020B0600070205080204" pitchFamily="34" charset="-128"/>
              </a:rPr>
              <a:t>as</a:t>
            </a:r>
            <a:r>
              <a:rPr lang="it-IT" altLang="it-IT" dirty="0">
                <a:ea typeface="ＭＳ Ｐゴシック" panose="020B0600070205080204" pitchFamily="34" charset="-128"/>
              </a:rPr>
              <a:t> generative model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5C889E8-9A4B-754A-9DA1-A89206E2A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537" y="2132856"/>
            <a:ext cx="72898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713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5">
            <a:extLst>
              <a:ext uri="{FF2B5EF4-FFF2-40B4-BE49-F238E27FC236}">
                <a16:creationId xmlns:a16="http://schemas.microsoft.com/office/drawing/2014/main" id="{706F3627-8B2B-5E4B-8D08-20B63F7B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Deep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Belief</a:t>
            </a:r>
            <a:r>
              <a:rPr lang="it-IT" altLang="it-IT" dirty="0">
                <a:ea typeface="ＭＳ Ｐゴシック" panose="020B0600070205080204" pitchFamily="34" charset="-128"/>
              </a:rPr>
              <a:t> Networks</a:t>
            </a:r>
          </a:p>
        </p:txBody>
      </p:sp>
      <p:grpSp>
        <p:nvGrpSpPr>
          <p:cNvPr id="8" name="Group 199">
            <a:extLst>
              <a:ext uri="{FF2B5EF4-FFF2-40B4-BE49-F238E27FC236}">
                <a16:creationId xmlns:a16="http://schemas.microsoft.com/office/drawing/2014/main" id="{05A02E36-0136-DD4B-A516-2ED2EE1372DA}"/>
              </a:ext>
            </a:extLst>
          </p:cNvPr>
          <p:cNvGrpSpPr/>
          <p:nvPr/>
        </p:nvGrpSpPr>
        <p:grpSpPr>
          <a:xfrm>
            <a:off x="2430943" y="1548057"/>
            <a:ext cx="4353407" cy="2085010"/>
            <a:chOff x="2434965" y="2104050"/>
            <a:chExt cx="4353407" cy="2085010"/>
          </a:xfrm>
        </p:grpSpPr>
        <p:grpSp>
          <p:nvGrpSpPr>
            <p:cNvPr id="9" name="Group 168">
              <a:extLst>
                <a:ext uri="{FF2B5EF4-FFF2-40B4-BE49-F238E27FC236}">
                  <a16:creationId xmlns:a16="http://schemas.microsoft.com/office/drawing/2014/main" id="{B258F498-57B1-EA46-A9E1-E2B76CE3436F}"/>
                </a:ext>
              </a:extLst>
            </p:cNvPr>
            <p:cNvGrpSpPr/>
            <p:nvPr/>
          </p:nvGrpSpPr>
          <p:grpSpPr>
            <a:xfrm>
              <a:off x="2507855" y="2304357"/>
              <a:ext cx="4199583" cy="1650015"/>
              <a:chOff x="1152050" y="1751577"/>
              <a:chExt cx="4199583" cy="1650015"/>
            </a:xfrm>
          </p:grpSpPr>
          <p:sp>
            <p:nvSpPr>
              <p:cNvPr id="14" name="Oval 16">
                <a:extLst>
                  <a:ext uri="{FF2B5EF4-FFF2-40B4-BE49-F238E27FC236}">
                    <a16:creationId xmlns:a16="http://schemas.microsoft.com/office/drawing/2014/main" id="{3A503F9C-F66A-7841-A4D1-6055EC1F19A6}"/>
                  </a:ext>
                </a:extLst>
              </p:cNvPr>
              <p:cNvSpPr/>
              <p:nvPr/>
            </p:nvSpPr>
            <p:spPr>
              <a:xfrm>
                <a:off x="1152050" y="2045704"/>
                <a:ext cx="437250" cy="39817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Oval 17">
                <a:extLst>
                  <a:ext uri="{FF2B5EF4-FFF2-40B4-BE49-F238E27FC236}">
                    <a16:creationId xmlns:a16="http://schemas.microsoft.com/office/drawing/2014/main" id="{3478CC8C-F957-2546-BD70-12D2236762C5}"/>
                  </a:ext>
                </a:extLst>
              </p:cNvPr>
              <p:cNvSpPr/>
              <p:nvPr/>
            </p:nvSpPr>
            <p:spPr>
              <a:xfrm>
                <a:off x="1152050" y="2598690"/>
                <a:ext cx="437250" cy="39817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6" name="Oval 18">
                <a:extLst>
                  <a:ext uri="{FF2B5EF4-FFF2-40B4-BE49-F238E27FC236}">
                    <a16:creationId xmlns:a16="http://schemas.microsoft.com/office/drawing/2014/main" id="{10E261F2-12D9-5847-943F-DA096074D49E}"/>
                  </a:ext>
                </a:extLst>
              </p:cNvPr>
              <p:cNvSpPr/>
              <p:nvPr/>
            </p:nvSpPr>
            <p:spPr>
              <a:xfrm>
                <a:off x="2028102" y="2351880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7" name="Oval 19">
                <a:extLst>
                  <a:ext uri="{FF2B5EF4-FFF2-40B4-BE49-F238E27FC236}">
                    <a16:creationId xmlns:a16="http://schemas.microsoft.com/office/drawing/2014/main" id="{5C67E9EE-EC73-5547-8F2D-BDC4C7A43DC0}"/>
                  </a:ext>
                </a:extLst>
              </p:cNvPr>
              <p:cNvSpPr/>
              <p:nvPr/>
            </p:nvSpPr>
            <p:spPr>
              <a:xfrm>
                <a:off x="2048581" y="1751577"/>
                <a:ext cx="437250" cy="3981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8" name="Oval 13">
                <a:extLst>
                  <a:ext uri="{FF2B5EF4-FFF2-40B4-BE49-F238E27FC236}">
                    <a16:creationId xmlns:a16="http://schemas.microsoft.com/office/drawing/2014/main" id="{14E2735E-DACA-E74F-BAB8-F8B0B7B5EC51}"/>
                  </a:ext>
                </a:extLst>
              </p:cNvPr>
              <p:cNvSpPr/>
              <p:nvPr/>
            </p:nvSpPr>
            <p:spPr>
              <a:xfrm>
                <a:off x="2028102" y="2984274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19" name="Straight Arrow Connector 15">
                <a:extLst>
                  <a:ext uri="{FF2B5EF4-FFF2-40B4-BE49-F238E27FC236}">
                    <a16:creationId xmlns:a16="http://schemas.microsoft.com/office/drawing/2014/main" id="{2CFAA468-A0B0-FD47-9B0D-4F77EA4FD61F}"/>
                  </a:ext>
                </a:extLst>
              </p:cNvPr>
              <p:cNvCxnSpPr>
                <a:stCxn id="15" idx="6"/>
                <a:endCxn id="18" idx="2"/>
              </p:cNvCxnSpPr>
              <p:nvPr/>
            </p:nvCxnSpPr>
            <p:spPr>
              <a:xfrm>
                <a:off x="1589300" y="2797779"/>
                <a:ext cx="438802" cy="38558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60">
                <a:extLst>
                  <a:ext uri="{FF2B5EF4-FFF2-40B4-BE49-F238E27FC236}">
                    <a16:creationId xmlns:a16="http://schemas.microsoft.com/office/drawing/2014/main" id="{7B493AD0-EEBB-7943-A4F3-2CEB505A86B8}"/>
                  </a:ext>
                </a:extLst>
              </p:cNvPr>
              <p:cNvCxnSpPr>
                <a:stCxn id="15" idx="6"/>
                <a:endCxn id="16" idx="2"/>
              </p:cNvCxnSpPr>
              <p:nvPr/>
            </p:nvCxnSpPr>
            <p:spPr>
              <a:xfrm flipV="1">
                <a:off x="1589300" y="2550969"/>
                <a:ext cx="438802" cy="24681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63">
                <a:extLst>
                  <a:ext uri="{FF2B5EF4-FFF2-40B4-BE49-F238E27FC236}">
                    <a16:creationId xmlns:a16="http://schemas.microsoft.com/office/drawing/2014/main" id="{90EC5E7C-3ECD-8E43-8DBF-B27DF14F5526}"/>
                  </a:ext>
                </a:extLst>
              </p:cNvPr>
              <p:cNvCxnSpPr>
                <a:stCxn id="15" idx="6"/>
                <a:endCxn id="17" idx="2"/>
              </p:cNvCxnSpPr>
              <p:nvPr/>
            </p:nvCxnSpPr>
            <p:spPr>
              <a:xfrm flipV="1">
                <a:off x="1589300" y="1950666"/>
                <a:ext cx="459281" cy="847113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66">
                <a:extLst>
                  <a:ext uri="{FF2B5EF4-FFF2-40B4-BE49-F238E27FC236}">
                    <a16:creationId xmlns:a16="http://schemas.microsoft.com/office/drawing/2014/main" id="{E13BCF47-8932-6340-B2C4-2F51DD69CC9A}"/>
                  </a:ext>
                </a:extLst>
              </p:cNvPr>
              <p:cNvCxnSpPr>
                <a:stCxn id="14" idx="6"/>
                <a:endCxn id="16" idx="2"/>
              </p:cNvCxnSpPr>
              <p:nvPr/>
            </p:nvCxnSpPr>
            <p:spPr>
              <a:xfrm>
                <a:off x="1589300" y="2244793"/>
                <a:ext cx="438802" cy="306176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69">
                <a:extLst>
                  <a:ext uri="{FF2B5EF4-FFF2-40B4-BE49-F238E27FC236}">
                    <a16:creationId xmlns:a16="http://schemas.microsoft.com/office/drawing/2014/main" id="{5DF5DD62-1569-AD44-A1D9-389BBB8A8EE3}"/>
                  </a:ext>
                </a:extLst>
              </p:cNvPr>
              <p:cNvCxnSpPr>
                <a:stCxn id="14" idx="6"/>
                <a:endCxn id="18" idx="2"/>
              </p:cNvCxnSpPr>
              <p:nvPr/>
            </p:nvCxnSpPr>
            <p:spPr>
              <a:xfrm>
                <a:off x="1589300" y="2244793"/>
                <a:ext cx="438802" cy="93857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72">
                <a:extLst>
                  <a:ext uri="{FF2B5EF4-FFF2-40B4-BE49-F238E27FC236}">
                    <a16:creationId xmlns:a16="http://schemas.microsoft.com/office/drawing/2014/main" id="{116B9484-8333-6D45-9D04-CADCFDADC722}"/>
                  </a:ext>
                </a:extLst>
              </p:cNvPr>
              <p:cNvCxnSpPr>
                <a:stCxn id="14" idx="6"/>
                <a:endCxn id="17" idx="2"/>
              </p:cNvCxnSpPr>
              <p:nvPr/>
            </p:nvCxnSpPr>
            <p:spPr>
              <a:xfrm flipV="1">
                <a:off x="1589300" y="1950666"/>
                <a:ext cx="459281" cy="294127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75">
                <a:extLst>
                  <a:ext uri="{FF2B5EF4-FFF2-40B4-BE49-F238E27FC236}">
                    <a16:creationId xmlns:a16="http://schemas.microsoft.com/office/drawing/2014/main" id="{E7DFCBBA-5F87-0040-A9D3-03AFA7ECCB85}"/>
                  </a:ext>
                </a:extLst>
              </p:cNvPr>
              <p:cNvSpPr/>
              <p:nvPr/>
            </p:nvSpPr>
            <p:spPr>
              <a:xfrm>
                <a:off x="3018459" y="2360134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26" name="Oval 76">
                <a:extLst>
                  <a:ext uri="{FF2B5EF4-FFF2-40B4-BE49-F238E27FC236}">
                    <a16:creationId xmlns:a16="http://schemas.microsoft.com/office/drawing/2014/main" id="{24F3F6C8-26FA-C14C-B0C9-38943C855DF9}"/>
                  </a:ext>
                </a:extLst>
              </p:cNvPr>
              <p:cNvSpPr/>
              <p:nvPr/>
            </p:nvSpPr>
            <p:spPr>
              <a:xfrm>
                <a:off x="3038938" y="1759831"/>
                <a:ext cx="437250" cy="3981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27" name="Oval 77">
                <a:extLst>
                  <a:ext uri="{FF2B5EF4-FFF2-40B4-BE49-F238E27FC236}">
                    <a16:creationId xmlns:a16="http://schemas.microsoft.com/office/drawing/2014/main" id="{04DE9BA1-4DA7-2843-ABAC-BBDF6E7AD36A}"/>
                  </a:ext>
                </a:extLst>
              </p:cNvPr>
              <p:cNvSpPr/>
              <p:nvPr/>
            </p:nvSpPr>
            <p:spPr>
              <a:xfrm>
                <a:off x="3018459" y="2992528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28" name="Straight Arrow Connector 81">
                <a:extLst>
                  <a:ext uri="{FF2B5EF4-FFF2-40B4-BE49-F238E27FC236}">
                    <a16:creationId xmlns:a16="http://schemas.microsoft.com/office/drawing/2014/main" id="{2726A133-6657-3047-82DC-61676D59BAC9}"/>
                  </a:ext>
                </a:extLst>
              </p:cNvPr>
              <p:cNvCxnSpPr>
                <a:stCxn id="17" idx="6"/>
                <a:endCxn id="26" idx="2"/>
              </p:cNvCxnSpPr>
              <p:nvPr/>
            </p:nvCxnSpPr>
            <p:spPr>
              <a:xfrm>
                <a:off x="2485831" y="1950666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84">
                <a:extLst>
                  <a:ext uri="{FF2B5EF4-FFF2-40B4-BE49-F238E27FC236}">
                    <a16:creationId xmlns:a16="http://schemas.microsoft.com/office/drawing/2014/main" id="{C7219254-AC0F-EF4F-A09A-BF2615D32D7E}"/>
                  </a:ext>
                </a:extLst>
              </p:cNvPr>
              <p:cNvCxnSpPr>
                <a:stCxn id="17" idx="6"/>
                <a:endCxn id="25" idx="2"/>
              </p:cNvCxnSpPr>
              <p:nvPr/>
            </p:nvCxnSpPr>
            <p:spPr>
              <a:xfrm>
                <a:off x="2485831" y="1950666"/>
                <a:ext cx="532628" cy="608557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87">
                <a:extLst>
                  <a:ext uri="{FF2B5EF4-FFF2-40B4-BE49-F238E27FC236}">
                    <a16:creationId xmlns:a16="http://schemas.microsoft.com/office/drawing/2014/main" id="{B18F5150-19E6-8A4E-8FF2-081188B1F7A2}"/>
                  </a:ext>
                </a:extLst>
              </p:cNvPr>
              <p:cNvCxnSpPr>
                <a:stCxn id="17" idx="6"/>
                <a:endCxn id="27" idx="2"/>
              </p:cNvCxnSpPr>
              <p:nvPr/>
            </p:nvCxnSpPr>
            <p:spPr>
              <a:xfrm>
                <a:off x="2485831" y="1950666"/>
                <a:ext cx="532628" cy="1240951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90">
                <a:extLst>
                  <a:ext uri="{FF2B5EF4-FFF2-40B4-BE49-F238E27FC236}">
                    <a16:creationId xmlns:a16="http://schemas.microsoft.com/office/drawing/2014/main" id="{5EC15864-5AD6-494E-B532-24C0E8AE6791}"/>
                  </a:ext>
                </a:extLst>
              </p:cNvPr>
              <p:cNvCxnSpPr>
                <a:stCxn id="16" idx="6"/>
                <a:endCxn id="25" idx="2"/>
              </p:cNvCxnSpPr>
              <p:nvPr/>
            </p:nvCxnSpPr>
            <p:spPr>
              <a:xfrm>
                <a:off x="2465352" y="2550969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93">
                <a:extLst>
                  <a:ext uri="{FF2B5EF4-FFF2-40B4-BE49-F238E27FC236}">
                    <a16:creationId xmlns:a16="http://schemas.microsoft.com/office/drawing/2014/main" id="{9E9DBC11-88BF-1C43-A323-0BDB659705B8}"/>
                  </a:ext>
                </a:extLst>
              </p:cNvPr>
              <p:cNvCxnSpPr>
                <a:stCxn id="16" idx="6"/>
                <a:endCxn id="26" idx="2"/>
              </p:cNvCxnSpPr>
              <p:nvPr/>
            </p:nvCxnSpPr>
            <p:spPr>
              <a:xfrm flipV="1">
                <a:off x="2465352" y="1958920"/>
                <a:ext cx="573586" cy="592049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96">
                <a:extLst>
                  <a:ext uri="{FF2B5EF4-FFF2-40B4-BE49-F238E27FC236}">
                    <a16:creationId xmlns:a16="http://schemas.microsoft.com/office/drawing/2014/main" id="{9CFE3A98-3BA8-5542-9609-D9745E038337}"/>
                  </a:ext>
                </a:extLst>
              </p:cNvPr>
              <p:cNvCxnSpPr>
                <a:stCxn id="16" idx="6"/>
                <a:endCxn id="27" idx="2"/>
              </p:cNvCxnSpPr>
              <p:nvPr/>
            </p:nvCxnSpPr>
            <p:spPr>
              <a:xfrm>
                <a:off x="2465352" y="2550969"/>
                <a:ext cx="553107" cy="640648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99">
                <a:extLst>
                  <a:ext uri="{FF2B5EF4-FFF2-40B4-BE49-F238E27FC236}">
                    <a16:creationId xmlns:a16="http://schemas.microsoft.com/office/drawing/2014/main" id="{AAB9B95E-776F-C048-9F7E-1D30603C89A1}"/>
                  </a:ext>
                </a:extLst>
              </p:cNvPr>
              <p:cNvCxnSpPr>
                <a:stCxn id="18" idx="6"/>
                <a:endCxn id="27" idx="2"/>
              </p:cNvCxnSpPr>
              <p:nvPr/>
            </p:nvCxnSpPr>
            <p:spPr>
              <a:xfrm>
                <a:off x="2465352" y="3183363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102">
                <a:extLst>
                  <a:ext uri="{FF2B5EF4-FFF2-40B4-BE49-F238E27FC236}">
                    <a16:creationId xmlns:a16="http://schemas.microsoft.com/office/drawing/2014/main" id="{FEC2046B-419A-9F4A-9FBD-480F3B9FA615}"/>
                  </a:ext>
                </a:extLst>
              </p:cNvPr>
              <p:cNvCxnSpPr>
                <a:stCxn id="18" idx="6"/>
                <a:endCxn id="25" idx="2"/>
              </p:cNvCxnSpPr>
              <p:nvPr/>
            </p:nvCxnSpPr>
            <p:spPr>
              <a:xfrm flipV="1">
                <a:off x="2465352" y="2559223"/>
                <a:ext cx="553107" cy="62414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105">
                <a:extLst>
                  <a:ext uri="{FF2B5EF4-FFF2-40B4-BE49-F238E27FC236}">
                    <a16:creationId xmlns:a16="http://schemas.microsoft.com/office/drawing/2014/main" id="{3CC583E8-761F-5E4C-ADC8-A2F0C1DC5F51}"/>
                  </a:ext>
                </a:extLst>
              </p:cNvPr>
              <p:cNvCxnSpPr>
                <a:stCxn id="18" idx="6"/>
                <a:endCxn id="26" idx="2"/>
              </p:cNvCxnSpPr>
              <p:nvPr/>
            </p:nvCxnSpPr>
            <p:spPr>
              <a:xfrm flipV="1">
                <a:off x="2465352" y="1958920"/>
                <a:ext cx="573586" cy="1224443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120">
                <a:extLst>
                  <a:ext uri="{FF2B5EF4-FFF2-40B4-BE49-F238E27FC236}">
                    <a16:creationId xmlns:a16="http://schemas.microsoft.com/office/drawing/2014/main" id="{B451833A-0451-2746-987F-412DD86E9E41}"/>
                  </a:ext>
                </a:extLst>
              </p:cNvPr>
              <p:cNvSpPr/>
              <p:nvPr/>
            </p:nvSpPr>
            <p:spPr>
              <a:xfrm>
                <a:off x="3021761" y="2362766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38" name="Oval 121">
                <a:extLst>
                  <a:ext uri="{FF2B5EF4-FFF2-40B4-BE49-F238E27FC236}">
                    <a16:creationId xmlns:a16="http://schemas.microsoft.com/office/drawing/2014/main" id="{0E4533AE-7A60-9E43-83B1-BECFDD68D68C}"/>
                  </a:ext>
                </a:extLst>
              </p:cNvPr>
              <p:cNvSpPr/>
              <p:nvPr/>
            </p:nvSpPr>
            <p:spPr>
              <a:xfrm>
                <a:off x="3042240" y="1762463"/>
                <a:ext cx="437250" cy="3981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39" name="Oval 122">
                <a:extLst>
                  <a:ext uri="{FF2B5EF4-FFF2-40B4-BE49-F238E27FC236}">
                    <a16:creationId xmlns:a16="http://schemas.microsoft.com/office/drawing/2014/main" id="{7FAE58D1-93D9-FF44-AFA0-7E5B303DB49B}"/>
                  </a:ext>
                </a:extLst>
              </p:cNvPr>
              <p:cNvSpPr/>
              <p:nvPr/>
            </p:nvSpPr>
            <p:spPr>
              <a:xfrm>
                <a:off x="3021761" y="2995160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40" name="Oval 123">
                <a:extLst>
                  <a:ext uri="{FF2B5EF4-FFF2-40B4-BE49-F238E27FC236}">
                    <a16:creationId xmlns:a16="http://schemas.microsoft.com/office/drawing/2014/main" id="{B8831781-C160-3540-95CF-C148F7808C9B}"/>
                  </a:ext>
                </a:extLst>
              </p:cNvPr>
              <p:cNvSpPr/>
              <p:nvPr/>
            </p:nvSpPr>
            <p:spPr>
              <a:xfrm>
                <a:off x="4012118" y="2371020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41" name="Oval 124">
                <a:extLst>
                  <a:ext uri="{FF2B5EF4-FFF2-40B4-BE49-F238E27FC236}">
                    <a16:creationId xmlns:a16="http://schemas.microsoft.com/office/drawing/2014/main" id="{2FD506A3-F348-AB40-8A15-572748CD5EE4}"/>
                  </a:ext>
                </a:extLst>
              </p:cNvPr>
              <p:cNvSpPr/>
              <p:nvPr/>
            </p:nvSpPr>
            <p:spPr>
              <a:xfrm>
                <a:off x="4032597" y="1770717"/>
                <a:ext cx="437250" cy="3981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42" name="Oval 125">
                <a:extLst>
                  <a:ext uri="{FF2B5EF4-FFF2-40B4-BE49-F238E27FC236}">
                    <a16:creationId xmlns:a16="http://schemas.microsoft.com/office/drawing/2014/main" id="{B34E5A08-93D5-6745-9225-2AFA0CEBEE06}"/>
                  </a:ext>
                </a:extLst>
              </p:cNvPr>
              <p:cNvSpPr/>
              <p:nvPr/>
            </p:nvSpPr>
            <p:spPr>
              <a:xfrm>
                <a:off x="4012118" y="3003414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43" name="Straight Arrow Connector 126">
                <a:extLst>
                  <a:ext uri="{FF2B5EF4-FFF2-40B4-BE49-F238E27FC236}">
                    <a16:creationId xmlns:a16="http://schemas.microsoft.com/office/drawing/2014/main" id="{123F5513-3C3E-9F49-B335-FBA23CBED736}"/>
                  </a:ext>
                </a:extLst>
              </p:cNvPr>
              <p:cNvCxnSpPr>
                <a:stCxn id="38" idx="6"/>
                <a:endCxn id="41" idx="2"/>
              </p:cNvCxnSpPr>
              <p:nvPr/>
            </p:nvCxnSpPr>
            <p:spPr>
              <a:xfrm>
                <a:off x="3479490" y="1961552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127">
                <a:extLst>
                  <a:ext uri="{FF2B5EF4-FFF2-40B4-BE49-F238E27FC236}">
                    <a16:creationId xmlns:a16="http://schemas.microsoft.com/office/drawing/2014/main" id="{96D9642A-FCB1-1541-B44C-4A7F832E2BD2}"/>
                  </a:ext>
                </a:extLst>
              </p:cNvPr>
              <p:cNvCxnSpPr>
                <a:stCxn id="38" idx="6"/>
                <a:endCxn id="40" idx="2"/>
              </p:cNvCxnSpPr>
              <p:nvPr/>
            </p:nvCxnSpPr>
            <p:spPr>
              <a:xfrm>
                <a:off x="3479490" y="1961552"/>
                <a:ext cx="532628" cy="608557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128">
                <a:extLst>
                  <a:ext uri="{FF2B5EF4-FFF2-40B4-BE49-F238E27FC236}">
                    <a16:creationId xmlns:a16="http://schemas.microsoft.com/office/drawing/2014/main" id="{5ADE47FA-4BA3-7844-9447-0E0DA2C2FB56}"/>
                  </a:ext>
                </a:extLst>
              </p:cNvPr>
              <p:cNvCxnSpPr>
                <a:stCxn id="38" idx="6"/>
                <a:endCxn id="42" idx="2"/>
              </p:cNvCxnSpPr>
              <p:nvPr/>
            </p:nvCxnSpPr>
            <p:spPr>
              <a:xfrm>
                <a:off x="3479490" y="1961552"/>
                <a:ext cx="532628" cy="1240951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129">
                <a:extLst>
                  <a:ext uri="{FF2B5EF4-FFF2-40B4-BE49-F238E27FC236}">
                    <a16:creationId xmlns:a16="http://schemas.microsoft.com/office/drawing/2014/main" id="{9702346C-6415-A44E-9599-7D665B2D906F}"/>
                  </a:ext>
                </a:extLst>
              </p:cNvPr>
              <p:cNvCxnSpPr>
                <a:stCxn id="37" idx="6"/>
                <a:endCxn id="40" idx="2"/>
              </p:cNvCxnSpPr>
              <p:nvPr/>
            </p:nvCxnSpPr>
            <p:spPr>
              <a:xfrm>
                <a:off x="3459011" y="2561855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130">
                <a:extLst>
                  <a:ext uri="{FF2B5EF4-FFF2-40B4-BE49-F238E27FC236}">
                    <a16:creationId xmlns:a16="http://schemas.microsoft.com/office/drawing/2014/main" id="{849A6FFA-5A9F-674C-9DD4-EF672B45FF48}"/>
                  </a:ext>
                </a:extLst>
              </p:cNvPr>
              <p:cNvCxnSpPr>
                <a:stCxn id="37" idx="6"/>
                <a:endCxn id="41" idx="2"/>
              </p:cNvCxnSpPr>
              <p:nvPr/>
            </p:nvCxnSpPr>
            <p:spPr>
              <a:xfrm flipV="1">
                <a:off x="3459011" y="1969806"/>
                <a:ext cx="573586" cy="592049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131">
                <a:extLst>
                  <a:ext uri="{FF2B5EF4-FFF2-40B4-BE49-F238E27FC236}">
                    <a16:creationId xmlns:a16="http://schemas.microsoft.com/office/drawing/2014/main" id="{92BAF678-1A6B-F14E-BE19-179748DEF55A}"/>
                  </a:ext>
                </a:extLst>
              </p:cNvPr>
              <p:cNvCxnSpPr>
                <a:stCxn id="37" idx="6"/>
                <a:endCxn id="42" idx="2"/>
              </p:cNvCxnSpPr>
              <p:nvPr/>
            </p:nvCxnSpPr>
            <p:spPr>
              <a:xfrm>
                <a:off x="3459011" y="2561855"/>
                <a:ext cx="553107" cy="640648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132">
                <a:extLst>
                  <a:ext uri="{FF2B5EF4-FFF2-40B4-BE49-F238E27FC236}">
                    <a16:creationId xmlns:a16="http://schemas.microsoft.com/office/drawing/2014/main" id="{2273FD73-F1DF-7847-8542-4B86F892CEF5}"/>
                  </a:ext>
                </a:extLst>
              </p:cNvPr>
              <p:cNvCxnSpPr>
                <a:stCxn id="39" idx="6"/>
                <a:endCxn id="42" idx="2"/>
              </p:cNvCxnSpPr>
              <p:nvPr/>
            </p:nvCxnSpPr>
            <p:spPr>
              <a:xfrm>
                <a:off x="3459011" y="3194249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133">
                <a:extLst>
                  <a:ext uri="{FF2B5EF4-FFF2-40B4-BE49-F238E27FC236}">
                    <a16:creationId xmlns:a16="http://schemas.microsoft.com/office/drawing/2014/main" id="{C1E0F014-4EB4-1347-8B19-86DD42805F41}"/>
                  </a:ext>
                </a:extLst>
              </p:cNvPr>
              <p:cNvCxnSpPr>
                <a:stCxn id="39" idx="6"/>
                <a:endCxn id="40" idx="2"/>
              </p:cNvCxnSpPr>
              <p:nvPr/>
            </p:nvCxnSpPr>
            <p:spPr>
              <a:xfrm flipV="1">
                <a:off x="3459011" y="2570109"/>
                <a:ext cx="553107" cy="62414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134">
                <a:extLst>
                  <a:ext uri="{FF2B5EF4-FFF2-40B4-BE49-F238E27FC236}">
                    <a16:creationId xmlns:a16="http://schemas.microsoft.com/office/drawing/2014/main" id="{F5FB837B-908F-6847-B409-85A7EBB56B1C}"/>
                  </a:ext>
                </a:extLst>
              </p:cNvPr>
              <p:cNvCxnSpPr>
                <a:stCxn id="39" idx="6"/>
                <a:endCxn id="41" idx="2"/>
              </p:cNvCxnSpPr>
              <p:nvPr/>
            </p:nvCxnSpPr>
            <p:spPr>
              <a:xfrm flipV="1">
                <a:off x="3459011" y="1969806"/>
                <a:ext cx="573586" cy="1224443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" name="Group 152">
                <a:extLst>
                  <a:ext uri="{FF2B5EF4-FFF2-40B4-BE49-F238E27FC236}">
                    <a16:creationId xmlns:a16="http://schemas.microsoft.com/office/drawing/2014/main" id="{BAC12A3B-C552-5842-A6EE-707E143CB783}"/>
                  </a:ext>
                </a:extLst>
              </p:cNvPr>
              <p:cNvGrpSpPr/>
              <p:nvPr/>
            </p:nvGrpSpPr>
            <p:grpSpPr>
              <a:xfrm rot="10800000">
                <a:off x="4008816" y="1770717"/>
                <a:ext cx="1342817" cy="1630875"/>
                <a:chOff x="4440778" y="3725625"/>
                <a:chExt cx="1342817" cy="1630875"/>
              </a:xfrm>
            </p:grpSpPr>
            <p:sp>
              <p:nvSpPr>
                <p:cNvPr id="53" name="Oval 135">
                  <a:extLst>
                    <a:ext uri="{FF2B5EF4-FFF2-40B4-BE49-F238E27FC236}">
                      <a16:creationId xmlns:a16="http://schemas.microsoft.com/office/drawing/2014/main" id="{260F1EB9-6C88-B445-958F-77B788421E90}"/>
                    </a:ext>
                  </a:extLst>
                </p:cNvPr>
                <p:cNvSpPr/>
                <p:nvPr/>
              </p:nvSpPr>
              <p:spPr>
                <a:xfrm rot="187571">
                  <a:off x="4440778" y="4062706"/>
                  <a:ext cx="437250" cy="39817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54" name="Oval 136">
                  <a:extLst>
                    <a:ext uri="{FF2B5EF4-FFF2-40B4-BE49-F238E27FC236}">
                      <a16:creationId xmlns:a16="http://schemas.microsoft.com/office/drawing/2014/main" id="{513EB283-48EE-2940-8B3A-966C0B8D89C8}"/>
                    </a:ext>
                  </a:extLst>
                </p:cNvPr>
                <p:cNvSpPr/>
                <p:nvPr/>
              </p:nvSpPr>
              <p:spPr>
                <a:xfrm rot="187571">
                  <a:off x="4440778" y="4615692"/>
                  <a:ext cx="437250" cy="39817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55" name="Oval 137">
                  <a:extLst>
                    <a:ext uri="{FF2B5EF4-FFF2-40B4-BE49-F238E27FC236}">
                      <a16:creationId xmlns:a16="http://schemas.microsoft.com/office/drawing/2014/main" id="{D37D2A6E-174E-EE45-ADC5-E5AE69DB1E69}"/>
                    </a:ext>
                  </a:extLst>
                </p:cNvPr>
                <p:cNvSpPr/>
                <p:nvPr/>
              </p:nvSpPr>
              <p:spPr>
                <a:xfrm rot="187571">
                  <a:off x="5336724" y="4358807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56" name="Oval 138">
                  <a:extLst>
                    <a:ext uri="{FF2B5EF4-FFF2-40B4-BE49-F238E27FC236}">
                      <a16:creationId xmlns:a16="http://schemas.microsoft.com/office/drawing/2014/main" id="{FA6FF134-AEAA-974F-8CE6-E013C4840E68}"/>
                    </a:ext>
                  </a:extLst>
                </p:cNvPr>
                <p:cNvSpPr/>
                <p:nvPr/>
              </p:nvSpPr>
              <p:spPr>
                <a:xfrm rot="187571">
                  <a:off x="5346345" y="3725625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57" name="Oval 139">
                  <a:extLst>
                    <a:ext uri="{FF2B5EF4-FFF2-40B4-BE49-F238E27FC236}">
                      <a16:creationId xmlns:a16="http://schemas.microsoft.com/office/drawing/2014/main" id="{BF473997-8AAD-FB41-AE8C-605CAFF0D412}"/>
                    </a:ext>
                  </a:extLst>
                </p:cNvPr>
                <p:cNvSpPr/>
                <p:nvPr/>
              </p:nvSpPr>
              <p:spPr>
                <a:xfrm rot="187571">
                  <a:off x="5325866" y="4958322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cxnSp>
              <p:nvCxnSpPr>
                <p:cNvPr id="58" name="Straight Arrow Connector 140">
                  <a:extLst>
                    <a:ext uri="{FF2B5EF4-FFF2-40B4-BE49-F238E27FC236}">
                      <a16:creationId xmlns:a16="http://schemas.microsoft.com/office/drawing/2014/main" id="{24C40F85-477E-F943-B0CC-8968975DF7E2}"/>
                    </a:ext>
                  </a:extLst>
                </p:cNvPr>
                <p:cNvCxnSpPr>
                  <a:stCxn id="54" idx="6"/>
                  <a:endCxn id="57" idx="2"/>
                </p:cNvCxnSpPr>
                <p:nvPr/>
              </p:nvCxnSpPr>
              <p:spPr>
                <a:xfrm rot="10800000" flipH="1" flipV="1">
                  <a:off x="4877703" y="4826704"/>
                  <a:ext cx="448488" cy="31878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141">
                  <a:extLst>
                    <a:ext uri="{FF2B5EF4-FFF2-40B4-BE49-F238E27FC236}">
                      <a16:creationId xmlns:a16="http://schemas.microsoft.com/office/drawing/2014/main" id="{784CBA84-6099-E64B-8409-1C4E1716A42B}"/>
                    </a:ext>
                  </a:extLst>
                </p:cNvPr>
                <p:cNvCxnSpPr>
                  <a:stCxn id="54" idx="6"/>
                  <a:endCxn id="55" idx="2"/>
                </p:cNvCxnSpPr>
                <p:nvPr/>
              </p:nvCxnSpPr>
              <p:spPr>
                <a:xfrm rot="10800000" flipH="1">
                  <a:off x="4877703" y="4545973"/>
                  <a:ext cx="459346" cy="280731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142">
                  <a:extLst>
                    <a:ext uri="{FF2B5EF4-FFF2-40B4-BE49-F238E27FC236}">
                      <a16:creationId xmlns:a16="http://schemas.microsoft.com/office/drawing/2014/main" id="{73C3B418-6569-F247-82E4-AB50200B115A}"/>
                    </a:ext>
                  </a:extLst>
                </p:cNvPr>
                <p:cNvCxnSpPr>
                  <a:stCxn id="54" idx="6"/>
                  <a:endCxn id="56" idx="2"/>
                </p:cNvCxnSpPr>
                <p:nvPr/>
              </p:nvCxnSpPr>
              <p:spPr>
                <a:xfrm rot="10800000" flipH="1">
                  <a:off x="4877703" y="3912791"/>
                  <a:ext cx="468967" cy="913913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143">
                  <a:extLst>
                    <a:ext uri="{FF2B5EF4-FFF2-40B4-BE49-F238E27FC236}">
                      <a16:creationId xmlns:a16="http://schemas.microsoft.com/office/drawing/2014/main" id="{48C123CC-FD19-DC42-98ED-4B1AB2AAEC39}"/>
                    </a:ext>
                  </a:extLst>
                </p:cNvPr>
                <p:cNvCxnSpPr>
                  <a:stCxn id="53" idx="6"/>
                  <a:endCxn id="55" idx="2"/>
                </p:cNvCxnSpPr>
                <p:nvPr/>
              </p:nvCxnSpPr>
              <p:spPr>
                <a:xfrm rot="10800000" flipH="1" flipV="1">
                  <a:off x="4877703" y="4273718"/>
                  <a:ext cx="459346" cy="272255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144">
                  <a:extLst>
                    <a:ext uri="{FF2B5EF4-FFF2-40B4-BE49-F238E27FC236}">
                      <a16:creationId xmlns:a16="http://schemas.microsoft.com/office/drawing/2014/main" id="{A3714286-7486-EC4B-9728-572683C4B046}"/>
                    </a:ext>
                  </a:extLst>
                </p:cNvPr>
                <p:cNvCxnSpPr>
                  <a:stCxn id="53" idx="6"/>
                  <a:endCxn id="57" idx="2"/>
                </p:cNvCxnSpPr>
                <p:nvPr/>
              </p:nvCxnSpPr>
              <p:spPr>
                <a:xfrm rot="10800000" flipH="1" flipV="1">
                  <a:off x="4877703" y="4273718"/>
                  <a:ext cx="448488" cy="87177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145">
                  <a:extLst>
                    <a:ext uri="{FF2B5EF4-FFF2-40B4-BE49-F238E27FC236}">
                      <a16:creationId xmlns:a16="http://schemas.microsoft.com/office/drawing/2014/main" id="{38BD2CD5-5389-B24F-BD9E-A98C8EA78D2E}"/>
                    </a:ext>
                  </a:extLst>
                </p:cNvPr>
                <p:cNvCxnSpPr>
                  <a:stCxn id="53" idx="6"/>
                  <a:endCxn id="56" idx="2"/>
                </p:cNvCxnSpPr>
                <p:nvPr/>
              </p:nvCxnSpPr>
              <p:spPr>
                <a:xfrm rot="10800000" flipH="1">
                  <a:off x="4877703" y="3912791"/>
                  <a:ext cx="468967" cy="360927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" name="Rectangle 183">
              <a:extLst>
                <a:ext uri="{FF2B5EF4-FFF2-40B4-BE49-F238E27FC236}">
                  <a16:creationId xmlns:a16="http://schemas.microsoft.com/office/drawing/2014/main" id="{5385410C-3782-764C-A94A-06EA7946A4C0}"/>
                </a:ext>
              </a:extLst>
            </p:cNvPr>
            <p:cNvSpPr/>
            <p:nvPr/>
          </p:nvSpPr>
          <p:spPr>
            <a:xfrm>
              <a:off x="2434965" y="2104050"/>
              <a:ext cx="1536306" cy="19437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95">
              <a:extLst>
                <a:ext uri="{FF2B5EF4-FFF2-40B4-BE49-F238E27FC236}">
                  <a16:creationId xmlns:a16="http://schemas.microsoft.com/office/drawing/2014/main" id="{EFBDBE44-05B5-B145-8A4C-95AC9D2FECD2}"/>
                </a:ext>
              </a:extLst>
            </p:cNvPr>
            <p:cNvSpPr/>
            <p:nvPr/>
          </p:nvSpPr>
          <p:spPr>
            <a:xfrm>
              <a:off x="3350036" y="2245296"/>
              <a:ext cx="1536306" cy="19437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96">
              <a:extLst>
                <a:ext uri="{FF2B5EF4-FFF2-40B4-BE49-F238E27FC236}">
                  <a16:creationId xmlns:a16="http://schemas.microsoft.com/office/drawing/2014/main" id="{DD57B766-2403-ED4A-96F0-DEBA80B1A654}"/>
                </a:ext>
              </a:extLst>
            </p:cNvPr>
            <p:cNvSpPr/>
            <p:nvPr/>
          </p:nvSpPr>
          <p:spPr>
            <a:xfrm>
              <a:off x="4327702" y="2104050"/>
              <a:ext cx="1536306" cy="19437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97">
              <a:extLst>
                <a:ext uri="{FF2B5EF4-FFF2-40B4-BE49-F238E27FC236}">
                  <a16:creationId xmlns:a16="http://schemas.microsoft.com/office/drawing/2014/main" id="{ACA017B0-1384-EE4A-9864-847099251D45}"/>
                </a:ext>
              </a:extLst>
            </p:cNvPr>
            <p:cNvSpPr/>
            <p:nvPr/>
          </p:nvSpPr>
          <p:spPr>
            <a:xfrm>
              <a:off x="5252066" y="2245296"/>
              <a:ext cx="1536306" cy="19437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4" name="Straight Arrow Connector 201">
            <a:extLst>
              <a:ext uri="{FF2B5EF4-FFF2-40B4-BE49-F238E27FC236}">
                <a16:creationId xmlns:a16="http://schemas.microsoft.com/office/drawing/2014/main" id="{2F739C38-E6C4-EF4F-8A46-8ADDF4D7CEFD}"/>
              </a:ext>
            </a:extLst>
          </p:cNvPr>
          <p:cNvCxnSpPr>
            <a:stCxn id="10" idx="2"/>
            <a:endCxn id="65" idx="0"/>
          </p:cNvCxnSpPr>
          <p:nvPr/>
        </p:nvCxnSpPr>
        <p:spPr>
          <a:xfrm>
            <a:off x="3199096" y="3491821"/>
            <a:ext cx="0" cy="4944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202">
                <a:extLst>
                  <a:ext uri="{FF2B5EF4-FFF2-40B4-BE49-F238E27FC236}">
                    <a16:creationId xmlns:a16="http://schemas.microsoft.com/office/drawing/2014/main" id="{A8BB0BF8-B64B-A241-844E-80133D394418}"/>
                  </a:ext>
                </a:extLst>
              </p:cNvPr>
              <p:cNvSpPr txBox="1"/>
              <p:nvPr/>
            </p:nvSpPr>
            <p:spPr>
              <a:xfrm>
                <a:off x="2633691" y="3986255"/>
                <a:ext cx="1130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𝑅𝐵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202">
                <a:extLst>
                  <a:ext uri="{FF2B5EF4-FFF2-40B4-BE49-F238E27FC236}">
                    <a16:creationId xmlns:a16="http://schemas.microsoft.com/office/drawing/2014/main" id="{A8BB0BF8-B64B-A241-844E-80133D394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691" y="3986255"/>
                <a:ext cx="113080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203">
                <a:extLst>
                  <a:ext uri="{FF2B5EF4-FFF2-40B4-BE49-F238E27FC236}">
                    <a16:creationId xmlns:a16="http://schemas.microsoft.com/office/drawing/2014/main" id="{A57327DC-C554-594C-BC86-95E8F7EB6C85}"/>
                  </a:ext>
                </a:extLst>
              </p:cNvPr>
              <p:cNvSpPr txBox="1"/>
              <p:nvPr/>
            </p:nvSpPr>
            <p:spPr>
              <a:xfrm>
                <a:off x="3548762" y="3986254"/>
                <a:ext cx="1130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𝑅𝐵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203">
                <a:extLst>
                  <a:ext uri="{FF2B5EF4-FFF2-40B4-BE49-F238E27FC236}">
                    <a16:creationId xmlns:a16="http://schemas.microsoft.com/office/drawing/2014/main" id="{A57327DC-C554-594C-BC86-95E8F7EB6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762" y="3986254"/>
                <a:ext cx="113080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206">
            <a:extLst>
              <a:ext uri="{FF2B5EF4-FFF2-40B4-BE49-F238E27FC236}">
                <a16:creationId xmlns:a16="http://schemas.microsoft.com/office/drawing/2014/main" id="{5E4A973C-05FC-5043-A209-16757A4DDA11}"/>
              </a:ext>
            </a:extLst>
          </p:cNvPr>
          <p:cNvCxnSpPr>
            <a:stCxn id="11" idx="2"/>
            <a:endCxn id="66" idx="0"/>
          </p:cNvCxnSpPr>
          <p:nvPr/>
        </p:nvCxnSpPr>
        <p:spPr>
          <a:xfrm>
            <a:off x="4114167" y="3633067"/>
            <a:ext cx="0" cy="3531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211">
            <a:extLst>
              <a:ext uri="{FF2B5EF4-FFF2-40B4-BE49-F238E27FC236}">
                <a16:creationId xmlns:a16="http://schemas.microsoft.com/office/drawing/2014/main" id="{80C26D66-D52E-BC41-A2F5-8DB5B1A417F9}"/>
              </a:ext>
            </a:extLst>
          </p:cNvPr>
          <p:cNvCxnSpPr>
            <a:stCxn id="12" idx="2"/>
            <a:endCxn id="69" idx="0"/>
          </p:cNvCxnSpPr>
          <p:nvPr/>
        </p:nvCxnSpPr>
        <p:spPr>
          <a:xfrm>
            <a:off x="5091833" y="3491821"/>
            <a:ext cx="5754" cy="5280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212">
                <a:extLst>
                  <a:ext uri="{FF2B5EF4-FFF2-40B4-BE49-F238E27FC236}">
                    <a16:creationId xmlns:a16="http://schemas.microsoft.com/office/drawing/2014/main" id="{6A0C8AA3-040C-5B4F-8F64-968DE2FA2D07}"/>
                  </a:ext>
                </a:extLst>
              </p:cNvPr>
              <p:cNvSpPr txBox="1"/>
              <p:nvPr/>
            </p:nvSpPr>
            <p:spPr>
              <a:xfrm>
                <a:off x="4532182" y="4019887"/>
                <a:ext cx="1130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𝑅𝐵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212">
                <a:extLst>
                  <a:ext uri="{FF2B5EF4-FFF2-40B4-BE49-F238E27FC236}">
                    <a16:creationId xmlns:a16="http://schemas.microsoft.com/office/drawing/2014/main" id="{6A0C8AA3-040C-5B4F-8F64-968DE2FA2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182" y="4019887"/>
                <a:ext cx="113080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215">
                <a:extLst>
                  <a:ext uri="{FF2B5EF4-FFF2-40B4-BE49-F238E27FC236}">
                    <a16:creationId xmlns:a16="http://schemas.microsoft.com/office/drawing/2014/main" id="{B149B05A-D70F-E745-A9A0-AB870DFD3E89}"/>
                  </a:ext>
                </a:extLst>
              </p:cNvPr>
              <p:cNvSpPr txBox="1"/>
              <p:nvPr/>
            </p:nvSpPr>
            <p:spPr>
              <a:xfrm>
                <a:off x="5465173" y="3986254"/>
                <a:ext cx="1130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𝑅𝐵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215">
                <a:extLst>
                  <a:ext uri="{FF2B5EF4-FFF2-40B4-BE49-F238E27FC236}">
                    <a16:creationId xmlns:a16="http://schemas.microsoft.com/office/drawing/2014/main" id="{B149B05A-D70F-E745-A9A0-AB870DFD3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173" y="3986254"/>
                <a:ext cx="113080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216">
            <a:extLst>
              <a:ext uri="{FF2B5EF4-FFF2-40B4-BE49-F238E27FC236}">
                <a16:creationId xmlns:a16="http://schemas.microsoft.com/office/drawing/2014/main" id="{0E361DEA-5590-0349-A4C0-F0AB9C1ADDF7}"/>
              </a:ext>
            </a:extLst>
          </p:cNvPr>
          <p:cNvCxnSpPr>
            <a:stCxn id="13" idx="2"/>
            <a:endCxn id="70" idx="0"/>
          </p:cNvCxnSpPr>
          <p:nvPr/>
        </p:nvCxnSpPr>
        <p:spPr>
          <a:xfrm>
            <a:off x="6016197" y="3633067"/>
            <a:ext cx="14381" cy="3531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id="{AB6A8279-1CE3-1A41-979D-8A31C66531E0}"/>
              </a:ext>
            </a:extLst>
          </p:cNvPr>
          <p:cNvSpPr/>
          <p:nvPr/>
        </p:nvSpPr>
        <p:spPr>
          <a:xfrm>
            <a:off x="2141948" y="48709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ct val="50000"/>
              </a:spcAft>
            </a:pPr>
            <a:r>
              <a:rPr lang="en-US" b="1" dirty="0">
                <a:solidFill>
                  <a:srgbClr val="0000FF"/>
                </a:solidFill>
              </a:rPr>
              <a:t> unsupervised, layer-wise, greedy pre-training</a:t>
            </a:r>
          </a:p>
        </p:txBody>
      </p:sp>
    </p:spTree>
    <p:extLst>
      <p:ext uri="{BB962C8B-B14F-4D97-AF65-F5344CB8AC3E}">
        <p14:creationId xmlns:p14="http://schemas.microsoft.com/office/powerpoint/2010/main" val="28317692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1">
            <a:extLst>
              <a:ext uri="{FF2B5EF4-FFF2-40B4-BE49-F238E27FC236}">
                <a16:creationId xmlns:a16="http://schemas.microsoft.com/office/drawing/2014/main" id="{09D6C78C-ABA0-AE45-9A24-E4F584C48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52650" y="908720"/>
            <a:ext cx="4838700" cy="3962400"/>
          </a:xfrm>
          <a:prstGeom prst="rect">
            <a:avLst/>
          </a:prstGeom>
        </p:spPr>
      </p:pic>
      <p:sp>
        <p:nvSpPr>
          <p:cNvPr id="8194" name="Titolo 5">
            <a:extLst>
              <a:ext uri="{FF2B5EF4-FFF2-40B4-BE49-F238E27FC236}">
                <a16:creationId xmlns:a16="http://schemas.microsoft.com/office/drawing/2014/main" id="{706F3627-8B2B-5E4B-8D08-20B63F7B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Deep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Boltzmann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Machines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E2FC15F-39B1-3F44-96E3-F1D3F19CD2DE}"/>
              </a:ext>
            </a:extLst>
          </p:cNvPr>
          <p:cNvSpPr/>
          <p:nvPr/>
        </p:nvSpPr>
        <p:spPr>
          <a:xfrm>
            <a:off x="3190852" y="5579948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entirely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undirected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model</a:t>
            </a:r>
            <a:endParaRPr lang="it-IT" dirty="0">
              <a:solidFill>
                <a:srgbClr val="0000FF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9395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5">
            <a:extLst>
              <a:ext uri="{FF2B5EF4-FFF2-40B4-BE49-F238E27FC236}">
                <a16:creationId xmlns:a16="http://schemas.microsoft.com/office/drawing/2014/main" id="{706F3627-8B2B-5E4B-8D08-20B63F7B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Deep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Boltzmann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Machines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E5F983B-F700-9941-B1E6-33D29D042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joint </a:t>
            </a:r>
            <a:r>
              <a:rPr lang="it-IT" dirty="0" err="1">
                <a:solidFill>
                  <a:srgbClr val="0000FF"/>
                </a:solidFill>
              </a:rPr>
              <a:t>probability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>
                <a:solidFill>
                  <a:srgbClr val="0000FF"/>
                </a:solidFill>
              </a:rPr>
              <a:t>Energy </a:t>
            </a:r>
            <a:r>
              <a:rPr lang="it-IT" dirty="0" err="1">
                <a:solidFill>
                  <a:srgbClr val="0000FF"/>
                </a:solidFill>
              </a:rPr>
              <a:t>function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>
                <a:solidFill>
                  <a:srgbClr val="0000FF"/>
                </a:solidFill>
              </a:rPr>
              <a:t>Learning </a:t>
            </a:r>
          </a:p>
          <a:p>
            <a:pPr lvl="1"/>
            <a:r>
              <a:rPr lang="it-IT" dirty="0" err="1"/>
              <a:t>challenge</a:t>
            </a:r>
            <a:r>
              <a:rPr lang="it-IT" dirty="0"/>
              <a:t> of an </a:t>
            </a:r>
            <a:r>
              <a:rPr lang="it-IT" dirty="0" err="1">
                <a:solidFill>
                  <a:srgbClr val="0000FF"/>
                </a:solidFill>
              </a:rPr>
              <a:t>intractable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partition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function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 err="1"/>
              <a:t>challenge</a:t>
            </a:r>
            <a:r>
              <a:rPr lang="it-IT" dirty="0"/>
              <a:t> of an </a:t>
            </a:r>
            <a:r>
              <a:rPr lang="it-IT" dirty="0" err="1">
                <a:solidFill>
                  <a:srgbClr val="0000FF"/>
                </a:solidFill>
              </a:rPr>
              <a:t>intractable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posterior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distribution</a:t>
            </a: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7E7295D-97AC-4049-B781-6CB1FD213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628800"/>
            <a:ext cx="8143932" cy="8785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1A7B5D9-F3DD-9849-8CC3-C7D5D35E1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00" y="3362960"/>
            <a:ext cx="8470900" cy="42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248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  <a:sym typeface="Symbol" pitchFamily="18" charset="2"/>
              </a:rPr>
              <a:t>Material</a:t>
            </a:r>
            <a:endParaRPr lang="it-IT" dirty="0">
              <a:solidFill>
                <a:srgbClr val="0000FF"/>
              </a:solidFill>
              <a:sym typeface="Symbol" pitchFamily="18" charset="2"/>
            </a:endParaRPr>
          </a:p>
          <a:p>
            <a:pPr lvl="1"/>
            <a:r>
              <a:rPr lang="it-IT" dirty="0">
                <a:sym typeface="Symbol" pitchFamily="18" charset="2"/>
              </a:rPr>
              <a:t>Slides</a:t>
            </a:r>
          </a:p>
          <a:p>
            <a:pPr lvl="1"/>
            <a:r>
              <a:rPr lang="it-IT" dirty="0">
                <a:sym typeface="Symbol" pitchFamily="18" charset="2"/>
              </a:rPr>
              <a:t>Video </a:t>
            </a:r>
            <a:r>
              <a:rPr lang="it-IT" dirty="0" err="1">
                <a:sym typeface="Symbol" pitchFamily="18" charset="2"/>
              </a:rPr>
              <a:t>Lessons</a:t>
            </a:r>
            <a:endParaRPr lang="it-IT" dirty="0">
              <a:sym typeface="Symbol" pitchFamily="18" charset="2"/>
            </a:endParaRPr>
          </a:p>
          <a:p>
            <a:endParaRPr lang="it-IT" dirty="0">
              <a:sym typeface="Symbol" pitchFamily="18" charset="2"/>
            </a:endParaRPr>
          </a:p>
          <a:p>
            <a:r>
              <a:rPr lang="it-IT" dirty="0">
                <a:solidFill>
                  <a:srgbClr val="0000FF"/>
                </a:solidFill>
                <a:sym typeface="Symbol" pitchFamily="18" charset="2"/>
              </a:rPr>
              <a:t>Books</a:t>
            </a:r>
          </a:p>
          <a:p>
            <a:pPr lvl="1"/>
            <a:r>
              <a:rPr lang="it-IT" dirty="0"/>
              <a:t>I. </a:t>
            </a:r>
            <a:r>
              <a:rPr lang="it-IT" dirty="0" err="1"/>
              <a:t>Goodfellow</a:t>
            </a:r>
            <a:r>
              <a:rPr lang="it-IT" dirty="0"/>
              <a:t>, Y. </a:t>
            </a:r>
            <a:r>
              <a:rPr lang="it-IT" dirty="0" err="1"/>
              <a:t>Bengio</a:t>
            </a:r>
            <a:r>
              <a:rPr lang="it-IT" dirty="0"/>
              <a:t>, A. </a:t>
            </a:r>
            <a:r>
              <a:rPr lang="it-IT" dirty="0" err="1"/>
              <a:t>Courville</a:t>
            </a:r>
            <a:r>
              <a:rPr lang="it-IT" dirty="0"/>
              <a:t>, </a:t>
            </a:r>
            <a:r>
              <a:rPr lang="it-IT" dirty="0">
                <a:solidFill>
                  <a:srgbClr val="C00000"/>
                </a:solidFill>
              </a:rPr>
              <a:t>Deep Learning</a:t>
            </a:r>
            <a:r>
              <a:rPr lang="it-IT" dirty="0"/>
              <a:t>, MIT Press, 2016</a:t>
            </a:r>
          </a:p>
          <a:p>
            <a:pPr marL="366713" lvl="1" indent="0">
              <a:buNone/>
            </a:pPr>
            <a:endParaRPr lang="it-IT" dirty="0">
              <a:sym typeface="Symbol" pitchFamily="18" charset="2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561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Deep generative models 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  <a:p>
            <a:pPr lvl="1">
              <a:defRPr/>
            </a:pPr>
            <a:r>
              <a:rPr lang="en-US" dirty="0">
                <a:solidFill>
                  <a:srgbClr val="0000FF"/>
                </a:solidFill>
              </a:rPr>
              <a:t>Restricted Boltzmann Machines (RBM) is </a:t>
            </a:r>
          </a:p>
          <a:p>
            <a:pPr lvl="2"/>
            <a:r>
              <a:rPr lang="it-IT" dirty="0">
                <a:solidFill>
                  <a:srgbClr val="C00000"/>
                </a:solidFill>
              </a:rPr>
              <a:t>an </a:t>
            </a:r>
            <a:r>
              <a:rPr lang="it-IT" dirty="0" err="1">
                <a:solidFill>
                  <a:srgbClr val="C00000"/>
                </a:solidFill>
              </a:rPr>
              <a:t>undirected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probabilistic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graphical</a:t>
            </a:r>
            <a:r>
              <a:rPr lang="it-IT" dirty="0">
                <a:solidFill>
                  <a:srgbClr val="C00000"/>
                </a:solidFill>
              </a:rPr>
              <a:t> model </a:t>
            </a:r>
          </a:p>
          <a:p>
            <a:pPr lvl="2"/>
            <a:r>
              <a:rPr lang="it-IT" dirty="0">
                <a:solidFill>
                  <a:srgbClr val="0000FF"/>
                </a:solidFill>
              </a:rPr>
              <a:t>a </a:t>
            </a:r>
            <a:r>
              <a:rPr lang="it-IT" dirty="0" err="1">
                <a:solidFill>
                  <a:srgbClr val="0000FF"/>
                </a:solidFill>
              </a:rPr>
              <a:t>Naive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Bayes</a:t>
            </a:r>
            <a:r>
              <a:rPr lang="it-IT" dirty="0">
                <a:solidFill>
                  <a:srgbClr val="0000FF"/>
                </a:solidFill>
              </a:rPr>
              <a:t> model </a:t>
            </a:r>
          </a:p>
          <a:p>
            <a:pPr lvl="2"/>
            <a:r>
              <a:rPr lang="it-IT" dirty="0">
                <a:solidFill>
                  <a:srgbClr val="0000FF"/>
                </a:solidFill>
              </a:rPr>
              <a:t>a feed-</a:t>
            </a:r>
            <a:r>
              <a:rPr lang="it-IT" dirty="0" err="1">
                <a:solidFill>
                  <a:srgbClr val="0000FF"/>
                </a:solidFill>
              </a:rPr>
              <a:t>forward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Neural</a:t>
            </a:r>
            <a:r>
              <a:rPr lang="it-IT" dirty="0">
                <a:solidFill>
                  <a:srgbClr val="0000FF"/>
                </a:solidFill>
              </a:rPr>
              <a:t> Network  </a:t>
            </a: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5"/>
          </a:xfrm>
        </p:spPr>
        <p:txBody>
          <a:bodyPr/>
          <a:lstStyle/>
          <a:p>
            <a:r>
              <a:rPr lang="en-US" dirty="0"/>
              <a:t>Question 28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53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0D7F2684-4483-9247-9243-D08D31EE1C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" y="928688"/>
            <a:ext cx="8143875" cy="550068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Deep belief networks (DBN)</a:t>
            </a:r>
          </a:p>
          <a:p>
            <a:pPr lvl="1"/>
            <a:r>
              <a:rPr lang="it-IT" dirty="0"/>
              <a:t>first non-</a:t>
            </a:r>
            <a:r>
              <a:rPr lang="it-IT" dirty="0" err="1"/>
              <a:t>convolutional</a:t>
            </a:r>
            <a:r>
              <a:rPr lang="it-IT" dirty="0"/>
              <a:t> </a:t>
            </a:r>
            <a:r>
              <a:rPr lang="it-IT" dirty="0" err="1"/>
              <a:t>models</a:t>
            </a:r>
            <a:r>
              <a:rPr lang="it-IT" dirty="0"/>
              <a:t> to </a:t>
            </a:r>
            <a:r>
              <a:rPr lang="it-IT" dirty="0" err="1"/>
              <a:t>successfully</a:t>
            </a:r>
            <a:r>
              <a:rPr lang="it-IT" dirty="0"/>
              <a:t> </a:t>
            </a:r>
            <a:r>
              <a:rPr lang="it-IT" dirty="0" err="1"/>
              <a:t>admit</a:t>
            </a:r>
            <a:r>
              <a:rPr lang="it-IT" dirty="0"/>
              <a:t> training of </a:t>
            </a:r>
            <a:r>
              <a:rPr lang="it-IT" dirty="0" err="1">
                <a:solidFill>
                  <a:srgbClr val="0000FF"/>
                </a:solidFill>
              </a:rPr>
              <a:t>deep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architectures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 err="1"/>
              <a:t>Deep</a:t>
            </a:r>
            <a:r>
              <a:rPr lang="it-IT" dirty="0"/>
              <a:t> </a:t>
            </a:r>
            <a:r>
              <a:rPr lang="it-IT" dirty="0" err="1"/>
              <a:t>belief</a:t>
            </a:r>
            <a:r>
              <a:rPr lang="it-IT" dirty="0"/>
              <a:t> networks </a:t>
            </a:r>
            <a:r>
              <a:rPr lang="it-IT" dirty="0" err="1"/>
              <a:t>demonstrated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>
                <a:solidFill>
                  <a:srgbClr val="0000FF"/>
                </a:solidFill>
              </a:rPr>
              <a:t>deep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architectures</a:t>
            </a:r>
            <a:r>
              <a:rPr lang="it-IT" dirty="0">
                <a:solidFill>
                  <a:srgbClr val="0000FF"/>
                </a:solidFill>
              </a:rPr>
              <a:t> can be </a:t>
            </a:r>
            <a:r>
              <a:rPr lang="it-IT" dirty="0" err="1">
                <a:solidFill>
                  <a:srgbClr val="0000FF"/>
                </a:solidFill>
              </a:rPr>
              <a:t>successful</a:t>
            </a:r>
            <a:endParaRPr lang="en-US" dirty="0">
              <a:solidFill>
                <a:srgbClr val="0000FF"/>
              </a:solidFill>
            </a:endParaRPr>
          </a:p>
          <a:p>
            <a:pPr lvl="1">
              <a:defRPr/>
            </a:pPr>
            <a:r>
              <a:rPr lang="en-US" dirty="0">
                <a:solidFill>
                  <a:srgbClr val="0000FF"/>
                </a:solidFill>
              </a:rPr>
              <a:t>Generative models </a:t>
            </a:r>
            <a:r>
              <a:rPr lang="en-US" dirty="0"/>
              <a:t>with </a:t>
            </a:r>
            <a:r>
              <a:rPr lang="en-US" dirty="0">
                <a:solidFill>
                  <a:srgbClr val="0000FF"/>
                </a:solidFill>
              </a:rPr>
              <a:t>several layers </a:t>
            </a:r>
            <a:r>
              <a:rPr lang="en-US" dirty="0"/>
              <a:t>of</a:t>
            </a:r>
            <a:r>
              <a:rPr lang="en-US" dirty="0">
                <a:solidFill>
                  <a:srgbClr val="0000FF"/>
                </a:solidFill>
              </a:rPr>
              <a:t> latent variables</a:t>
            </a:r>
          </a:p>
          <a:p>
            <a:pPr lvl="1">
              <a:defRPr/>
            </a:pPr>
            <a:r>
              <a:rPr lang="en-US" dirty="0">
                <a:solidFill>
                  <a:srgbClr val="0000FF"/>
                </a:solidFill>
              </a:rPr>
              <a:t>Latent variables </a:t>
            </a:r>
            <a:r>
              <a:rPr lang="en-US" dirty="0"/>
              <a:t>are </a:t>
            </a:r>
            <a:r>
              <a:rPr lang="en-US" dirty="0">
                <a:solidFill>
                  <a:srgbClr val="0000FF"/>
                </a:solidFill>
              </a:rPr>
              <a:t>typically binary</a:t>
            </a:r>
          </a:p>
          <a:p>
            <a:pPr lvl="1">
              <a:defRPr/>
            </a:pPr>
            <a:r>
              <a:rPr lang="en-US" dirty="0">
                <a:solidFill>
                  <a:srgbClr val="0000FF"/>
                </a:solidFill>
              </a:rPr>
              <a:t>Visible units </a:t>
            </a:r>
            <a:r>
              <a:rPr lang="en-US" dirty="0"/>
              <a:t>may be </a:t>
            </a:r>
            <a:r>
              <a:rPr lang="en-US" dirty="0">
                <a:solidFill>
                  <a:srgbClr val="0000FF"/>
                </a:solidFill>
              </a:rPr>
              <a:t>binary </a:t>
            </a:r>
            <a:r>
              <a:rPr lang="en-US" dirty="0"/>
              <a:t>or </a:t>
            </a:r>
            <a:r>
              <a:rPr lang="en-US" dirty="0">
                <a:solidFill>
                  <a:srgbClr val="0000FF"/>
                </a:solidFill>
              </a:rPr>
              <a:t>real </a:t>
            </a:r>
          </a:p>
          <a:p>
            <a:pPr lvl="1">
              <a:defRPr/>
            </a:pPr>
            <a:r>
              <a:rPr lang="en-US" dirty="0">
                <a:solidFill>
                  <a:srgbClr val="0000FF"/>
                </a:solidFill>
              </a:rPr>
              <a:t>no intra-layer connections</a:t>
            </a:r>
          </a:p>
          <a:p>
            <a:pPr lvl="2">
              <a:defRPr/>
            </a:pPr>
            <a:r>
              <a:rPr lang="en-US" dirty="0"/>
              <a:t>Usually, every unit in each layer is connected to every unit in each neighboring layer</a:t>
            </a:r>
          </a:p>
          <a:p>
            <a:pPr lvl="1">
              <a:defRPr/>
            </a:pPr>
            <a:r>
              <a:rPr lang="en-US" dirty="0">
                <a:solidFill>
                  <a:srgbClr val="0000FF"/>
                </a:solidFill>
              </a:rPr>
              <a:t>construct more sparsely connected DBNs</a:t>
            </a:r>
          </a:p>
          <a:p>
            <a:pPr lvl="1"/>
            <a:r>
              <a:rPr lang="it-IT" dirty="0"/>
              <a:t>The </a:t>
            </a:r>
            <a:r>
              <a:rPr lang="it-IT" dirty="0" err="1"/>
              <a:t>connections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the top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layers</a:t>
            </a:r>
            <a:r>
              <a:rPr lang="it-IT" dirty="0"/>
              <a:t> are </a:t>
            </a:r>
            <a:r>
              <a:rPr lang="it-IT" dirty="0" err="1"/>
              <a:t>undirected</a:t>
            </a:r>
            <a:endParaRPr lang="it-IT" dirty="0"/>
          </a:p>
          <a:p>
            <a:pPr lvl="1">
              <a:defRPr/>
            </a:pPr>
            <a:r>
              <a:rPr lang="en-US" dirty="0">
                <a:solidFill>
                  <a:srgbClr val="0000FF"/>
                </a:solidFill>
              </a:rPr>
              <a:t>A DBN with only one hidden layer is a Restricted Boltzmann Machine (RBM)</a:t>
            </a:r>
          </a:p>
          <a:p>
            <a:pPr lvl="1">
              <a:defRPr/>
            </a:pPr>
            <a:endParaRPr lang="en-GB" dirty="0"/>
          </a:p>
          <a:p>
            <a:pPr lvl="1">
              <a:defRPr/>
            </a:pPr>
            <a:endParaRPr lang="en-GB" dirty="0">
              <a:ea typeface="+mn-ea"/>
            </a:endParaRPr>
          </a:p>
        </p:txBody>
      </p:sp>
      <p:sp>
        <p:nvSpPr>
          <p:cNvPr id="8194" name="Titolo 5">
            <a:extLst>
              <a:ext uri="{FF2B5EF4-FFF2-40B4-BE49-F238E27FC236}">
                <a16:creationId xmlns:a16="http://schemas.microsoft.com/office/drawing/2014/main" id="{706F3627-8B2B-5E4B-8D08-20B63F7B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Deep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Belief</a:t>
            </a:r>
            <a:r>
              <a:rPr lang="it-IT" altLang="it-IT" dirty="0">
                <a:ea typeface="ＭＳ Ｐゴシック" panose="020B0600070205080204" pitchFamily="34" charset="-128"/>
              </a:rPr>
              <a:t> Networks</a:t>
            </a:r>
          </a:p>
        </p:txBody>
      </p:sp>
    </p:spTree>
    <p:extLst>
      <p:ext uri="{BB962C8B-B14F-4D97-AF65-F5344CB8AC3E}">
        <p14:creationId xmlns:p14="http://schemas.microsoft.com/office/powerpoint/2010/main" val="3816015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0D7F2684-4483-9247-9243-D08D31EE1C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" y="928688"/>
            <a:ext cx="8143875" cy="55006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BM</a:t>
            </a:r>
          </a:p>
          <a:p>
            <a:pPr lvl="1">
              <a:defRPr/>
            </a:pPr>
            <a:r>
              <a:rPr lang="it-IT" dirty="0" err="1">
                <a:solidFill>
                  <a:srgbClr val="0000FF"/>
                </a:solidFill>
              </a:rPr>
              <a:t>connectionist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approach</a:t>
            </a:r>
            <a:r>
              <a:rPr lang="it-IT" dirty="0"/>
              <a:t> to </a:t>
            </a:r>
            <a:r>
              <a:rPr lang="it-IT" dirty="0" err="1"/>
              <a:t>learning</a:t>
            </a:r>
            <a:r>
              <a:rPr lang="it-IT" dirty="0"/>
              <a:t> </a:t>
            </a:r>
            <a:r>
              <a:rPr lang="it-IT" dirty="0" err="1">
                <a:solidFill>
                  <a:srgbClr val="0000FF"/>
                </a:solidFill>
              </a:rPr>
              <a:t>arbitrary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probability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distributions</a:t>
            </a:r>
            <a:r>
              <a:rPr lang="it-IT" dirty="0"/>
              <a:t> over </a:t>
            </a:r>
            <a:r>
              <a:rPr lang="it-IT" dirty="0" err="1">
                <a:solidFill>
                  <a:srgbClr val="0000FF"/>
                </a:solidFill>
              </a:rPr>
              <a:t>binary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vectors</a:t>
            </a:r>
            <a:endParaRPr lang="it-IT" dirty="0">
              <a:solidFill>
                <a:srgbClr val="0000FF"/>
              </a:solidFill>
            </a:endParaRPr>
          </a:p>
          <a:p>
            <a:pPr>
              <a:defRPr/>
            </a:pPr>
            <a:endParaRPr lang="it-IT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it-IT" dirty="0">
                <a:solidFill>
                  <a:srgbClr val="0000FF"/>
                </a:solidFill>
              </a:rPr>
              <a:t>Energy </a:t>
            </a:r>
            <a:r>
              <a:rPr lang="it-IT" dirty="0" err="1">
                <a:solidFill>
                  <a:srgbClr val="0000FF"/>
                </a:solidFill>
              </a:rPr>
              <a:t>function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pPr marL="366713" lvl="1" indent="0">
              <a:buNone/>
              <a:defRPr/>
            </a:pPr>
            <a:endParaRPr lang="it-IT" dirty="0">
              <a:solidFill>
                <a:srgbClr val="0000FF"/>
              </a:solidFill>
            </a:endParaRPr>
          </a:p>
          <a:p>
            <a:pPr lvl="1">
              <a:defRPr/>
            </a:pPr>
            <a:endParaRPr lang="en-GB" dirty="0"/>
          </a:p>
          <a:p>
            <a:pPr lvl="1">
              <a:defRPr/>
            </a:pPr>
            <a:endParaRPr lang="en-GB" dirty="0">
              <a:ea typeface="+mn-ea"/>
            </a:endParaRPr>
          </a:p>
        </p:txBody>
      </p:sp>
      <p:sp>
        <p:nvSpPr>
          <p:cNvPr id="8194" name="Titolo 5">
            <a:extLst>
              <a:ext uri="{FF2B5EF4-FFF2-40B4-BE49-F238E27FC236}">
                <a16:creationId xmlns:a16="http://schemas.microsoft.com/office/drawing/2014/main" id="{706F3627-8B2B-5E4B-8D08-20B63F7B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Boltzmann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Machines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6039BD3-2EE0-AB42-A7CB-6DC4563DC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450" y="3272631"/>
            <a:ext cx="1790700" cy="5588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C0F9010-151B-7C46-B3FC-06006571B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425" y="3552031"/>
            <a:ext cx="3225800" cy="9398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CB45180-5A5B-BE42-9628-057ADFA47F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664" y="5030073"/>
            <a:ext cx="3708400" cy="8509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436466B6-BCFF-3C44-BD52-F11F5B6A9322}"/>
              </a:ext>
            </a:extLst>
          </p:cNvPr>
          <p:cNvSpPr/>
          <p:nvPr/>
        </p:nvSpPr>
        <p:spPr>
          <a:xfrm>
            <a:off x="5724128" y="45158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joint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probability</a:t>
            </a:r>
            <a:endParaRPr lang="it-IT" dirty="0">
              <a:solidFill>
                <a:srgbClr val="0000FF"/>
              </a:solidFill>
              <a:latin typeface="Helvetica" pitchFamily="2" charset="0"/>
            </a:endParaRPr>
          </a:p>
          <a:p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distribution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over the </a:t>
            </a:r>
          </a:p>
          <a:p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observed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variables</a:t>
            </a:r>
            <a:endParaRPr lang="it-IT" dirty="0">
              <a:solidFill>
                <a:srgbClr val="0000FF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360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0D7F2684-4483-9247-9243-D08D31EE1C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" y="928688"/>
            <a:ext cx="8143875" cy="55006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Powerful when </a:t>
            </a:r>
          </a:p>
          <a:p>
            <a:pPr lvl="1">
              <a:defRPr/>
            </a:pPr>
            <a:r>
              <a:rPr lang="en-US" dirty="0">
                <a:solidFill>
                  <a:srgbClr val="0000FF"/>
                </a:solidFill>
              </a:rPr>
              <a:t>not all the variables </a:t>
            </a:r>
            <a:r>
              <a:rPr lang="en-US" dirty="0"/>
              <a:t>are </a:t>
            </a:r>
            <a:r>
              <a:rPr lang="en-US" dirty="0">
                <a:solidFill>
                  <a:srgbClr val="0000FF"/>
                </a:solidFill>
              </a:rPr>
              <a:t>observed</a:t>
            </a:r>
          </a:p>
          <a:p>
            <a:pPr lvl="1">
              <a:defRPr/>
            </a:pPr>
            <a:r>
              <a:rPr lang="en-US" dirty="0"/>
              <a:t>latent variables act similarly to </a:t>
            </a:r>
            <a:r>
              <a:rPr lang="en-US" dirty="0">
                <a:solidFill>
                  <a:srgbClr val="0000FF"/>
                </a:solidFill>
              </a:rPr>
              <a:t>hidden units </a:t>
            </a:r>
            <a:r>
              <a:rPr lang="en-US" dirty="0"/>
              <a:t>in MLP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Energy function</a:t>
            </a:r>
          </a:p>
          <a:p>
            <a:pPr>
              <a:defRPr/>
            </a:pPr>
            <a:endParaRPr lang="en-US" dirty="0">
              <a:solidFill>
                <a:srgbClr val="0000FF"/>
              </a:solidFill>
            </a:endParaRPr>
          </a:p>
          <a:p>
            <a:pPr>
              <a:defRPr/>
            </a:pPr>
            <a:endParaRPr lang="en-US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Learning</a:t>
            </a:r>
          </a:p>
          <a:p>
            <a:pPr lvl="1">
              <a:defRPr/>
            </a:pPr>
            <a:r>
              <a:rPr lang="it-IT" dirty="0" err="1">
                <a:solidFill>
                  <a:srgbClr val="0000FF"/>
                </a:solidFill>
              </a:rPr>
              <a:t>intractable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partition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function</a:t>
            </a:r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  <a:defRPr/>
            </a:pPr>
            <a:endParaRPr lang="en-US" dirty="0">
              <a:solidFill>
                <a:srgbClr val="0000FF"/>
              </a:solidFill>
            </a:endParaRPr>
          </a:p>
          <a:p>
            <a:pPr marL="366713" lvl="1" indent="0">
              <a:buNone/>
              <a:defRPr/>
            </a:pPr>
            <a:endParaRPr lang="en-US" dirty="0">
              <a:solidFill>
                <a:srgbClr val="0000FF"/>
              </a:solidFill>
            </a:endParaRPr>
          </a:p>
          <a:p>
            <a:pPr lvl="1">
              <a:defRPr/>
            </a:pPr>
            <a:endParaRPr lang="en-GB" dirty="0">
              <a:ea typeface="+mn-ea"/>
            </a:endParaRPr>
          </a:p>
        </p:txBody>
      </p:sp>
      <p:sp>
        <p:nvSpPr>
          <p:cNvPr id="8194" name="Titolo 5">
            <a:extLst>
              <a:ext uri="{FF2B5EF4-FFF2-40B4-BE49-F238E27FC236}">
                <a16:creationId xmlns:a16="http://schemas.microsoft.com/office/drawing/2014/main" id="{706F3627-8B2B-5E4B-8D08-20B63F7B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Boltzmann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Machines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0898155-70A9-A549-BFD4-B82966A16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648" y="3429000"/>
            <a:ext cx="74803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812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0D7F2684-4483-9247-9243-D08D31EE1C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" y="928688"/>
            <a:ext cx="8143875" cy="55006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Restricted Boltzmann Machines (RBM)</a:t>
            </a:r>
          </a:p>
          <a:p>
            <a:pPr lvl="1">
              <a:defRPr/>
            </a:pPr>
            <a:r>
              <a:rPr lang="en-US" dirty="0">
                <a:solidFill>
                  <a:srgbClr val="0000FF"/>
                </a:solidFill>
              </a:rPr>
              <a:t>Energy based model (</a:t>
            </a:r>
            <a:r>
              <a:rPr lang="en-US" dirty="0"/>
              <a:t>named </a:t>
            </a:r>
            <a:r>
              <a:rPr lang="en-US" dirty="0">
                <a:solidFill>
                  <a:srgbClr val="0000FF"/>
                </a:solidFill>
              </a:rPr>
              <a:t>Harmonium, 1986)</a:t>
            </a: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undirected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probabilistic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graphical</a:t>
            </a:r>
            <a:r>
              <a:rPr lang="it-IT" dirty="0">
                <a:solidFill>
                  <a:srgbClr val="0000FF"/>
                </a:solidFill>
              </a:rPr>
              <a:t> model </a:t>
            </a:r>
          </a:p>
          <a:p>
            <a:pPr lvl="1"/>
            <a:r>
              <a:rPr lang="it-IT" dirty="0"/>
              <a:t>a </a:t>
            </a:r>
            <a:r>
              <a:rPr lang="it-IT" dirty="0" err="1">
                <a:solidFill>
                  <a:srgbClr val="0000FF"/>
                </a:solidFill>
              </a:rPr>
              <a:t>layer</a:t>
            </a:r>
            <a:r>
              <a:rPr lang="it-IT" dirty="0">
                <a:solidFill>
                  <a:srgbClr val="0000FF"/>
                </a:solidFill>
              </a:rPr>
              <a:t> of </a:t>
            </a:r>
            <a:r>
              <a:rPr lang="it-IT" dirty="0" err="1">
                <a:solidFill>
                  <a:srgbClr val="0000FF"/>
                </a:solidFill>
              </a:rPr>
              <a:t>observable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variables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and a </a:t>
            </a:r>
            <a:r>
              <a:rPr lang="it-IT" dirty="0">
                <a:solidFill>
                  <a:srgbClr val="0000FF"/>
                </a:solidFill>
              </a:rPr>
              <a:t>single </a:t>
            </a:r>
            <a:r>
              <a:rPr lang="it-IT" dirty="0" err="1">
                <a:solidFill>
                  <a:srgbClr val="0000FF"/>
                </a:solidFill>
              </a:rPr>
              <a:t>layer</a:t>
            </a:r>
            <a:r>
              <a:rPr lang="it-IT" dirty="0">
                <a:solidFill>
                  <a:srgbClr val="0000FF"/>
                </a:solidFill>
              </a:rPr>
              <a:t> of </a:t>
            </a:r>
            <a:r>
              <a:rPr lang="it-IT" dirty="0" err="1">
                <a:solidFill>
                  <a:srgbClr val="0000FF"/>
                </a:solidFill>
              </a:rPr>
              <a:t>latent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variables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may</a:t>
            </a:r>
            <a:r>
              <a:rPr lang="it-IT" dirty="0">
                <a:solidFill>
                  <a:srgbClr val="0000FF"/>
                </a:solidFill>
              </a:rPr>
              <a:t> be </a:t>
            </a:r>
            <a:r>
              <a:rPr lang="it-IT" dirty="0" err="1">
                <a:solidFill>
                  <a:srgbClr val="0000FF"/>
                </a:solidFill>
              </a:rPr>
              <a:t>stacked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(</a:t>
            </a:r>
            <a:r>
              <a:rPr lang="it-IT" dirty="0" err="1"/>
              <a:t>one</a:t>
            </a:r>
            <a:r>
              <a:rPr lang="it-IT" dirty="0"/>
              <a:t> on top of the </a:t>
            </a:r>
            <a:r>
              <a:rPr lang="it-IT" dirty="0" err="1"/>
              <a:t>other</a:t>
            </a:r>
            <a:r>
              <a:rPr lang="it-IT" dirty="0"/>
              <a:t>) to </a:t>
            </a:r>
            <a:r>
              <a:rPr lang="it-IT" dirty="0" err="1"/>
              <a:t>form</a:t>
            </a:r>
            <a:r>
              <a:rPr lang="it-IT" dirty="0"/>
              <a:t> </a:t>
            </a:r>
            <a:r>
              <a:rPr lang="it-IT" dirty="0" err="1">
                <a:solidFill>
                  <a:srgbClr val="0000FF"/>
                </a:solidFill>
              </a:rPr>
              <a:t>deeper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models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  <a:defRPr/>
            </a:pPr>
            <a:endParaRPr lang="en-US" dirty="0">
              <a:solidFill>
                <a:srgbClr val="0000FF"/>
              </a:solidFill>
            </a:endParaRPr>
          </a:p>
          <a:p>
            <a:pPr lvl="1">
              <a:defRPr/>
            </a:pPr>
            <a:endParaRPr lang="en-GB" dirty="0"/>
          </a:p>
          <a:p>
            <a:pPr lvl="1">
              <a:defRPr/>
            </a:pPr>
            <a:endParaRPr lang="en-GB" dirty="0">
              <a:ea typeface="+mn-ea"/>
            </a:endParaRPr>
          </a:p>
        </p:txBody>
      </p:sp>
      <p:sp>
        <p:nvSpPr>
          <p:cNvPr id="8194" name="Titolo 5">
            <a:extLst>
              <a:ext uri="{FF2B5EF4-FFF2-40B4-BE49-F238E27FC236}">
                <a16:creationId xmlns:a16="http://schemas.microsoft.com/office/drawing/2014/main" id="{706F3627-8B2B-5E4B-8D08-20B63F7B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Restricted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Boltzmann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Machines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EC8AC8F-C8DF-874C-8659-EE202E6C9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558" y="4550767"/>
            <a:ext cx="3471757" cy="215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595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0D7F2684-4483-9247-9243-D08D31EE1C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" y="928688"/>
            <a:ext cx="8143875" cy="55006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dirty="0">
                <a:solidFill>
                  <a:srgbClr val="0000FF"/>
                </a:solidFill>
              </a:rPr>
              <a:t>Energy </a:t>
            </a:r>
            <a:r>
              <a:rPr lang="it-IT" dirty="0" err="1">
                <a:solidFill>
                  <a:srgbClr val="0000FF"/>
                </a:solidFill>
              </a:rPr>
              <a:t>function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endParaRPr lang="it-IT" dirty="0">
              <a:solidFill>
                <a:srgbClr val="0000FF"/>
              </a:solidFill>
            </a:endParaRPr>
          </a:p>
          <a:p>
            <a:pPr marL="366713" lvl="1" indent="0">
              <a:buNone/>
              <a:defRPr/>
            </a:pPr>
            <a:endParaRPr lang="en-US" dirty="0">
              <a:solidFill>
                <a:srgbClr val="0000FF"/>
              </a:solidFill>
            </a:endParaRPr>
          </a:p>
          <a:p>
            <a:pPr lvl="1">
              <a:defRPr/>
            </a:pPr>
            <a:endParaRPr lang="en-GB" dirty="0"/>
          </a:p>
          <a:p>
            <a:pPr lvl="1">
              <a:defRPr/>
            </a:pPr>
            <a:endParaRPr lang="en-GB" dirty="0">
              <a:ea typeface="+mn-ea"/>
            </a:endParaRPr>
          </a:p>
        </p:txBody>
      </p:sp>
      <p:sp>
        <p:nvSpPr>
          <p:cNvPr id="8194" name="Titolo 5">
            <a:extLst>
              <a:ext uri="{FF2B5EF4-FFF2-40B4-BE49-F238E27FC236}">
                <a16:creationId xmlns:a16="http://schemas.microsoft.com/office/drawing/2014/main" id="{706F3627-8B2B-5E4B-8D08-20B63F7B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>
                <a:ea typeface="ＭＳ Ｐゴシック" panose="020B0600070205080204" pitchFamily="34" charset="-128"/>
              </a:rPr>
              <a:t>RBM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4D3E602-731E-6A41-B903-6E3FB78E4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2050383"/>
            <a:ext cx="5308600" cy="1016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9EB0328-2822-E747-B31E-CE032E5FE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1145930"/>
            <a:ext cx="4902200" cy="7366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142C149-B3C3-734D-87D9-60DD86761F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864" y="3434170"/>
            <a:ext cx="3476352" cy="75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743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0D7F2684-4483-9247-9243-D08D31EE1C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" y="928688"/>
            <a:ext cx="8143875" cy="55006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RBM training</a:t>
            </a:r>
          </a:p>
          <a:p>
            <a:pPr lvl="1"/>
            <a:r>
              <a:rPr lang="it-IT" dirty="0"/>
              <a:t>training </a:t>
            </a:r>
            <a:r>
              <a:rPr lang="it-IT" dirty="0" err="1"/>
              <a:t>models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>
                <a:solidFill>
                  <a:srgbClr val="C00000"/>
                </a:solidFill>
              </a:rPr>
              <a:t>intractable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partition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functions</a:t>
            </a:r>
            <a:endParaRPr lang="it-IT" dirty="0">
              <a:solidFill>
                <a:srgbClr val="C00000"/>
              </a:solidFill>
            </a:endParaRPr>
          </a:p>
          <a:p>
            <a:pPr lvl="2"/>
            <a:r>
              <a:rPr lang="it-IT" dirty="0"/>
              <a:t>CD</a:t>
            </a:r>
          </a:p>
          <a:p>
            <a:pPr lvl="2"/>
            <a:r>
              <a:rPr lang="it-IT" dirty="0"/>
              <a:t>SML</a:t>
            </a:r>
          </a:p>
          <a:p>
            <a:pPr lvl="2"/>
            <a:r>
              <a:rPr lang="it-IT" dirty="0"/>
              <a:t>Ratio </a:t>
            </a:r>
            <a:r>
              <a:rPr lang="it-IT" dirty="0" err="1"/>
              <a:t>matching</a:t>
            </a:r>
            <a:r>
              <a:rPr lang="it-IT" dirty="0"/>
              <a:t> </a:t>
            </a:r>
          </a:p>
          <a:p>
            <a:pPr lvl="2"/>
            <a:r>
              <a:rPr lang="it-IT" dirty="0"/>
              <a:t>…</a:t>
            </a:r>
          </a:p>
          <a:p>
            <a:pPr marL="366713" lvl="1" indent="0">
              <a:buNone/>
              <a:defRPr/>
            </a:pPr>
            <a:endParaRPr lang="en-US" dirty="0">
              <a:solidFill>
                <a:srgbClr val="0000FF"/>
              </a:solidFill>
            </a:endParaRPr>
          </a:p>
          <a:p>
            <a:pPr lvl="1">
              <a:defRPr/>
            </a:pPr>
            <a:endParaRPr lang="en-GB" dirty="0"/>
          </a:p>
          <a:p>
            <a:pPr marL="366713" lvl="1" indent="0">
              <a:buNone/>
              <a:defRPr/>
            </a:pPr>
            <a:endParaRPr lang="en-GB" dirty="0">
              <a:ea typeface="+mn-ea"/>
            </a:endParaRPr>
          </a:p>
        </p:txBody>
      </p:sp>
      <p:sp>
        <p:nvSpPr>
          <p:cNvPr id="8194" name="Titolo 5">
            <a:extLst>
              <a:ext uri="{FF2B5EF4-FFF2-40B4-BE49-F238E27FC236}">
                <a16:creationId xmlns:a16="http://schemas.microsoft.com/office/drawing/2014/main" id="{706F3627-8B2B-5E4B-8D08-20B63F7B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>
                <a:ea typeface="ＭＳ Ｐゴシック" panose="020B0600070205080204" pitchFamily="34" charset="-128"/>
              </a:rPr>
              <a:t>Training RBM</a:t>
            </a:r>
          </a:p>
        </p:txBody>
      </p:sp>
    </p:spTree>
    <p:extLst>
      <p:ext uri="{BB962C8B-B14F-4D97-AF65-F5344CB8AC3E}">
        <p14:creationId xmlns:p14="http://schemas.microsoft.com/office/powerpoint/2010/main" val="32770239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5">
            <a:extLst>
              <a:ext uri="{FF2B5EF4-FFF2-40B4-BE49-F238E27FC236}">
                <a16:creationId xmlns:a16="http://schemas.microsoft.com/office/drawing/2014/main" id="{706F3627-8B2B-5E4B-8D08-20B63F7B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DBNs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2EC0D63-50B3-204A-A830-419536EF8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698" y="980728"/>
            <a:ext cx="3500603" cy="3383012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4439CD48-B273-2B49-856A-FF90F9D5EE9B}"/>
              </a:ext>
            </a:extLst>
          </p:cNvPr>
          <p:cNvSpPr/>
          <p:nvPr/>
        </p:nvSpPr>
        <p:spPr>
          <a:xfrm>
            <a:off x="899591" y="4961715"/>
            <a:ext cx="7714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A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deep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belief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network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is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a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hybrid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graphical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model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involving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both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directed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and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undirected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connections</a:t>
            </a:r>
            <a:endParaRPr lang="it-IT" dirty="0">
              <a:solidFill>
                <a:srgbClr val="0000FF"/>
              </a:solidFill>
              <a:effectLst/>
              <a:latin typeface="Helvetica" pitchFamily="2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966C743-01CE-6C45-B943-E7AFE9E8893B}"/>
              </a:ext>
            </a:extLst>
          </p:cNvPr>
          <p:cNvSpPr/>
          <p:nvPr/>
        </p:nvSpPr>
        <p:spPr>
          <a:xfrm>
            <a:off x="6156176" y="55741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The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connections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between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</a:p>
          <a:p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the top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two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layers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are</a:t>
            </a:r>
          </a:p>
          <a:p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undirected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.</a:t>
            </a:r>
          </a:p>
          <a:p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The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connections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between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</a:p>
          <a:p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all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other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layers</a:t>
            </a:r>
            <a:r>
              <a:rPr lang="it-IT" dirty="0">
                <a:solidFill>
                  <a:srgbClr val="0000FF"/>
                </a:solidFill>
                <a:latin typeface="Helvetica" pitchFamily="2" charset="0"/>
              </a:rPr>
              <a:t> are </a:t>
            </a:r>
            <a:r>
              <a:rPr lang="it-IT" dirty="0" err="1">
                <a:solidFill>
                  <a:srgbClr val="0000FF"/>
                </a:solidFill>
                <a:latin typeface="Helvetica" pitchFamily="2" charset="0"/>
              </a:rPr>
              <a:t>directed</a:t>
            </a:r>
            <a:endParaRPr lang="it-IT" dirty="0">
              <a:solidFill>
                <a:srgbClr val="0000FF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826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3_asd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13_as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36284</TotalTime>
  <Words>1805</Words>
  <Application>Microsoft Macintosh PowerPoint</Application>
  <PresentationFormat>Presentazione su schermo (4:3)</PresentationFormat>
  <Paragraphs>248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6" baseType="lpstr">
      <vt:lpstr>Arial</vt:lpstr>
      <vt:lpstr>Calibri</vt:lpstr>
      <vt:lpstr>Cambria Math</vt:lpstr>
      <vt:lpstr>Comic Sans MS</vt:lpstr>
      <vt:lpstr>Helvetica</vt:lpstr>
      <vt:lpstr>Times New Roman</vt:lpstr>
      <vt:lpstr>Tw Cen MT</vt:lpstr>
      <vt:lpstr>Wingdings</vt:lpstr>
      <vt:lpstr>Wingdings 2</vt:lpstr>
      <vt:lpstr>13_asd</vt:lpstr>
      <vt:lpstr>Presentazione standard di PowerPoint</vt:lpstr>
      <vt:lpstr>Question 28</vt:lpstr>
      <vt:lpstr>Deep Belief Networks</vt:lpstr>
      <vt:lpstr>Boltzmann Machines</vt:lpstr>
      <vt:lpstr>Boltzmann Machines</vt:lpstr>
      <vt:lpstr>Restricted Boltzmann Machines</vt:lpstr>
      <vt:lpstr>RBM</vt:lpstr>
      <vt:lpstr>Training RBM</vt:lpstr>
      <vt:lpstr>DBNs</vt:lpstr>
      <vt:lpstr>DBNs</vt:lpstr>
      <vt:lpstr>Training DBN</vt:lpstr>
      <vt:lpstr>DBF as generative model</vt:lpstr>
      <vt:lpstr>Deep Belief Networks</vt:lpstr>
      <vt:lpstr>Deep Boltzmann Machines</vt:lpstr>
      <vt:lpstr>Deep Boltzmann Machines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Angelo Ciaramella</cp:lastModifiedBy>
  <cp:revision>367</cp:revision>
  <dcterms:modified xsi:type="dcterms:W3CDTF">2023-02-04T20:43:31Z</dcterms:modified>
</cp:coreProperties>
</file>