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86" r:id="rId2"/>
    <p:sldId id="298" r:id="rId3"/>
    <p:sldId id="482" r:id="rId4"/>
    <p:sldId id="479" r:id="rId5"/>
    <p:sldId id="481" r:id="rId6"/>
    <p:sldId id="484" r:id="rId7"/>
    <p:sldId id="485" r:id="rId8"/>
    <p:sldId id="483" r:id="rId9"/>
    <p:sldId id="486" r:id="rId10"/>
    <p:sldId id="487" r:id="rId11"/>
    <p:sldId id="493" r:id="rId12"/>
    <p:sldId id="488" r:id="rId13"/>
    <p:sldId id="490" r:id="rId14"/>
    <p:sldId id="491" r:id="rId15"/>
    <p:sldId id="492" r:id="rId16"/>
    <p:sldId id="489" r:id="rId17"/>
    <p:sldId id="425" r:id="rId18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18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50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1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17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gif"/><Relationship Id="rId7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21.png"/><Relationship Id="rId5" Type="http://schemas.openxmlformats.org/officeDocument/2006/relationships/image" Target="../media/image8.gif"/><Relationship Id="rId10" Type="http://schemas.openxmlformats.org/officeDocument/2006/relationships/image" Target="../media/image20.png"/><Relationship Id="rId4" Type="http://schemas.openxmlformats.org/officeDocument/2006/relationships/image" Target="../media/image7.gi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7.e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31.emf"/><Relationship Id="rId21" Type="http://schemas.openxmlformats.org/officeDocument/2006/relationships/image" Target="../media/image35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6.bin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6.e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32.emf"/><Relationship Id="rId15" Type="http://schemas.openxmlformats.org/officeDocument/2006/relationships/image" Target="../media/image34.emf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23.emf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3.bin"/><Relationship Id="rId27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2D4658-DA06-6C4A-84B2-33A371C74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6D62B-3EFB-874F-9287-11CE3BA5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Bayes classification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00FF"/>
                </a:solidFill>
              </a:rPr>
              <a:t>Naïve Bayes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D9AB187-A142-E247-8DB1-F44FDF0C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30042"/>
            <a:ext cx="8470931" cy="582788"/>
          </a:xfrm>
        </p:spPr>
        <p:txBody>
          <a:bodyPr/>
          <a:lstStyle/>
          <a:p>
            <a:r>
              <a:rPr lang="en-GB" dirty="0"/>
              <a:t>MAP classification rule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D6D50A71-4B0E-814C-9098-2FBA519E1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1941513"/>
          <a:ext cx="56149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835300" imgH="4102100" progId="Equation.3">
                  <p:embed/>
                </p:oleObj>
              </mc:Choice>
              <mc:Fallback>
                <p:oleObj name="Equation" r:id="rId3" imgW="53835300" imgH="4102100" progId="Equation.3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D6D50A71-4B0E-814C-9098-2FBA519E15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941513"/>
                        <a:ext cx="5614988" cy="4619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7C05875C-3F60-A945-B4F4-E43F36A2F04D}"/>
              </a:ext>
            </a:extLst>
          </p:cNvPr>
          <p:cNvSpPr/>
          <p:nvPr/>
        </p:nvSpPr>
        <p:spPr>
          <a:xfrm>
            <a:off x="4139952" y="2633226"/>
            <a:ext cx="436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dirty="0">
                <a:solidFill>
                  <a:srgbClr val="0000FF"/>
                </a:solidFill>
                <a:latin typeface="Tahoma" panose="020B0604030504040204" pitchFamily="34" charset="0"/>
              </a:rPr>
              <a:t>Difficulty for learning the joint probability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9E579B8-0F97-1942-801E-738AF4D74D75}"/>
              </a:ext>
            </a:extLst>
          </p:cNvPr>
          <p:cNvSpPr/>
          <p:nvPr/>
        </p:nvSpPr>
        <p:spPr>
          <a:xfrm>
            <a:off x="2057532" y="5744664"/>
            <a:ext cx="6159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dirty="0">
                <a:solidFill>
                  <a:srgbClr val="FF0000"/>
                </a:solidFill>
                <a:latin typeface="Tahoma" panose="020B0604030504040204" pitchFamily="34" charset="0"/>
              </a:rPr>
              <a:t>all input attributes are conditionally independent</a:t>
            </a:r>
            <a:endParaRPr lang="en-GB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EADFFFC-BC19-3844-AC08-8CDB926F43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7819" y="3935665"/>
          <a:ext cx="641985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5239900" imgH="12877800" progId="Equation.3">
                  <p:embed/>
                </p:oleObj>
              </mc:Choice>
              <mc:Fallback>
                <p:oleObj name="Equation" r:id="rId5" imgW="65239900" imgH="1287780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EADFFFC-BC19-3844-AC08-8CDB926F43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819" y="3935665"/>
                        <a:ext cx="6419850" cy="1374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51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en-GB" dirty="0"/>
              <a:t>Naïve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Bayes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C0E5AB-96BB-C94E-BC14-79EC12CA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06" y="1268760"/>
            <a:ext cx="2795588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F9E838B-EED2-EC4B-8B42-7C9AEC6D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71310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9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2D4658-DA06-6C4A-84B2-33A371C74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6D62B-3EFB-874F-9287-11CE3BA5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Learning phase (given a training set S)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dirty="0">
                <a:solidFill>
                  <a:srgbClr val="0000FF"/>
                </a:solidFill>
              </a:rPr>
              <a:t>Test phase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D9AB187-A142-E247-8DB1-F44FDF0C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30042"/>
            <a:ext cx="8470931" cy="582788"/>
          </a:xfrm>
        </p:spPr>
        <p:txBody>
          <a:bodyPr/>
          <a:lstStyle/>
          <a:p>
            <a:r>
              <a:rPr lang="en-GB" dirty="0"/>
              <a:t>Naïve Bayes</a:t>
            </a:r>
          </a:p>
        </p:txBody>
      </p: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756F88F7-19F2-E34E-9FF8-C67CC73C29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0480" y="1774441"/>
          <a:ext cx="80025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467900" imgH="23990300" progId="Equation.3">
                  <p:embed/>
                </p:oleObj>
              </mc:Choice>
              <mc:Fallback>
                <p:oleObj name="Equation" r:id="rId3" imgW="111467900" imgH="23990300" progId="Equation.3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756F88F7-19F2-E34E-9FF8-C67CC73C29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80" y="1774441"/>
                        <a:ext cx="8002587" cy="18843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6EAEC615-B6F9-584F-A4C5-E8EEBBBB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4621032"/>
            <a:ext cx="1768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1D8538-F372-A042-9DB1-BA42CCCDA08E}"/>
              </a:ext>
            </a:extLst>
          </p:cNvPr>
          <p:cNvSpPr txBox="1"/>
          <p:nvPr/>
        </p:nvSpPr>
        <p:spPr>
          <a:xfrm>
            <a:off x="4860032" y="46210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unknown </a:t>
            </a:r>
            <a:r>
              <a:rPr lang="en-GB" dirty="0" err="1">
                <a:solidFill>
                  <a:srgbClr val="0000FF"/>
                </a:solidFill>
              </a:rPr>
              <a:t>istance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BE49BF47-07AC-9B42-A441-26A92D464B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401" y="5432443"/>
          <a:ext cx="77644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4264500" imgH="4978400" progId="Equation.3">
                  <p:embed/>
                </p:oleObj>
              </mc:Choice>
              <mc:Fallback>
                <p:oleObj name="Equation" r:id="rId6" imgW="84264500" imgH="4978400" progId="Equation.3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BE49BF47-07AC-9B42-A441-26A92D464B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401" y="5432443"/>
                        <a:ext cx="7764462" cy="4968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96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C2C3AF2-D8C6-9945-94F0-E2177E4F0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D0B6C3F-37D4-C54E-8027-C5D0A35B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DA648D8-2949-3A41-9F66-D8CAB5EA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489470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17EE44C6-CFEB-D043-B9BD-176F684CCF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5841" y="4996320"/>
          <a:ext cx="5374729" cy="183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599800" imgH="24866600" progId="Equation.3">
                  <p:embed/>
                </p:oleObj>
              </mc:Choice>
              <mc:Fallback>
                <p:oleObj name="Equation" r:id="rId3" imgW="74599800" imgH="24866600" progId="Equation.3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17EE44C6-CFEB-D043-B9BD-176F684CC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841" y="4996320"/>
                        <a:ext cx="5374729" cy="183263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35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62740B-8873-174C-A172-9468D7CCD4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D150FB-6211-F246-9CD5-697820EE9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044C05-7F74-5946-A6F2-875D8C7A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phase </a:t>
            </a:r>
          </a:p>
        </p:txBody>
      </p:sp>
      <p:graphicFrame>
        <p:nvGraphicFramePr>
          <p:cNvPr id="5" name="Group 128">
            <a:extLst>
              <a:ext uri="{FF2B5EF4-FFF2-40B4-BE49-F238E27FC236}">
                <a16:creationId xmlns:a16="http://schemas.microsoft.com/office/drawing/2014/main" id="{43405F6C-81F4-2546-B5E3-A27183058029}"/>
              </a:ext>
            </a:extLst>
          </p:cNvPr>
          <p:cNvGraphicFramePr>
            <a:graphicFrameLocks noGrp="1"/>
          </p:cNvGraphicFramePr>
          <p:nvPr/>
        </p:nvGraphicFramePr>
        <p:xfrm>
          <a:off x="593176" y="1684860"/>
          <a:ext cx="3702050" cy="1763711"/>
        </p:xfrm>
        <a:graphic>
          <a:graphicData uri="http://schemas.openxmlformats.org/drawingml/2006/table">
            <a:tbl>
              <a:tblPr/>
              <a:tblGrid>
                <a:gridCol w="127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01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Outlook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7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Sunny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2/9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3/5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7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Overcast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4/9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0/5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7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Rain</a:t>
                      </a:r>
                    </a:p>
                  </a:txBody>
                  <a:tcPr marL="83406" marR="83406" marT="45176" marB="451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406" marR="83406" marT="45176" marB="451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74">
            <a:extLst>
              <a:ext uri="{FF2B5EF4-FFF2-40B4-BE49-F238E27FC236}">
                <a16:creationId xmlns:a16="http://schemas.microsoft.com/office/drawing/2014/main" id="{5ACD3A12-6A8D-4643-BFEF-1F69EBCBA6FF}"/>
              </a:ext>
            </a:extLst>
          </p:cNvPr>
          <p:cNvGraphicFramePr>
            <a:graphicFrameLocks noGrp="1"/>
          </p:cNvGraphicFramePr>
          <p:nvPr/>
        </p:nvGraphicFramePr>
        <p:xfrm>
          <a:off x="4450801" y="1684860"/>
          <a:ext cx="4600576" cy="2030483"/>
        </p:xfrm>
        <a:graphic>
          <a:graphicData uri="http://schemas.openxmlformats.org/drawingml/2006/table">
            <a:tbl>
              <a:tblPr/>
              <a:tblGrid>
                <a:gridCol w="168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237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Temperature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Hot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2/9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Mild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4/9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58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Cool</a:t>
                      </a:r>
                    </a:p>
                  </a:txBody>
                  <a:tcPr marL="83391" marR="83391" marT="45161" marB="451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1/5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391" marR="83391" marT="45161" marB="451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Group 132">
            <a:extLst>
              <a:ext uri="{FF2B5EF4-FFF2-40B4-BE49-F238E27FC236}">
                <a16:creationId xmlns:a16="http://schemas.microsoft.com/office/drawing/2014/main" id="{523386F4-1D6C-CB4C-A3FC-435E553EC6BB}"/>
              </a:ext>
            </a:extLst>
          </p:cNvPr>
          <p:cNvGraphicFramePr>
            <a:graphicFrameLocks noGrp="1"/>
          </p:cNvGraphicFramePr>
          <p:nvPr/>
        </p:nvGraphicFramePr>
        <p:xfrm>
          <a:off x="669376" y="3716860"/>
          <a:ext cx="3989388" cy="1598871"/>
        </p:xfrm>
        <a:graphic>
          <a:graphicData uri="http://schemas.openxmlformats.org/drawingml/2006/table">
            <a:tbl>
              <a:tblPr/>
              <a:tblGrid>
                <a:gridCol w="152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939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Humidity</a:t>
                      </a:r>
                    </a:p>
                  </a:txBody>
                  <a:tcPr marL="83408" marR="83408" marT="45103" marB="451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Play=N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o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3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High</a:t>
                      </a:r>
                    </a:p>
                  </a:txBody>
                  <a:tcPr marL="83408" marR="83408" marT="45103" marB="451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4/5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83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Normal</a:t>
                      </a:r>
                    </a:p>
                  </a:txBody>
                  <a:tcPr marL="83408" marR="83408" marT="45103" marB="451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6/9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1/5</a:t>
                      </a:r>
                    </a:p>
                  </a:txBody>
                  <a:tcPr marL="83408" marR="83408" marT="45103" marB="451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137">
            <a:extLst>
              <a:ext uri="{FF2B5EF4-FFF2-40B4-BE49-F238E27FC236}">
                <a16:creationId xmlns:a16="http://schemas.microsoft.com/office/drawing/2014/main" id="{F83A199D-DB63-BF4C-A895-550192198E84}"/>
              </a:ext>
            </a:extLst>
          </p:cNvPr>
          <p:cNvGraphicFramePr>
            <a:graphicFrameLocks noGrp="1"/>
          </p:cNvGraphicFramePr>
          <p:nvPr/>
        </p:nvGraphicFramePr>
        <p:xfrm>
          <a:off x="4936576" y="3870847"/>
          <a:ext cx="3544888" cy="1360501"/>
        </p:xfrm>
        <a:graphic>
          <a:graphicData uri="http://schemas.openxmlformats.org/drawingml/2006/table">
            <a:tbl>
              <a:tblPr/>
              <a:tblGrid>
                <a:gridCol w="1238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377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 Linotype" pitchFamily="18" charset="0"/>
                        </a:rPr>
                        <a:t>Wind</a:t>
                      </a:r>
                    </a:p>
                  </a:txBody>
                  <a:tcPr marL="83409" marR="83409" marT="45151" marB="45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Yes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Play=</a:t>
                      </a:r>
                      <a:r>
                        <a:rPr kumimoji="0" lang="en-GB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No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Strong</a:t>
                      </a:r>
                    </a:p>
                  </a:txBody>
                  <a:tcPr marL="83409" marR="83409" marT="45151" marB="45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3/9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3/5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6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Weak</a:t>
                      </a:r>
                    </a:p>
                  </a:txBody>
                  <a:tcPr marL="83409" marR="83409" marT="45151" marB="45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6/9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</a:rPr>
                        <a:t>2/5</a:t>
                      </a:r>
                    </a:p>
                  </a:txBody>
                  <a:tcPr marL="83409" marR="83409" marT="45151" marB="45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119">
            <a:extLst>
              <a:ext uri="{FF2B5EF4-FFF2-40B4-BE49-F238E27FC236}">
                <a16:creationId xmlns:a16="http://schemas.microsoft.com/office/drawing/2014/main" id="{D0465798-1E54-9F4E-9AF5-FE82DC1FF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826" y="5521847"/>
            <a:ext cx="2498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300" i="1">
                <a:latin typeface="Palatino Linotype" panose="02040502050505030304" pitchFamily="18" charset="0"/>
              </a:rPr>
              <a:t>P</a:t>
            </a:r>
            <a:r>
              <a:rPr lang="en-GB" altLang="it-IT" sz="2300">
                <a:latin typeface="Palatino Linotype" panose="02040502050505030304" pitchFamily="18" charset="0"/>
              </a:rPr>
              <a:t>(Play</a:t>
            </a:r>
            <a:r>
              <a:rPr lang="en-GB" altLang="it-IT" sz="2300" i="1">
                <a:latin typeface="Palatino Linotype" panose="02040502050505030304" pitchFamily="18" charset="0"/>
              </a:rPr>
              <a:t>=Yes) = </a:t>
            </a:r>
            <a:r>
              <a:rPr lang="en-GB" altLang="it-IT" sz="2300">
                <a:latin typeface="Palatino Linotype" panose="02040502050505030304" pitchFamily="18" charset="0"/>
              </a:rPr>
              <a:t>9/14</a:t>
            </a:r>
          </a:p>
        </p:txBody>
      </p:sp>
      <p:sp>
        <p:nvSpPr>
          <p:cNvPr id="10" name="Text Box 120">
            <a:extLst>
              <a:ext uri="{FF2B5EF4-FFF2-40B4-BE49-F238E27FC236}">
                <a16:creationId xmlns:a16="http://schemas.microsoft.com/office/drawing/2014/main" id="{B79D6E08-C76C-CC42-8AAB-E8E791191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01" y="5521847"/>
            <a:ext cx="2463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it-IT" sz="2300" i="1">
                <a:latin typeface="Palatino Linotype" panose="02040502050505030304" pitchFamily="18" charset="0"/>
              </a:rPr>
              <a:t>P</a:t>
            </a:r>
            <a:r>
              <a:rPr lang="en-GB" altLang="it-IT" sz="2300">
                <a:latin typeface="Palatino Linotype" panose="02040502050505030304" pitchFamily="18" charset="0"/>
              </a:rPr>
              <a:t>(Play</a:t>
            </a:r>
            <a:r>
              <a:rPr lang="en-GB" altLang="it-IT" sz="2300" i="1">
                <a:latin typeface="Palatino Linotype" panose="02040502050505030304" pitchFamily="18" charset="0"/>
              </a:rPr>
              <a:t>=No) = </a:t>
            </a:r>
            <a:r>
              <a:rPr lang="en-GB" altLang="it-IT" sz="2300">
                <a:latin typeface="Palatino Linotype" panose="02040502050505030304" pitchFamily="18" charset="0"/>
              </a:rPr>
              <a:t>5/14</a:t>
            </a:r>
          </a:p>
        </p:txBody>
      </p:sp>
    </p:spTree>
    <p:extLst>
      <p:ext uri="{BB962C8B-B14F-4D97-AF65-F5344CB8AC3E}">
        <p14:creationId xmlns:p14="http://schemas.microsoft.com/office/powerpoint/2010/main" val="30279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45C0F85-A9BB-DD48-B577-567267A4F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D2D474-A314-8842-B3F6-8B5883CB9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New </a:t>
            </a:r>
            <a:r>
              <a:rPr lang="en-GB" dirty="0" err="1">
                <a:solidFill>
                  <a:srgbClr val="0000FF"/>
                </a:solidFill>
              </a:rPr>
              <a:t>istance</a:t>
            </a:r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0000FF"/>
                </a:solidFill>
              </a:rPr>
              <a:t>Look up table 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dirty="0">
                <a:solidFill>
                  <a:srgbClr val="0000FF"/>
                </a:solidFill>
              </a:rPr>
              <a:t>MAP rule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7D5FBDE-2EC6-1344-B8C7-FADFD650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phase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92C79A5-FBB8-7144-8760-798FF6CEEB30}"/>
              </a:ext>
            </a:extLst>
          </p:cNvPr>
          <p:cNvSpPr/>
          <p:nvPr/>
        </p:nvSpPr>
        <p:spPr>
          <a:xfrm>
            <a:off x="551901" y="1628800"/>
            <a:ext cx="84709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it-IT" sz="23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x</a:t>
            </a:r>
            <a:r>
              <a:rPr lang="en-US" altLang="it-IT" sz="1900" dirty="0">
                <a:solidFill>
                  <a:srgbClr val="0000FF"/>
                </a:solidFill>
                <a:latin typeface="Palatino Linotype" panose="02040502050505030304" pitchFamily="18" charset="0"/>
              </a:rPr>
              <a:t>’=(Outlook=</a:t>
            </a:r>
            <a:r>
              <a:rPr lang="en-US" altLang="it-IT" sz="1900" i="1" dirty="0">
                <a:solidFill>
                  <a:srgbClr val="0000FF"/>
                </a:solidFill>
                <a:latin typeface="Palatino Linotype" panose="02040502050505030304" pitchFamily="18" charset="0"/>
              </a:rPr>
              <a:t>Sunny, </a:t>
            </a:r>
            <a:r>
              <a:rPr lang="en-US" altLang="it-IT" sz="1900" dirty="0">
                <a:solidFill>
                  <a:srgbClr val="0000FF"/>
                </a:solidFill>
                <a:latin typeface="Palatino Linotype" panose="02040502050505030304" pitchFamily="18" charset="0"/>
              </a:rPr>
              <a:t>Temperature=</a:t>
            </a:r>
            <a:r>
              <a:rPr lang="en-US" altLang="it-IT" sz="1900" i="1" dirty="0">
                <a:solidFill>
                  <a:srgbClr val="0000FF"/>
                </a:solidFill>
                <a:latin typeface="Palatino Linotype" panose="02040502050505030304" pitchFamily="18" charset="0"/>
              </a:rPr>
              <a:t>Cool, </a:t>
            </a:r>
            <a:r>
              <a:rPr lang="en-US" altLang="it-IT" sz="1900" dirty="0">
                <a:solidFill>
                  <a:srgbClr val="0000FF"/>
                </a:solidFill>
                <a:latin typeface="Palatino Linotype" panose="02040502050505030304" pitchFamily="18" charset="0"/>
              </a:rPr>
              <a:t>Humidity</a:t>
            </a:r>
            <a:r>
              <a:rPr lang="en-US" altLang="it-IT" sz="1900" i="1" dirty="0">
                <a:solidFill>
                  <a:srgbClr val="0000FF"/>
                </a:solidFill>
                <a:latin typeface="Palatino Linotype" panose="02040502050505030304" pitchFamily="18" charset="0"/>
              </a:rPr>
              <a:t>=High, </a:t>
            </a:r>
            <a:r>
              <a:rPr lang="en-US" altLang="it-IT" sz="1900" dirty="0">
                <a:solidFill>
                  <a:srgbClr val="0000FF"/>
                </a:solidFill>
                <a:latin typeface="Palatino Linotype" panose="02040502050505030304" pitchFamily="18" charset="0"/>
              </a:rPr>
              <a:t>Wind=</a:t>
            </a:r>
            <a:r>
              <a:rPr lang="en-US" altLang="it-IT" sz="1900" i="1" dirty="0">
                <a:solidFill>
                  <a:srgbClr val="0000FF"/>
                </a:solidFill>
                <a:latin typeface="Palatino Linotype" panose="02040502050505030304" pitchFamily="18" charset="0"/>
              </a:rPr>
              <a:t>Strong</a:t>
            </a:r>
            <a:r>
              <a:rPr lang="en-US" altLang="it-IT" sz="1900" dirty="0">
                <a:solidFill>
                  <a:srgbClr val="0000FF"/>
                </a:solidFill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6" name="Text Box 91">
            <a:extLst>
              <a:ext uri="{FF2B5EF4-FFF2-40B4-BE49-F238E27FC236}">
                <a16:creationId xmlns:a16="http://schemas.microsoft.com/office/drawing/2014/main" id="{39474DD7-087D-B648-828A-0F705D243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576" y="2443027"/>
            <a:ext cx="373538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P(Outlook=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S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unny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No</a:t>
            </a:r>
            <a:r>
              <a:rPr lang="en-GB" altLang="it-IT" sz="1700" dirty="0">
                <a:latin typeface="Palatino Linotype" panose="02040502050505030304" pitchFamily="18" charset="0"/>
              </a:rPr>
              <a:t>) = 3/5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P(Temperature=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=No</a:t>
            </a:r>
            <a:r>
              <a:rPr lang="en-GB" altLang="it-IT" sz="1700" dirty="0">
                <a:latin typeface="Palatino Linotype" panose="02040502050505030304" pitchFamily="18" charset="0"/>
              </a:rPr>
              <a:t>) = 1/5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Huminity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No</a:t>
            </a:r>
            <a:r>
              <a:rPr lang="en-GB" altLang="it-IT" sz="1700" dirty="0">
                <a:latin typeface="Palatino Linotype" panose="02040502050505030304" pitchFamily="18" charset="0"/>
              </a:rPr>
              <a:t>) = 4/5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P(Wind=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No</a:t>
            </a:r>
            <a:r>
              <a:rPr lang="en-GB" altLang="it-IT" sz="1700" dirty="0">
                <a:latin typeface="Palatino Linotype" panose="02040502050505030304" pitchFamily="18" charset="0"/>
              </a:rPr>
              <a:t>) = 3/5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P(Play=</a:t>
            </a:r>
            <a:r>
              <a:rPr lang="en-GB" altLang="it-IT" sz="1700" i="1" dirty="0">
                <a:latin typeface="Palatino Linotype" panose="02040502050505030304" pitchFamily="18" charset="0"/>
              </a:rPr>
              <a:t>No</a:t>
            </a:r>
            <a:r>
              <a:rPr lang="en-GB" altLang="it-IT" sz="1700" dirty="0">
                <a:latin typeface="Palatino Linotype" panose="02040502050505030304" pitchFamily="18" charset="0"/>
              </a:rPr>
              <a:t>) = 5/14</a:t>
            </a:r>
          </a:p>
        </p:txBody>
      </p:sp>
      <p:sp>
        <p:nvSpPr>
          <p:cNvPr id="7" name="Text Box 93">
            <a:extLst>
              <a:ext uri="{FF2B5EF4-FFF2-40B4-BE49-F238E27FC236}">
                <a16:creationId xmlns:a16="http://schemas.microsoft.com/office/drawing/2014/main" id="{3AC13E40-2B86-1644-8EBC-5068A97B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514" y="2513806"/>
            <a:ext cx="36496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P(Outlook=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Sunny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 = 2/9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P(Temperature=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Huminity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P(Wind=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|Play</a:t>
            </a:r>
            <a:r>
              <a:rPr lang="en-GB" altLang="it-IT" sz="1700" dirty="0">
                <a:latin typeface="Palatino Linotype" panose="02040502050505030304" pitchFamily="18" charset="0"/>
              </a:rPr>
              <a:t>=</a:t>
            </a:r>
            <a:r>
              <a:rPr lang="en-GB" altLang="it-IT" sz="1700" i="1" dirty="0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 = 3/9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latin typeface="Palatino Linotype" panose="02040502050505030304" pitchFamily="18" charset="0"/>
              </a:rPr>
              <a:t>P(Play=</a:t>
            </a:r>
            <a:r>
              <a:rPr lang="en-GB" altLang="it-IT" sz="1700" i="1" dirty="0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 = 9/14</a:t>
            </a:r>
          </a:p>
        </p:txBody>
      </p:sp>
      <p:sp>
        <p:nvSpPr>
          <p:cNvPr id="8" name="Text Box 94">
            <a:extLst>
              <a:ext uri="{FF2B5EF4-FFF2-40B4-BE49-F238E27FC236}">
                <a16:creationId xmlns:a16="http://schemas.microsoft.com/office/drawing/2014/main" id="{293C4E7F-D9DA-7044-80CC-4CA0AF28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079" y="4685776"/>
            <a:ext cx="77851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56" tIns="43078" rIns="86156" bIns="43078">
            <a:spAutoFit/>
          </a:bodyPr>
          <a:lstStyle>
            <a:lvl1pPr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2988" eaLnBrk="0" hangingPunct="0"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it-IT" sz="17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it-IT" sz="1700" i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Yes</a:t>
            </a:r>
            <a:r>
              <a:rPr lang="en-GB" altLang="it-IT" sz="17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000" b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17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’):</a:t>
            </a:r>
            <a:r>
              <a:rPr lang="en-GB" altLang="it-IT" sz="1700" dirty="0">
                <a:latin typeface="Palatino Linotype" panose="02040502050505030304" pitchFamily="18" charset="0"/>
              </a:rPr>
              <a:t> [P(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Sunny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|Y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es</a:t>
            </a:r>
            <a:r>
              <a:rPr lang="en-GB" altLang="it-IT" sz="1700" dirty="0">
                <a:latin typeface="Palatino Linotype" panose="02040502050505030304" pitchFamily="18" charset="0"/>
              </a:rPr>
              <a:t>)P(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|Y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es</a:t>
            </a:r>
            <a:r>
              <a:rPr lang="en-GB" altLang="it-IT" sz="1700" dirty="0">
                <a:latin typeface="Palatino Linotype" panose="02040502050505030304" pitchFamily="18" charset="0"/>
              </a:rPr>
              <a:t>)P(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)]P(Play=</a:t>
            </a:r>
            <a:r>
              <a:rPr lang="en-GB" altLang="it-IT" sz="1700" i="1" dirty="0">
                <a:latin typeface="Palatino Linotype" panose="02040502050505030304" pitchFamily="18" charset="0"/>
              </a:rPr>
              <a:t>Yes</a:t>
            </a:r>
            <a:r>
              <a:rPr lang="en-GB" altLang="it-IT" sz="1700" dirty="0">
                <a:latin typeface="Palatino Linotype" panose="02040502050505030304" pitchFamily="18" charset="0"/>
              </a:rPr>
              <a:t>) = 0.0053</a:t>
            </a:r>
          </a:p>
          <a:p>
            <a:pPr eaLnBrk="1" hangingPunct="1"/>
            <a:r>
              <a:rPr lang="en-GB" altLang="it-IT" sz="1700" dirty="0">
                <a:latin typeface="Palatino Linotype" panose="02040502050505030304" pitchFamily="18" charset="0"/>
              </a:rPr>
              <a:t> </a:t>
            </a:r>
            <a:r>
              <a:rPr lang="en-GB" altLang="it-IT" sz="17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it-IT" sz="1700" i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it-IT" sz="17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000" b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17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’):</a:t>
            </a:r>
            <a:r>
              <a:rPr lang="en-GB" altLang="it-IT" sz="1700" dirty="0">
                <a:latin typeface="Palatino Linotype" panose="02040502050505030304" pitchFamily="18" charset="0"/>
              </a:rPr>
              <a:t> [P(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Sunny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|N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o</a:t>
            </a:r>
            <a:r>
              <a:rPr lang="en-GB" altLang="it-IT" sz="1700" dirty="0">
                <a:latin typeface="Palatino Linotype" panose="02040502050505030304" pitchFamily="18" charset="0"/>
              </a:rPr>
              <a:t>) 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Cool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|N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o</a:t>
            </a:r>
            <a:r>
              <a:rPr lang="en-GB" altLang="it-IT" sz="1700" dirty="0">
                <a:latin typeface="Palatino Linotype" panose="02040502050505030304" pitchFamily="18" charset="0"/>
              </a:rPr>
              <a:t>)P(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High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No</a:t>
            </a:r>
            <a:r>
              <a:rPr lang="en-GB" altLang="it-IT" sz="1700" dirty="0">
                <a:latin typeface="Palatino Linotype" panose="02040502050505030304" pitchFamily="18" charset="0"/>
              </a:rPr>
              <a:t>)P(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Strong</a:t>
            </a:r>
            <a:r>
              <a:rPr lang="en-GB" altLang="it-IT" sz="1700" dirty="0" err="1">
                <a:latin typeface="Palatino Linotype" panose="02040502050505030304" pitchFamily="18" charset="0"/>
              </a:rPr>
              <a:t>|</a:t>
            </a:r>
            <a:r>
              <a:rPr lang="en-GB" altLang="it-IT" sz="1700" i="1" dirty="0" err="1">
                <a:latin typeface="Palatino Linotype" panose="02040502050505030304" pitchFamily="18" charset="0"/>
              </a:rPr>
              <a:t>No</a:t>
            </a:r>
            <a:r>
              <a:rPr lang="en-GB" altLang="it-IT" sz="1700" dirty="0">
                <a:latin typeface="Palatino Linotype" panose="02040502050505030304" pitchFamily="18" charset="0"/>
              </a:rPr>
              <a:t>)]P(Play=</a:t>
            </a:r>
            <a:r>
              <a:rPr lang="en-GB" altLang="it-IT" sz="1700" i="1" dirty="0">
                <a:latin typeface="Palatino Linotype" panose="02040502050505030304" pitchFamily="18" charset="0"/>
              </a:rPr>
              <a:t>No</a:t>
            </a:r>
            <a:r>
              <a:rPr lang="en-GB" altLang="it-IT" sz="1700" dirty="0">
                <a:latin typeface="Palatino Linotype" panose="02040502050505030304" pitchFamily="18" charset="0"/>
              </a:rPr>
              <a:t>) = 0.0206</a:t>
            </a:r>
          </a:p>
          <a:p>
            <a:pPr eaLnBrk="1" hangingPunct="1">
              <a:lnSpc>
                <a:spcPct val="50000"/>
              </a:lnSpc>
            </a:pPr>
            <a:endParaRPr lang="en-GB" altLang="it-IT" sz="1700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GB" altLang="it-IT" sz="19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         Given the fact</a:t>
            </a:r>
            <a:r>
              <a:rPr lang="en-GB" altLang="it-IT" sz="1900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it-IT" sz="19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P(</a:t>
            </a:r>
            <a:r>
              <a:rPr lang="en-GB" altLang="it-IT" sz="1900" i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Yes</a:t>
            </a:r>
            <a:r>
              <a:rPr lang="en-GB" altLang="it-IT" sz="19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300" b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19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’) &lt; P(</a:t>
            </a:r>
            <a:r>
              <a:rPr lang="en-GB" altLang="it-IT" sz="1900" i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it-IT" sz="1900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|</a:t>
            </a:r>
            <a:r>
              <a:rPr lang="en-GB" altLang="it-IT" sz="2300" b="1" dirty="0" err="1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19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’), we label </a:t>
            </a:r>
            <a:r>
              <a:rPr lang="en-GB" altLang="it-IT" sz="2300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x</a:t>
            </a:r>
            <a:r>
              <a:rPr lang="en-GB" altLang="it-IT" sz="19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’ to be “</a:t>
            </a:r>
            <a:r>
              <a:rPr lang="en-GB" altLang="it-IT" sz="1900" i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No</a:t>
            </a:r>
            <a:r>
              <a:rPr lang="en-GB" altLang="it-IT" sz="1900" dirty="0">
                <a:solidFill>
                  <a:schemeClr val="accent2"/>
                </a:solidFill>
                <a:latin typeface="Palatino Linotype" panose="02040502050505030304" pitchFamily="18" charset="0"/>
              </a:rPr>
              <a:t>”.</a:t>
            </a:r>
            <a:r>
              <a:rPr lang="en-GB" altLang="it-IT" sz="1900" dirty="0">
                <a:latin typeface="Palatino Linotype" panose="02040502050505030304" pitchFamily="18" charset="0"/>
              </a:rPr>
              <a:t>    </a:t>
            </a:r>
          </a:p>
          <a:p>
            <a:pPr eaLnBrk="1" hangingPunct="1">
              <a:lnSpc>
                <a:spcPct val="130000"/>
              </a:lnSpc>
            </a:pPr>
            <a:endParaRPr lang="en-GB" altLang="it-IT" sz="19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7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2D4658-DA06-6C4A-84B2-33A371C74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6D62B-3EFB-874F-9287-11CE3BA5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Normal distribution 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D9AB187-A142-E247-8DB1-F44FDF0C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30042"/>
            <a:ext cx="8470931" cy="582788"/>
          </a:xfrm>
        </p:spPr>
        <p:txBody>
          <a:bodyPr/>
          <a:lstStyle/>
          <a:p>
            <a:r>
              <a:rPr lang="en-GB" dirty="0"/>
              <a:t>Continuous inputs</a:t>
            </a:r>
          </a:p>
        </p:txBody>
      </p:sp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0E537E95-32EB-2645-83DA-8B98569A6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592" y="1711058"/>
          <a:ext cx="7913687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398600" imgH="19304000" progId="Equation.3">
                  <p:embed/>
                </p:oleObj>
              </mc:Choice>
              <mc:Fallback>
                <p:oleObj name="Equation" r:id="rId3" imgW="90398600" imgH="19304000" progId="Equation.3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0E537E95-32EB-2645-83DA-8B98569A6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11058"/>
                        <a:ext cx="7913687" cy="1711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04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Graphical</a:t>
            </a:r>
            <a:r>
              <a:rPr lang="it-IT" dirty="0"/>
              <a:t> models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The discriminative models </a:t>
            </a:r>
          </a:p>
          <a:p>
            <a:pPr lvl="2"/>
            <a:r>
              <a:rPr lang="en-US" altLang="it-IT" dirty="0">
                <a:solidFill>
                  <a:srgbClr val="C00000"/>
                </a:solidFill>
              </a:rPr>
              <a:t>directly assume some functional form</a:t>
            </a:r>
          </a:p>
          <a:p>
            <a:pPr lvl="2"/>
            <a:r>
              <a:rPr lang="en-US" altLang="it-IT" dirty="0"/>
              <a:t>indirectly assume functional forms</a:t>
            </a:r>
          </a:p>
          <a:p>
            <a:pPr lvl="2"/>
            <a:r>
              <a:rPr lang="en-US" altLang="it-IT" dirty="0"/>
              <a:t>assume Gaussian distributions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5"/>
          </a:xfrm>
        </p:spPr>
        <p:txBody>
          <a:bodyPr/>
          <a:lstStyle/>
          <a:p>
            <a:r>
              <a:rPr lang="en-US" dirty="0"/>
              <a:t>Question 27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CAB10B8-4580-A148-BCB0-846A38C1B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E49E2E-D28C-4344-940A-96F13097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it-IT" dirty="0">
                <a:solidFill>
                  <a:srgbClr val="0000FF"/>
                </a:solidFill>
              </a:rPr>
              <a:t>Generative models</a:t>
            </a:r>
          </a:p>
          <a:p>
            <a:pPr lvl="1" eaLnBrk="1" hangingPunct="1"/>
            <a:r>
              <a:rPr lang="en-US" altLang="it-IT" dirty="0"/>
              <a:t>Assume some functional form for P(X|Y), P(Y)</a:t>
            </a:r>
          </a:p>
          <a:p>
            <a:pPr lvl="1" eaLnBrk="1" hangingPunct="1"/>
            <a:r>
              <a:rPr lang="en-US" altLang="it-IT" dirty="0"/>
              <a:t>Estimate parameters of P(X|Y), P(Y) directly from training data</a:t>
            </a:r>
          </a:p>
          <a:p>
            <a:pPr lvl="1" eaLnBrk="1" hangingPunct="1"/>
            <a:r>
              <a:rPr lang="en-US" altLang="it-IT" dirty="0"/>
              <a:t>Use Bayes rule to calculate P(Y|X= x)</a:t>
            </a:r>
          </a:p>
          <a:p>
            <a:pPr eaLnBrk="1" hangingPunct="1"/>
            <a:endParaRPr lang="en-US" altLang="it-IT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it-IT" dirty="0">
                <a:solidFill>
                  <a:srgbClr val="0000FF"/>
                </a:solidFill>
              </a:rPr>
              <a:t>Discriminative models</a:t>
            </a:r>
          </a:p>
          <a:p>
            <a:pPr lvl="1" eaLnBrk="1" hangingPunct="1"/>
            <a:r>
              <a:rPr lang="en-US" altLang="it-IT" dirty="0"/>
              <a:t>Directly assume some functional form for P(Y|X)</a:t>
            </a:r>
          </a:p>
          <a:p>
            <a:pPr lvl="1" eaLnBrk="1" hangingPunct="1"/>
            <a:r>
              <a:rPr lang="en-US" altLang="it-IT" dirty="0"/>
              <a:t>Estimate parameters of P(Y|X) directly from training data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9FFB77F-1773-B444-AD6C-E5E58968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Generative vs Discriminative Models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B7B8F1-A0AA-314C-BE08-AF26D05A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5636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94CEC12-D57B-0049-B4D9-1A07C024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84" y="5294150"/>
            <a:ext cx="1350962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8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20F9A2-4324-4A4B-AE7B-D118DCFB1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2E8A56-A72E-9249-8150-B7376776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7F776CF-57A5-914A-8C0E-3A6EA926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GB" dirty="0"/>
              <a:t>Generative Model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B9E77CCE-B8F2-D04D-BC08-E415345F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31" y="3929063"/>
            <a:ext cx="3207594" cy="299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98B4A109-CBD7-9B46-AB5F-FF838B2D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62" y="720725"/>
            <a:ext cx="2525938" cy="422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10">
            <a:extLst>
              <a:ext uri="{FF2B5EF4-FFF2-40B4-BE49-F238E27FC236}">
                <a16:creationId xmlns:a16="http://schemas.microsoft.com/office/drawing/2014/main" id="{14D29273-D488-AE47-BAB6-257826DA273F}"/>
              </a:ext>
            </a:extLst>
          </p:cNvPr>
          <p:cNvCxnSpPr/>
          <p:nvPr/>
        </p:nvCxnSpPr>
        <p:spPr>
          <a:xfrm>
            <a:off x="1749427" y="4605338"/>
            <a:ext cx="2276475" cy="1992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12">
            <a:extLst>
              <a:ext uri="{FF2B5EF4-FFF2-40B4-BE49-F238E27FC236}">
                <a16:creationId xmlns:a16="http://schemas.microsoft.com/office/drawing/2014/main" id="{0972D771-9A6E-BC43-94FD-25645510FB72}"/>
              </a:ext>
            </a:extLst>
          </p:cNvPr>
          <p:cNvCxnSpPr/>
          <p:nvPr/>
        </p:nvCxnSpPr>
        <p:spPr>
          <a:xfrm>
            <a:off x="3123295" y="4818065"/>
            <a:ext cx="1266825" cy="17510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17">
            <a:extLst>
              <a:ext uri="{FF2B5EF4-FFF2-40B4-BE49-F238E27FC236}">
                <a16:creationId xmlns:a16="http://schemas.microsoft.com/office/drawing/2014/main" id="{2404A189-EC09-D64C-AC81-6C22BAEFDC72}"/>
              </a:ext>
            </a:extLst>
          </p:cNvPr>
          <p:cNvCxnSpPr/>
          <p:nvPr/>
        </p:nvCxnSpPr>
        <p:spPr>
          <a:xfrm>
            <a:off x="1208882" y="3040087"/>
            <a:ext cx="3008313" cy="3651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21">
            <a:extLst>
              <a:ext uri="{FF2B5EF4-FFF2-40B4-BE49-F238E27FC236}">
                <a16:creationId xmlns:a16="http://schemas.microsoft.com/office/drawing/2014/main" id="{29E078F6-8EAB-044A-8B88-30BC81FCCB6B}"/>
              </a:ext>
            </a:extLst>
          </p:cNvPr>
          <p:cNvCxnSpPr/>
          <p:nvPr/>
        </p:nvCxnSpPr>
        <p:spPr>
          <a:xfrm>
            <a:off x="2822289" y="1347004"/>
            <a:ext cx="1701800" cy="539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23">
            <a:extLst>
              <a:ext uri="{FF2B5EF4-FFF2-40B4-BE49-F238E27FC236}">
                <a16:creationId xmlns:a16="http://schemas.microsoft.com/office/drawing/2014/main" id="{7A547819-A5B4-ED4B-82D4-8993712F0373}"/>
              </a:ext>
            </a:extLst>
          </p:cNvPr>
          <p:cNvCxnSpPr/>
          <p:nvPr/>
        </p:nvCxnSpPr>
        <p:spPr>
          <a:xfrm>
            <a:off x="1027165" y="1297536"/>
            <a:ext cx="3251200" cy="5310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5" name="Picture 4">
            <a:extLst>
              <a:ext uri="{FF2B5EF4-FFF2-40B4-BE49-F238E27FC236}">
                <a16:creationId xmlns:a16="http://schemas.microsoft.com/office/drawing/2014/main" id="{C1258D95-18E9-784A-AC3A-B1EF9C5D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63" y="788988"/>
            <a:ext cx="2854433" cy="403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666A84-ED5F-A142-9692-E4F356FA08FF}"/>
              </a:ext>
            </a:extLst>
          </p:cNvPr>
          <p:cNvCxnSpPr/>
          <p:nvPr/>
        </p:nvCxnSpPr>
        <p:spPr>
          <a:xfrm>
            <a:off x="3085179" y="4272403"/>
            <a:ext cx="1204913" cy="2324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9">
            <a:extLst>
              <a:ext uri="{FF2B5EF4-FFF2-40B4-BE49-F238E27FC236}">
                <a16:creationId xmlns:a16="http://schemas.microsoft.com/office/drawing/2014/main" id="{EBA8B870-0D4F-724C-83AD-B76A48C8A557}"/>
              </a:ext>
            </a:extLst>
          </p:cNvPr>
          <p:cNvCxnSpPr/>
          <p:nvPr/>
        </p:nvCxnSpPr>
        <p:spPr>
          <a:xfrm flipH="1">
            <a:off x="5810225" y="1010293"/>
            <a:ext cx="714375" cy="5559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42">
            <a:extLst>
              <a:ext uri="{FF2B5EF4-FFF2-40B4-BE49-F238E27FC236}">
                <a16:creationId xmlns:a16="http://schemas.microsoft.com/office/drawing/2014/main" id="{0C7AF444-CBF4-104E-A66F-7F0F50CC177E}"/>
              </a:ext>
            </a:extLst>
          </p:cNvPr>
          <p:cNvCxnSpPr/>
          <p:nvPr/>
        </p:nvCxnSpPr>
        <p:spPr>
          <a:xfrm flipH="1">
            <a:off x="5749055" y="1297536"/>
            <a:ext cx="2584450" cy="534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44">
            <a:extLst>
              <a:ext uri="{FF2B5EF4-FFF2-40B4-BE49-F238E27FC236}">
                <a16:creationId xmlns:a16="http://schemas.microsoft.com/office/drawing/2014/main" id="{563B1E09-17B4-3C43-8A4A-AF2181D2D85C}"/>
              </a:ext>
            </a:extLst>
          </p:cNvPr>
          <p:cNvCxnSpPr/>
          <p:nvPr/>
        </p:nvCxnSpPr>
        <p:spPr>
          <a:xfrm flipH="1">
            <a:off x="5661314" y="2222500"/>
            <a:ext cx="1136650" cy="4314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47">
            <a:extLst>
              <a:ext uri="{FF2B5EF4-FFF2-40B4-BE49-F238E27FC236}">
                <a16:creationId xmlns:a16="http://schemas.microsoft.com/office/drawing/2014/main" id="{3BEB6817-48D5-3E41-85A6-FF611E1D67B8}"/>
              </a:ext>
            </a:extLst>
          </p:cNvPr>
          <p:cNvCxnSpPr/>
          <p:nvPr/>
        </p:nvCxnSpPr>
        <p:spPr>
          <a:xfrm flipH="1">
            <a:off x="5843733" y="2491626"/>
            <a:ext cx="2587625" cy="4078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C9240662-157A-CD4B-A3F9-A17E71AB7083}"/>
              </a:ext>
            </a:extLst>
          </p:cNvPr>
          <p:cNvCxnSpPr/>
          <p:nvPr/>
        </p:nvCxnSpPr>
        <p:spPr>
          <a:xfrm flipH="1">
            <a:off x="5408614" y="4114493"/>
            <a:ext cx="1050925" cy="2447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52">
            <a:extLst>
              <a:ext uri="{FF2B5EF4-FFF2-40B4-BE49-F238E27FC236}">
                <a16:creationId xmlns:a16="http://schemas.microsoft.com/office/drawing/2014/main" id="{DF3BC0BC-C69F-D34A-B06F-24BDE226F53A}"/>
              </a:ext>
            </a:extLst>
          </p:cNvPr>
          <p:cNvCxnSpPr/>
          <p:nvPr/>
        </p:nvCxnSpPr>
        <p:spPr>
          <a:xfrm flipH="1">
            <a:off x="5661806" y="4148065"/>
            <a:ext cx="1235075" cy="23860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55">
            <a:extLst>
              <a:ext uri="{FF2B5EF4-FFF2-40B4-BE49-F238E27FC236}">
                <a16:creationId xmlns:a16="http://schemas.microsoft.com/office/drawing/2014/main" id="{1F55194B-495A-2E46-B49D-5ADC3764417E}"/>
              </a:ext>
            </a:extLst>
          </p:cNvPr>
          <p:cNvCxnSpPr/>
          <p:nvPr/>
        </p:nvCxnSpPr>
        <p:spPr>
          <a:xfrm flipH="1">
            <a:off x="4785309" y="4510419"/>
            <a:ext cx="3752850" cy="2074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Box 58">
            <a:extLst>
              <a:ext uri="{FF2B5EF4-FFF2-40B4-BE49-F238E27FC236}">
                <a16:creationId xmlns:a16="http://schemas.microsoft.com/office/drawing/2014/main" id="{4573D41D-C919-F546-9643-518805E24C06}"/>
              </a:ext>
            </a:extLst>
          </p:cNvPr>
          <p:cNvSpPr txBox="1"/>
          <p:nvPr/>
        </p:nvSpPr>
        <p:spPr>
          <a:xfrm>
            <a:off x="3762528" y="1838322"/>
            <a:ext cx="1701800" cy="14843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8399" tIns="49199" rIns="98399" bIns="49199">
            <a:spAutoFit/>
          </a:bodyPr>
          <a:lstStyle/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Color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Size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Texture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Weight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45" name="Picture 5">
            <a:extLst>
              <a:ext uri="{FF2B5EF4-FFF2-40B4-BE49-F238E27FC236}">
                <a16:creationId xmlns:a16="http://schemas.microsoft.com/office/drawing/2014/main" id="{CE66EFFD-644A-8C43-9BBD-C42B7E09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07" y="703263"/>
            <a:ext cx="2957578" cy="81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6">
            <a:extLst>
              <a:ext uri="{FF2B5EF4-FFF2-40B4-BE49-F238E27FC236}">
                <a16:creationId xmlns:a16="http://schemas.microsoft.com/office/drawing/2014/main" id="{DD526F00-3274-384F-A221-54B0095F5101}"/>
              </a:ext>
            </a:extLst>
          </p:cNvPr>
          <p:cNvCxnSpPr/>
          <p:nvPr/>
        </p:nvCxnSpPr>
        <p:spPr>
          <a:xfrm>
            <a:off x="2740742" y="4521640"/>
            <a:ext cx="2071688" cy="2074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8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6214E0E-5E9F-3F45-9FFE-085C48A2F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D2D117-12D0-254A-99BF-13CFFC130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Logistic regression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8A9F688-109A-C346-B7ED-086FE46D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Discriminative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C832B0-4140-FF4A-B5F3-3A1EEE01EFB3}"/>
              </a:ext>
            </a:extLst>
          </p:cNvPr>
          <p:cNvSpPr txBox="1">
            <a:spLocks/>
          </p:cNvSpPr>
          <p:nvPr/>
        </p:nvSpPr>
        <p:spPr bwMode="auto">
          <a:xfrm>
            <a:off x="487363" y="1743075"/>
            <a:ext cx="877887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Blip>
                <a:blip r:embed="rId2"/>
              </a:buBlip>
              <a:defRPr sz="3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Tx/>
              <a:buBlip>
                <a:blip r:embed="rId4"/>
              </a:buBlip>
              <a:defRPr sz="23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Times New Roman" pitchFamily="18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US" altLang="it-IT" dirty="0"/>
          </a:p>
        </p:txBody>
      </p:sp>
      <p:sp>
        <p:nvSpPr>
          <p:cNvPr id="6" name="TextBox 58">
            <a:extLst>
              <a:ext uri="{FF2B5EF4-FFF2-40B4-BE49-F238E27FC236}">
                <a16:creationId xmlns:a16="http://schemas.microsoft.com/office/drawing/2014/main" id="{3A381380-4CBF-4B43-8876-323DAA7AE0E7}"/>
              </a:ext>
            </a:extLst>
          </p:cNvPr>
          <p:cNvSpPr txBox="1"/>
          <p:nvPr/>
        </p:nvSpPr>
        <p:spPr>
          <a:xfrm>
            <a:off x="2593203" y="4978168"/>
            <a:ext cx="1495425" cy="17764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399" tIns="49199" rIns="98399" bIns="49199">
            <a:spAutoFit/>
          </a:bodyPr>
          <a:lstStyle/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Color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Size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Texture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Weight</a:t>
            </a:r>
          </a:p>
          <a:p>
            <a:pPr marL="307496" indent="-307496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5EF347-A99F-674F-9C8F-AA213027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46023"/>
            <a:ext cx="4359275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F8BFD8A-7D6B-8240-AD3D-7610EC6BE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64" y="4753518"/>
            <a:ext cx="20002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24">
            <a:extLst>
              <a:ext uri="{FF2B5EF4-FFF2-40B4-BE49-F238E27FC236}">
                <a16:creationId xmlns:a16="http://schemas.microsoft.com/office/drawing/2014/main" id="{5745C375-215F-2A47-B2B1-5DBD38D2E5A5}"/>
              </a:ext>
            </a:extLst>
          </p:cNvPr>
          <p:cNvCxnSpPr>
            <a:cxnSpLocks/>
          </p:cNvCxnSpPr>
          <p:nvPr/>
        </p:nvCxnSpPr>
        <p:spPr>
          <a:xfrm flipH="1" flipV="1">
            <a:off x="8047039" y="4148139"/>
            <a:ext cx="30193" cy="1174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51247B23-808E-FF4B-8CA9-605CAA7C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29" y="4834209"/>
            <a:ext cx="253365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28">
            <a:extLst>
              <a:ext uri="{FF2B5EF4-FFF2-40B4-BE49-F238E27FC236}">
                <a16:creationId xmlns:a16="http://schemas.microsoft.com/office/drawing/2014/main" id="{76594EB7-B78A-B144-A12A-6A60A0A30F51}"/>
              </a:ext>
            </a:extLst>
          </p:cNvPr>
          <p:cNvCxnSpPr>
            <a:cxnSpLocks/>
          </p:cNvCxnSpPr>
          <p:nvPr/>
        </p:nvCxnSpPr>
        <p:spPr>
          <a:xfrm flipV="1">
            <a:off x="5940152" y="4148139"/>
            <a:ext cx="643211" cy="10666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6">
            <a:extLst>
              <a:ext uri="{FF2B5EF4-FFF2-40B4-BE49-F238E27FC236}">
                <a16:creationId xmlns:a16="http://schemas.microsoft.com/office/drawing/2014/main" id="{A44D0EEF-E3E5-8A48-94A1-85261A7D6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6" y="3513139"/>
            <a:ext cx="4283016" cy="102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F2185B-FCAB-C841-897C-C00E489D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406650"/>
            <a:ext cx="413226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1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8BCA26-1CB4-DC4C-A3AF-3345A542C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34A33E-AA63-D14E-AAF6-45EB5B729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4CC1414-BEFB-DF44-B489-BA37D8A9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Discriminative model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E20CBACF-19B4-AC4F-8027-A930826A20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2987" y="1484784"/>
          <a:ext cx="4518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99100" imgH="4102100" progId="Equation.3">
                  <p:embed/>
                </p:oleObj>
              </mc:Choice>
              <mc:Fallback>
                <p:oleObj name="Equation" r:id="rId2" imgW="43599100" imgH="4102100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E20CBACF-19B4-AC4F-8027-A930826A20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7" y="1484784"/>
                        <a:ext cx="4518025" cy="4587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643B08FF-268E-2548-AFF1-62907CC536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7087" y="5556721"/>
          <a:ext cx="23891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58700" imgH="4978400" progId="Equation.3">
                  <p:embed/>
                </p:oleObj>
              </mc:Choice>
              <mc:Fallback>
                <p:oleObj name="Equation" r:id="rId4" imgW="25158700" imgH="49784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643B08FF-268E-2548-AFF1-62907CC536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7" y="5556721"/>
                        <a:ext cx="23891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2">
            <a:extLst>
              <a:ext uri="{FF2B5EF4-FFF2-40B4-BE49-F238E27FC236}">
                <a16:creationId xmlns:a16="http://schemas.microsoft.com/office/drawing/2014/main" id="{B90AEEE6-92CD-4647-B462-00E35F0E55D7}"/>
              </a:ext>
            </a:extLst>
          </p:cNvPr>
          <p:cNvGrpSpPr>
            <a:grpSpLocks/>
          </p:cNvGrpSpPr>
          <p:nvPr/>
        </p:nvGrpSpPr>
        <p:grpSpPr bwMode="auto">
          <a:xfrm>
            <a:off x="2601912" y="2245196"/>
            <a:ext cx="3752850" cy="3176588"/>
            <a:chOff x="3289300" y="3354573"/>
            <a:chExt cx="4114800" cy="3216090"/>
          </a:xfrm>
        </p:grpSpPr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ED57ADA9-63BC-1945-966C-B82F63BD0EE6}"/>
                </a:ext>
              </a:extLst>
            </p:cNvPr>
            <p:cNvSpPr txBox="1"/>
            <p:nvPr/>
          </p:nvSpPr>
          <p:spPr>
            <a:xfrm>
              <a:off x="3289300" y="4008721"/>
              <a:ext cx="4114800" cy="1798502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GB" sz="2700" dirty="0">
                <a:latin typeface="Times New Roman" charset="0"/>
              </a:endParaRPr>
            </a:p>
            <a:p>
              <a:pPr algn="ctr">
                <a:defRPr/>
              </a:pPr>
              <a:r>
                <a:rPr lang="en-GB" sz="2700" b="1" dirty="0">
                  <a:latin typeface="Times New Roman" charset="0"/>
                </a:rPr>
                <a:t>Discriminative </a:t>
              </a:r>
            </a:p>
            <a:p>
              <a:pPr algn="ctr">
                <a:defRPr/>
              </a:pPr>
              <a:r>
                <a:rPr lang="en-GB" sz="2700" b="1" dirty="0">
                  <a:latin typeface="Times New Roman" charset="0"/>
                </a:rPr>
                <a:t>Probabilistic Classifier</a:t>
              </a:r>
            </a:p>
            <a:p>
              <a:pPr algn="ctr">
                <a:defRPr/>
              </a:pPr>
              <a:endParaRPr lang="en-US" sz="2700" dirty="0">
                <a:latin typeface="Times New Roman" charset="0"/>
              </a:endParaRPr>
            </a:p>
          </p:txBody>
        </p: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ED605196-BAF4-8E42-B07A-FA17DCB51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2700" y="5838031"/>
              <a:ext cx="395288" cy="715963"/>
              <a:chOff x="4037012" y="5838031"/>
              <a:chExt cx="395288" cy="715963"/>
            </a:xfrm>
          </p:grpSpPr>
          <p:sp>
            <p:nvSpPr>
              <p:cNvPr id="24" name="Up Arrow 13">
                <a:extLst>
                  <a:ext uri="{FF2B5EF4-FFF2-40B4-BE49-F238E27FC236}">
                    <a16:creationId xmlns:a16="http://schemas.microsoft.com/office/drawing/2014/main" id="{EABC45E9-2C8C-DC49-9C44-CC0351AC8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500" y="58380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25" name="Object 9">
                <a:extLst>
                  <a:ext uri="{FF2B5EF4-FFF2-40B4-BE49-F238E27FC236}">
                    <a16:creationId xmlns:a16="http://schemas.microsoft.com/office/drawing/2014/main" id="{D6437D76-99D6-1547-A6C2-1C3E797FA2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37012" y="6066631"/>
              <a:ext cx="395288" cy="487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3797300" imgH="4686300" progId="Equation.3">
                      <p:embed/>
                    </p:oleObj>
                  </mc:Choice>
                  <mc:Fallback>
                    <p:oleObj name="Equation" r:id="rId6" imgW="3797300" imgH="4686300" progId="Equation.3">
                      <p:embed/>
                      <p:pic>
                        <p:nvPicPr>
                          <p:cNvPr id="25" name="Object 9">
                            <a:extLst>
                              <a:ext uri="{FF2B5EF4-FFF2-40B4-BE49-F238E27FC236}">
                                <a16:creationId xmlns:a16="http://schemas.microsoft.com/office/drawing/2014/main" id="{D6437D76-99D6-1547-A6C2-1C3E797FA20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7012" y="6066631"/>
                            <a:ext cx="395288" cy="487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62CD2219-158F-274A-99F8-8E78DA965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2625" y="5838031"/>
              <a:ext cx="427038" cy="716757"/>
              <a:chOff x="4021137" y="5838031"/>
              <a:chExt cx="427038" cy="716757"/>
            </a:xfrm>
          </p:grpSpPr>
          <p:sp>
            <p:nvSpPr>
              <p:cNvPr id="22" name="Up Arrow 17">
                <a:extLst>
                  <a:ext uri="{FF2B5EF4-FFF2-40B4-BE49-F238E27FC236}">
                    <a16:creationId xmlns:a16="http://schemas.microsoft.com/office/drawing/2014/main" id="{75B6EDEA-654A-FF46-878C-89D79FBF7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500" y="58380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23" name="Object 11">
                <a:extLst>
                  <a:ext uri="{FF2B5EF4-FFF2-40B4-BE49-F238E27FC236}">
                    <a16:creationId xmlns:a16="http://schemas.microsoft.com/office/drawing/2014/main" id="{1936EED8-3538-E447-8516-CC9C1D739E3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21137" y="6065838"/>
              <a:ext cx="427038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4102100" imgH="4686300" progId="Equation.3">
                      <p:embed/>
                    </p:oleObj>
                  </mc:Choice>
                  <mc:Fallback>
                    <p:oleObj name="Equation" r:id="rId8" imgW="4102100" imgH="4686300" progId="Equation.3">
                      <p:embed/>
                      <p:pic>
                        <p:nvPicPr>
                          <p:cNvPr id="23" name="Object 11">
                            <a:extLst>
                              <a:ext uri="{FF2B5EF4-FFF2-40B4-BE49-F238E27FC236}">
                                <a16:creationId xmlns:a16="http://schemas.microsoft.com/office/drawing/2014/main" id="{1936EED8-3538-E447-8516-CC9C1D739E3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1137" y="6065838"/>
                            <a:ext cx="427038" cy="488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B5E0214C-666D-574A-9A04-4612E4D58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3525" y="5838031"/>
              <a:ext cx="425450" cy="732632"/>
              <a:chOff x="4022725" y="5838031"/>
              <a:chExt cx="425450" cy="732632"/>
            </a:xfrm>
          </p:grpSpPr>
          <p:sp>
            <p:nvSpPr>
              <p:cNvPr id="20" name="Up Arrow 20">
                <a:extLst>
                  <a:ext uri="{FF2B5EF4-FFF2-40B4-BE49-F238E27FC236}">
                    <a16:creationId xmlns:a16="http://schemas.microsoft.com/office/drawing/2014/main" id="{C8C1CC52-F319-0245-8750-0185D982B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7500" y="58380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21" name="Object 12">
                <a:extLst>
                  <a:ext uri="{FF2B5EF4-FFF2-40B4-BE49-F238E27FC236}">
                    <a16:creationId xmlns:a16="http://schemas.microsoft.com/office/drawing/2014/main" id="{6CF29A97-E9A1-2A41-B47B-37A2A494481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22725" y="6051550"/>
              <a:ext cx="425450" cy="519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102100" imgH="4978400" progId="Equation.3">
                      <p:embed/>
                    </p:oleObj>
                  </mc:Choice>
                  <mc:Fallback>
                    <p:oleObj name="Equation" r:id="rId10" imgW="4102100" imgH="4978400" progId="Equation.3">
                      <p:embed/>
                      <p:pic>
                        <p:nvPicPr>
                          <p:cNvPr id="21" name="Object 12">
                            <a:extLst>
                              <a:ext uri="{FF2B5EF4-FFF2-40B4-BE49-F238E27FC236}">
                                <a16:creationId xmlns:a16="http://schemas.microsoft.com/office/drawing/2014/main" id="{6CF29A97-E9A1-2A41-B47B-37A2A494481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22725" y="6051550"/>
                            <a:ext cx="425450" cy="519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Up Arrow 24">
              <a:extLst>
                <a:ext uri="{FF2B5EF4-FFF2-40B4-BE49-F238E27FC236}">
                  <a16:creationId xmlns:a16="http://schemas.microsoft.com/office/drawing/2014/main" id="{D7BC1B46-93F0-2344-8186-26969B411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00" y="37044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aphicFrame>
          <p:nvGraphicFramePr>
            <p:cNvPr id="13" name="Object 14">
              <a:extLst>
                <a:ext uri="{FF2B5EF4-FFF2-40B4-BE49-F238E27FC236}">
                  <a16:creationId xmlns:a16="http://schemas.microsoft.com/office/drawing/2014/main" id="{DB992418-FA05-0241-B4F1-8368D4CCF8F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9300" y="3354573"/>
            <a:ext cx="914400" cy="349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293600" imgH="4686300" progId="Equation.3">
                    <p:embed/>
                  </p:oleObj>
                </mc:Choice>
                <mc:Fallback>
                  <p:oleObj name="Equation" r:id="rId12" imgW="12293600" imgH="4686300" progId="Equation.3">
                    <p:embed/>
                    <p:pic>
                      <p:nvPicPr>
                        <p:cNvPr id="13" name="Object 14">
                          <a:extLst>
                            <a:ext uri="{FF2B5EF4-FFF2-40B4-BE49-F238E27FC236}">
                              <a16:creationId xmlns:a16="http://schemas.microsoft.com/office/drawing/2014/main" id="{DB992418-FA05-0241-B4F1-8368D4CCF8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300" y="3354573"/>
                          <a:ext cx="914400" cy="3498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Up Arrow 26">
              <a:extLst>
                <a:ext uri="{FF2B5EF4-FFF2-40B4-BE49-F238E27FC236}">
                  <a16:creationId xmlns:a16="http://schemas.microsoft.com/office/drawing/2014/main" id="{A4B0F1B2-9254-3A4C-8111-A3B5CDA8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100" y="37044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" name="Up Arrow 27">
              <a:extLst>
                <a:ext uri="{FF2B5EF4-FFF2-40B4-BE49-F238E27FC236}">
                  <a16:creationId xmlns:a16="http://schemas.microsoft.com/office/drawing/2014/main" id="{73A722F6-7A72-AD41-90D4-138301416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2100" y="3704431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2663" eaLnBrk="0" hangingPunct="0"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2663" eaLnBrk="0" fontAlgn="base" hangingPunct="0">
                <a:spcBef>
                  <a:spcPct val="0"/>
                </a:spcBef>
                <a:spcAft>
                  <a:spcPct val="0"/>
                </a:spcAft>
                <a:defRPr sz="47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4A7FE2C4-DC63-C64A-9E8F-33F0D622141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6100" y="3357894"/>
            <a:ext cx="927101" cy="34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585700" imgH="4686300" progId="Equation.3">
                    <p:embed/>
                  </p:oleObj>
                </mc:Choice>
                <mc:Fallback>
                  <p:oleObj name="Equation" r:id="rId14" imgW="12585700" imgH="4686300" progId="Equation.3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4A7FE2C4-DC63-C64A-9E8F-33F0D62214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6100" y="3357894"/>
                          <a:ext cx="927101" cy="346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ACAD3F63-E625-B84A-8B15-8483453F0D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61100" y="3362641"/>
            <a:ext cx="914400" cy="341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585700" imgH="4686300" progId="Equation.3">
                    <p:embed/>
                  </p:oleObj>
                </mc:Choice>
                <mc:Fallback>
                  <p:oleObj name="Equation" r:id="rId16" imgW="12585700" imgH="4686300" progId="Equation.3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ACAD3F63-E625-B84A-8B15-8483453F0D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1100" y="3362641"/>
                          <a:ext cx="914400" cy="341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2F714673-9423-6942-BA7A-214FCE55D7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46700" y="5985676"/>
            <a:ext cx="838200" cy="233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6731000" imgH="2628900" progId="Equation.3">
                    <p:embed/>
                  </p:oleObj>
                </mc:Choice>
                <mc:Fallback>
                  <p:oleObj name="Equation" r:id="rId18" imgW="6731000" imgH="2628900" progId="Equation.3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2F714673-9423-6942-BA7A-214FCE55D7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700" y="5985676"/>
                          <a:ext cx="838200" cy="233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2C70BCE3-B464-2744-B89F-66813A8C08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46700" y="3704431"/>
            <a:ext cx="838200" cy="23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6731000" imgH="2628900" progId="Equation.3">
                    <p:embed/>
                  </p:oleObj>
                </mc:Choice>
                <mc:Fallback>
                  <p:oleObj name="Equation" r:id="rId20" imgW="6731000" imgH="2628900" progId="Equation.3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2C70BCE3-B464-2744-B89F-66813A8C08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700" y="3704431"/>
                          <a:ext cx="838200" cy="23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4026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8BCA26-1CB4-DC4C-A3AF-3345A542C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34A33E-AA63-D14E-AAF6-45EB5B729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4CC1414-BEFB-DF44-B489-BA37D8A9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Discriminative model</a:t>
            </a:r>
          </a:p>
        </p:txBody>
      </p:sp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FEAE96DF-6F85-3B4A-B323-4AAD5A415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9862" y="2060848"/>
          <a:ext cx="3943889" cy="40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99100" imgH="4102100" progId="Equation.3">
                  <p:embed/>
                </p:oleObj>
              </mc:Choice>
              <mc:Fallback>
                <p:oleObj name="Equation" r:id="rId2" imgW="43599100" imgH="4102100" progId="Equation.3">
                  <p:embed/>
                  <p:pic>
                    <p:nvPicPr>
                      <p:cNvPr id="47" name="Object 6">
                        <a:extLst>
                          <a:ext uri="{FF2B5EF4-FFF2-40B4-BE49-F238E27FC236}">
                            <a16:creationId xmlns:a16="http://schemas.microsoft.com/office/drawing/2014/main" id="{FEAE96DF-6F85-3B4A-B323-4AAD5A415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862" y="2060848"/>
                        <a:ext cx="3943889" cy="40074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62">
            <a:extLst>
              <a:ext uri="{FF2B5EF4-FFF2-40B4-BE49-F238E27FC236}">
                <a16:creationId xmlns:a16="http://schemas.microsoft.com/office/drawing/2014/main" id="{04CD159D-1FCF-BD47-BF7E-FBF84430603D}"/>
              </a:ext>
            </a:extLst>
          </p:cNvPr>
          <p:cNvGrpSpPr>
            <a:grpSpLocks/>
          </p:cNvGrpSpPr>
          <p:nvPr/>
        </p:nvGrpSpPr>
        <p:grpSpPr bwMode="auto">
          <a:xfrm>
            <a:off x="582075" y="2748236"/>
            <a:ext cx="8470931" cy="1866428"/>
            <a:chOff x="12700" y="3779838"/>
            <a:chExt cx="10668000" cy="2591593"/>
          </a:xfrm>
        </p:grpSpPr>
        <p:grpSp>
          <p:nvGrpSpPr>
            <p:cNvPr id="49" name="Group 30">
              <a:extLst>
                <a:ext uri="{FF2B5EF4-FFF2-40B4-BE49-F238E27FC236}">
                  <a16:creationId xmlns:a16="http://schemas.microsoft.com/office/drawing/2014/main" id="{624B0522-B9F0-244A-B63F-24CED98B9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0" y="3784600"/>
              <a:ext cx="3276600" cy="2586831"/>
              <a:chOff x="850900" y="3708400"/>
              <a:chExt cx="3276600" cy="2586831"/>
            </a:xfrm>
          </p:grpSpPr>
          <p:sp>
            <p:nvSpPr>
              <p:cNvPr id="81" name="TextBox 11">
                <a:extLst>
                  <a:ext uri="{FF2B5EF4-FFF2-40B4-BE49-F238E27FC236}">
                    <a16:creationId xmlns:a16="http://schemas.microsoft.com/office/drawing/2014/main" id="{E7961CB4-98CA-2844-8A41-E41D23A36FAD}"/>
                  </a:ext>
                </a:extLst>
              </p:cNvPr>
              <p:cNvSpPr txBox="1"/>
              <p:nvPr/>
            </p:nvSpPr>
            <p:spPr>
              <a:xfrm>
                <a:off x="850900" y="4314181"/>
                <a:ext cx="3276973" cy="127731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Generative</a:t>
                </a:r>
              </a:p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Probabilistic Model</a:t>
                </a:r>
              </a:p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for Class </a:t>
                </a:r>
                <a:r>
                  <a:rPr lang="en-GB" b="1" i="1" dirty="0">
                    <a:latin typeface="Times New Roman" charset="0"/>
                  </a:rPr>
                  <a:t>1</a:t>
                </a:r>
                <a:endParaRPr lang="en-US" b="1" i="1" dirty="0">
                  <a:latin typeface="Times New Roman" charset="0"/>
                </a:endParaRPr>
              </a:p>
            </p:txBody>
          </p:sp>
          <p:sp>
            <p:nvSpPr>
              <p:cNvPr id="82" name="Up Arrow 17">
                <a:extLst>
                  <a:ext uri="{FF2B5EF4-FFF2-40B4-BE49-F238E27FC236}">
                    <a16:creationId xmlns:a16="http://schemas.microsoft.com/office/drawing/2014/main" id="{DFE82BFC-1C95-234D-92F1-92E512262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900" y="40092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83" name="Object 10">
                <a:extLst>
                  <a:ext uri="{FF2B5EF4-FFF2-40B4-BE49-F238E27FC236}">
                    <a16:creationId xmlns:a16="http://schemas.microsoft.com/office/drawing/2014/main" id="{95E7FCFE-2CA7-2141-AC59-5FF09CC8844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93900" y="3708400"/>
              <a:ext cx="906463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2293600" imgH="4686300" progId="Equation.3">
                      <p:embed/>
                    </p:oleObj>
                  </mc:Choice>
                  <mc:Fallback>
                    <p:oleObj name="Equation" r:id="rId4" imgW="12293600" imgH="4686300" progId="Equation.3">
                      <p:embed/>
                      <p:pic>
                        <p:nvPicPr>
                          <p:cNvPr id="83" name="Object 10">
                            <a:extLst>
                              <a:ext uri="{FF2B5EF4-FFF2-40B4-BE49-F238E27FC236}">
                                <a16:creationId xmlns:a16="http://schemas.microsoft.com/office/drawing/2014/main" id="{95E7FCFE-2CA7-2141-AC59-5FF09CC8844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3900" y="3708400"/>
                            <a:ext cx="906463" cy="346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4" name="Group 29">
                <a:extLst>
                  <a:ext uri="{FF2B5EF4-FFF2-40B4-BE49-F238E27FC236}">
                    <a16:creationId xmlns:a16="http://schemas.microsoft.com/office/drawing/2014/main" id="{7D918B97-A99E-4E42-9FA3-F141CE5BD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1225" y="5562599"/>
                <a:ext cx="3216275" cy="732632"/>
                <a:chOff x="1155700" y="6187889"/>
                <a:chExt cx="3216275" cy="732632"/>
              </a:xfrm>
            </p:grpSpPr>
            <p:grpSp>
              <p:nvGrpSpPr>
                <p:cNvPr id="85" name="Group 15">
                  <a:extLst>
                    <a:ext uri="{FF2B5EF4-FFF2-40B4-BE49-F238E27FC236}">
                      <a16:creationId xmlns:a16="http://schemas.microsoft.com/office/drawing/2014/main" id="{828B6779-16D8-A945-BC35-E777C1057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5700" y="6187889"/>
                  <a:ext cx="395288" cy="715963"/>
                  <a:chOff x="4037012" y="5838031"/>
                  <a:chExt cx="395288" cy="715963"/>
                </a:xfrm>
              </p:grpSpPr>
              <p:sp>
                <p:nvSpPr>
                  <p:cNvPr id="93" name="Up Arrow 27">
                    <a:extLst>
                      <a:ext uri="{FF2B5EF4-FFF2-40B4-BE49-F238E27FC236}">
                        <a16:creationId xmlns:a16="http://schemas.microsoft.com/office/drawing/2014/main" id="{7A1BBDCC-A41D-514C-9D1B-E63CC23CED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94" name="Object 9">
                    <a:extLst>
                      <a:ext uri="{FF2B5EF4-FFF2-40B4-BE49-F238E27FC236}">
                        <a16:creationId xmlns:a16="http://schemas.microsoft.com/office/drawing/2014/main" id="{3A496C92-2C2B-F742-98D6-2E18BB774D7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7012" y="6066631"/>
                  <a:ext cx="395288" cy="4873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" imgW="3797300" imgH="4686300" progId="Equation.3">
                          <p:embed/>
                        </p:oleObj>
                      </mc:Choice>
                      <mc:Fallback>
                        <p:oleObj name="Equation" r:id="rId6" imgW="3797300" imgH="4686300" progId="Equation.3">
                          <p:embed/>
                          <p:pic>
                            <p:nvPicPr>
                              <p:cNvPr id="94" name="Object 9">
                                <a:extLst>
                                  <a:ext uri="{FF2B5EF4-FFF2-40B4-BE49-F238E27FC236}">
                                    <a16:creationId xmlns:a16="http://schemas.microsoft.com/office/drawing/2014/main" id="{3A496C92-2C2B-F742-98D6-2E18BB774D7A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7012" y="6066631"/>
                                <a:ext cx="395288" cy="48736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6" name="Group 16">
                  <a:extLst>
                    <a:ext uri="{FF2B5EF4-FFF2-40B4-BE49-F238E27FC236}">
                      <a16:creationId xmlns:a16="http://schemas.microsoft.com/office/drawing/2014/main" id="{76AB2278-C8CE-1A47-910D-A7D89DD87A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5625" y="6187889"/>
                  <a:ext cx="427038" cy="716757"/>
                  <a:chOff x="4021137" y="5838031"/>
                  <a:chExt cx="427038" cy="716757"/>
                </a:xfrm>
              </p:grpSpPr>
              <p:sp>
                <p:nvSpPr>
                  <p:cNvPr id="91" name="Up Arrow 25">
                    <a:extLst>
                      <a:ext uri="{FF2B5EF4-FFF2-40B4-BE49-F238E27FC236}">
                        <a16:creationId xmlns:a16="http://schemas.microsoft.com/office/drawing/2014/main" id="{EFC6793E-5C5E-E14B-B86F-669EB78943D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92" name="Object 7">
                    <a:extLst>
                      <a:ext uri="{FF2B5EF4-FFF2-40B4-BE49-F238E27FC236}">
                        <a16:creationId xmlns:a16="http://schemas.microsoft.com/office/drawing/2014/main" id="{B216EDE9-AA70-5F49-B46B-56402C99C766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1137" y="6065838"/>
                  <a:ext cx="427038" cy="4889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4102100" imgH="4686300" progId="Equation.3">
                          <p:embed/>
                        </p:oleObj>
                      </mc:Choice>
                      <mc:Fallback>
                        <p:oleObj name="Equation" r:id="rId8" imgW="4102100" imgH="4686300" progId="Equation.3">
                          <p:embed/>
                          <p:pic>
                            <p:nvPicPr>
                              <p:cNvPr id="92" name="Object 7">
                                <a:extLst>
                                  <a:ext uri="{FF2B5EF4-FFF2-40B4-BE49-F238E27FC236}">
                                    <a16:creationId xmlns:a16="http://schemas.microsoft.com/office/drawing/2014/main" id="{B216EDE9-AA70-5F49-B46B-56402C99C766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21137" y="6065838"/>
                                <a:ext cx="427038" cy="4889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7" name="Group 19">
                  <a:extLst>
                    <a:ext uri="{FF2B5EF4-FFF2-40B4-BE49-F238E27FC236}">
                      <a16:creationId xmlns:a16="http://schemas.microsoft.com/office/drawing/2014/main" id="{756AAE23-B57B-E441-89C5-F6CE9A4EAC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6525" y="6187889"/>
                  <a:ext cx="425450" cy="732632"/>
                  <a:chOff x="4022725" y="5838031"/>
                  <a:chExt cx="425450" cy="732632"/>
                </a:xfrm>
              </p:grpSpPr>
              <p:sp>
                <p:nvSpPr>
                  <p:cNvPr id="89" name="Up Arrow 23">
                    <a:extLst>
                      <a:ext uri="{FF2B5EF4-FFF2-40B4-BE49-F238E27FC236}">
                        <a16:creationId xmlns:a16="http://schemas.microsoft.com/office/drawing/2014/main" id="{3F413D29-B976-B847-AED2-36B33CE093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90" name="Object 8">
                    <a:extLst>
                      <a:ext uri="{FF2B5EF4-FFF2-40B4-BE49-F238E27FC236}">
                        <a16:creationId xmlns:a16="http://schemas.microsoft.com/office/drawing/2014/main" id="{1FDB7203-8696-F244-BFF3-9B1E6DBDB26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2725" y="6051550"/>
                  <a:ext cx="425450" cy="5191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0" imgW="4102100" imgH="4978400" progId="Equation.3">
                          <p:embed/>
                        </p:oleObj>
                      </mc:Choice>
                      <mc:Fallback>
                        <p:oleObj name="Equation" r:id="rId10" imgW="4102100" imgH="4978400" progId="Equation.3">
                          <p:embed/>
                          <p:pic>
                            <p:nvPicPr>
                              <p:cNvPr id="90" name="Object 8">
                                <a:extLst>
                                  <a:ext uri="{FF2B5EF4-FFF2-40B4-BE49-F238E27FC236}">
                                    <a16:creationId xmlns:a16="http://schemas.microsoft.com/office/drawing/2014/main" id="{1FDB7203-8696-F244-BFF3-9B1E6DBDB263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22725" y="6051550"/>
                                <a:ext cx="425450" cy="5191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88" name="Object 12">
                  <a:extLst>
                    <a:ext uri="{FF2B5EF4-FFF2-40B4-BE49-F238E27FC236}">
                      <a16:creationId xmlns:a16="http://schemas.microsoft.com/office/drawing/2014/main" id="{886A2A6B-B771-6148-BF8A-8A7AF959FDC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679700" y="6335534"/>
                <a:ext cx="838200" cy="2333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6731000" imgH="2628900" progId="Equation.3">
                        <p:embed/>
                      </p:oleObj>
                    </mc:Choice>
                    <mc:Fallback>
                      <p:oleObj name="Equation" r:id="rId12" imgW="6731000" imgH="2628900" progId="Equation.3">
                        <p:embed/>
                        <p:pic>
                          <p:nvPicPr>
                            <p:cNvPr id="88" name="Object 12">
                              <a:extLst>
                                <a:ext uri="{FF2B5EF4-FFF2-40B4-BE49-F238E27FC236}">
                                  <a16:creationId xmlns:a16="http://schemas.microsoft.com/office/drawing/2014/main" id="{886A2A6B-B771-6148-BF8A-8A7AF959FDC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79700" y="6335534"/>
                              <a:ext cx="838200" cy="2333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06E48E39-C3FC-7546-9A52-AF5963252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500" y="3779838"/>
              <a:ext cx="3276600" cy="2587624"/>
              <a:chOff x="850900" y="3707607"/>
              <a:chExt cx="3276600" cy="2587624"/>
            </a:xfrm>
          </p:grpSpPr>
          <p:sp>
            <p:nvSpPr>
              <p:cNvPr id="67" name="TextBox 32">
                <a:extLst>
                  <a:ext uri="{FF2B5EF4-FFF2-40B4-BE49-F238E27FC236}">
                    <a16:creationId xmlns:a16="http://schemas.microsoft.com/office/drawing/2014/main" id="{C4FECD7A-18B6-424C-8885-D5E1390E9B86}"/>
                  </a:ext>
                </a:extLst>
              </p:cNvPr>
              <p:cNvSpPr txBox="1"/>
              <p:nvPr/>
            </p:nvSpPr>
            <p:spPr>
              <a:xfrm>
                <a:off x="851645" y="4313329"/>
                <a:ext cx="3275233" cy="127732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Generative</a:t>
                </a:r>
              </a:p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Probabilistic Model</a:t>
                </a:r>
              </a:p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for Class </a:t>
                </a:r>
                <a:r>
                  <a:rPr lang="en-GB" b="1" i="1" dirty="0">
                    <a:latin typeface="Times New Roman" charset="0"/>
                  </a:rPr>
                  <a:t>2</a:t>
                </a:r>
                <a:endParaRPr lang="en-US" b="1" i="1" dirty="0">
                  <a:latin typeface="Times New Roman" charset="0"/>
                </a:endParaRPr>
              </a:p>
            </p:txBody>
          </p:sp>
          <p:sp>
            <p:nvSpPr>
              <p:cNvPr id="68" name="Up Arrow 33">
                <a:extLst>
                  <a:ext uri="{FF2B5EF4-FFF2-40B4-BE49-F238E27FC236}">
                    <a16:creationId xmlns:a16="http://schemas.microsoft.com/office/drawing/2014/main" id="{993100A4-4478-CF4B-AB6C-0D24E5CF6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900" y="40092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69" name="Object 14">
                <a:extLst>
                  <a:ext uri="{FF2B5EF4-FFF2-40B4-BE49-F238E27FC236}">
                    <a16:creationId xmlns:a16="http://schemas.microsoft.com/office/drawing/2014/main" id="{80E93033-C379-5C47-ABD3-290753B5F5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84375" y="3707607"/>
              <a:ext cx="927100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2585700" imgH="4686300" progId="Equation.3">
                      <p:embed/>
                    </p:oleObj>
                  </mc:Choice>
                  <mc:Fallback>
                    <p:oleObj name="Equation" r:id="rId14" imgW="12585700" imgH="4686300" progId="Equation.3">
                      <p:embed/>
                      <p:pic>
                        <p:nvPicPr>
                          <p:cNvPr id="69" name="Object 14">
                            <a:extLst>
                              <a:ext uri="{FF2B5EF4-FFF2-40B4-BE49-F238E27FC236}">
                                <a16:creationId xmlns:a16="http://schemas.microsoft.com/office/drawing/2014/main" id="{80E93033-C379-5C47-ABD3-290753B5F53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4375" y="3707607"/>
                            <a:ext cx="927100" cy="346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7FA333E0-55B6-3740-9F67-27F43E182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1225" y="5562599"/>
                <a:ext cx="3216275" cy="732632"/>
                <a:chOff x="1155700" y="6187889"/>
                <a:chExt cx="3216275" cy="732632"/>
              </a:xfrm>
            </p:grpSpPr>
            <p:grpSp>
              <p:nvGrpSpPr>
                <p:cNvPr id="71" name="Group 15">
                  <a:extLst>
                    <a:ext uri="{FF2B5EF4-FFF2-40B4-BE49-F238E27FC236}">
                      <a16:creationId xmlns:a16="http://schemas.microsoft.com/office/drawing/2014/main" id="{89D6FEAA-8502-5547-82FF-E8C6C105E2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5700" y="6187889"/>
                  <a:ext cx="395288" cy="715963"/>
                  <a:chOff x="4037012" y="5838031"/>
                  <a:chExt cx="395288" cy="715963"/>
                </a:xfrm>
              </p:grpSpPr>
              <p:sp>
                <p:nvSpPr>
                  <p:cNvPr id="79" name="Up Arrow 44">
                    <a:extLst>
                      <a:ext uri="{FF2B5EF4-FFF2-40B4-BE49-F238E27FC236}">
                        <a16:creationId xmlns:a16="http://schemas.microsoft.com/office/drawing/2014/main" id="{F5ED0968-51B1-F24A-8A9D-551EF849D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80" name="Object 15">
                    <a:extLst>
                      <a:ext uri="{FF2B5EF4-FFF2-40B4-BE49-F238E27FC236}">
                        <a16:creationId xmlns:a16="http://schemas.microsoft.com/office/drawing/2014/main" id="{E29038B6-A704-7C46-B10B-74C839A2DC0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7012" y="6066631"/>
                  <a:ext cx="395288" cy="4873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6" imgW="3797300" imgH="4686300" progId="Equation.3">
                          <p:embed/>
                        </p:oleObj>
                      </mc:Choice>
                      <mc:Fallback>
                        <p:oleObj name="Equation" r:id="rId16" imgW="3797300" imgH="4686300" progId="Equation.3">
                          <p:embed/>
                          <p:pic>
                            <p:nvPicPr>
                              <p:cNvPr id="80" name="Object 15">
                                <a:extLst>
                                  <a:ext uri="{FF2B5EF4-FFF2-40B4-BE49-F238E27FC236}">
                                    <a16:creationId xmlns:a16="http://schemas.microsoft.com/office/drawing/2014/main" id="{E29038B6-A704-7C46-B10B-74C839A2DC08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7012" y="6066631"/>
                                <a:ext cx="395288" cy="48736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72" name="Group 16">
                  <a:extLst>
                    <a:ext uri="{FF2B5EF4-FFF2-40B4-BE49-F238E27FC236}">
                      <a16:creationId xmlns:a16="http://schemas.microsoft.com/office/drawing/2014/main" id="{2E9AD09E-13E4-1844-8ED4-1EA7D7388C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5625" y="6187889"/>
                  <a:ext cx="427038" cy="716757"/>
                  <a:chOff x="4021137" y="5838031"/>
                  <a:chExt cx="427038" cy="716757"/>
                </a:xfrm>
              </p:grpSpPr>
              <p:sp>
                <p:nvSpPr>
                  <p:cNvPr id="77" name="Up Arrow 42">
                    <a:extLst>
                      <a:ext uri="{FF2B5EF4-FFF2-40B4-BE49-F238E27FC236}">
                        <a16:creationId xmlns:a16="http://schemas.microsoft.com/office/drawing/2014/main" id="{AC52E2B0-86BC-3F4E-9B62-ED90C555C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78" name="Object 16">
                    <a:extLst>
                      <a:ext uri="{FF2B5EF4-FFF2-40B4-BE49-F238E27FC236}">
                        <a16:creationId xmlns:a16="http://schemas.microsoft.com/office/drawing/2014/main" id="{E1011660-43F2-A148-AF82-CAE886A35EE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1137" y="6065838"/>
                  <a:ext cx="427038" cy="4889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7" imgW="4102100" imgH="4686300" progId="Equation.3">
                          <p:embed/>
                        </p:oleObj>
                      </mc:Choice>
                      <mc:Fallback>
                        <p:oleObj name="Equation" r:id="rId17" imgW="4102100" imgH="4686300" progId="Equation.3">
                          <p:embed/>
                          <p:pic>
                            <p:nvPicPr>
                              <p:cNvPr id="78" name="Object 16">
                                <a:extLst>
                                  <a:ext uri="{FF2B5EF4-FFF2-40B4-BE49-F238E27FC236}">
                                    <a16:creationId xmlns:a16="http://schemas.microsoft.com/office/drawing/2014/main" id="{E1011660-43F2-A148-AF82-CAE886A35EE2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21137" y="6065838"/>
                                <a:ext cx="427038" cy="4889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73" name="Group 19">
                  <a:extLst>
                    <a:ext uri="{FF2B5EF4-FFF2-40B4-BE49-F238E27FC236}">
                      <a16:creationId xmlns:a16="http://schemas.microsoft.com/office/drawing/2014/main" id="{DA53F17D-7FCB-2944-96DC-B1FF2B6DEF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6525" y="6187889"/>
                  <a:ext cx="425450" cy="732632"/>
                  <a:chOff x="4022725" y="5838031"/>
                  <a:chExt cx="425450" cy="732632"/>
                </a:xfrm>
              </p:grpSpPr>
              <p:sp>
                <p:nvSpPr>
                  <p:cNvPr id="75" name="Up Arrow 40">
                    <a:extLst>
                      <a:ext uri="{FF2B5EF4-FFF2-40B4-BE49-F238E27FC236}">
                        <a16:creationId xmlns:a16="http://schemas.microsoft.com/office/drawing/2014/main" id="{3713B06C-F86C-1E4D-9B14-4AFC3BE92E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76" name="Object 17">
                    <a:extLst>
                      <a:ext uri="{FF2B5EF4-FFF2-40B4-BE49-F238E27FC236}">
                        <a16:creationId xmlns:a16="http://schemas.microsoft.com/office/drawing/2014/main" id="{B6A95FF7-3A40-2647-A4D4-591A3F6811F4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2725" y="6051550"/>
                  <a:ext cx="425450" cy="5191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8" imgW="4102100" imgH="4978400" progId="Equation.3">
                          <p:embed/>
                        </p:oleObj>
                      </mc:Choice>
                      <mc:Fallback>
                        <p:oleObj name="Equation" r:id="rId18" imgW="4102100" imgH="4978400" progId="Equation.3">
                          <p:embed/>
                          <p:pic>
                            <p:nvPicPr>
                              <p:cNvPr id="76" name="Object 17">
                                <a:extLst>
                                  <a:ext uri="{FF2B5EF4-FFF2-40B4-BE49-F238E27FC236}">
                                    <a16:creationId xmlns:a16="http://schemas.microsoft.com/office/drawing/2014/main" id="{B6A95FF7-3A40-2647-A4D4-591A3F6811F4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22725" y="6051550"/>
                                <a:ext cx="425450" cy="5191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74" name="Object 18">
                  <a:extLst>
                    <a:ext uri="{FF2B5EF4-FFF2-40B4-BE49-F238E27FC236}">
                      <a16:creationId xmlns:a16="http://schemas.microsoft.com/office/drawing/2014/main" id="{79F6BDB6-8108-4E4A-AD18-FBA353DD1FC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679700" y="6335534"/>
                <a:ext cx="838200" cy="2333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9" imgW="6731000" imgH="2628900" progId="Equation.3">
                        <p:embed/>
                      </p:oleObj>
                    </mc:Choice>
                    <mc:Fallback>
                      <p:oleObj name="Equation" r:id="rId19" imgW="6731000" imgH="2628900" progId="Equation.3">
                        <p:embed/>
                        <p:pic>
                          <p:nvPicPr>
                            <p:cNvPr id="74" name="Object 18">
                              <a:extLst>
                                <a:ext uri="{FF2B5EF4-FFF2-40B4-BE49-F238E27FC236}">
                                  <a16:creationId xmlns:a16="http://schemas.microsoft.com/office/drawing/2014/main" id="{79F6BDB6-8108-4E4A-AD18-FBA353DD1FC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79700" y="6335534"/>
                              <a:ext cx="838200" cy="2333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51" name="Group 46">
              <a:extLst>
                <a:ext uri="{FF2B5EF4-FFF2-40B4-BE49-F238E27FC236}">
                  <a16:creationId xmlns:a16="http://schemas.microsoft.com/office/drawing/2014/main" id="{C25F329F-DEAE-6D4F-AD19-63F44AFE4D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4100" y="3784600"/>
              <a:ext cx="3276600" cy="2586831"/>
              <a:chOff x="850900" y="3708400"/>
              <a:chExt cx="3276600" cy="2586831"/>
            </a:xfrm>
          </p:grpSpPr>
          <p:sp>
            <p:nvSpPr>
              <p:cNvPr id="53" name="TextBox 47">
                <a:extLst>
                  <a:ext uri="{FF2B5EF4-FFF2-40B4-BE49-F238E27FC236}">
                    <a16:creationId xmlns:a16="http://schemas.microsoft.com/office/drawing/2014/main" id="{05B1ADEB-7CDE-AA47-A47E-45B46773385A}"/>
                  </a:ext>
                </a:extLst>
              </p:cNvPr>
              <p:cNvSpPr txBox="1"/>
              <p:nvPr/>
            </p:nvSpPr>
            <p:spPr>
              <a:xfrm>
                <a:off x="850526" y="4314181"/>
                <a:ext cx="3276974" cy="127731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Generative</a:t>
                </a:r>
              </a:p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Probabilistic Model</a:t>
                </a:r>
              </a:p>
              <a:p>
                <a:pPr algn="ctr">
                  <a:defRPr/>
                </a:pPr>
                <a:r>
                  <a:rPr lang="en-GB" b="1" dirty="0">
                    <a:latin typeface="Times New Roman" charset="0"/>
                  </a:rPr>
                  <a:t>for Class </a:t>
                </a:r>
                <a:r>
                  <a:rPr lang="en-GB" b="1" i="1" dirty="0">
                    <a:latin typeface="Times New Roman" charset="0"/>
                  </a:rPr>
                  <a:t>L</a:t>
                </a:r>
                <a:endParaRPr lang="en-US" b="1" i="1" dirty="0">
                  <a:latin typeface="Times New Roman" charset="0"/>
                </a:endParaRPr>
              </a:p>
            </p:txBody>
          </p:sp>
          <p:sp>
            <p:nvSpPr>
              <p:cNvPr id="54" name="Up Arrow 48">
                <a:extLst>
                  <a:ext uri="{FF2B5EF4-FFF2-40B4-BE49-F238E27FC236}">
                    <a16:creationId xmlns:a16="http://schemas.microsoft.com/office/drawing/2014/main" id="{FB0623FF-83D4-644E-B0E6-D7C0F6437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900" y="4009231"/>
                <a:ext cx="152400" cy="3048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2663" eaLnBrk="0" hangingPunct="0"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26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7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aphicFrame>
            <p:nvGraphicFramePr>
              <p:cNvPr id="55" name="Object 19">
                <a:extLst>
                  <a:ext uri="{FF2B5EF4-FFF2-40B4-BE49-F238E27FC236}">
                    <a16:creationId xmlns:a16="http://schemas.microsoft.com/office/drawing/2014/main" id="{2A437CEB-7581-374C-AFD5-C254B1D8E9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82788" y="3708400"/>
              <a:ext cx="928687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2585700" imgH="4686300" progId="Equation.3">
                      <p:embed/>
                    </p:oleObj>
                  </mc:Choice>
                  <mc:Fallback>
                    <p:oleObj name="Equation" r:id="rId20" imgW="12585700" imgH="4686300" progId="Equation.3">
                      <p:embed/>
                      <p:pic>
                        <p:nvPicPr>
                          <p:cNvPr id="55" name="Object 19">
                            <a:extLst>
                              <a:ext uri="{FF2B5EF4-FFF2-40B4-BE49-F238E27FC236}">
                                <a16:creationId xmlns:a16="http://schemas.microsoft.com/office/drawing/2014/main" id="{2A437CEB-7581-374C-AFD5-C254B1D8E99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2788" y="3708400"/>
                            <a:ext cx="928687" cy="346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6" name="Group 29">
                <a:extLst>
                  <a:ext uri="{FF2B5EF4-FFF2-40B4-BE49-F238E27FC236}">
                    <a16:creationId xmlns:a16="http://schemas.microsoft.com/office/drawing/2014/main" id="{3E1A8E63-F38D-094C-90AF-28753FFEB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1225" y="5562599"/>
                <a:ext cx="3216275" cy="732632"/>
                <a:chOff x="1155700" y="6187889"/>
                <a:chExt cx="3216275" cy="732632"/>
              </a:xfrm>
            </p:grpSpPr>
            <p:grpSp>
              <p:nvGrpSpPr>
                <p:cNvPr id="57" name="Group 15">
                  <a:extLst>
                    <a:ext uri="{FF2B5EF4-FFF2-40B4-BE49-F238E27FC236}">
                      <a16:creationId xmlns:a16="http://schemas.microsoft.com/office/drawing/2014/main" id="{B0CE8B24-6658-4C48-BE3D-6B8223E79C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5700" y="6187889"/>
                  <a:ext cx="395288" cy="715963"/>
                  <a:chOff x="4037012" y="5838031"/>
                  <a:chExt cx="395288" cy="715963"/>
                </a:xfrm>
              </p:grpSpPr>
              <p:sp>
                <p:nvSpPr>
                  <p:cNvPr id="65" name="Up Arrow 59">
                    <a:extLst>
                      <a:ext uri="{FF2B5EF4-FFF2-40B4-BE49-F238E27FC236}">
                        <a16:creationId xmlns:a16="http://schemas.microsoft.com/office/drawing/2014/main" id="{630C3102-EBC4-554D-B672-BB9789B3C3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66" name="Object 20">
                    <a:extLst>
                      <a:ext uri="{FF2B5EF4-FFF2-40B4-BE49-F238E27FC236}">
                        <a16:creationId xmlns:a16="http://schemas.microsoft.com/office/drawing/2014/main" id="{3B4B90FA-6F11-C146-8C8A-5EA7B1FB956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37012" y="6066631"/>
                  <a:ext cx="395288" cy="4873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22" imgW="3797300" imgH="4686300" progId="Equation.3">
                          <p:embed/>
                        </p:oleObj>
                      </mc:Choice>
                      <mc:Fallback>
                        <p:oleObj name="Equation" r:id="rId22" imgW="3797300" imgH="4686300" progId="Equation.3">
                          <p:embed/>
                          <p:pic>
                            <p:nvPicPr>
                              <p:cNvPr id="66" name="Object 20">
                                <a:extLst>
                                  <a:ext uri="{FF2B5EF4-FFF2-40B4-BE49-F238E27FC236}">
                                    <a16:creationId xmlns:a16="http://schemas.microsoft.com/office/drawing/2014/main" id="{3B4B90FA-6F11-C146-8C8A-5EA7B1FB956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37012" y="6066631"/>
                                <a:ext cx="395288" cy="48736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8" name="Group 16">
                  <a:extLst>
                    <a:ext uri="{FF2B5EF4-FFF2-40B4-BE49-F238E27FC236}">
                      <a16:creationId xmlns:a16="http://schemas.microsoft.com/office/drawing/2014/main" id="{9FC85BF4-7E94-504E-BD09-612EB6C95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5625" y="6187889"/>
                  <a:ext cx="427038" cy="716757"/>
                  <a:chOff x="4021137" y="5838031"/>
                  <a:chExt cx="427038" cy="716757"/>
                </a:xfrm>
              </p:grpSpPr>
              <p:sp>
                <p:nvSpPr>
                  <p:cNvPr id="63" name="Up Arrow 57">
                    <a:extLst>
                      <a:ext uri="{FF2B5EF4-FFF2-40B4-BE49-F238E27FC236}">
                        <a16:creationId xmlns:a16="http://schemas.microsoft.com/office/drawing/2014/main" id="{B83C2A7F-D52F-8B40-A604-E1D0D659BC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64" name="Object 21">
                    <a:extLst>
                      <a:ext uri="{FF2B5EF4-FFF2-40B4-BE49-F238E27FC236}">
                        <a16:creationId xmlns:a16="http://schemas.microsoft.com/office/drawing/2014/main" id="{B1086E4C-71D4-7943-9345-C17B8E39E87D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1137" y="6065838"/>
                  <a:ext cx="427038" cy="4889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23" imgW="4102100" imgH="4686300" progId="Equation.3">
                          <p:embed/>
                        </p:oleObj>
                      </mc:Choice>
                      <mc:Fallback>
                        <p:oleObj name="Equation" r:id="rId23" imgW="4102100" imgH="4686300" progId="Equation.3">
                          <p:embed/>
                          <p:pic>
                            <p:nvPicPr>
                              <p:cNvPr id="64" name="Object 21">
                                <a:extLst>
                                  <a:ext uri="{FF2B5EF4-FFF2-40B4-BE49-F238E27FC236}">
                                    <a16:creationId xmlns:a16="http://schemas.microsoft.com/office/drawing/2014/main" id="{B1086E4C-71D4-7943-9345-C17B8E39E87D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21137" y="6065838"/>
                                <a:ext cx="427038" cy="4889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59" name="Group 19">
                  <a:extLst>
                    <a:ext uri="{FF2B5EF4-FFF2-40B4-BE49-F238E27FC236}">
                      <a16:creationId xmlns:a16="http://schemas.microsoft.com/office/drawing/2014/main" id="{DD0C84C1-A6E9-2447-8EE8-CFA43F5793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6525" y="6187889"/>
                  <a:ext cx="425450" cy="732632"/>
                  <a:chOff x="4022725" y="5838031"/>
                  <a:chExt cx="425450" cy="732632"/>
                </a:xfrm>
              </p:grpSpPr>
              <p:sp>
                <p:nvSpPr>
                  <p:cNvPr id="61" name="Up Arrow 55">
                    <a:extLst>
                      <a:ext uri="{FF2B5EF4-FFF2-40B4-BE49-F238E27FC236}">
                        <a16:creationId xmlns:a16="http://schemas.microsoft.com/office/drawing/2014/main" id="{0EB6BC7B-00D8-2D4A-A563-4864113D57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500" y="5838031"/>
                    <a:ext cx="152400" cy="304800"/>
                  </a:xfrm>
                  <a:prstGeom prst="up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82663" eaLnBrk="0" hangingPunct="0"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82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7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it-IT" altLang="it-IT"/>
                  </a:p>
                </p:txBody>
              </p:sp>
              <p:graphicFrame>
                <p:nvGraphicFramePr>
                  <p:cNvPr id="62" name="Object 22">
                    <a:extLst>
                      <a:ext uri="{FF2B5EF4-FFF2-40B4-BE49-F238E27FC236}">
                        <a16:creationId xmlns:a16="http://schemas.microsoft.com/office/drawing/2014/main" id="{D80F17F3-1744-9B44-8ADB-C78E033C71B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4022725" y="6051550"/>
                  <a:ext cx="425450" cy="5191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24" imgW="4102100" imgH="4978400" progId="Equation.3">
                          <p:embed/>
                        </p:oleObj>
                      </mc:Choice>
                      <mc:Fallback>
                        <p:oleObj name="Equation" r:id="rId24" imgW="4102100" imgH="4978400" progId="Equation.3">
                          <p:embed/>
                          <p:pic>
                            <p:nvPicPr>
                              <p:cNvPr id="62" name="Object 22">
                                <a:extLst>
                                  <a:ext uri="{FF2B5EF4-FFF2-40B4-BE49-F238E27FC236}">
                                    <a16:creationId xmlns:a16="http://schemas.microsoft.com/office/drawing/2014/main" id="{D80F17F3-1744-9B44-8ADB-C78E033C71B1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22725" y="6051550"/>
                                <a:ext cx="425450" cy="5191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CC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accent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60" name="Object 23">
                  <a:extLst>
                    <a:ext uri="{FF2B5EF4-FFF2-40B4-BE49-F238E27FC236}">
                      <a16:creationId xmlns:a16="http://schemas.microsoft.com/office/drawing/2014/main" id="{9061A186-09A5-9C43-8DEE-232B10C2ACD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679700" y="6335534"/>
                <a:ext cx="838200" cy="2333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5" imgW="6731000" imgH="2628900" progId="Equation.3">
                        <p:embed/>
                      </p:oleObj>
                    </mc:Choice>
                    <mc:Fallback>
                      <p:oleObj name="Equation" r:id="rId25" imgW="6731000" imgH="2628900" progId="Equation.3">
                        <p:embed/>
                        <p:pic>
                          <p:nvPicPr>
                            <p:cNvPr id="60" name="Object 23">
                              <a:extLst>
                                <a:ext uri="{FF2B5EF4-FFF2-40B4-BE49-F238E27FC236}">
                                  <a16:creationId xmlns:a16="http://schemas.microsoft.com/office/drawing/2014/main" id="{9061A186-09A5-9C43-8DEE-232B10C2ACD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79700" y="6335534"/>
                              <a:ext cx="838200" cy="23335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accent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52" name="Object 24">
              <a:extLst>
                <a:ext uri="{FF2B5EF4-FFF2-40B4-BE49-F238E27FC236}">
                  <a16:creationId xmlns:a16="http://schemas.microsoft.com/office/drawing/2014/main" id="{E458A306-2D99-2149-AF8C-F57B3B7815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80212" y="4999831"/>
            <a:ext cx="547688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6731000" imgH="2628900" progId="Equation.3">
                    <p:embed/>
                  </p:oleObj>
                </mc:Choice>
                <mc:Fallback>
                  <p:oleObj name="Equation" r:id="rId26" imgW="6731000" imgH="2628900" progId="Equation.3">
                    <p:embed/>
                    <p:pic>
                      <p:nvPicPr>
                        <p:cNvPr id="52" name="Object 24">
                          <a:extLst>
                            <a:ext uri="{FF2B5EF4-FFF2-40B4-BE49-F238E27FC236}">
                              <a16:creationId xmlns:a16="http://schemas.microsoft.com/office/drawing/2014/main" id="{E458A306-2D99-2149-AF8C-F57B3B7815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212" y="4999831"/>
                          <a:ext cx="547688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5" name="Object 25">
            <a:extLst>
              <a:ext uri="{FF2B5EF4-FFF2-40B4-BE49-F238E27FC236}">
                <a16:creationId xmlns:a16="http://schemas.microsoft.com/office/drawing/2014/main" id="{8C626BD7-1A02-0044-B776-834D7369B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6662" y="5548586"/>
          <a:ext cx="2079731" cy="444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158700" imgH="4978400" progId="Equation.3">
                  <p:embed/>
                </p:oleObj>
              </mc:Choice>
              <mc:Fallback>
                <p:oleObj name="Equation" r:id="rId27" imgW="25158700" imgH="4978400" progId="Equation.3">
                  <p:embed/>
                  <p:pic>
                    <p:nvPicPr>
                      <p:cNvPr id="95" name="Object 25">
                        <a:extLst>
                          <a:ext uri="{FF2B5EF4-FFF2-40B4-BE49-F238E27FC236}">
                            <a16:creationId xmlns:a16="http://schemas.microsoft.com/office/drawing/2014/main" id="{8C626BD7-1A02-0044-B776-834D7369B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662" y="5548586"/>
                        <a:ext cx="2079731" cy="444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40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2D4658-DA06-6C4A-84B2-33A371C74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6D62B-3EFB-874F-9287-11CE3BA5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Bayes rule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D9AB187-A142-E247-8DB1-F44FDF0C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 classifier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076F0D0-75B8-A641-9351-4F08EABD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78180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C513BA8F-BC1D-2847-A737-F01EA12C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592" y="3364632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it-IT" sz="1600">
                <a:solidFill>
                  <a:schemeClr val="hlink"/>
                </a:solidFill>
              </a:rPr>
              <a:t>Normalization Constant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F91A48E-0EE1-FF4F-A59D-30315EB5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192" y="1612032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it-IT" sz="1600">
                <a:solidFill>
                  <a:srgbClr val="0000FF"/>
                </a:solidFill>
              </a:rPr>
              <a:t>Likelihood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36D3238-F070-654D-B4F9-012460025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592" y="1612032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it-IT" sz="1600">
                <a:solidFill>
                  <a:srgbClr val="800080"/>
                </a:solidFill>
              </a:rPr>
              <a:t>Prior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6CD63C7C-4376-7A4F-B4C5-5A50BE43F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4192" y="1916832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0EE322B8-3440-8A41-B356-10EF78665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592" y="1916832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2A037155-AC97-554F-990C-A0DB91EF47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1592" y="321223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3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2D4658-DA06-6C4A-84B2-33A371C74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6D62B-3EFB-874F-9287-11CE3BA5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Maximum A Posterior rule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Generative classification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AD9AB187-A142-E247-8DB1-F44FDF0C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30042"/>
            <a:ext cx="8470931" cy="582788"/>
          </a:xfrm>
        </p:spPr>
        <p:txBody>
          <a:bodyPr/>
          <a:lstStyle/>
          <a:p>
            <a:r>
              <a:rPr lang="en-GB" dirty="0"/>
              <a:t>MAP classification rule</a:t>
            </a: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195C614F-1A27-6D4E-AFE3-2F50C37998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696" y="1700808"/>
          <a:ext cx="58372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318900" imgH="4686300" progId="Equation.3">
                  <p:embed/>
                </p:oleObj>
              </mc:Choice>
              <mc:Fallback>
                <p:oleObj name="Equation" r:id="rId2" imgW="62318900" imgH="4686300" progId="Equation.3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195C614F-1A27-6D4E-AFE3-2F50C37998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00808"/>
                        <a:ext cx="5837238" cy="4746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15030D6E-261F-CE41-94D2-112B7565F7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0527" y="3855442"/>
          <a:ext cx="4727575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779400" imgH="20193000" progId="Equation.3">
                  <p:embed/>
                </p:oleObj>
              </mc:Choice>
              <mc:Fallback>
                <p:oleObj name="Equation" r:id="rId4" imgW="63779400" imgH="20193000" progId="Equation.3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15030D6E-261F-CE41-94D2-112B7565F7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527" y="3855442"/>
                        <a:ext cx="4727575" cy="1654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481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36282</TotalTime>
  <Words>562</Words>
  <Application>Microsoft Macintosh PowerPoint</Application>
  <PresentationFormat>Presentazione su schermo (4:3)</PresentationFormat>
  <Paragraphs>175</Paragraphs>
  <Slides>17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Calibri</vt:lpstr>
      <vt:lpstr>Comic Sans MS</vt:lpstr>
      <vt:lpstr>Palatino Linotype</vt:lpstr>
      <vt:lpstr>Tahoma</vt:lpstr>
      <vt:lpstr>Times New Roman</vt:lpstr>
      <vt:lpstr>Tw Cen MT</vt:lpstr>
      <vt:lpstr>Wingdings</vt:lpstr>
      <vt:lpstr>Wingdings 2</vt:lpstr>
      <vt:lpstr>13_asd</vt:lpstr>
      <vt:lpstr>Equation</vt:lpstr>
      <vt:lpstr>Presentazione standard di PowerPoint</vt:lpstr>
      <vt:lpstr>Question 27</vt:lpstr>
      <vt:lpstr>Generative vs Discriminative Models</vt:lpstr>
      <vt:lpstr>Generative Model</vt:lpstr>
      <vt:lpstr>Discriminative Model</vt:lpstr>
      <vt:lpstr>Discriminative model</vt:lpstr>
      <vt:lpstr>Discriminative model</vt:lpstr>
      <vt:lpstr>Bayes classifier</vt:lpstr>
      <vt:lpstr>MAP classification rule</vt:lpstr>
      <vt:lpstr>MAP classification rule</vt:lpstr>
      <vt:lpstr>Naïve Bayes</vt:lpstr>
      <vt:lpstr>Naïve Bayes</vt:lpstr>
      <vt:lpstr>Example</vt:lpstr>
      <vt:lpstr>Learning phase </vt:lpstr>
      <vt:lpstr>Test phase</vt:lpstr>
      <vt:lpstr>Continuous inputs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366</cp:revision>
  <dcterms:modified xsi:type="dcterms:W3CDTF">2023-02-04T20:42:01Z</dcterms:modified>
</cp:coreProperties>
</file>