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sldIdLst>
    <p:sldId id="286" r:id="rId2"/>
    <p:sldId id="298" r:id="rId3"/>
    <p:sldId id="472" r:id="rId4"/>
    <p:sldId id="478" r:id="rId5"/>
    <p:sldId id="480" r:id="rId6"/>
    <p:sldId id="481" r:id="rId7"/>
    <p:sldId id="482" r:id="rId8"/>
    <p:sldId id="483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4" r:id="rId18"/>
    <p:sldId id="495" r:id="rId19"/>
    <p:sldId id="496" r:id="rId20"/>
    <p:sldId id="497" r:id="rId21"/>
    <p:sldId id="498" r:id="rId22"/>
    <p:sldId id="500" r:id="rId23"/>
    <p:sldId id="501" r:id="rId24"/>
    <p:sldId id="502" r:id="rId25"/>
    <p:sldId id="505" r:id="rId26"/>
    <p:sldId id="506" r:id="rId27"/>
    <p:sldId id="425" r:id="rId28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4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546AAFCB-5E1A-5F40-B1C4-6284253C41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C4B0EAD8-CFE2-1D41-8332-73B1D52E3CDB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en-GB" altLang="it-IT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B4F2D9B6-8E00-554F-B385-A9C48996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27A11AE2-115F-334A-9AE9-0ABBAE7B76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34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546AAFCB-5E1A-5F40-B1C4-6284253C41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C4B0EAD8-CFE2-1D41-8332-73B1D52E3CDB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en-GB" altLang="it-IT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B4F2D9B6-8E00-554F-B385-A9C48996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27A11AE2-115F-334A-9AE9-0ABBAE7B76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546AAFCB-5E1A-5F40-B1C4-6284253C41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C4B0EAD8-CFE2-1D41-8332-73B1D52E3CDB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en-GB" altLang="it-IT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B4F2D9B6-8E00-554F-B385-A9C48996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27A11AE2-115F-334A-9AE9-0ABBAE7B76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78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546AAFCB-5E1A-5F40-B1C4-6284253C41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C4B0EAD8-CFE2-1D41-8332-73B1D52E3CDB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en-GB" altLang="it-IT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B4F2D9B6-8E00-554F-B385-A9C48996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27A11AE2-115F-334A-9AE9-0ABBAE7B76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7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Sparse penalty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>
                <a:solidFill>
                  <a:srgbClr val="0000FF"/>
                </a:solidFill>
              </a:rPr>
              <a:t>learn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features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for </a:t>
            </a:r>
            <a:r>
              <a:rPr lang="it-IT" dirty="0" err="1"/>
              <a:t>another</a:t>
            </a:r>
            <a:r>
              <a:rPr lang="it-IT" dirty="0"/>
              <a:t> task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classification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Sparse autoencoder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48B339-ED38-824D-8FB2-935095A6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59" y="1484784"/>
            <a:ext cx="3467100" cy="6731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3413D7B-0E71-3A44-892C-45B39726B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59" y="2472731"/>
            <a:ext cx="1358900" cy="457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307889-3A33-8E45-B020-4AC053D7C046}"/>
              </a:ext>
            </a:extLst>
          </p:cNvPr>
          <p:cNvSpPr txBox="1"/>
          <p:nvPr/>
        </p:nvSpPr>
        <p:spPr>
          <a:xfrm>
            <a:off x="7710001" y="252672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typically</a:t>
            </a:r>
          </a:p>
        </p:txBody>
      </p:sp>
    </p:spTree>
    <p:extLst>
      <p:ext uri="{BB962C8B-B14F-4D97-AF65-F5344CB8AC3E}">
        <p14:creationId xmlns:p14="http://schemas.microsoft.com/office/powerpoint/2010/main" val="370028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Joint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Log-</a:t>
            </a:r>
            <a:r>
              <a:rPr lang="it-IT" dirty="0" err="1">
                <a:solidFill>
                  <a:srgbClr val="0000FF"/>
                </a:solidFill>
              </a:rPr>
              <a:t>likelihood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Maximizing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Sparse autoencoder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DF4A4C6-326F-4B47-9298-99CB47E6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649627"/>
            <a:ext cx="5245100" cy="4572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FF3CB00-8AC8-F148-B159-3DC0E5E5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59" y="3151983"/>
            <a:ext cx="4991100" cy="10541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04A0392-5DB4-4B4A-AF96-9D223B93F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987729"/>
            <a:ext cx="7086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e.g., Laplace </a:t>
            </a:r>
            <a:r>
              <a:rPr lang="it-IT" dirty="0" err="1">
                <a:solidFill>
                  <a:srgbClr val="0000FF"/>
                </a:solidFill>
              </a:rPr>
              <a:t>prior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Sparse autoencoder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633075-FB81-214D-844C-F045AA8C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159" y="1700808"/>
            <a:ext cx="3162300" cy="1092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BB6B23-6603-D840-9174-C43EA0B2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5" y="3284984"/>
            <a:ext cx="7797800" cy="20193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DE35D5B-F3BE-E641-B821-F59542D9DD11}"/>
              </a:ext>
            </a:extLst>
          </p:cNvPr>
          <p:cNvSpPr/>
          <p:nvPr/>
        </p:nvSpPr>
        <p:spPr>
          <a:xfrm>
            <a:off x="843758" y="5752054"/>
            <a:ext cx="7184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Way of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approximately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training a generative model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2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Minimization</a:t>
            </a: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Denoising autoencoder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9DD880-532D-4440-8FC8-BEA67A10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04534"/>
            <a:ext cx="2057400" cy="6477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4003FD-1FDC-384E-8971-69CA47BFC8D6}"/>
              </a:ext>
            </a:extLst>
          </p:cNvPr>
          <p:cNvSpPr txBox="1"/>
          <p:nvPr/>
        </p:nvSpPr>
        <p:spPr>
          <a:xfrm>
            <a:off x="1689935" y="248360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Noisy version of x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1C1C9AB-2D94-6F4C-BB72-021DD9D3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82" y="1988840"/>
            <a:ext cx="3898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9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Denoising autoencoder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D1CB7E5-4ECE-FE48-AC09-BD44DC57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1" y="957728"/>
            <a:ext cx="8555589" cy="209781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66F740E-808B-F646-AA69-113FB4C7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612665"/>
            <a:ext cx="7366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1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Denoising autoencoder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9B3CA0-F8A4-1146-A304-354AA2AF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19" y="928670"/>
            <a:ext cx="7459043" cy="465104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38E2030-614F-0E44-9C1E-30398FB8E721}"/>
              </a:ext>
            </a:extLst>
          </p:cNvPr>
          <p:cNvSpPr/>
          <p:nvPr/>
        </p:nvSpPr>
        <p:spPr>
          <a:xfrm>
            <a:off x="1081855" y="5929330"/>
            <a:ext cx="698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Helvetica" pitchFamily="2" charset="0"/>
              </a:rPr>
              <a:t>denoising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autoencoder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is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trained</a:t>
            </a:r>
            <a:r>
              <a:rPr lang="it-IT" dirty="0">
                <a:latin typeface="Helvetica" pitchFamily="2" charset="0"/>
              </a:rPr>
              <a:t> to </a:t>
            </a:r>
            <a:r>
              <a:rPr lang="it-IT" dirty="0" err="1">
                <a:latin typeface="Helvetica" pitchFamily="2" charset="0"/>
              </a:rPr>
              <a:t>map</a:t>
            </a:r>
            <a:r>
              <a:rPr lang="it-IT" dirty="0">
                <a:latin typeface="Helvetica" pitchFamily="2" charset="0"/>
              </a:rPr>
              <a:t> a </a:t>
            </a:r>
            <a:r>
              <a:rPr lang="it-IT" dirty="0" err="1">
                <a:latin typeface="Helvetica" pitchFamily="2" charset="0"/>
              </a:rPr>
              <a:t>corrupted</a:t>
            </a:r>
            <a:r>
              <a:rPr lang="it-IT" dirty="0">
                <a:latin typeface="Helvetica" pitchFamily="2" charset="0"/>
              </a:rPr>
              <a:t> data</a:t>
            </a:r>
            <a:endParaRPr lang="it-IT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3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Minimization</a:t>
            </a: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Penalizing</a:t>
            </a:r>
            <a:r>
              <a:rPr lang="it-IT" dirty="0"/>
              <a:t> </a:t>
            </a:r>
            <a:r>
              <a:rPr lang="it-IT" dirty="0" err="1"/>
              <a:t>Derivatives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CB2838-5A09-694D-BAB5-82E06115C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8" y="1700808"/>
            <a:ext cx="3467100" cy="558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83F374-6B7A-904A-B2EF-1FAE931F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32" y="2259608"/>
            <a:ext cx="3619500" cy="9017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D966F65-5131-6F44-8D43-13B097CAC354}"/>
              </a:ext>
            </a:extLst>
          </p:cNvPr>
          <p:cNvSpPr/>
          <p:nvPr/>
        </p:nvSpPr>
        <p:spPr>
          <a:xfrm>
            <a:off x="1158082" y="4275227"/>
            <a:ext cx="7395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Forces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autoencoder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to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learn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features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capture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information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about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training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distribution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743F00F-E878-CB48-A62B-B917C9D7EA60}"/>
              </a:ext>
            </a:extLst>
          </p:cNvPr>
          <p:cNvSpPr/>
          <p:nvPr/>
        </p:nvSpPr>
        <p:spPr>
          <a:xfrm>
            <a:off x="5436096" y="15084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contractive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autoencoder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6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Depth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using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deep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encoders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and decoders </a:t>
            </a:r>
            <a:r>
              <a:rPr lang="it-IT" dirty="0" err="1"/>
              <a:t>offers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advantages</a:t>
            </a:r>
            <a:endParaRPr lang="it-IT" dirty="0"/>
          </a:p>
          <a:p>
            <a:pPr lvl="1"/>
            <a:r>
              <a:rPr lang="it-IT" dirty="0" err="1"/>
              <a:t>One</a:t>
            </a:r>
            <a:r>
              <a:rPr lang="it-IT" dirty="0"/>
              <a:t> major </a:t>
            </a:r>
            <a:r>
              <a:rPr lang="it-IT" dirty="0" err="1"/>
              <a:t>advantage</a:t>
            </a:r>
            <a:r>
              <a:rPr lang="it-IT" dirty="0"/>
              <a:t> of non-</a:t>
            </a:r>
            <a:r>
              <a:rPr lang="it-IT" dirty="0" err="1"/>
              <a:t>trivial</a:t>
            </a:r>
            <a:r>
              <a:rPr lang="it-IT" dirty="0"/>
              <a:t> </a:t>
            </a:r>
            <a:r>
              <a:rPr lang="it-IT" dirty="0" err="1"/>
              <a:t>depth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universal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approximator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theorem</a:t>
            </a:r>
            <a:r>
              <a:rPr lang="it-IT" dirty="0"/>
              <a:t> </a:t>
            </a:r>
            <a:r>
              <a:rPr lang="it-IT" dirty="0" err="1"/>
              <a:t>guarantees</a:t>
            </a:r>
            <a:endParaRPr lang="it-IT" dirty="0"/>
          </a:p>
          <a:p>
            <a:pPr lvl="1"/>
            <a:r>
              <a:rPr lang="it-IT" dirty="0" err="1"/>
              <a:t>yield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better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compression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corresponding</a:t>
            </a:r>
            <a:r>
              <a:rPr lang="it-IT" dirty="0"/>
              <a:t> </a:t>
            </a:r>
            <a:r>
              <a:rPr lang="it-IT" dirty="0" err="1"/>
              <a:t>shallow</a:t>
            </a:r>
            <a:r>
              <a:rPr lang="it-IT" dirty="0"/>
              <a:t> or linear </a:t>
            </a:r>
            <a:r>
              <a:rPr lang="it-IT" dirty="0" err="1"/>
              <a:t>autoencoders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150091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Stochastic</a:t>
            </a:r>
            <a:r>
              <a:rPr lang="it-IT" dirty="0"/>
              <a:t> </a:t>
            </a:r>
            <a:r>
              <a:rPr lang="it-IT" dirty="0" err="1"/>
              <a:t>autoencoder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F8C237-CD1B-834A-B38F-2E307B3F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471899"/>
            <a:ext cx="4470400" cy="27051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0F4E29E-2BF9-A64E-91B1-083E5E5B2ABA}"/>
              </a:ext>
            </a:extLst>
          </p:cNvPr>
          <p:cNvSpPr/>
          <p:nvPr/>
        </p:nvSpPr>
        <p:spPr>
          <a:xfrm>
            <a:off x="863588" y="5192349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Both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encoder and the decoder are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not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simple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functions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but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instead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involve some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noise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injection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meaning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their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output can be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seen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sampled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from 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distribution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9AEF73-4520-BA47-BC0A-F7586417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41" y="1966866"/>
            <a:ext cx="2739912" cy="2470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7DC609-D75C-8644-9B8D-93E0CA936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59" y="1844824"/>
            <a:ext cx="3321745" cy="3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Encouraging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derivatives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f</a:t>
            </a:r>
            <a:r>
              <a:rPr lang="it-IT" dirty="0">
                <a:solidFill>
                  <a:srgbClr val="0000FF"/>
                </a:solidFill>
              </a:rPr>
              <a:t> to be </a:t>
            </a:r>
            <a:r>
              <a:rPr lang="it-IT" dirty="0" err="1">
                <a:solidFill>
                  <a:srgbClr val="0000FF"/>
                </a:solidFill>
              </a:rPr>
              <a:t>as</a:t>
            </a:r>
            <a:r>
              <a:rPr lang="it-IT" dirty="0">
                <a:solidFill>
                  <a:srgbClr val="0000FF"/>
                </a:solidFill>
              </a:rPr>
              <a:t> small </a:t>
            </a:r>
            <a:r>
              <a:rPr lang="it-IT" dirty="0" err="1">
                <a:solidFill>
                  <a:srgbClr val="0000FF"/>
                </a:solidFill>
              </a:rPr>
              <a:t>as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possible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Contractive</a:t>
            </a:r>
            <a:r>
              <a:rPr lang="it-IT" dirty="0"/>
              <a:t> </a:t>
            </a:r>
            <a:r>
              <a:rPr lang="it-IT" dirty="0" err="1"/>
              <a:t>atuoencoders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8670025-4515-A041-BD0D-BD713BC14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077408"/>
            <a:ext cx="3098800" cy="13208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A4E1C37-9915-4049-B87C-2007CBEBB8C9}"/>
              </a:ext>
            </a:extLst>
          </p:cNvPr>
          <p:cNvSpPr/>
          <p:nvPr/>
        </p:nvSpPr>
        <p:spPr>
          <a:xfrm>
            <a:off x="4410417" y="3275127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Frobenius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norm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(sum of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squared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elements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)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BDED2C1-FA36-CA40-ABB4-0F501F3DAC68}"/>
              </a:ext>
            </a:extLst>
          </p:cNvPr>
          <p:cNvSpPr/>
          <p:nvPr/>
        </p:nvSpPr>
        <p:spPr>
          <a:xfrm>
            <a:off x="3478062" y="183115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Jacobian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matrix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6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Autoencoders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autoencoder is </a:t>
            </a:r>
          </a:p>
          <a:p>
            <a:pPr lvl="2"/>
            <a:r>
              <a:rPr lang="en-GB" dirty="0"/>
              <a:t>a neural network that is trained on random patterns </a:t>
            </a:r>
          </a:p>
          <a:p>
            <a:pPr lvl="2"/>
            <a:r>
              <a:rPr lang="en-GB" dirty="0"/>
              <a:t>a neural network without learning </a:t>
            </a:r>
            <a:r>
              <a:rPr lang="en-GB" dirty="0" err="1"/>
              <a:t>procesudere</a:t>
            </a:r>
            <a:endParaRPr lang="en-GB" dirty="0"/>
          </a:p>
          <a:p>
            <a:pPr lvl="2"/>
            <a:r>
              <a:rPr lang="en-GB" dirty="0">
                <a:solidFill>
                  <a:srgbClr val="C00000"/>
                </a:solidFill>
              </a:rPr>
              <a:t>a neural network that is trained to attempt to copy its input to its output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5"/>
          </a:xfrm>
        </p:spPr>
        <p:txBody>
          <a:bodyPr/>
          <a:lstStyle/>
          <a:p>
            <a:r>
              <a:rPr lang="en-US" dirty="0"/>
              <a:t>Question 26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Contractive</a:t>
            </a:r>
            <a:r>
              <a:rPr lang="it-IT" dirty="0"/>
              <a:t> </a:t>
            </a:r>
            <a:r>
              <a:rPr lang="it-IT" dirty="0" err="1"/>
              <a:t>atuoencoders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0E04050-7686-5A4D-BFFB-D27CE9CD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0" y="1764234"/>
            <a:ext cx="8077200" cy="332953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7A32DF3-09A0-2140-BF5A-36BF9EB2350B}"/>
              </a:ext>
            </a:extLst>
          </p:cNvPr>
          <p:cNvSpPr/>
          <p:nvPr/>
        </p:nvSpPr>
        <p:spPr>
          <a:xfrm>
            <a:off x="1042584" y="515719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learn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tangent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vectors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show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how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image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changes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as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objects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 the image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gradually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change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pose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EF8281B-6F54-594B-87F0-F1DB72168E61}"/>
              </a:ext>
            </a:extLst>
          </p:cNvPr>
          <p:cNvSpPr/>
          <p:nvPr/>
        </p:nvSpPr>
        <p:spPr>
          <a:xfrm>
            <a:off x="663324" y="908720"/>
            <a:ext cx="82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largest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singular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values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are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interpreted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tangent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directions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contractive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autoencoder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has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learned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2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35C5A8-DB1D-0245-B22A-0FBE8C8F1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B42E09-982D-F540-B44E-1699A83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data </a:t>
            </a:r>
            <a:r>
              <a:rPr lang="it-IT" dirty="0" err="1"/>
              <a:t>concentrates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a </a:t>
            </a:r>
            <a:r>
              <a:rPr lang="it-IT" dirty="0" err="1"/>
              <a:t>low-dimensional</a:t>
            </a:r>
            <a:r>
              <a:rPr lang="it-IT" dirty="0"/>
              <a:t> </a:t>
            </a:r>
            <a:r>
              <a:rPr lang="it-IT" dirty="0" err="1"/>
              <a:t>manifold</a:t>
            </a:r>
            <a:endParaRPr lang="it-IT" dirty="0"/>
          </a:p>
          <a:p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tangent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planes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data </a:t>
            </a:r>
            <a:r>
              <a:rPr lang="it-IT" dirty="0" err="1"/>
              <a:t>concentrates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a </a:t>
            </a:r>
            <a:r>
              <a:rPr lang="it-IT" dirty="0" err="1"/>
              <a:t>low-dimensional</a:t>
            </a:r>
            <a:r>
              <a:rPr lang="it-IT" dirty="0"/>
              <a:t> </a:t>
            </a:r>
            <a:r>
              <a:rPr lang="it-IT" dirty="0" err="1"/>
              <a:t>manifold</a:t>
            </a:r>
            <a:endParaRPr lang="it-IT" dirty="0"/>
          </a:p>
          <a:p>
            <a:pPr lvl="1"/>
            <a:r>
              <a:rPr lang="it-IT" dirty="0"/>
              <a:t>At a </a:t>
            </a:r>
            <a:r>
              <a:rPr lang="it-IT" dirty="0" err="1"/>
              <a:t>point</a:t>
            </a:r>
            <a:r>
              <a:rPr lang="it-IT" dirty="0"/>
              <a:t> x on a d-</a:t>
            </a:r>
            <a:r>
              <a:rPr lang="it-IT" dirty="0" err="1"/>
              <a:t>dimensional</a:t>
            </a:r>
            <a:r>
              <a:rPr lang="it-IT" dirty="0"/>
              <a:t> </a:t>
            </a:r>
            <a:r>
              <a:rPr lang="it-IT" dirty="0" err="1"/>
              <a:t>manifold</a:t>
            </a:r>
            <a:r>
              <a:rPr lang="it-IT" dirty="0"/>
              <a:t>, the </a:t>
            </a:r>
            <a:r>
              <a:rPr lang="it-IT" dirty="0" err="1"/>
              <a:t>tangent</a:t>
            </a:r>
            <a:r>
              <a:rPr lang="it-IT" dirty="0"/>
              <a:t> </a:t>
            </a:r>
            <a:r>
              <a:rPr lang="it-IT" dirty="0" err="1"/>
              <a:t>plane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d </a:t>
            </a:r>
            <a:r>
              <a:rPr lang="it-IT" dirty="0" err="1">
                <a:solidFill>
                  <a:srgbClr val="0000FF"/>
                </a:solidFill>
              </a:rPr>
              <a:t>basis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vectors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span</a:t>
            </a:r>
            <a:r>
              <a:rPr lang="it-IT" dirty="0"/>
              <a:t> the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directions</a:t>
            </a:r>
            <a:r>
              <a:rPr lang="it-IT" dirty="0"/>
              <a:t> of </a:t>
            </a:r>
            <a:r>
              <a:rPr lang="it-IT" dirty="0" err="1">
                <a:solidFill>
                  <a:srgbClr val="0000FF"/>
                </a:solidFill>
              </a:rPr>
              <a:t>variation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allowed</a:t>
            </a:r>
            <a:r>
              <a:rPr lang="it-IT" dirty="0">
                <a:solidFill>
                  <a:srgbClr val="0000FF"/>
                </a:solidFill>
              </a:rPr>
              <a:t> on the </a:t>
            </a:r>
            <a:r>
              <a:rPr lang="it-IT" dirty="0" err="1">
                <a:solidFill>
                  <a:srgbClr val="0000FF"/>
                </a:solidFill>
              </a:rPr>
              <a:t>manifold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591B2B-12E4-6640-B87F-3D70F36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Manifold learning</a:t>
            </a:r>
          </a:p>
        </p:txBody>
      </p:sp>
    </p:spTree>
    <p:extLst>
      <p:ext uri="{BB962C8B-B14F-4D97-AF65-F5344CB8AC3E}">
        <p14:creationId xmlns:p14="http://schemas.microsoft.com/office/powerpoint/2010/main" val="105642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35C5A8-DB1D-0245-B22A-0FBE8C8F1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591B2B-12E4-6640-B87F-3D70F36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Tangent plane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F45759-090F-6B4B-B3C5-90425244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5655020" cy="567838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D95139C-0D14-AD46-A9C4-DD5CE29340C9}"/>
              </a:ext>
            </a:extLst>
          </p:cNvPr>
          <p:cNvSpPr/>
          <p:nvPr/>
        </p:nvSpPr>
        <p:spPr>
          <a:xfrm>
            <a:off x="6327775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one-dimensional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manifold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 784-dimensional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space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7C97247-7D46-864A-AE49-A53F1DB39E0A}"/>
              </a:ext>
            </a:extLst>
          </p:cNvPr>
          <p:cNvSpPr/>
          <p:nvPr/>
        </p:nvSpPr>
        <p:spPr>
          <a:xfrm>
            <a:off x="6369186" y="19939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translating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vertically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271D9A2-7479-8040-942C-081FC41F3FF1}"/>
              </a:ext>
            </a:extLst>
          </p:cNvPr>
          <p:cNvSpPr/>
          <p:nvPr/>
        </p:nvSpPr>
        <p:spPr>
          <a:xfrm>
            <a:off x="6295707" y="26581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latin typeface="Helvetica" pitchFamily="2" charset="0"/>
              </a:rPr>
              <a:t>vertical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translation</a:t>
            </a:r>
            <a:endParaRPr lang="it-IT" dirty="0">
              <a:latin typeface="Helvetica" pitchFamily="2" charset="0"/>
            </a:endParaRPr>
          </a:p>
          <a:p>
            <a:r>
              <a:rPr lang="it-IT" dirty="0" err="1">
                <a:latin typeface="Helvetica" pitchFamily="2" charset="0"/>
              </a:rPr>
              <a:t>defines</a:t>
            </a:r>
            <a:r>
              <a:rPr lang="it-IT" dirty="0">
                <a:latin typeface="Helvetica" pitchFamily="2" charset="0"/>
              </a:rPr>
              <a:t> a coordinate</a:t>
            </a:r>
          </a:p>
          <a:p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along</a:t>
            </a:r>
            <a:r>
              <a:rPr lang="it-IT" dirty="0">
                <a:latin typeface="Helvetica" pitchFamily="2" charset="0"/>
              </a:rPr>
              <a:t> a </a:t>
            </a:r>
            <a:r>
              <a:rPr lang="it-IT" dirty="0" err="1">
                <a:latin typeface="Helvetica" pitchFamily="2" charset="0"/>
              </a:rPr>
              <a:t>one-dimensional</a:t>
            </a:r>
            <a:r>
              <a:rPr lang="it-IT" dirty="0">
                <a:latin typeface="Helvetica" pitchFamily="2" charset="0"/>
              </a:rPr>
              <a:t> </a:t>
            </a:r>
          </a:p>
          <a:p>
            <a:r>
              <a:rPr lang="it-IT" dirty="0" err="1">
                <a:latin typeface="Helvetica" pitchFamily="2" charset="0"/>
              </a:rPr>
              <a:t>manifold</a:t>
            </a:r>
            <a:endParaRPr lang="it-IT" dirty="0">
              <a:effectLst/>
              <a:latin typeface="Helvetica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5E47311-1599-FB4F-A946-F4D2E5060FC8}"/>
              </a:ext>
            </a:extLst>
          </p:cNvPr>
          <p:cNvSpPr txBox="1"/>
          <p:nvPr/>
        </p:nvSpPr>
        <p:spPr>
          <a:xfrm>
            <a:off x="2564859" y="42210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2D PCA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5EBE62-71F9-2148-A97D-EA6E9D906FCC}"/>
              </a:ext>
            </a:extLst>
          </p:cNvPr>
          <p:cNvSpPr txBox="1"/>
          <p:nvPr/>
        </p:nvSpPr>
        <p:spPr>
          <a:xfrm>
            <a:off x="2681739" y="217863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tangent direction</a:t>
            </a:r>
          </a:p>
          <a:p>
            <a:r>
              <a:rPr lang="en-GB" dirty="0">
                <a:solidFill>
                  <a:srgbClr val="0000FF"/>
                </a:solidFill>
              </a:rPr>
              <a:t>In image space</a:t>
            </a:r>
          </a:p>
        </p:txBody>
      </p:sp>
    </p:spTree>
    <p:extLst>
      <p:ext uri="{BB962C8B-B14F-4D97-AF65-F5344CB8AC3E}">
        <p14:creationId xmlns:p14="http://schemas.microsoft.com/office/powerpoint/2010/main" val="280628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35C5A8-DB1D-0245-B22A-0FBE8C8F1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591B2B-12E4-6640-B87F-3D70F36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Reconstruction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FFE39F-8E8E-4040-8ED6-FE7453D8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8064500" cy="40005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62F9A41-A2D3-2144-B041-F4166C16C935}"/>
              </a:ext>
            </a:extLst>
          </p:cNvPr>
          <p:cNvSpPr/>
          <p:nvPr/>
        </p:nvSpPr>
        <p:spPr>
          <a:xfrm>
            <a:off x="1187623" y="4653136"/>
            <a:ext cx="7426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If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autoencoder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learns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reconstruction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function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invariant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to small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perturbations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near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data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points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captures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manifold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structure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of the data.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04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35C5A8-DB1D-0245-B22A-0FBE8C8F1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B42E09-982D-F540-B44E-1699A83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00FF"/>
                </a:solidFill>
              </a:rPr>
              <a:t>Inference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optimization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Approximate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inference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algorithms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be </a:t>
            </a:r>
            <a:r>
              <a:rPr lang="it-IT" dirty="0" err="1"/>
              <a:t>derived</a:t>
            </a:r>
            <a:r>
              <a:rPr lang="it-IT" dirty="0"/>
              <a:t> by </a:t>
            </a:r>
            <a:r>
              <a:rPr lang="it-IT" dirty="0" err="1"/>
              <a:t>approximating</a:t>
            </a:r>
            <a:r>
              <a:rPr lang="it-IT" dirty="0"/>
              <a:t> the </a:t>
            </a:r>
            <a:r>
              <a:rPr lang="it-IT" dirty="0" err="1"/>
              <a:t>underlying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optimization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problem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Aim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Evidence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lower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bound</a:t>
            </a:r>
            <a:r>
              <a:rPr lang="it-IT" dirty="0">
                <a:solidFill>
                  <a:srgbClr val="0000FF"/>
                </a:solidFill>
              </a:rPr>
              <a:t> (ELBO)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591B2B-12E4-6640-B87F-3D70F36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Variational Autoencoders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8F83EE-3C9F-DE45-8C14-032679D0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3992180"/>
            <a:ext cx="7493000" cy="584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FA98C5-18C1-324A-ADD1-790D0D93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28" y="4781958"/>
            <a:ext cx="330200" cy="30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70B9C46-C7DC-AB46-B32C-B8C890B92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753383"/>
            <a:ext cx="241300" cy="3683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70A73C-B29B-8847-826F-531A05BB7581}"/>
              </a:ext>
            </a:extLst>
          </p:cNvPr>
          <p:cNvSpPr txBox="1"/>
          <p:nvPr/>
        </p:nvSpPr>
        <p:spPr>
          <a:xfrm>
            <a:off x="1274369" y="493701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observed variables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D74956-387C-E74D-A737-45166B944C44}"/>
              </a:ext>
            </a:extLst>
          </p:cNvPr>
          <p:cNvSpPr txBox="1"/>
          <p:nvPr/>
        </p:nvSpPr>
        <p:spPr>
          <a:xfrm>
            <a:off x="6109444" y="490209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latent variables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DE60CE7-E1F2-444B-A7FA-4F7F9D400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5845196"/>
            <a:ext cx="241300" cy="355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E59968-B5F3-2046-8A86-20874204A2B7}"/>
              </a:ext>
            </a:extLst>
          </p:cNvPr>
          <p:cNvSpPr txBox="1"/>
          <p:nvPr/>
        </p:nvSpPr>
        <p:spPr>
          <a:xfrm>
            <a:off x="3285702" y="606006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arbitrary probability distribution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7C02E21-9CA9-C447-98A0-3A4DAD57E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38" y="2637220"/>
            <a:ext cx="1447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35C5A8-DB1D-0245-B22A-0FBE8C8F1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B42E09-982D-F540-B44E-1699A838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FF"/>
                </a:solidFill>
              </a:rPr>
              <a:t>Training</a:t>
            </a:r>
          </a:p>
          <a:p>
            <a:pPr lvl="1"/>
            <a:r>
              <a:rPr lang="it-IT" dirty="0" err="1"/>
              <a:t>train</a:t>
            </a:r>
            <a:r>
              <a:rPr lang="it-IT" dirty="0"/>
              <a:t> a </a:t>
            </a:r>
            <a:r>
              <a:rPr lang="it-IT" dirty="0" err="1">
                <a:solidFill>
                  <a:srgbClr val="0000FF"/>
                </a:solidFill>
              </a:rPr>
              <a:t>parametric</a:t>
            </a:r>
            <a:r>
              <a:rPr lang="it-IT" dirty="0">
                <a:solidFill>
                  <a:srgbClr val="0000FF"/>
                </a:solidFill>
              </a:rPr>
              <a:t> encoder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produces</a:t>
            </a:r>
            <a:r>
              <a:rPr lang="it-IT" dirty="0"/>
              <a:t> the </a:t>
            </a:r>
            <a:r>
              <a:rPr lang="it-IT" dirty="0" err="1"/>
              <a:t>parameters</a:t>
            </a:r>
            <a:r>
              <a:rPr lang="it-IT" dirty="0"/>
              <a:t> of </a:t>
            </a:r>
            <a:r>
              <a:rPr lang="it-IT" dirty="0" err="1">
                <a:solidFill>
                  <a:srgbClr val="0000FF"/>
                </a:solidFill>
              </a:rPr>
              <a:t>q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maximizing</a:t>
            </a:r>
            <a:r>
              <a:rPr lang="it-IT" dirty="0"/>
              <a:t> L with </a:t>
            </a:r>
            <a:r>
              <a:rPr lang="it-IT" dirty="0" err="1"/>
              <a:t>respect</a:t>
            </a:r>
            <a:r>
              <a:rPr lang="it-IT" dirty="0"/>
              <a:t> to the </a:t>
            </a:r>
            <a:r>
              <a:rPr lang="it-IT" dirty="0" err="1"/>
              <a:t>parameters</a:t>
            </a:r>
            <a:r>
              <a:rPr lang="it-IT" dirty="0"/>
              <a:t> of the encoder and decoder</a:t>
            </a:r>
          </a:p>
          <a:p>
            <a:pPr lvl="1"/>
            <a:r>
              <a:rPr lang="it-IT" dirty="0" err="1"/>
              <a:t>All</a:t>
            </a:r>
            <a:r>
              <a:rPr lang="it-IT" dirty="0"/>
              <a:t> of the </a:t>
            </a:r>
            <a:r>
              <a:rPr lang="it-IT" dirty="0" err="1"/>
              <a:t>expectations</a:t>
            </a:r>
            <a:r>
              <a:rPr lang="it-IT" dirty="0"/>
              <a:t> in L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approximated</a:t>
            </a:r>
            <a:r>
              <a:rPr lang="it-IT" dirty="0"/>
              <a:t> by </a:t>
            </a:r>
            <a:r>
              <a:rPr lang="it-IT" dirty="0">
                <a:solidFill>
                  <a:srgbClr val="0000FF"/>
                </a:solidFill>
              </a:rPr>
              <a:t>Monte Carlo </a:t>
            </a:r>
            <a:r>
              <a:rPr lang="it-IT" dirty="0" err="1">
                <a:solidFill>
                  <a:srgbClr val="0000FF"/>
                </a:solidFill>
              </a:rPr>
              <a:t>sampling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591B2B-12E4-6640-B87F-3D70F36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Variational Autoencoders</a:t>
            </a:r>
          </a:p>
        </p:txBody>
      </p:sp>
    </p:spTree>
    <p:extLst>
      <p:ext uri="{BB962C8B-B14F-4D97-AF65-F5344CB8AC3E}">
        <p14:creationId xmlns:p14="http://schemas.microsoft.com/office/powerpoint/2010/main" val="707167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35C5A8-DB1D-0245-B22A-0FBE8C8F1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591B2B-12E4-6640-B87F-3D70F36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properties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6203BD-76D1-7B4F-A94A-97E8182D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8167813" cy="490693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A4BF819-1DE1-C343-B6C1-3DE43EB85581}"/>
              </a:ext>
            </a:extLst>
          </p:cNvPr>
          <p:cNvSpPr/>
          <p:nvPr/>
        </p:nvSpPr>
        <p:spPr>
          <a:xfrm>
            <a:off x="899592" y="580700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algorithm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discovered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two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independent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factors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of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variation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present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 images of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faces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: angle of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rotation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and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emotional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expression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1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Autoencoder</a:t>
            </a:r>
          </a:p>
          <a:p>
            <a:pPr lvl="1">
              <a:defRPr/>
            </a:pPr>
            <a:r>
              <a:rPr lang="en-GB" dirty="0"/>
              <a:t>neural network that is trained to attempt to copy its input to its output</a:t>
            </a:r>
          </a:p>
          <a:p>
            <a:pPr lvl="1">
              <a:defRPr/>
            </a:pPr>
            <a:endParaRPr lang="en-GB" dirty="0"/>
          </a:p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Modern autoencoders</a:t>
            </a:r>
          </a:p>
          <a:p>
            <a:pPr lvl="1">
              <a:defRPr/>
            </a:pPr>
            <a:r>
              <a:rPr lang="en-GB" dirty="0"/>
              <a:t>have generalized the idea of an </a:t>
            </a:r>
            <a:r>
              <a:rPr lang="en-GB" dirty="0">
                <a:solidFill>
                  <a:srgbClr val="0000FF"/>
                </a:solidFill>
              </a:rPr>
              <a:t>encoder </a:t>
            </a:r>
            <a:r>
              <a:rPr lang="en-GB" dirty="0"/>
              <a:t>and a </a:t>
            </a:r>
            <a:r>
              <a:rPr lang="en-GB" dirty="0">
                <a:solidFill>
                  <a:srgbClr val="0000FF"/>
                </a:solidFill>
              </a:rPr>
              <a:t>decoder</a:t>
            </a:r>
            <a:r>
              <a:rPr lang="en-GB" dirty="0"/>
              <a:t> beyond deterministic functions to stochastic mappings</a:t>
            </a:r>
          </a:p>
          <a:p>
            <a:pPr marL="366713" lvl="1" indent="0">
              <a:buNone/>
              <a:defRPr/>
            </a:pPr>
            <a:endParaRPr lang="en-GB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Introduction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015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5">
            <a:extLst>
              <a:ext uri="{FF2B5EF4-FFF2-40B4-BE49-F238E27FC236}">
                <a16:creationId xmlns:a16="http://schemas.microsoft.com/office/drawing/2014/main" id="{D7E31273-DDB6-DD45-A2F8-EDD212F0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Auto-associative MLP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CBB21E-3B6D-E046-BE6F-7A4F3740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23084"/>
            <a:ext cx="3949700" cy="44577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A9F04A-E2AA-3F46-8C4E-A027069BA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990850"/>
            <a:ext cx="3340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16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5">
            <a:extLst>
              <a:ext uri="{FF2B5EF4-FFF2-40B4-BE49-F238E27FC236}">
                <a16:creationId xmlns:a16="http://schemas.microsoft.com/office/drawing/2014/main" id="{D7E31273-DDB6-DD45-A2F8-EDD212F0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Auto-associative MPL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8CDEEF-8B9D-5B42-AADA-BBCB20C9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1231900"/>
            <a:ext cx="6616700" cy="4394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53A9EA-D9A0-0E4C-9630-41F770A25CB3}"/>
              </a:ext>
            </a:extLst>
          </p:cNvPr>
          <p:cNvSpPr txBox="1"/>
          <p:nvPr/>
        </p:nvSpPr>
        <p:spPr>
          <a:xfrm>
            <a:off x="1475656" y="594928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Non-liner units </a:t>
            </a:r>
          </a:p>
        </p:txBody>
      </p:sp>
    </p:spTree>
    <p:extLst>
      <p:ext uri="{BB962C8B-B14F-4D97-AF65-F5344CB8AC3E}">
        <p14:creationId xmlns:p14="http://schemas.microsoft.com/office/powerpoint/2010/main" val="855918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5">
            <a:extLst>
              <a:ext uri="{FF2B5EF4-FFF2-40B4-BE49-F238E27FC236}">
                <a16:creationId xmlns:a16="http://schemas.microsoft.com/office/drawing/2014/main" id="{D7E31273-DDB6-DD45-A2F8-EDD212F0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Auto-associative MLP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34E5B67-BF25-D442-99B1-B0E3522AC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1149350"/>
            <a:ext cx="5473700" cy="45593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9D6B46-17A5-774B-B3F8-9D961AA95942}"/>
              </a:ext>
            </a:extLst>
          </p:cNvPr>
          <p:cNvSpPr txBox="1"/>
          <p:nvPr/>
        </p:nvSpPr>
        <p:spPr>
          <a:xfrm>
            <a:off x="1835150" y="6202362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Mapping of the non-linear auto-associative MLP</a:t>
            </a:r>
          </a:p>
        </p:txBody>
      </p:sp>
    </p:spTree>
    <p:extLst>
      <p:ext uri="{BB962C8B-B14F-4D97-AF65-F5344CB8AC3E}">
        <p14:creationId xmlns:p14="http://schemas.microsoft.com/office/powerpoint/2010/main" val="1497808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5">
            <a:extLst>
              <a:ext uri="{FF2B5EF4-FFF2-40B4-BE49-F238E27FC236}">
                <a16:creationId xmlns:a16="http://schemas.microsoft.com/office/drawing/2014/main" id="{D7E31273-DDB6-DD45-A2F8-EDD212F0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Autoencoder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9D6B46-17A5-774B-B3F8-9D961AA95942}"/>
              </a:ext>
            </a:extLst>
          </p:cNvPr>
          <p:cNvSpPr txBox="1"/>
          <p:nvPr/>
        </p:nvSpPr>
        <p:spPr>
          <a:xfrm>
            <a:off x="2600775" y="5677238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General structure of an autoencoder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05EB7F-C354-FA49-873A-E0734282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34" y="2076450"/>
            <a:ext cx="3898900" cy="27051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A06D324-2579-E64B-8D53-EE9817EB6F33}"/>
              </a:ext>
            </a:extLst>
          </p:cNvPr>
          <p:cNvSpPr/>
          <p:nvPr/>
        </p:nvSpPr>
        <p:spPr>
          <a:xfrm>
            <a:off x="5925086" y="412403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reconstruction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1C6861F-3B1B-6840-ABF8-327B26BE4AC8}"/>
              </a:ext>
            </a:extLst>
          </p:cNvPr>
          <p:cNvSpPr/>
          <p:nvPr/>
        </p:nvSpPr>
        <p:spPr>
          <a:xfrm>
            <a:off x="2503980" y="395380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input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2E00BC-B135-1548-A5D2-43C5A73E058F}"/>
              </a:ext>
            </a:extLst>
          </p:cNvPr>
          <p:cNvSpPr/>
          <p:nvPr/>
        </p:nvSpPr>
        <p:spPr>
          <a:xfrm>
            <a:off x="5317089" y="2460352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internal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representation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or code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39B8073-BEF8-3C43-A952-DB25A1B4EF07}"/>
              </a:ext>
            </a:extLst>
          </p:cNvPr>
          <p:cNvSpPr/>
          <p:nvPr/>
        </p:nvSpPr>
        <p:spPr>
          <a:xfrm>
            <a:off x="2846381" y="321358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encoder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AB761BD-C0CB-FD45-BA18-0482270CCE4C}"/>
              </a:ext>
            </a:extLst>
          </p:cNvPr>
          <p:cNvSpPr/>
          <p:nvPr/>
        </p:nvSpPr>
        <p:spPr>
          <a:xfrm>
            <a:off x="5517151" y="321358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decoder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47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Undercomplete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autoencoder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code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input </a:t>
            </a:r>
            <a:r>
              <a:rPr lang="it-IT" dirty="0" err="1"/>
              <a:t>dimension</a:t>
            </a:r>
            <a:endParaRPr lang="it-IT" dirty="0"/>
          </a:p>
          <a:p>
            <a:pPr lvl="1"/>
            <a:r>
              <a:rPr lang="it-IT" dirty="0" err="1"/>
              <a:t>representation</a:t>
            </a:r>
            <a:r>
              <a:rPr lang="it-IT" dirty="0"/>
              <a:t> </a:t>
            </a:r>
            <a:r>
              <a:rPr lang="it-IT" dirty="0" err="1"/>
              <a:t>forces</a:t>
            </a:r>
            <a:r>
              <a:rPr lang="it-IT" dirty="0"/>
              <a:t> the </a:t>
            </a:r>
            <a:r>
              <a:rPr lang="it-IT" dirty="0" err="1"/>
              <a:t>autoencoder</a:t>
            </a:r>
            <a:r>
              <a:rPr lang="it-IT" dirty="0"/>
              <a:t> to </a:t>
            </a:r>
            <a:r>
              <a:rPr lang="it-IT" dirty="0" err="1"/>
              <a:t>capture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salient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features</a:t>
            </a:r>
            <a:r>
              <a:rPr lang="it-IT" dirty="0">
                <a:solidFill>
                  <a:srgbClr val="0000FF"/>
                </a:solidFill>
              </a:rPr>
              <a:t> of the training data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Loss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PCA </a:t>
            </a:r>
            <a:r>
              <a:rPr lang="it-IT" dirty="0" err="1">
                <a:solidFill>
                  <a:srgbClr val="0000FF"/>
                </a:solidFill>
              </a:rPr>
              <a:t>subspace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decoder linear 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L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squared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Autoencoder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3D3197-FBB8-0D46-979E-A4FAB5FD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09" y="3679033"/>
            <a:ext cx="220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6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CEDAE2-1E37-6940-B4A2-014762C2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8D81-73B6-6048-A156-A21F904E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Regularized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autoencoders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/>
              <a:t>use a </a:t>
            </a:r>
            <a:r>
              <a:rPr lang="it-IT" dirty="0" err="1"/>
              <a:t>loss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encourages</a:t>
            </a:r>
            <a:r>
              <a:rPr lang="it-IT" dirty="0"/>
              <a:t> the model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other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properties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besides</a:t>
            </a:r>
            <a:r>
              <a:rPr lang="it-IT" dirty="0"/>
              <a:t> the </a:t>
            </a:r>
            <a:r>
              <a:rPr lang="it-IT" dirty="0" err="1"/>
              <a:t>ability</a:t>
            </a:r>
            <a:r>
              <a:rPr lang="it-IT" dirty="0"/>
              <a:t> to copy </a:t>
            </a:r>
            <a:r>
              <a:rPr lang="it-IT" dirty="0" err="1"/>
              <a:t>its</a:t>
            </a:r>
            <a:r>
              <a:rPr lang="it-IT" dirty="0"/>
              <a:t> input to </a:t>
            </a:r>
            <a:r>
              <a:rPr lang="it-IT" dirty="0" err="1"/>
              <a:t>its</a:t>
            </a:r>
            <a:r>
              <a:rPr lang="it-IT" dirty="0"/>
              <a:t> output</a:t>
            </a:r>
          </a:p>
          <a:p>
            <a:pPr lvl="1"/>
            <a:r>
              <a:rPr lang="it-IT" dirty="0" err="1"/>
              <a:t>Examples</a:t>
            </a:r>
            <a:r>
              <a:rPr lang="it-IT" dirty="0"/>
              <a:t>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Sparsity</a:t>
            </a:r>
            <a:r>
              <a:rPr lang="it-IT" dirty="0"/>
              <a:t> of the </a:t>
            </a:r>
            <a:r>
              <a:rPr lang="it-IT" dirty="0" err="1">
                <a:solidFill>
                  <a:srgbClr val="0000FF"/>
                </a:solidFill>
              </a:rPr>
              <a:t>representation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Smallness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the </a:t>
            </a:r>
            <a:r>
              <a:rPr lang="it-IT" dirty="0">
                <a:solidFill>
                  <a:srgbClr val="0000FF"/>
                </a:solidFill>
              </a:rPr>
              <a:t>derivative</a:t>
            </a:r>
            <a:r>
              <a:rPr lang="it-IT" dirty="0"/>
              <a:t> of the </a:t>
            </a:r>
            <a:r>
              <a:rPr lang="it-IT" dirty="0" err="1"/>
              <a:t>representation</a:t>
            </a:r>
            <a:endParaRPr lang="it-IT" dirty="0"/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Robustness</a:t>
            </a:r>
            <a:r>
              <a:rPr lang="it-IT" dirty="0"/>
              <a:t> to </a:t>
            </a:r>
            <a:r>
              <a:rPr lang="it-IT" dirty="0" err="1">
                <a:solidFill>
                  <a:srgbClr val="0000FF"/>
                </a:solidFill>
              </a:rPr>
              <a:t>noise</a:t>
            </a:r>
            <a:r>
              <a:rPr lang="it-IT" dirty="0"/>
              <a:t>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Robusstness</a:t>
            </a:r>
            <a:r>
              <a:rPr lang="it-IT" dirty="0"/>
              <a:t> to </a:t>
            </a:r>
            <a:r>
              <a:rPr lang="it-IT" dirty="0" err="1">
                <a:solidFill>
                  <a:srgbClr val="0000FF"/>
                </a:solidFill>
              </a:rPr>
              <a:t>missing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inputs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>
                <a:solidFill>
                  <a:srgbClr val="0000FF"/>
                </a:solidFill>
              </a:rPr>
              <a:t>Generative 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endParaRPr lang="it-IT" dirty="0">
              <a:solidFill>
                <a:srgbClr val="0000FF"/>
              </a:solidFill>
            </a:endParaRPr>
          </a:p>
          <a:p>
            <a:pPr lvl="3"/>
            <a:r>
              <a:rPr lang="it-IT" dirty="0" err="1">
                <a:solidFill>
                  <a:srgbClr val="0000FF"/>
                </a:solidFill>
              </a:rPr>
              <a:t>Helmholtz</a:t>
            </a:r>
            <a:r>
              <a:rPr lang="it-IT" dirty="0">
                <a:solidFill>
                  <a:srgbClr val="0000FF"/>
                </a:solidFill>
              </a:rPr>
              <a:t> machine</a:t>
            </a:r>
          </a:p>
          <a:p>
            <a:pPr lvl="3"/>
            <a:r>
              <a:rPr lang="it-IT" dirty="0" err="1">
                <a:solidFill>
                  <a:srgbClr val="0000FF"/>
                </a:solidFill>
              </a:rPr>
              <a:t>Variatiaonal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autonecoder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269BD2-D738-E745-AFB3-0DD3AD5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Regularized autoencoder</a:t>
            </a:r>
          </a:p>
        </p:txBody>
      </p:sp>
    </p:spTree>
    <p:extLst>
      <p:ext uri="{BB962C8B-B14F-4D97-AF65-F5344CB8AC3E}">
        <p14:creationId xmlns:p14="http://schemas.microsoft.com/office/powerpoint/2010/main" val="2529047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36281</TotalTime>
  <Words>1161</Words>
  <Application>Microsoft Macintosh PowerPoint</Application>
  <PresentationFormat>Presentazione su schermo (4:3)</PresentationFormat>
  <Paragraphs>273</Paragraphs>
  <Slides>27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Helvetica</vt:lpstr>
      <vt:lpstr>Times New Roman</vt:lpstr>
      <vt:lpstr>Tw Cen MT</vt:lpstr>
      <vt:lpstr>Wingdings</vt:lpstr>
      <vt:lpstr>Wingdings 2</vt:lpstr>
      <vt:lpstr>13_asd</vt:lpstr>
      <vt:lpstr>Presentazione standard di PowerPoint</vt:lpstr>
      <vt:lpstr>Question 26</vt:lpstr>
      <vt:lpstr>Introduction</vt:lpstr>
      <vt:lpstr>Auto-associative MLP</vt:lpstr>
      <vt:lpstr>Auto-associative MPL</vt:lpstr>
      <vt:lpstr>Auto-associative MLP</vt:lpstr>
      <vt:lpstr>Autoencoder</vt:lpstr>
      <vt:lpstr>Autoencoder</vt:lpstr>
      <vt:lpstr>Regularized autoencoder</vt:lpstr>
      <vt:lpstr>Sparse autoencoder</vt:lpstr>
      <vt:lpstr>Sparse autoencoder</vt:lpstr>
      <vt:lpstr>Sparse autoencoder</vt:lpstr>
      <vt:lpstr>Denoising autoencoder</vt:lpstr>
      <vt:lpstr>Denoising autoencoder</vt:lpstr>
      <vt:lpstr>Denoising autoencoder</vt:lpstr>
      <vt:lpstr>Penalizing Derivatives</vt:lpstr>
      <vt:lpstr>Depth</vt:lpstr>
      <vt:lpstr>Stochastic autoencoder</vt:lpstr>
      <vt:lpstr>Contractive atuoencoders</vt:lpstr>
      <vt:lpstr>Contractive atuoencoders</vt:lpstr>
      <vt:lpstr>Manifold learning</vt:lpstr>
      <vt:lpstr>Tangent plane</vt:lpstr>
      <vt:lpstr>Reconstruction</vt:lpstr>
      <vt:lpstr>Variational Autoencoders</vt:lpstr>
      <vt:lpstr>Variational Autoencoders</vt:lpstr>
      <vt:lpstr>Interesting properties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365</cp:revision>
  <dcterms:modified xsi:type="dcterms:W3CDTF">2023-02-04T20:40:35Z</dcterms:modified>
</cp:coreProperties>
</file>