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286" r:id="rId2"/>
    <p:sldId id="298" r:id="rId3"/>
    <p:sldId id="418" r:id="rId4"/>
    <p:sldId id="451" r:id="rId5"/>
    <p:sldId id="452" r:id="rId6"/>
    <p:sldId id="453" r:id="rId7"/>
    <p:sldId id="469" r:id="rId8"/>
    <p:sldId id="470" r:id="rId9"/>
    <p:sldId id="454" r:id="rId10"/>
    <p:sldId id="455" r:id="rId11"/>
    <p:sldId id="456" r:id="rId12"/>
    <p:sldId id="458" r:id="rId13"/>
    <p:sldId id="459" r:id="rId14"/>
    <p:sldId id="460" r:id="rId15"/>
    <p:sldId id="471" r:id="rId16"/>
    <p:sldId id="463" r:id="rId17"/>
    <p:sldId id="464" r:id="rId18"/>
    <p:sldId id="461" r:id="rId19"/>
    <p:sldId id="462" r:id="rId20"/>
    <p:sldId id="425" r:id="rId21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20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00FF"/>
                </a:solidFill>
              </a:rPr>
              <a:t>Machine Learning (Part II)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ML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LSTM cell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A746667D-7D08-5242-A187-E05631326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324744"/>
            <a:ext cx="54864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C33965B9-179F-2A48-84C9-A70F0CA34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2924944"/>
            <a:ext cx="57150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342404C8-1D28-6545-868D-497A3668C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702583"/>
            <a:ext cx="27447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7">
            <a:extLst>
              <a:ext uri="{FF2B5EF4-FFF2-40B4-BE49-F238E27FC236}">
                <a16:creationId xmlns:a16="http://schemas.microsoft.com/office/drawing/2014/main" id="{A36CC24D-74AB-BA4F-AD4F-0B87F2C83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987" y="2821489"/>
            <a:ext cx="2938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dirty="0"/>
              <a:t>i</a:t>
            </a:r>
            <a:r>
              <a:rPr lang="en-US" altLang="it-IT" sz="1800" baseline="-25000" dirty="0"/>
              <a:t>t </a:t>
            </a:r>
            <a:r>
              <a:rPr lang="en-US" altLang="it-IT" sz="1800" dirty="0"/>
              <a:t>decides what component </a:t>
            </a:r>
          </a:p>
          <a:p>
            <a:pPr eaLnBrk="1" hangingPunct="1"/>
            <a:r>
              <a:rPr lang="en-US" altLang="it-IT" sz="1800" dirty="0"/>
              <a:t>is to be updated.</a:t>
            </a:r>
          </a:p>
          <a:p>
            <a:pPr eaLnBrk="1" hangingPunct="1"/>
            <a:r>
              <a:rPr lang="en-US" altLang="it-IT" sz="1800" dirty="0" err="1"/>
              <a:t>C</a:t>
            </a:r>
            <a:r>
              <a:rPr lang="en-US" altLang="en-US" sz="1800" dirty="0" err="1"/>
              <a:t>’</a:t>
            </a:r>
            <a:r>
              <a:rPr lang="en-US" altLang="ja-JP" sz="1800" baseline="-25000" dirty="0" err="1"/>
              <a:t>t</a:t>
            </a:r>
            <a:r>
              <a:rPr lang="en-US" altLang="ja-JP" sz="1800" dirty="0"/>
              <a:t> provides change </a:t>
            </a:r>
          </a:p>
          <a:p>
            <a:pPr eaLnBrk="1" hangingPunct="1"/>
            <a:r>
              <a:rPr lang="en-US" altLang="ja-JP" sz="1800" dirty="0"/>
              <a:t>contents</a:t>
            </a:r>
            <a:endParaRPr lang="en-US" altLang="it-IT" sz="1800" dirty="0"/>
          </a:p>
        </p:txBody>
      </p:sp>
    </p:spTree>
    <p:extLst>
      <p:ext uri="{BB962C8B-B14F-4D97-AF65-F5344CB8AC3E}">
        <p14:creationId xmlns:p14="http://schemas.microsoft.com/office/powerpoint/2010/main" val="335865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LSTM cell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3D334A4B-F94C-B24C-B6CB-1D7CFEBF4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617220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F920130A-475A-954E-A7CA-C4A34429B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360" y="218316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/>
              <a:t>Updating the cell state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58C41C44-5DF3-C747-AE68-53D58FCC0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45160"/>
            <a:ext cx="6430963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7A04D21F-E9F3-354B-9848-F9646B353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635" y="3630960"/>
            <a:ext cx="2441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dirty="0"/>
              <a:t>Decide what part of </a:t>
            </a:r>
          </a:p>
          <a:p>
            <a:pPr eaLnBrk="1" hangingPunct="1"/>
            <a:r>
              <a:rPr lang="en-US" altLang="it-IT" sz="1800" dirty="0"/>
              <a:t>the cell state to output</a:t>
            </a:r>
          </a:p>
        </p:txBody>
      </p:sp>
    </p:spTree>
    <p:extLst>
      <p:ext uri="{BB962C8B-B14F-4D97-AF65-F5344CB8AC3E}">
        <p14:creationId xmlns:p14="http://schemas.microsoft.com/office/powerpoint/2010/main" val="245220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RNN vs LSTM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32CC5ABC-76C3-1A49-9FD2-A06D6D156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30794"/>
            <a:ext cx="7503368" cy="41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102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Peephole LSTM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12D5E9AC-C5CE-1A41-97EF-31EBF51B6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09" y="1556792"/>
            <a:ext cx="76200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49674024-6D1A-D84C-B09A-66B1C7C10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02" y="4669080"/>
            <a:ext cx="76482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dirty="0"/>
              <a:t>Allows </a:t>
            </a:r>
            <a:r>
              <a:rPr lang="en-US" altLang="en-US" sz="1800" dirty="0"/>
              <a:t>“</a:t>
            </a:r>
            <a:r>
              <a:rPr lang="en-US" altLang="ja-JP" sz="1800" dirty="0">
                <a:solidFill>
                  <a:srgbClr val="FF0000"/>
                </a:solidFill>
              </a:rPr>
              <a:t>peeping</a:t>
            </a:r>
            <a:r>
              <a:rPr lang="en-US" altLang="ja-JP" sz="1800" dirty="0"/>
              <a:t> into the memory</a:t>
            </a:r>
            <a:r>
              <a:rPr lang="en-US" altLang="en-US" sz="1800" dirty="0"/>
              <a:t>”. </a:t>
            </a:r>
            <a:r>
              <a:rPr lang="en-GB" altLang="en-US" sz="1800" dirty="0"/>
              <a:t>C</a:t>
            </a:r>
            <a:r>
              <a:rPr lang="en-GB" sz="1800" dirty="0"/>
              <a:t>an learn the fine distinction between </a:t>
            </a:r>
          </a:p>
          <a:p>
            <a:pPr eaLnBrk="1" hangingPunct="1"/>
            <a:r>
              <a:rPr lang="en-GB" sz="1800" dirty="0"/>
              <a:t>sequences of spikes separated by either 50 or 49 discrete time steps</a:t>
            </a:r>
          </a:p>
          <a:p>
            <a:pPr eaLnBrk="1" hangingPunct="1"/>
            <a:r>
              <a:rPr lang="en-US" altLang="en-US" sz="1800" dirty="0"/>
              <a:t> </a:t>
            </a:r>
            <a:endParaRPr lang="en-US" altLang="it-IT" sz="1800" dirty="0"/>
          </a:p>
        </p:txBody>
      </p:sp>
    </p:spTree>
    <p:extLst>
      <p:ext uri="{BB962C8B-B14F-4D97-AF65-F5344CB8AC3E}">
        <p14:creationId xmlns:p14="http://schemas.microsoft.com/office/powerpoint/2010/main" val="590963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Gated Recurrent Unit (GRU)</a:t>
            </a:r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83DD92C-3623-BD49-BBDF-C4B120BDC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2207"/>
            <a:ext cx="9144000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A4DBC5DC-A5DD-EA4C-BF8D-FE1BFA862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902448"/>
            <a:ext cx="731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2000" dirty="0"/>
              <a:t>It combines the </a:t>
            </a:r>
            <a:r>
              <a:rPr lang="en-US" altLang="it-IT" sz="2000" dirty="0">
                <a:solidFill>
                  <a:srgbClr val="FF0000"/>
                </a:solidFill>
              </a:rPr>
              <a:t>forget</a:t>
            </a:r>
            <a:r>
              <a:rPr lang="en-US" altLang="it-IT" sz="2000" dirty="0"/>
              <a:t> and </a:t>
            </a:r>
            <a:r>
              <a:rPr lang="en-US" altLang="it-IT" sz="2000" dirty="0">
                <a:solidFill>
                  <a:srgbClr val="FF0000"/>
                </a:solidFill>
              </a:rPr>
              <a:t>input</a:t>
            </a:r>
            <a:r>
              <a:rPr lang="en-US" altLang="it-IT" sz="2000" dirty="0"/>
              <a:t> into a single </a:t>
            </a:r>
            <a:r>
              <a:rPr lang="en-US" altLang="it-IT" sz="2000" dirty="0">
                <a:solidFill>
                  <a:srgbClr val="FF0000"/>
                </a:solidFill>
              </a:rPr>
              <a:t>update gate</a:t>
            </a:r>
            <a:r>
              <a:rPr lang="en-US" altLang="it-IT" sz="2000" dirty="0"/>
              <a:t>.</a:t>
            </a:r>
          </a:p>
          <a:p>
            <a:pPr eaLnBrk="1" hangingPunct="1"/>
            <a:r>
              <a:rPr lang="en-US" altLang="it-IT" sz="2000" dirty="0"/>
              <a:t>It also merges the cell state and hidden state. This is simpler</a:t>
            </a:r>
          </a:p>
          <a:p>
            <a:pPr eaLnBrk="1" hangingPunct="1"/>
            <a:r>
              <a:rPr lang="en-US" altLang="it-IT" sz="2000" dirty="0"/>
              <a:t>than LSTM. There are many other variants too.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2DBCB74-F2BB-F146-B10A-DD4B24324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152" y="1346054"/>
            <a:ext cx="121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/>
              <a:t>reset gate</a:t>
            </a:r>
          </a:p>
        </p:txBody>
      </p:sp>
      <p:cxnSp>
        <p:nvCxnSpPr>
          <p:cNvPr id="10" name="Straight Arrow Connector 3">
            <a:extLst>
              <a:ext uri="{FF2B5EF4-FFF2-40B4-BE49-F238E27FC236}">
                <a16:creationId xmlns:a16="http://schemas.microsoft.com/office/drawing/2014/main" id="{C6F05AA4-D0B9-FB42-B98F-EAE9DED7729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34952" y="1727054"/>
            <a:ext cx="152400" cy="1066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648AC538-62E5-8742-8C6B-67DCC8F2A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552" y="1346054"/>
            <a:ext cx="1443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/>
              <a:t>Update gate</a:t>
            </a:r>
          </a:p>
        </p:txBody>
      </p:sp>
      <p:cxnSp>
        <p:nvCxnSpPr>
          <p:cNvPr id="12" name="Straight Arrow Connector 17">
            <a:extLst>
              <a:ext uri="{FF2B5EF4-FFF2-40B4-BE49-F238E27FC236}">
                <a16:creationId xmlns:a16="http://schemas.microsoft.com/office/drawing/2014/main" id="{A1E2629D-103D-694B-8486-46C4DCD9CAD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77952" y="1727054"/>
            <a:ext cx="304800" cy="1447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9284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0B023DE-150A-924C-8738-7281077BED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3F4E807-1374-644C-B1BC-C6B744561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Clipping gradients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5BEC33F-E2A3-DF4D-8B71-450B6B867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32" y="908720"/>
            <a:ext cx="5702300" cy="29083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3839A43-BF7B-9B46-A765-928BF720624D}"/>
              </a:ext>
            </a:extLst>
          </p:cNvPr>
          <p:cNvSpPr/>
          <p:nvPr/>
        </p:nvSpPr>
        <p:spPr>
          <a:xfrm>
            <a:off x="737820" y="4568114"/>
            <a:ext cx="3963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“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landscape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” in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which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one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finds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“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cliffs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”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1F7EEDF-EC5C-7846-9CAF-0AB7FAACEE0B}"/>
              </a:ext>
            </a:extLst>
          </p:cNvPr>
          <p:cNvSpPr/>
          <p:nvPr/>
        </p:nvSpPr>
        <p:spPr>
          <a:xfrm>
            <a:off x="737820" y="3735750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latin typeface="Helvetica" pitchFamily="2" charset="0"/>
              </a:rPr>
              <a:t>parameter</a:t>
            </a:r>
            <a:r>
              <a:rPr lang="it-IT" dirty="0">
                <a:latin typeface="Helvetica" pitchFamily="2" charset="0"/>
              </a:rPr>
              <a:t> </a:t>
            </a:r>
            <a:r>
              <a:rPr lang="it-IT" dirty="0" err="1">
                <a:latin typeface="Helvetica" pitchFamily="2" charset="0"/>
              </a:rPr>
              <a:t>gradient</a:t>
            </a:r>
            <a:r>
              <a:rPr lang="it-IT" dirty="0">
                <a:latin typeface="Helvetica" pitchFamily="2" charset="0"/>
              </a:rPr>
              <a:t> </a:t>
            </a:r>
            <a:r>
              <a:rPr lang="it-IT" dirty="0" err="1">
                <a:latin typeface="Helvetica" pitchFamily="2" charset="0"/>
              </a:rPr>
              <a:t>is</a:t>
            </a:r>
            <a:r>
              <a:rPr lang="it-IT" dirty="0">
                <a:latin typeface="Helvetica" pitchFamily="2" charset="0"/>
              </a:rPr>
              <a:t> </a:t>
            </a:r>
            <a:r>
              <a:rPr lang="it-IT" dirty="0" err="1">
                <a:latin typeface="Helvetica" pitchFamily="2" charset="0"/>
              </a:rPr>
              <a:t>very</a:t>
            </a:r>
            <a:r>
              <a:rPr lang="it-IT" dirty="0">
                <a:latin typeface="Helvetica" pitchFamily="2" charset="0"/>
              </a:rPr>
              <a:t> large</a:t>
            </a:r>
            <a:endParaRPr lang="it-IT" dirty="0">
              <a:effectLst/>
              <a:latin typeface="Helvetica" pitchFamily="2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9D7173D-DE39-2B47-9A65-ACB0713F9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32" y="4251130"/>
            <a:ext cx="1905000" cy="10033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B1AB6A2C-2F1A-914A-831E-8815BE7276E6}"/>
              </a:ext>
            </a:extLst>
          </p:cNvPr>
          <p:cNvSpPr/>
          <p:nvPr/>
        </p:nvSpPr>
        <p:spPr>
          <a:xfrm>
            <a:off x="5994769" y="5484489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Clipping the gradient</a:t>
            </a:r>
          </a:p>
        </p:txBody>
      </p:sp>
    </p:spTree>
    <p:extLst>
      <p:ext uri="{BB962C8B-B14F-4D97-AF65-F5344CB8AC3E}">
        <p14:creationId xmlns:p14="http://schemas.microsoft.com/office/powerpoint/2010/main" val="4042004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D4AF478-B1B5-2147-8F85-78A1BF24B4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C53A42A-BCA2-D54F-81F0-1DC163DE4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RNN vs LSTM</a:t>
            </a:r>
          </a:p>
        </p:txBody>
      </p:sp>
      <p:sp>
        <p:nvSpPr>
          <p:cNvPr id="5" name="Shape 615">
            <a:extLst>
              <a:ext uri="{FF2B5EF4-FFF2-40B4-BE49-F238E27FC236}">
                <a16:creationId xmlns:a16="http://schemas.microsoft.com/office/drawing/2014/main" id="{2A32A12A-BCC6-074D-B200-150143E4C574}"/>
              </a:ext>
            </a:extLst>
          </p:cNvPr>
          <p:cNvSpPr txBox="1"/>
          <p:nvPr/>
        </p:nvSpPr>
        <p:spPr>
          <a:xfrm>
            <a:off x="3208776" y="1761060"/>
            <a:ext cx="3103500" cy="2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Saliency Heatmap</a:t>
            </a:r>
          </a:p>
        </p:txBody>
      </p:sp>
      <p:pic>
        <p:nvPicPr>
          <p:cNvPr id="6" name="Shape 619">
            <a:extLst>
              <a:ext uri="{FF2B5EF4-FFF2-40B4-BE49-F238E27FC236}">
                <a16:creationId xmlns:a16="http://schemas.microsoft.com/office/drawing/2014/main" id="{825B90E4-19DE-AA45-81FB-AA85E89A498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07704" y="2276872"/>
            <a:ext cx="4865919" cy="18786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620">
            <a:extLst>
              <a:ext uri="{FF2B5EF4-FFF2-40B4-BE49-F238E27FC236}">
                <a16:creationId xmlns:a16="http://schemas.microsoft.com/office/drawing/2014/main" id="{4F0F5C72-EDEA-B64E-A6F8-D5C95A1DA498}"/>
              </a:ext>
            </a:extLst>
          </p:cNvPr>
          <p:cNvSpPr/>
          <p:nvPr/>
        </p:nvSpPr>
        <p:spPr>
          <a:xfrm>
            <a:off x="2035226" y="3024510"/>
            <a:ext cx="2258100" cy="562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621">
            <a:extLst>
              <a:ext uri="{FF2B5EF4-FFF2-40B4-BE49-F238E27FC236}">
                <a16:creationId xmlns:a16="http://schemas.microsoft.com/office/drawing/2014/main" id="{CBEA2AC2-D983-D94F-BE51-387F74AFDDBE}"/>
              </a:ext>
            </a:extLst>
          </p:cNvPr>
          <p:cNvSpPr txBox="1"/>
          <p:nvPr/>
        </p:nvSpPr>
        <p:spPr>
          <a:xfrm>
            <a:off x="3354576" y="4399235"/>
            <a:ext cx="2509800" cy="3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Recent words more salient</a:t>
            </a:r>
          </a:p>
        </p:txBody>
      </p:sp>
      <p:cxnSp>
        <p:nvCxnSpPr>
          <p:cNvPr id="9" name="Shape 622">
            <a:extLst>
              <a:ext uri="{FF2B5EF4-FFF2-40B4-BE49-F238E27FC236}">
                <a16:creationId xmlns:a16="http://schemas.microsoft.com/office/drawing/2014/main" id="{8E734F26-54AF-9A47-8FEA-7571067195B9}"/>
              </a:ext>
            </a:extLst>
          </p:cNvPr>
          <p:cNvCxnSpPr>
            <a:stCxn id="8" idx="0"/>
            <a:endCxn id="7" idx="2"/>
          </p:cNvCxnSpPr>
          <p:nvPr/>
        </p:nvCxnSpPr>
        <p:spPr>
          <a:xfrm rot="10800000">
            <a:off x="3164376" y="3587135"/>
            <a:ext cx="1445100" cy="812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25114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D4AF478-B1B5-2147-8F85-78A1BF24B4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C53A42A-BCA2-D54F-81F0-1DC163DE4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RNN vs LSTM</a:t>
            </a:r>
          </a:p>
        </p:txBody>
      </p:sp>
      <p:pic>
        <p:nvPicPr>
          <p:cNvPr id="15" name="Shape 628">
            <a:extLst>
              <a:ext uri="{FF2B5EF4-FFF2-40B4-BE49-F238E27FC236}">
                <a16:creationId xmlns:a16="http://schemas.microsoft.com/office/drawing/2014/main" id="{D87DD5FE-129A-4E4A-80B4-70783F77DF9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35696" y="1484784"/>
            <a:ext cx="5036824" cy="294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631">
            <a:extLst>
              <a:ext uri="{FF2B5EF4-FFF2-40B4-BE49-F238E27FC236}">
                <a16:creationId xmlns:a16="http://schemas.microsoft.com/office/drawing/2014/main" id="{48048716-53F3-DC4D-81F5-7C90A3845D2F}"/>
              </a:ext>
            </a:extLst>
          </p:cNvPr>
          <p:cNvSpPr txBox="1"/>
          <p:nvPr/>
        </p:nvSpPr>
        <p:spPr>
          <a:xfrm>
            <a:off x="3010734" y="1145134"/>
            <a:ext cx="3103500" cy="2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Saliency Heatmap</a:t>
            </a:r>
          </a:p>
        </p:txBody>
      </p:sp>
      <p:sp>
        <p:nvSpPr>
          <p:cNvPr id="17" name="Shape 632">
            <a:extLst>
              <a:ext uri="{FF2B5EF4-FFF2-40B4-BE49-F238E27FC236}">
                <a16:creationId xmlns:a16="http://schemas.microsoft.com/office/drawing/2014/main" id="{8634E669-F0AF-3D46-BF93-08C899FC6D3E}"/>
              </a:ext>
            </a:extLst>
          </p:cNvPr>
          <p:cNvSpPr/>
          <p:nvPr/>
        </p:nvSpPr>
        <p:spPr>
          <a:xfrm>
            <a:off x="4587509" y="1764284"/>
            <a:ext cx="1843500" cy="375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633">
            <a:extLst>
              <a:ext uri="{FF2B5EF4-FFF2-40B4-BE49-F238E27FC236}">
                <a16:creationId xmlns:a16="http://schemas.microsoft.com/office/drawing/2014/main" id="{2FBE8296-9A6E-C74C-AF66-7265763C9A95}"/>
              </a:ext>
            </a:extLst>
          </p:cNvPr>
          <p:cNvSpPr txBox="1"/>
          <p:nvPr/>
        </p:nvSpPr>
        <p:spPr>
          <a:xfrm>
            <a:off x="2288659" y="4353659"/>
            <a:ext cx="3825600" cy="375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LSTM captures long term dependencies</a:t>
            </a:r>
          </a:p>
        </p:txBody>
      </p:sp>
      <p:cxnSp>
        <p:nvCxnSpPr>
          <p:cNvPr id="19" name="Shape 634">
            <a:extLst>
              <a:ext uri="{FF2B5EF4-FFF2-40B4-BE49-F238E27FC236}">
                <a16:creationId xmlns:a16="http://schemas.microsoft.com/office/drawing/2014/main" id="{26A78766-6B57-0B4B-B146-862789D0D7FE}"/>
              </a:ext>
            </a:extLst>
          </p:cNvPr>
          <p:cNvCxnSpPr>
            <a:stCxn id="18" idx="0"/>
            <a:endCxn id="17" idx="2"/>
          </p:cNvCxnSpPr>
          <p:nvPr/>
        </p:nvCxnSpPr>
        <p:spPr>
          <a:xfrm rot="10800000" flipH="1">
            <a:off x="4201459" y="2139359"/>
            <a:ext cx="1307700" cy="2214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21992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Sequence to sequence chat model</a:t>
            </a:r>
            <a:endParaRPr lang="en-US" dirty="0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3599F81D-0023-6745-8C13-A65D7C21C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09700"/>
            <a:ext cx="81153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457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Speech recognition RNN</a:t>
            </a:r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29A2384-67B5-634A-BBF7-0D4EC7729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7931"/>
            <a:ext cx="80772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9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Recurrent</a:t>
            </a:r>
            <a:r>
              <a:rPr lang="it-IT" dirty="0"/>
              <a:t> </a:t>
            </a:r>
            <a:r>
              <a:rPr lang="it-IT" dirty="0" err="1"/>
              <a:t>Neural</a:t>
            </a:r>
            <a:r>
              <a:rPr lang="it-IT" dirty="0"/>
              <a:t> Networks (CNN)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it-IT" dirty="0">
                <a:solidFill>
                  <a:srgbClr val="0000FF"/>
                </a:solidFill>
              </a:rPr>
              <a:t>Long Short-</a:t>
            </a:r>
            <a:r>
              <a:rPr lang="it-IT" dirty="0" err="1">
                <a:solidFill>
                  <a:srgbClr val="0000FF"/>
                </a:solidFill>
              </a:rPr>
              <a:t>Term</a:t>
            </a:r>
            <a:r>
              <a:rPr lang="it-IT" dirty="0">
                <a:solidFill>
                  <a:srgbClr val="0000FF"/>
                </a:solidFill>
              </a:rPr>
              <a:t> Memory</a:t>
            </a:r>
          </a:p>
          <a:p>
            <a:pPr lvl="2"/>
            <a:r>
              <a:rPr lang="en-GB" dirty="0" err="1">
                <a:solidFill>
                  <a:srgbClr val="C00000"/>
                </a:solidFill>
              </a:rPr>
              <a:t>creats</a:t>
            </a:r>
            <a:r>
              <a:rPr lang="en-GB" dirty="0">
                <a:solidFill>
                  <a:srgbClr val="C00000"/>
                </a:solidFill>
              </a:rPr>
              <a:t> paths through time that have derivatives that neither vanish nor explode</a:t>
            </a:r>
          </a:p>
          <a:p>
            <a:pPr lvl="2"/>
            <a:r>
              <a:rPr lang="en-GB" dirty="0" err="1"/>
              <a:t>creats</a:t>
            </a:r>
            <a:r>
              <a:rPr lang="en-GB" dirty="0"/>
              <a:t> paths through time that have constant derivatives </a:t>
            </a:r>
          </a:p>
          <a:p>
            <a:pPr lvl="2"/>
            <a:r>
              <a:rPr lang="en-GB" dirty="0" err="1"/>
              <a:t>creats</a:t>
            </a:r>
            <a:r>
              <a:rPr lang="en-GB" dirty="0"/>
              <a:t> paths that </a:t>
            </a:r>
            <a:r>
              <a:rPr lang="en-GB"/>
              <a:t>change through time </a:t>
            </a:r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it-IT" dirty="0">
              <a:solidFill>
                <a:srgbClr val="0000FF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5"/>
          </a:xfrm>
        </p:spPr>
        <p:txBody>
          <a:bodyPr/>
          <a:lstStyle/>
          <a:p>
            <a:r>
              <a:rPr lang="en-US" dirty="0"/>
              <a:t>Question 25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5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/>
              <a:t>I. </a:t>
            </a:r>
            <a:r>
              <a:rPr lang="it-IT" dirty="0" err="1"/>
              <a:t>Goodfellow</a:t>
            </a:r>
            <a:r>
              <a:rPr lang="it-IT" dirty="0"/>
              <a:t>, Y. </a:t>
            </a:r>
            <a:r>
              <a:rPr lang="it-IT" dirty="0" err="1"/>
              <a:t>Bengio</a:t>
            </a:r>
            <a:r>
              <a:rPr lang="it-IT" dirty="0"/>
              <a:t>, A. </a:t>
            </a:r>
            <a:r>
              <a:rPr lang="it-IT" dirty="0" err="1"/>
              <a:t>Courville</a:t>
            </a:r>
            <a:r>
              <a:rPr lang="it-IT" dirty="0"/>
              <a:t>, </a:t>
            </a:r>
            <a:r>
              <a:rPr lang="it-IT" dirty="0">
                <a:solidFill>
                  <a:srgbClr val="C00000"/>
                </a:solidFill>
              </a:rPr>
              <a:t>Deep Learning</a:t>
            </a:r>
            <a:r>
              <a:rPr lang="it-IT" dirty="0"/>
              <a:t>, MIT Press, 2016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61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Long-Term </a:t>
            </a:r>
            <a:r>
              <a:rPr lang="en-US" dirty="0" err="1"/>
              <a:t>dependendencies</a:t>
            </a:r>
            <a:r>
              <a:rPr lang="en-US" dirty="0"/>
              <a:t> </a:t>
            </a:r>
          </a:p>
        </p:txBody>
      </p:sp>
      <p:sp>
        <p:nvSpPr>
          <p:cNvPr id="5" name="Shape 471">
            <a:extLst>
              <a:ext uri="{FF2B5EF4-FFF2-40B4-BE49-F238E27FC236}">
                <a16:creationId xmlns:a16="http://schemas.microsoft.com/office/drawing/2014/main" id="{DF358D1C-DBDF-5F4A-86C8-0E9126384F0E}"/>
              </a:ext>
            </a:extLst>
          </p:cNvPr>
          <p:cNvSpPr/>
          <p:nvPr/>
        </p:nvSpPr>
        <p:spPr>
          <a:xfrm>
            <a:off x="2855642" y="1157253"/>
            <a:ext cx="4291500" cy="7074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Vanishing/Exploding Gradients in RNN</a:t>
            </a:r>
          </a:p>
        </p:txBody>
      </p:sp>
      <p:sp>
        <p:nvSpPr>
          <p:cNvPr id="6" name="Shape 472">
            <a:extLst>
              <a:ext uri="{FF2B5EF4-FFF2-40B4-BE49-F238E27FC236}">
                <a16:creationId xmlns:a16="http://schemas.microsoft.com/office/drawing/2014/main" id="{CF6661AA-510B-9C4E-ABE2-5A127A02282D}"/>
              </a:ext>
            </a:extLst>
          </p:cNvPr>
          <p:cNvSpPr/>
          <p:nvPr/>
        </p:nvSpPr>
        <p:spPr>
          <a:xfrm>
            <a:off x="862442" y="2231840"/>
            <a:ext cx="1993200" cy="9366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Weight Initialization Methods</a:t>
            </a:r>
          </a:p>
        </p:txBody>
      </p:sp>
      <p:sp>
        <p:nvSpPr>
          <p:cNvPr id="7" name="Shape 473">
            <a:extLst>
              <a:ext uri="{FF2B5EF4-FFF2-40B4-BE49-F238E27FC236}">
                <a16:creationId xmlns:a16="http://schemas.microsoft.com/office/drawing/2014/main" id="{154912FA-82C3-E844-AEB8-59AAA90382F8}"/>
              </a:ext>
            </a:extLst>
          </p:cNvPr>
          <p:cNvSpPr/>
          <p:nvPr/>
        </p:nvSpPr>
        <p:spPr>
          <a:xfrm>
            <a:off x="3608089" y="2253571"/>
            <a:ext cx="1906500" cy="9366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Constant Error Carousel</a:t>
            </a:r>
          </a:p>
        </p:txBody>
      </p:sp>
      <p:sp>
        <p:nvSpPr>
          <p:cNvPr id="11" name="Shape 476">
            <a:extLst>
              <a:ext uri="{FF2B5EF4-FFF2-40B4-BE49-F238E27FC236}">
                <a16:creationId xmlns:a16="http://schemas.microsoft.com/office/drawing/2014/main" id="{304A2155-FBDB-8345-BD36-47D350C01DF4}"/>
              </a:ext>
            </a:extLst>
          </p:cNvPr>
          <p:cNvSpPr/>
          <p:nvPr/>
        </p:nvSpPr>
        <p:spPr>
          <a:xfrm>
            <a:off x="742117" y="3535628"/>
            <a:ext cx="2234100" cy="10455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  <a:p>
            <a:pPr marL="457200" lvl="0" indent="-3429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Identity-RNN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np-RNN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477">
            <a:extLst>
              <a:ext uri="{FF2B5EF4-FFF2-40B4-BE49-F238E27FC236}">
                <a16:creationId xmlns:a16="http://schemas.microsoft.com/office/drawing/2014/main" id="{B98ADB8D-9E0D-A749-8C90-0D884CCFC224}"/>
              </a:ext>
            </a:extLst>
          </p:cNvPr>
          <p:cNvSpPr/>
          <p:nvPr/>
        </p:nvSpPr>
        <p:spPr>
          <a:xfrm>
            <a:off x="3603289" y="3718771"/>
            <a:ext cx="1906500" cy="7074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  <a:p>
            <a:pPr marL="457200" lvl="0" indent="-3429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LSTM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GRU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3" name="Shape 478">
            <a:extLst>
              <a:ext uri="{FF2B5EF4-FFF2-40B4-BE49-F238E27FC236}">
                <a16:creationId xmlns:a16="http://schemas.microsoft.com/office/drawing/2014/main" id="{3FD7916C-6A4E-0843-B6AA-57990C806883}"/>
              </a:ext>
            </a:extLst>
          </p:cNvPr>
          <p:cNvCxnSpPr>
            <a:endCxn id="6" idx="0"/>
          </p:cNvCxnSpPr>
          <p:nvPr/>
        </p:nvCxnSpPr>
        <p:spPr>
          <a:xfrm flipH="1">
            <a:off x="1859042" y="1848440"/>
            <a:ext cx="1157400" cy="383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" name="Shape 479">
            <a:extLst>
              <a:ext uri="{FF2B5EF4-FFF2-40B4-BE49-F238E27FC236}">
                <a16:creationId xmlns:a16="http://schemas.microsoft.com/office/drawing/2014/main" id="{05AE35BB-FD9B-0143-B46E-8B6DE10AB228}"/>
              </a:ext>
            </a:extLst>
          </p:cNvPr>
          <p:cNvCxnSpPr>
            <a:endCxn id="7" idx="0"/>
          </p:cNvCxnSpPr>
          <p:nvPr/>
        </p:nvCxnSpPr>
        <p:spPr>
          <a:xfrm flipH="1">
            <a:off x="4561339" y="1867171"/>
            <a:ext cx="417900" cy="38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" name="Shape 481">
            <a:extLst>
              <a:ext uri="{FF2B5EF4-FFF2-40B4-BE49-F238E27FC236}">
                <a16:creationId xmlns:a16="http://schemas.microsoft.com/office/drawing/2014/main" id="{A474CEE0-FB33-1648-A549-FF213DD1FD8F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755357" y="1840471"/>
            <a:ext cx="391785" cy="48013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" name="Shape 482">
            <a:extLst>
              <a:ext uri="{FF2B5EF4-FFF2-40B4-BE49-F238E27FC236}">
                <a16:creationId xmlns:a16="http://schemas.microsoft.com/office/drawing/2014/main" id="{DB926E37-DA20-EA47-94C0-6CDD9FFD784C}"/>
              </a:ext>
            </a:extLst>
          </p:cNvPr>
          <p:cNvCxnSpPr>
            <a:stCxn id="6" idx="2"/>
            <a:endCxn id="11" idx="0"/>
          </p:cNvCxnSpPr>
          <p:nvPr/>
        </p:nvCxnSpPr>
        <p:spPr>
          <a:xfrm>
            <a:off x="1859042" y="3168440"/>
            <a:ext cx="0" cy="36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" name="Shape 483">
            <a:extLst>
              <a:ext uri="{FF2B5EF4-FFF2-40B4-BE49-F238E27FC236}">
                <a16:creationId xmlns:a16="http://schemas.microsoft.com/office/drawing/2014/main" id="{841700C1-2737-1C49-8E5D-D88061BC76B1}"/>
              </a:ext>
            </a:extLst>
          </p:cNvPr>
          <p:cNvCxnSpPr>
            <a:stCxn id="7" idx="2"/>
          </p:cNvCxnSpPr>
          <p:nvPr/>
        </p:nvCxnSpPr>
        <p:spPr>
          <a:xfrm flipH="1">
            <a:off x="4556539" y="3190171"/>
            <a:ext cx="4800" cy="528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" name="Shape 475">
            <a:extLst>
              <a:ext uri="{FF2B5EF4-FFF2-40B4-BE49-F238E27FC236}">
                <a16:creationId xmlns:a16="http://schemas.microsoft.com/office/drawing/2014/main" id="{7CC53BBC-FAC7-8148-9D93-5A9150C266A3}"/>
              </a:ext>
            </a:extLst>
          </p:cNvPr>
          <p:cNvSpPr/>
          <p:nvPr/>
        </p:nvSpPr>
        <p:spPr>
          <a:xfrm>
            <a:off x="6193892" y="2320608"/>
            <a:ext cx="1906500" cy="9366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Echo State Networks</a:t>
            </a:r>
          </a:p>
        </p:txBody>
      </p:sp>
    </p:spTree>
    <p:extLst>
      <p:ext uri="{BB962C8B-B14F-4D97-AF65-F5344CB8AC3E}">
        <p14:creationId xmlns:p14="http://schemas.microsoft.com/office/powerpoint/2010/main" val="115831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Long-Term </a:t>
            </a:r>
            <a:r>
              <a:rPr lang="en-US" dirty="0" err="1"/>
              <a:t>dependendencies</a:t>
            </a:r>
            <a:r>
              <a:rPr lang="en-US" dirty="0"/>
              <a:t> </a:t>
            </a:r>
          </a:p>
        </p:txBody>
      </p:sp>
      <p:sp>
        <p:nvSpPr>
          <p:cNvPr id="19" name="Shape 517">
            <a:extLst>
              <a:ext uri="{FF2B5EF4-FFF2-40B4-BE49-F238E27FC236}">
                <a16:creationId xmlns:a16="http://schemas.microsoft.com/office/drawing/2014/main" id="{4459AD13-A00A-2B49-8E76-00B32A680C66}"/>
              </a:ext>
            </a:extLst>
          </p:cNvPr>
          <p:cNvSpPr txBox="1">
            <a:spLocks/>
          </p:cNvSpPr>
          <p:nvPr/>
        </p:nvSpPr>
        <p:spPr bwMode="auto">
          <a:xfrm>
            <a:off x="467544" y="980728"/>
            <a:ext cx="8520600" cy="330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Tw Cen MT" pitchFamily="34" charset="0"/>
                <a:ea typeface="+mn-ea"/>
                <a:cs typeface="Times New Roman" pitchFamily="18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Tw Cen MT" pitchFamily="34" charset="0"/>
                <a:ea typeface="+mn-ea"/>
                <a:cs typeface="Times New Roman" pitchFamily="18" charset="0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Tx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Tw Cen MT" pitchFamily="34" charset="0"/>
                <a:ea typeface="+mn-ea"/>
                <a:cs typeface="Times New Roman" pitchFamily="18" charset="0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Times New Roman" pitchFamily="18" charset="0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Times New Roman" pitchFamily="18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spcBef>
                <a:spcPts val="1000"/>
              </a:spcBef>
            </a:pPr>
            <a:r>
              <a:rPr lang="it-IT" dirty="0">
                <a:solidFill>
                  <a:srgbClr val="0000FF"/>
                </a:solidFill>
              </a:rPr>
              <a:t>Random </a:t>
            </a:r>
            <a:r>
              <a:rPr lang="it-IT" dirty="0"/>
              <a:t>W</a:t>
            </a:r>
            <a:r>
              <a:rPr lang="it-IT" baseline="-25000" dirty="0"/>
              <a:t>h</a:t>
            </a:r>
            <a:r>
              <a:rPr lang="it-IT" dirty="0"/>
              <a:t> </a:t>
            </a:r>
            <a:r>
              <a:rPr lang="it-IT" dirty="0" err="1"/>
              <a:t>initialization</a:t>
            </a:r>
            <a:r>
              <a:rPr lang="it-IT" dirty="0"/>
              <a:t> of RNN </a:t>
            </a:r>
            <a:r>
              <a:rPr lang="it-IT" dirty="0" err="1"/>
              <a:t>has</a:t>
            </a:r>
            <a:r>
              <a:rPr lang="it-IT" dirty="0"/>
              <a:t> no </a:t>
            </a:r>
            <a:r>
              <a:rPr lang="it-IT" dirty="0" err="1"/>
              <a:t>constraint</a:t>
            </a:r>
            <a:r>
              <a:rPr lang="it-IT" dirty="0"/>
              <a:t> on </a:t>
            </a:r>
            <a:r>
              <a:rPr lang="it-IT" dirty="0" err="1"/>
              <a:t>eigenvalues</a:t>
            </a:r>
            <a:endParaRPr lang="it-IT" dirty="0"/>
          </a:p>
          <a:p>
            <a:pPr marL="777875" lvl="1" indent="-228600">
              <a:spcBef>
                <a:spcPts val="1000"/>
              </a:spcBef>
            </a:pPr>
            <a:r>
              <a:rPr lang="it-IT" dirty="0" err="1"/>
              <a:t>vanishing</a:t>
            </a:r>
            <a:r>
              <a:rPr lang="it-IT" dirty="0"/>
              <a:t> or </a:t>
            </a:r>
            <a:r>
              <a:rPr lang="it-IT" dirty="0" err="1"/>
              <a:t>exploding</a:t>
            </a:r>
            <a:r>
              <a:rPr lang="it-IT" dirty="0"/>
              <a:t> </a:t>
            </a:r>
            <a:r>
              <a:rPr lang="it-IT" dirty="0" err="1"/>
              <a:t>gradients</a:t>
            </a:r>
            <a:r>
              <a:rPr lang="it-IT" dirty="0"/>
              <a:t> in the </a:t>
            </a:r>
            <a:r>
              <a:rPr lang="it-IT" dirty="0" err="1"/>
              <a:t>initial</a:t>
            </a:r>
            <a:r>
              <a:rPr lang="it-IT" dirty="0"/>
              <a:t> </a:t>
            </a:r>
            <a:r>
              <a:rPr lang="it-IT" dirty="0" err="1"/>
              <a:t>epoch</a:t>
            </a:r>
            <a:endParaRPr lang="it-IT" dirty="0"/>
          </a:p>
          <a:p>
            <a:pPr marL="457200" indent="-228600">
              <a:spcBef>
                <a:spcPts val="1000"/>
              </a:spcBef>
            </a:pPr>
            <a:endParaRPr lang="it-IT" dirty="0"/>
          </a:p>
          <a:p>
            <a:pPr marL="457200" lvl="0" indent="-228600">
              <a:spcBef>
                <a:spcPts val="1000"/>
              </a:spcBef>
            </a:pPr>
            <a:r>
              <a:rPr lang="en" dirty="0">
                <a:solidFill>
                  <a:srgbClr val="0000FF"/>
                </a:solidFill>
              </a:rPr>
              <a:t>Careful initialization </a:t>
            </a:r>
            <a:r>
              <a:rPr lang="en" dirty="0"/>
              <a:t>of </a:t>
            </a:r>
            <a:r>
              <a:rPr lang="en" dirty="0" err="1"/>
              <a:t>W</a:t>
            </a:r>
            <a:r>
              <a:rPr lang="en" baseline="-25000" dirty="0" err="1"/>
              <a:t>h</a:t>
            </a:r>
            <a:r>
              <a:rPr lang="en" dirty="0"/>
              <a:t> with suitable eigenvalues</a:t>
            </a:r>
          </a:p>
          <a:p>
            <a:pPr marL="777875" lvl="1" indent="-228600">
              <a:spcBef>
                <a:spcPts val="1000"/>
              </a:spcBef>
            </a:pPr>
            <a:r>
              <a:rPr lang="en" dirty="0"/>
              <a:t>allows the RNN to learn in the initial epochs </a:t>
            </a:r>
          </a:p>
          <a:p>
            <a:pPr marL="777875" lvl="1" indent="-228600">
              <a:spcBef>
                <a:spcPts val="1000"/>
              </a:spcBef>
            </a:pPr>
            <a:r>
              <a:rPr lang="en" dirty="0"/>
              <a:t>hence can generalize well for further iterations</a:t>
            </a:r>
          </a:p>
          <a:p>
            <a:pPr marL="228600" indent="0">
              <a:spcBef>
                <a:spcPts val="1000"/>
              </a:spcBef>
              <a:buNone/>
            </a:pPr>
            <a:endParaRPr lang="it-IT" dirty="0"/>
          </a:p>
          <a:p>
            <a:pPr marL="0" indent="0">
              <a:spcBef>
                <a:spcPts val="1000"/>
              </a:spcBef>
              <a:buFontTx/>
              <a:buNone/>
            </a:pPr>
            <a:endParaRPr lang="it-IT" dirty="0"/>
          </a:p>
          <a:p>
            <a:pPr>
              <a:spcBef>
                <a:spcPts val="0"/>
              </a:spcBef>
              <a:buFontTx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Long-Term </a:t>
            </a:r>
            <a:r>
              <a:rPr lang="en-US" dirty="0" err="1"/>
              <a:t>dependendencies</a:t>
            </a:r>
            <a:r>
              <a:rPr lang="en-US" dirty="0"/>
              <a:t> </a:t>
            </a:r>
          </a:p>
        </p:txBody>
      </p:sp>
      <p:sp>
        <p:nvSpPr>
          <p:cNvPr id="19" name="Shape 517">
            <a:extLst>
              <a:ext uri="{FF2B5EF4-FFF2-40B4-BE49-F238E27FC236}">
                <a16:creationId xmlns:a16="http://schemas.microsoft.com/office/drawing/2014/main" id="{4459AD13-A00A-2B49-8E76-00B32A680C66}"/>
              </a:ext>
            </a:extLst>
          </p:cNvPr>
          <p:cNvSpPr txBox="1">
            <a:spLocks/>
          </p:cNvSpPr>
          <p:nvPr/>
        </p:nvSpPr>
        <p:spPr bwMode="auto">
          <a:xfrm>
            <a:off x="467544" y="980728"/>
            <a:ext cx="8520600" cy="330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Tw Cen MT" pitchFamily="34" charset="0"/>
                <a:ea typeface="+mn-ea"/>
                <a:cs typeface="Times New Roman" pitchFamily="18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Tw Cen MT" pitchFamily="34" charset="0"/>
                <a:ea typeface="+mn-ea"/>
                <a:cs typeface="Times New Roman" pitchFamily="18" charset="0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Tx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Tw Cen MT" pitchFamily="34" charset="0"/>
                <a:ea typeface="+mn-ea"/>
                <a:cs typeface="Times New Roman" pitchFamily="18" charset="0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Times New Roman" pitchFamily="18" charset="0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Times New Roman" pitchFamily="18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spcBef>
                <a:spcPts val="1000"/>
              </a:spcBef>
            </a:pPr>
            <a:r>
              <a:rPr lang="it-IT" dirty="0" err="1">
                <a:solidFill>
                  <a:srgbClr val="0000FF"/>
                </a:solidFill>
              </a:rPr>
              <a:t>Trick</a:t>
            </a:r>
            <a:r>
              <a:rPr lang="it-IT" dirty="0">
                <a:solidFill>
                  <a:srgbClr val="0000FF"/>
                </a:solidFill>
              </a:rPr>
              <a:t> #1(IRNN)</a:t>
            </a:r>
          </a:p>
          <a:p>
            <a:pPr marL="777875" lvl="1" indent="-228600">
              <a:spcBef>
                <a:spcPts val="1000"/>
              </a:spcBef>
            </a:pPr>
            <a:r>
              <a:rPr lang="en" dirty="0" err="1"/>
              <a:t>W</a:t>
            </a:r>
            <a:r>
              <a:rPr lang="en" baseline="-25000" dirty="0" err="1"/>
              <a:t>h</a:t>
            </a:r>
            <a:r>
              <a:rPr lang="en" dirty="0"/>
              <a:t> initialized to Identity</a:t>
            </a:r>
          </a:p>
          <a:p>
            <a:pPr marL="777875" lvl="1" indent="-228600">
              <a:spcBef>
                <a:spcPts val="1000"/>
              </a:spcBef>
            </a:pPr>
            <a:r>
              <a:rPr lang="en" dirty="0"/>
              <a:t>Activation function: </a:t>
            </a:r>
            <a:r>
              <a:rPr lang="en" dirty="0" err="1"/>
              <a:t>ReLU</a:t>
            </a:r>
            <a:endParaRPr lang="en" dirty="0"/>
          </a:p>
          <a:p>
            <a:pPr marL="777875" lvl="1" indent="-228600">
              <a:spcBef>
                <a:spcPts val="1000"/>
              </a:spcBef>
            </a:pPr>
            <a:endParaRPr lang="en" dirty="0"/>
          </a:p>
          <a:p>
            <a:pPr marL="457200" indent="-228600">
              <a:spcBef>
                <a:spcPts val="1000"/>
              </a:spcBef>
            </a:pPr>
            <a:r>
              <a:rPr lang="en" dirty="0">
                <a:solidFill>
                  <a:srgbClr val="0000FF"/>
                </a:solidFill>
              </a:rPr>
              <a:t>Trick# 2 (np-RNN)</a:t>
            </a:r>
          </a:p>
          <a:p>
            <a:pPr marL="777875" lvl="1" indent="-228600">
              <a:spcBef>
                <a:spcPts val="1000"/>
              </a:spcBef>
            </a:pPr>
            <a:r>
              <a:rPr lang="en" dirty="0"/>
              <a:t> </a:t>
            </a:r>
            <a:r>
              <a:rPr lang="it-IT" dirty="0"/>
              <a:t>Wh  positive definite (+ve </a:t>
            </a:r>
            <a:r>
              <a:rPr lang="it-IT" dirty="0" err="1"/>
              <a:t>real</a:t>
            </a:r>
            <a:r>
              <a:rPr lang="it-IT" dirty="0"/>
              <a:t> </a:t>
            </a:r>
            <a:r>
              <a:rPr lang="it-IT" dirty="0" err="1"/>
              <a:t>eigenvalues</a:t>
            </a:r>
            <a:r>
              <a:rPr lang="it-IT" dirty="0"/>
              <a:t>)  </a:t>
            </a:r>
          </a:p>
          <a:p>
            <a:pPr marL="777875" lvl="1" indent="-228600">
              <a:spcBef>
                <a:spcPts val="1000"/>
              </a:spcBef>
            </a:pPr>
            <a:r>
              <a:rPr lang="it-IT" dirty="0"/>
              <a:t>At </a:t>
            </a:r>
            <a:r>
              <a:rPr lang="it-IT" dirty="0" err="1"/>
              <a:t>least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eigenvalue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1, </a:t>
            </a:r>
            <a:r>
              <a:rPr lang="it-IT" dirty="0" err="1"/>
              <a:t>others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equal</a:t>
            </a:r>
            <a:r>
              <a:rPr lang="it-IT" dirty="0"/>
              <a:t> to </a:t>
            </a:r>
            <a:r>
              <a:rPr lang="it-IT" dirty="0" err="1"/>
              <a:t>one</a:t>
            </a:r>
            <a:endParaRPr lang="it-IT" dirty="0"/>
          </a:p>
          <a:p>
            <a:pPr marL="777875" lvl="1" indent="-228600">
              <a:spcBef>
                <a:spcPts val="1000"/>
              </a:spcBef>
            </a:pPr>
            <a:r>
              <a:rPr lang="it-IT" dirty="0" err="1"/>
              <a:t>Activation</a:t>
            </a:r>
            <a:r>
              <a:rPr lang="it-IT" dirty="0"/>
              <a:t> </a:t>
            </a:r>
            <a:r>
              <a:rPr lang="it-IT" dirty="0" err="1"/>
              <a:t>function</a:t>
            </a:r>
            <a:r>
              <a:rPr lang="it-IT" dirty="0"/>
              <a:t>: </a:t>
            </a:r>
            <a:r>
              <a:rPr lang="it-IT" dirty="0" err="1"/>
              <a:t>ReLU</a:t>
            </a:r>
            <a:endParaRPr lang="it-IT" dirty="0"/>
          </a:p>
          <a:p>
            <a:pPr marL="777875" lvl="1" indent="-228600">
              <a:spcBef>
                <a:spcPts val="1000"/>
              </a:spcBef>
            </a:pPr>
            <a:endParaRPr lang="en" dirty="0"/>
          </a:p>
          <a:p>
            <a:pPr marL="777875" lvl="1" indent="-228600">
              <a:spcBef>
                <a:spcPts val="1000"/>
              </a:spcBef>
            </a:pPr>
            <a:endParaRPr lang="it-IT" dirty="0"/>
          </a:p>
          <a:p>
            <a:pPr>
              <a:spcBef>
                <a:spcPts val="0"/>
              </a:spcBef>
              <a:buFontTx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462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Long Short-Term Memory </a:t>
            </a:r>
          </a:p>
        </p:txBody>
      </p:sp>
      <p:pic>
        <p:nvPicPr>
          <p:cNvPr id="5" name="Shape 575" descr="http://tc.sinaimg.cn/maxwidth.800/tc.service.weibo.com/cdn_images_1_medium_com/58ad765e09eacb5116c9dfc5897c7296.png">
            <a:extLst>
              <a:ext uri="{FF2B5EF4-FFF2-40B4-BE49-F238E27FC236}">
                <a16:creationId xmlns:a16="http://schemas.microsoft.com/office/drawing/2014/main" id="{1856F344-2DC6-7A4E-96D3-0928302956F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3775" y="1556792"/>
            <a:ext cx="762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68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B856814-E993-C544-B946-8DD811E0C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327606-4A0E-0044-9B38-34C0E2BED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Gated RNNs</a:t>
            </a:r>
          </a:p>
          <a:p>
            <a:pPr lvl="1"/>
            <a:r>
              <a:rPr lang="en-GB" dirty="0">
                <a:solidFill>
                  <a:srgbClr val="0000FF"/>
                </a:solidFill>
              </a:rPr>
              <a:t>Long Short-Term memory</a:t>
            </a:r>
          </a:p>
          <a:p>
            <a:pPr lvl="1"/>
            <a:r>
              <a:rPr lang="en-GB" dirty="0">
                <a:solidFill>
                  <a:srgbClr val="0000FF"/>
                </a:solidFill>
              </a:rPr>
              <a:t>Gated Recurrent Unit</a:t>
            </a:r>
          </a:p>
          <a:p>
            <a:pPr lvl="1"/>
            <a:endParaRPr lang="en-GB" dirty="0">
              <a:solidFill>
                <a:srgbClr val="0000FF"/>
              </a:solidFill>
            </a:endParaRPr>
          </a:p>
          <a:p>
            <a:r>
              <a:rPr lang="en-GB" dirty="0">
                <a:solidFill>
                  <a:srgbClr val="0000FF"/>
                </a:solidFill>
              </a:rPr>
              <a:t>Idea</a:t>
            </a:r>
          </a:p>
          <a:p>
            <a:pPr lvl="1"/>
            <a:r>
              <a:rPr lang="en-GB" dirty="0"/>
              <a:t>creating paths through time that have derivatives that neither vanish nor explode</a:t>
            </a:r>
          </a:p>
          <a:p>
            <a:pPr lvl="1"/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76E80A3E-FB90-7942-8F71-C839B4D8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Gated RNNs</a:t>
            </a:r>
          </a:p>
        </p:txBody>
      </p:sp>
    </p:spTree>
    <p:extLst>
      <p:ext uri="{BB962C8B-B14F-4D97-AF65-F5344CB8AC3E}">
        <p14:creationId xmlns:p14="http://schemas.microsoft.com/office/powerpoint/2010/main" val="137513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B856814-E993-C544-B946-8DD811E0C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76E80A3E-FB90-7942-8F71-C839B4D8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Gated RNNs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B9D8FFB-B9F2-484B-8D3A-1C17E22ED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992212"/>
            <a:ext cx="59436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2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398600" y="6453212"/>
            <a:ext cx="2133600" cy="476250"/>
          </a:xfrm>
        </p:spPr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LSTM cell</a:t>
            </a:r>
          </a:p>
        </p:txBody>
      </p:sp>
      <p:pic>
        <p:nvPicPr>
          <p:cNvPr id="31" name="Picture 3">
            <a:extLst>
              <a:ext uri="{FF2B5EF4-FFF2-40B4-BE49-F238E27FC236}">
                <a16:creationId xmlns:a16="http://schemas.microsoft.com/office/drawing/2014/main" id="{16CE8BE7-413E-0945-9719-A4EE44BF8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6" y="1267853"/>
            <a:ext cx="8244408" cy="309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3CDCD170-B444-DA4E-9E56-1C38F411C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68" y="4800600"/>
            <a:ext cx="62484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5">
            <a:extLst>
              <a:ext uri="{FF2B5EF4-FFF2-40B4-BE49-F238E27FC236}">
                <a16:creationId xmlns:a16="http://schemas.microsoft.com/office/drawing/2014/main" id="{798BAA37-1DAA-E848-A135-B771EF973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825" y="5029200"/>
            <a:ext cx="30099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/>
              <a:t>The core idea is this cell state C</a:t>
            </a:r>
            <a:r>
              <a:rPr lang="en-US" altLang="it-IT" sz="1800" baseline="-25000"/>
              <a:t>t</a:t>
            </a:r>
            <a:r>
              <a:rPr lang="en-US" altLang="it-IT" sz="1800"/>
              <a:t>, it is changed slowly, with only minor linear interactions. It is very easy for information to flow along it unchanged.</a:t>
            </a:r>
          </a:p>
        </p:txBody>
      </p:sp>
      <p:sp>
        <p:nvSpPr>
          <p:cNvPr id="34" name="TextBox 6">
            <a:extLst>
              <a:ext uri="{FF2B5EF4-FFF2-40B4-BE49-F238E27FC236}">
                <a16:creationId xmlns:a16="http://schemas.microsoft.com/office/drawing/2014/main" id="{311DCCC4-53DA-B549-A4DC-2E7611665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4290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/>
              <a:t>h</a:t>
            </a:r>
            <a:r>
              <a:rPr lang="en-US" altLang="it-IT" sz="1800" baseline="-25000"/>
              <a:t>t-1</a:t>
            </a:r>
            <a:endParaRPr lang="en-US" altLang="it-IT" sz="1800"/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CEFDB8E5-AA2F-F94F-87B9-1077EDDB9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175" y="1839913"/>
            <a:ext cx="53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/>
              <a:t>C</a:t>
            </a:r>
            <a:r>
              <a:rPr lang="en-US" altLang="it-IT" sz="1800" baseline="-25000"/>
              <a:t>t-1</a:t>
            </a:r>
            <a:endParaRPr lang="en-US" altLang="it-IT" sz="1800"/>
          </a:p>
        </p:txBody>
      </p:sp>
      <p:sp>
        <p:nvSpPr>
          <p:cNvPr id="36" name="TextBox 8">
            <a:extLst>
              <a:ext uri="{FF2B5EF4-FFF2-40B4-BE49-F238E27FC236}">
                <a16:creationId xmlns:a16="http://schemas.microsoft.com/office/drawing/2014/main" id="{C6B9876D-F3E9-8D4C-A387-4E2CF1A5E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85800"/>
            <a:ext cx="2443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/>
              <a:t>This sigmoid gate </a:t>
            </a:r>
          </a:p>
          <a:p>
            <a:pPr eaLnBrk="1" hangingPunct="1"/>
            <a:r>
              <a:rPr lang="en-US" altLang="it-IT" sz="1800"/>
              <a:t>determines how much</a:t>
            </a:r>
          </a:p>
          <a:p>
            <a:pPr eaLnBrk="1" hangingPunct="1"/>
            <a:r>
              <a:rPr lang="en-US" altLang="it-IT" sz="1800"/>
              <a:t>information goes thru</a:t>
            </a:r>
          </a:p>
        </p:txBody>
      </p:sp>
      <p:cxnSp>
        <p:nvCxnSpPr>
          <p:cNvPr id="37" name="Straight Arrow Connector 10">
            <a:extLst>
              <a:ext uri="{FF2B5EF4-FFF2-40B4-BE49-F238E27FC236}">
                <a16:creationId xmlns:a16="http://schemas.microsoft.com/office/drawing/2014/main" id="{9C6B1F6E-9B46-794E-9A75-DEFA88AF8CF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581400" y="1752600"/>
            <a:ext cx="15240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Box 11">
            <a:extLst>
              <a:ext uri="{FF2B5EF4-FFF2-40B4-BE49-F238E27FC236}">
                <a16:creationId xmlns:a16="http://schemas.microsoft.com/office/drawing/2014/main" id="{5EA4C60F-FC4B-3F4D-B765-5DE58897E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762000"/>
            <a:ext cx="2687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/>
              <a:t>This decides what info</a:t>
            </a:r>
          </a:p>
          <a:p>
            <a:pPr eaLnBrk="1" hangingPunct="1"/>
            <a:r>
              <a:rPr lang="en-US" altLang="it-IT" sz="1800"/>
              <a:t>Is to add to the cell state</a:t>
            </a:r>
          </a:p>
        </p:txBody>
      </p:sp>
      <p:cxnSp>
        <p:nvCxnSpPr>
          <p:cNvPr id="39" name="Straight Arrow Connector 13">
            <a:extLst>
              <a:ext uri="{FF2B5EF4-FFF2-40B4-BE49-F238E27FC236}">
                <a16:creationId xmlns:a16="http://schemas.microsoft.com/office/drawing/2014/main" id="{600DCFAB-63F1-064C-B6A7-904AAC781D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38600" y="1752600"/>
            <a:ext cx="152400" cy="990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Box 14">
            <a:extLst>
              <a:ext uri="{FF2B5EF4-FFF2-40B4-BE49-F238E27FC236}">
                <a16:creationId xmlns:a16="http://schemas.microsoft.com/office/drawing/2014/main" id="{DD31A7B6-A867-4446-8950-F74EF2BED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704875"/>
            <a:ext cx="1892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dirty="0"/>
              <a:t>Output gate </a:t>
            </a:r>
          </a:p>
          <a:p>
            <a:pPr eaLnBrk="1" hangingPunct="1"/>
            <a:r>
              <a:rPr lang="en-US" altLang="it-IT" sz="1800" dirty="0"/>
              <a:t>Controls what </a:t>
            </a:r>
          </a:p>
          <a:p>
            <a:pPr eaLnBrk="1" hangingPunct="1"/>
            <a:r>
              <a:rPr lang="en-US" altLang="it-IT" sz="1800" dirty="0"/>
              <a:t>goes into output</a:t>
            </a:r>
          </a:p>
        </p:txBody>
      </p:sp>
      <p:cxnSp>
        <p:nvCxnSpPr>
          <p:cNvPr id="41" name="Straight Arrow Connector 16">
            <a:extLst>
              <a:ext uri="{FF2B5EF4-FFF2-40B4-BE49-F238E27FC236}">
                <a16:creationId xmlns:a16="http://schemas.microsoft.com/office/drawing/2014/main" id="{A9814924-339B-D44B-9818-6EC68AF40E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95800" y="1752600"/>
            <a:ext cx="533400" cy="990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extBox 17">
            <a:extLst>
              <a:ext uri="{FF2B5EF4-FFF2-40B4-BE49-F238E27FC236}">
                <a16:creationId xmlns:a16="http://schemas.microsoft.com/office/drawing/2014/main" id="{40DE9480-2D99-DE4E-A449-D5E38CE7B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768" y="4495800"/>
            <a:ext cx="1493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/>
              <a:t>Forget  input</a:t>
            </a:r>
          </a:p>
          <a:p>
            <a:pPr eaLnBrk="1" hangingPunct="1"/>
            <a:r>
              <a:rPr lang="en-US" altLang="it-IT" sz="1800"/>
              <a:t>gate      gate</a:t>
            </a:r>
          </a:p>
        </p:txBody>
      </p:sp>
      <p:cxnSp>
        <p:nvCxnSpPr>
          <p:cNvPr id="43" name="Straight Arrow Connector 19">
            <a:extLst>
              <a:ext uri="{FF2B5EF4-FFF2-40B4-BE49-F238E27FC236}">
                <a16:creationId xmlns:a16="http://schemas.microsoft.com/office/drawing/2014/main" id="{E6785E1A-6AF7-5F46-AA8E-ADB3E92ECF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45768" y="5105400"/>
            <a:ext cx="76200" cy="228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21">
            <a:extLst>
              <a:ext uri="{FF2B5EF4-FFF2-40B4-BE49-F238E27FC236}">
                <a16:creationId xmlns:a16="http://schemas.microsoft.com/office/drawing/2014/main" id="{5C68B851-7FDB-8D4F-8AD9-6777EDA031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31568" y="5105400"/>
            <a:ext cx="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TextBox 1">
            <a:extLst>
              <a:ext uri="{FF2B5EF4-FFF2-40B4-BE49-F238E27FC236}">
                <a16:creationId xmlns:a16="http://schemas.microsoft.com/office/drawing/2014/main" id="{BAF9AAB3-D27D-4C4E-87DE-CA56F48DF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58" y="5219700"/>
            <a:ext cx="32367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dirty="0">
                <a:solidFill>
                  <a:srgbClr val="FF0000"/>
                </a:solidFill>
              </a:rPr>
              <a:t>Why sigmoid or tanh:</a:t>
            </a:r>
          </a:p>
          <a:p>
            <a:pPr eaLnBrk="1" hangingPunct="1"/>
            <a:r>
              <a:rPr lang="en-US" altLang="it-IT" sz="1800" dirty="0"/>
              <a:t>Sigmoid: 0,1 gating as switch.</a:t>
            </a:r>
          </a:p>
          <a:p>
            <a:pPr eaLnBrk="1" hangingPunct="1"/>
            <a:r>
              <a:rPr lang="en-US" altLang="it-IT" sz="1800" dirty="0"/>
              <a:t>Vanishing gradient problem in</a:t>
            </a:r>
          </a:p>
          <a:p>
            <a:pPr eaLnBrk="1" hangingPunct="1"/>
            <a:r>
              <a:rPr lang="en-US" altLang="it-IT" sz="1800" dirty="0"/>
              <a:t>LSTM is handled already.</a:t>
            </a:r>
          </a:p>
        </p:txBody>
      </p:sp>
    </p:spTree>
    <p:extLst>
      <p:ext uri="{BB962C8B-B14F-4D97-AF65-F5344CB8AC3E}">
        <p14:creationId xmlns:p14="http://schemas.microsoft.com/office/powerpoint/2010/main" val="397025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5" grpId="0"/>
      <p:bldP spid="36" grpId="0"/>
      <p:bldP spid="36" grpId="1"/>
      <p:bldP spid="38" grpId="0"/>
      <p:bldP spid="38" grpId="1"/>
      <p:bldP spid="40" grpId="0"/>
      <p:bldP spid="40" grpId="1"/>
      <p:bldP spid="42" grpId="0"/>
      <p:bldP spid="4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36277</TotalTime>
  <Words>458</Words>
  <Application>Microsoft Macintosh PowerPoint</Application>
  <PresentationFormat>Presentazione su schermo (4:3)</PresentationFormat>
  <Paragraphs>118</Paragraphs>
  <Slides>20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9" baseType="lpstr">
      <vt:lpstr>Arial</vt:lpstr>
      <vt:lpstr>Calibri</vt:lpstr>
      <vt:lpstr>Comic Sans MS</vt:lpstr>
      <vt:lpstr>Helvetica</vt:lpstr>
      <vt:lpstr>Open Sans</vt:lpstr>
      <vt:lpstr>Tw Cen MT</vt:lpstr>
      <vt:lpstr>Wingdings</vt:lpstr>
      <vt:lpstr>Wingdings 2</vt:lpstr>
      <vt:lpstr>13_asd</vt:lpstr>
      <vt:lpstr>Presentazione standard di PowerPoint</vt:lpstr>
      <vt:lpstr>Question 25</vt:lpstr>
      <vt:lpstr>Long-Term dependendencies </vt:lpstr>
      <vt:lpstr>Long-Term dependendencies </vt:lpstr>
      <vt:lpstr>Long-Term dependendencies </vt:lpstr>
      <vt:lpstr>Long Short-Term Memory </vt:lpstr>
      <vt:lpstr>Gated RNNs</vt:lpstr>
      <vt:lpstr>Gated RNNs</vt:lpstr>
      <vt:lpstr>LSTM cell</vt:lpstr>
      <vt:lpstr>LSTM cell</vt:lpstr>
      <vt:lpstr>LSTM cell</vt:lpstr>
      <vt:lpstr>RNN vs LSTM</vt:lpstr>
      <vt:lpstr>Peephole LSTM</vt:lpstr>
      <vt:lpstr>Gated Recurrent Unit (GRU)</vt:lpstr>
      <vt:lpstr>Clipping gradients</vt:lpstr>
      <vt:lpstr>RNN vs LSTM</vt:lpstr>
      <vt:lpstr>RNN vs LSTM</vt:lpstr>
      <vt:lpstr>Sequence to sequence chat model</vt:lpstr>
      <vt:lpstr>Speech recognition RNN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363</cp:revision>
  <dcterms:modified xsi:type="dcterms:W3CDTF">2023-02-04T20:37:27Z</dcterms:modified>
</cp:coreProperties>
</file>