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2"/>
  </p:notesMasterIdLst>
  <p:sldIdLst>
    <p:sldId id="286" r:id="rId2"/>
    <p:sldId id="298" r:id="rId3"/>
    <p:sldId id="398" r:id="rId4"/>
    <p:sldId id="399" r:id="rId5"/>
    <p:sldId id="400" r:id="rId6"/>
    <p:sldId id="401" r:id="rId7"/>
    <p:sldId id="402" r:id="rId8"/>
    <p:sldId id="403" r:id="rId9"/>
    <p:sldId id="404" r:id="rId10"/>
    <p:sldId id="405" r:id="rId11"/>
    <p:sldId id="431" r:id="rId12"/>
    <p:sldId id="432" r:id="rId13"/>
    <p:sldId id="433" r:id="rId14"/>
    <p:sldId id="434" r:id="rId15"/>
    <p:sldId id="435" r:id="rId16"/>
    <p:sldId id="436" r:id="rId17"/>
    <p:sldId id="437" r:id="rId18"/>
    <p:sldId id="438" r:id="rId19"/>
    <p:sldId id="439" r:id="rId20"/>
    <p:sldId id="440" r:id="rId21"/>
    <p:sldId id="441" r:id="rId22"/>
    <p:sldId id="442" r:id="rId23"/>
    <p:sldId id="443" r:id="rId24"/>
    <p:sldId id="444" r:id="rId25"/>
    <p:sldId id="446" r:id="rId26"/>
    <p:sldId id="445" r:id="rId27"/>
    <p:sldId id="447" r:id="rId28"/>
    <p:sldId id="449" r:id="rId29"/>
    <p:sldId id="450" r:id="rId30"/>
    <p:sldId id="425" r:id="rId31"/>
  </p:sldIdLst>
  <p:sldSz cx="9144000" cy="6858000" type="screen4x3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614D2"/>
    <a:srgbClr val="006699"/>
    <a:srgbClr val="4507DF"/>
    <a:srgbClr val="0066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6" autoAdjust="0"/>
    <p:restoredTop sz="93061" autoAdjust="0"/>
  </p:normalViewPr>
  <p:slideViewPr>
    <p:cSldViewPr>
      <p:cViewPr varScale="1">
        <p:scale>
          <a:sx n="119" d="100"/>
          <a:sy n="119" d="100"/>
        </p:scale>
        <p:origin x="23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13A91-428B-43A1-B121-A38FECBC4285}" type="datetimeFigureOut">
              <a:rPr lang="it-IT" smtClean="0"/>
              <a:pPr/>
              <a:t>04/02/23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BF785-1ABB-4769-9A76-4D2C63D1EE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53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2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2311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30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56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5714" y="0"/>
            <a:ext cx="2451100" cy="812800"/>
          </a:xfrm>
          <a:prstGeom prst="rect">
            <a:avLst/>
          </a:prstGeom>
        </p:spPr>
      </p:pic>
      <p:sp>
        <p:nvSpPr>
          <p:cNvPr id="6" name="CasellaDiTesto 5"/>
          <p:cNvSpPr txBox="1"/>
          <p:nvPr userDrawn="1"/>
        </p:nvSpPr>
        <p:spPr>
          <a:xfrm>
            <a:off x="32440" y="1658411"/>
            <a:ext cx="91115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0000FF"/>
                </a:solidFill>
              </a:rPr>
              <a:t>Machine Learning (Part II)</a:t>
            </a:r>
            <a:endParaRPr lang="it-IT" sz="4000" baseline="0" dirty="0">
              <a:solidFill>
                <a:srgbClr val="0000FF"/>
              </a:solidFill>
            </a:endParaRPr>
          </a:p>
          <a:p>
            <a:pPr algn="ctr"/>
            <a:endParaRPr lang="it-IT" sz="2000" baseline="0" dirty="0"/>
          </a:p>
          <a:p>
            <a:pPr algn="ctr"/>
            <a:endParaRPr lang="it-IT" sz="4000" baseline="0" dirty="0">
              <a:solidFill>
                <a:schemeClr val="tx1"/>
              </a:solidFill>
            </a:endParaRPr>
          </a:p>
          <a:p>
            <a:pPr algn="ctr"/>
            <a:r>
              <a:rPr lang="it-IT" sz="4000" baseline="0" dirty="0">
                <a:solidFill>
                  <a:srgbClr val="C00000"/>
                </a:solidFill>
              </a:rPr>
              <a:t>Test</a:t>
            </a:r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r>
              <a:rPr lang="it-IT" sz="2400" baseline="0" dirty="0">
                <a:solidFill>
                  <a:srgbClr val="0000FF"/>
                </a:solidFill>
              </a:rPr>
              <a:t>Angelo Ciaramella</a:t>
            </a:r>
          </a:p>
          <a:p>
            <a:pPr algn="ctr"/>
            <a:r>
              <a:rPr lang="it-IT" sz="2400" baseline="0" dirty="0">
                <a:solidFill>
                  <a:srgbClr val="800000"/>
                </a:solidFill>
              </a:rPr>
              <a:t>    </a:t>
            </a:r>
            <a:endParaRPr lang="it-IT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71406" y="264368"/>
            <a:ext cx="500066" cy="6477000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tint val="50980"/>
                  <a:invGamma/>
                  <a:alpha val="0"/>
                </a:srgbClr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t-IT" sz="20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32" y="6453212"/>
            <a:ext cx="21336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spcAft>
                <a:spcPct val="0"/>
              </a:spcAft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BBDFFD-5F33-4B8C-96E8-C45530002C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3000">
                <a:latin typeface="Tw Cen MT" pitchFamily="34" charset="0"/>
                <a:cs typeface="Times New Roman" pitchFamily="18" charset="0"/>
              </a:defRPr>
            </a:lvl1pPr>
            <a:lvl2pPr>
              <a:buFontTx/>
              <a:buBlip>
                <a:blip r:embed="rId3"/>
              </a:buBlip>
              <a:defRPr>
                <a:latin typeface="Tw Cen MT" pitchFamily="34" charset="0"/>
                <a:cs typeface="Times New Roman" pitchFamily="18" charset="0"/>
              </a:defRPr>
            </a:lvl2pPr>
            <a:lvl3pPr>
              <a:buFontTx/>
              <a:buBlip>
                <a:blip r:embed="rId4"/>
              </a:buBlip>
              <a:defRPr>
                <a:latin typeface="Tw Cen MT" pitchFamily="34" charset="0"/>
                <a:cs typeface="Times New Roman" pitchFamily="18" charset="0"/>
              </a:defRPr>
            </a:lvl3pPr>
            <a:lvl4pPr>
              <a:buFontTx/>
              <a:buBlip>
                <a:blip r:embed="rId5"/>
              </a:buBlip>
              <a:defRPr>
                <a:latin typeface="Tw Cen MT" pitchFamily="34" charset="0"/>
                <a:cs typeface="Times New Roman" pitchFamily="18" charset="0"/>
              </a:defRPr>
            </a:lvl4pPr>
            <a:lvl5pPr>
              <a:buFontTx/>
              <a:buBlip>
                <a:blip r:embed="rId6"/>
              </a:buBlip>
              <a:defRPr>
                <a:latin typeface="Tw Cen MT" pitchFamily="34" charset="0"/>
                <a:cs typeface="Times New Roman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CasellaDiTesto 9"/>
          <p:cNvSpPr txBox="1"/>
          <p:nvPr userDrawn="1"/>
        </p:nvSpPr>
        <p:spPr>
          <a:xfrm rot="16200000">
            <a:off x="-2503972" y="3351493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0000FF"/>
                </a:solidFill>
                <a:latin typeface="Tw Cen MT" pitchFamily="34" charset="0"/>
              </a:rPr>
              <a:t>ML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–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Verification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tests</a:t>
            </a:r>
            <a:endParaRPr lang="it-IT" sz="1800" dirty="0">
              <a:solidFill>
                <a:srgbClr val="0000FF"/>
              </a:solidFill>
              <a:latin typeface="Tw Cen MT" pitchFamily="34" charset="0"/>
            </a:endParaRPr>
          </a:p>
        </p:txBody>
      </p:sp>
      <p:pic>
        <p:nvPicPr>
          <p:cNvPr id="14" name="Immagine 10" descr="kandinsky17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34938" y="6500834"/>
            <a:ext cx="365096" cy="281614"/>
          </a:xfrm>
          <a:prstGeom prst="rect">
            <a:avLst/>
          </a:prstGeom>
        </p:spPr>
      </p:pic>
      <p:sp>
        <p:nvSpPr>
          <p:cNvPr id="16" name="Line 2"/>
          <p:cNvSpPr>
            <a:spLocks noChangeShapeType="1"/>
          </p:cNvSpPr>
          <p:nvPr userDrawn="1"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>
            <a:lvl1pPr algn="l">
              <a:defRPr sz="3200">
                <a:solidFill>
                  <a:srgbClr val="0000FF"/>
                </a:solidFill>
                <a:latin typeface="Comic Sans MS" pitchFamily="66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7938"/>
            <a:ext cx="81534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2291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1271588"/>
            <a:ext cx="533400" cy="292100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u="none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70A50C4-73D1-422B-A187-AA4FA0AFFF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tif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.gif"/><Relationship Id="rId7" Type="http://schemas.openxmlformats.org/officeDocument/2006/relationships/image" Target="../media/image4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Vanilla RNN cell</a:t>
            </a:r>
          </a:p>
        </p:txBody>
      </p:sp>
      <p:pic>
        <p:nvPicPr>
          <p:cNvPr id="9" name="Shape 180">
            <a:extLst>
              <a:ext uri="{FF2B5EF4-FFF2-40B4-BE49-F238E27FC236}">
                <a16:creationId xmlns:a16="http://schemas.microsoft.com/office/drawing/2014/main" id="{2BEADD25-A75A-DD40-A441-75BEC84C8F1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54005" y="1885487"/>
            <a:ext cx="2600325" cy="124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81">
            <a:extLst>
              <a:ext uri="{FF2B5EF4-FFF2-40B4-BE49-F238E27FC236}">
                <a16:creationId xmlns:a16="http://schemas.microsoft.com/office/drawing/2014/main" id="{CCD11608-13E3-7140-BA8E-B513CA6E6EA1}"/>
              </a:ext>
            </a:extLst>
          </p:cNvPr>
          <p:cNvSpPr/>
          <p:nvPr/>
        </p:nvSpPr>
        <p:spPr>
          <a:xfrm>
            <a:off x="4493343" y="2562825"/>
            <a:ext cx="1962500" cy="652650"/>
          </a:xfrm>
          <a:custGeom>
            <a:avLst/>
            <a:gdLst/>
            <a:ahLst/>
            <a:cxnLst/>
            <a:rect l="0" t="0" r="0" b="0"/>
            <a:pathLst>
              <a:path w="78500" h="26106" extrusionOk="0">
                <a:moveTo>
                  <a:pt x="78500" y="0"/>
                </a:moveTo>
                <a:cubicBezTo>
                  <a:pt x="75336" y="4275"/>
                  <a:pt x="72599" y="23002"/>
                  <a:pt x="59516" y="25653"/>
                </a:cubicBezTo>
                <a:cubicBezTo>
                  <a:pt x="46432" y="28303"/>
                  <a:pt x="9919" y="17529"/>
                  <a:pt x="0" y="15905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11" name="Shape 182">
            <a:extLst>
              <a:ext uri="{FF2B5EF4-FFF2-40B4-BE49-F238E27FC236}">
                <a16:creationId xmlns:a16="http://schemas.microsoft.com/office/drawing/2014/main" id="{BDD4DF5D-CFA3-D74B-9328-A7F2A41A5C46}"/>
              </a:ext>
            </a:extLst>
          </p:cNvPr>
          <p:cNvSpPr txBox="1"/>
          <p:nvPr/>
        </p:nvSpPr>
        <p:spPr>
          <a:xfrm>
            <a:off x="6263443" y="2754450"/>
            <a:ext cx="1611900" cy="37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next time step</a:t>
            </a:r>
          </a:p>
        </p:txBody>
      </p:sp>
      <p:pic>
        <p:nvPicPr>
          <p:cNvPr id="12" name="Shape 184">
            <a:extLst>
              <a:ext uri="{FF2B5EF4-FFF2-40B4-BE49-F238E27FC236}">
                <a16:creationId xmlns:a16="http://schemas.microsoft.com/office/drawing/2014/main" id="{36511D57-CEFE-2A4C-AE39-C8F03BB2911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3267" y="4221849"/>
            <a:ext cx="4397466" cy="625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85">
            <a:extLst>
              <a:ext uri="{FF2B5EF4-FFF2-40B4-BE49-F238E27FC236}">
                <a16:creationId xmlns:a16="http://schemas.microsoft.com/office/drawing/2014/main" id="{5BA59786-EE85-2F46-A912-0CFE54B179DA}"/>
              </a:ext>
            </a:extLst>
          </p:cNvPr>
          <p:cNvSpPr txBox="1"/>
          <p:nvPr/>
        </p:nvSpPr>
        <p:spPr>
          <a:xfrm>
            <a:off x="1093868" y="2063500"/>
            <a:ext cx="2714100" cy="707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127000" lvl="0" rtl="0">
              <a:spcBef>
                <a:spcPts val="0"/>
              </a:spcBef>
              <a:buSzPct val="100000"/>
            </a:pPr>
            <a:r>
              <a:rPr lang="en" sz="2000" dirty="0" err="1">
                <a:latin typeface="Open Sans"/>
                <a:ea typeface="Open Sans"/>
                <a:cs typeface="Open Sans"/>
                <a:sym typeface="Open Sans"/>
              </a:rPr>
              <a:t>x</a:t>
            </a:r>
            <a:r>
              <a:rPr lang="en" sz="2000" baseline="-25000" dirty="0" err="1"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" sz="2000" dirty="0">
                <a:latin typeface="Open Sans"/>
                <a:ea typeface="Open Sans"/>
                <a:cs typeface="Open Sans"/>
                <a:sym typeface="Open Sans"/>
              </a:rPr>
              <a:t>: Input at time t</a:t>
            </a:r>
          </a:p>
          <a:p>
            <a:pPr marL="127000" lvl="0" rtl="0">
              <a:spcBef>
                <a:spcPts val="0"/>
              </a:spcBef>
              <a:buSzPct val="100000"/>
            </a:pPr>
            <a:r>
              <a:rPr lang="en" sz="2000" dirty="0">
                <a:latin typeface="Open Sans"/>
                <a:ea typeface="Open Sans"/>
                <a:cs typeface="Open Sans"/>
                <a:sym typeface="Open Sans"/>
              </a:rPr>
              <a:t>h</a:t>
            </a:r>
            <a:r>
              <a:rPr lang="en" sz="2000" baseline="-25000" dirty="0">
                <a:latin typeface="Open Sans"/>
                <a:ea typeface="Open Sans"/>
                <a:cs typeface="Open Sans"/>
                <a:sym typeface="Open Sans"/>
              </a:rPr>
              <a:t>t-1</a:t>
            </a:r>
            <a:r>
              <a:rPr lang="en" sz="2000" dirty="0">
                <a:latin typeface="Open Sans"/>
                <a:ea typeface="Open Sans"/>
                <a:cs typeface="Open Sans"/>
                <a:sym typeface="Open Sans"/>
              </a:rPr>
              <a:t>: State at time t-1</a:t>
            </a:r>
          </a:p>
        </p:txBody>
      </p:sp>
    </p:spTree>
    <p:extLst>
      <p:ext uri="{BB962C8B-B14F-4D97-AF65-F5344CB8AC3E}">
        <p14:creationId xmlns:p14="http://schemas.microsoft.com/office/powerpoint/2010/main" val="595056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Unfolding</a:t>
            </a:r>
          </a:p>
        </p:txBody>
      </p:sp>
      <p:pic>
        <p:nvPicPr>
          <p:cNvPr id="14" name="Shape 191">
            <a:extLst>
              <a:ext uri="{FF2B5EF4-FFF2-40B4-BE49-F238E27FC236}">
                <a16:creationId xmlns:a16="http://schemas.microsoft.com/office/drawing/2014/main" id="{61EADB10-61F4-2149-823A-C15AD65A7E3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756" y="1731499"/>
            <a:ext cx="710477" cy="344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192">
            <a:extLst>
              <a:ext uri="{FF2B5EF4-FFF2-40B4-BE49-F238E27FC236}">
                <a16:creationId xmlns:a16="http://schemas.microsoft.com/office/drawing/2014/main" id="{2AE83067-44BF-114C-B1F6-462B5352CF8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4732" y="1731499"/>
            <a:ext cx="710477" cy="344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93">
            <a:extLst>
              <a:ext uri="{FF2B5EF4-FFF2-40B4-BE49-F238E27FC236}">
                <a16:creationId xmlns:a16="http://schemas.microsoft.com/office/drawing/2014/main" id="{A2EA854D-A930-A943-B0BD-9FB1608FCA4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3699" y="1731499"/>
            <a:ext cx="717056" cy="344202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94">
            <a:extLst>
              <a:ext uri="{FF2B5EF4-FFF2-40B4-BE49-F238E27FC236}">
                <a16:creationId xmlns:a16="http://schemas.microsoft.com/office/drawing/2014/main" id="{F653ED77-94E5-D248-A877-DBB6D93A4AB4}"/>
              </a:ext>
            </a:extLst>
          </p:cNvPr>
          <p:cNvSpPr/>
          <p:nvPr/>
        </p:nvSpPr>
        <p:spPr>
          <a:xfrm>
            <a:off x="1266681" y="3271324"/>
            <a:ext cx="872225" cy="2006450"/>
          </a:xfrm>
          <a:custGeom>
            <a:avLst/>
            <a:gdLst/>
            <a:ahLst/>
            <a:cxnLst/>
            <a:rect l="0" t="0" r="0" b="0"/>
            <a:pathLst>
              <a:path w="34889" h="80258" extrusionOk="0">
                <a:moveTo>
                  <a:pt x="0" y="2207"/>
                </a:moveTo>
                <a:cubicBezTo>
                  <a:pt x="1881" y="2976"/>
                  <a:pt x="8722" y="-5574"/>
                  <a:pt x="11288" y="6825"/>
                </a:cubicBezTo>
                <a:cubicBezTo>
                  <a:pt x="13853" y="19224"/>
                  <a:pt x="11458" y="65998"/>
                  <a:pt x="15392" y="76602"/>
                </a:cubicBezTo>
                <a:cubicBezTo>
                  <a:pt x="19325" y="87205"/>
                  <a:pt x="31639" y="71471"/>
                  <a:pt x="34889" y="70445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18" name="Shape 195">
            <a:extLst>
              <a:ext uri="{FF2B5EF4-FFF2-40B4-BE49-F238E27FC236}">
                <a16:creationId xmlns:a16="http://schemas.microsoft.com/office/drawing/2014/main" id="{F390C57E-88B9-D642-AF48-9A726B4403A3}"/>
              </a:ext>
            </a:extLst>
          </p:cNvPr>
          <p:cNvSpPr/>
          <p:nvPr/>
        </p:nvSpPr>
        <p:spPr>
          <a:xfrm>
            <a:off x="864781" y="2621025"/>
            <a:ext cx="2586000" cy="436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6">
            <a:extLst>
              <a:ext uri="{FF2B5EF4-FFF2-40B4-BE49-F238E27FC236}">
                <a16:creationId xmlns:a16="http://schemas.microsoft.com/office/drawing/2014/main" id="{CFE0F134-8B61-2646-A4A7-78BF76789E3E}"/>
              </a:ext>
            </a:extLst>
          </p:cNvPr>
          <p:cNvSpPr txBox="1"/>
          <p:nvPr/>
        </p:nvSpPr>
        <p:spPr>
          <a:xfrm>
            <a:off x="4718231" y="3234400"/>
            <a:ext cx="2893500" cy="436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Weights shared over time!</a:t>
            </a:r>
          </a:p>
        </p:txBody>
      </p:sp>
      <p:cxnSp>
        <p:nvCxnSpPr>
          <p:cNvPr id="20" name="Shape 197">
            <a:extLst>
              <a:ext uri="{FF2B5EF4-FFF2-40B4-BE49-F238E27FC236}">
                <a16:creationId xmlns:a16="http://schemas.microsoft.com/office/drawing/2014/main" id="{66F06081-2DB9-C94E-8806-BB47C60B8D51}"/>
              </a:ext>
            </a:extLst>
          </p:cNvPr>
          <p:cNvCxnSpPr>
            <a:stCxn id="19" idx="1"/>
            <a:endCxn id="18" idx="3"/>
          </p:cNvCxnSpPr>
          <p:nvPr/>
        </p:nvCxnSpPr>
        <p:spPr>
          <a:xfrm rot="10800000">
            <a:off x="3450731" y="2839000"/>
            <a:ext cx="1267500" cy="61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21" name="Shape 198">
            <a:extLst>
              <a:ext uri="{FF2B5EF4-FFF2-40B4-BE49-F238E27FC236}">
                <a16:creationId xmlns:a16="http://schemas.microsoft.com/office/drawing/2014/main" id="{8112772A-9F1D-844C-BD2A-8DC43997C26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43519" y="1731500"/>
            <a:ext cx="4397466" cy="625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00">
            <a:extLst>
              <a:ext uri="{FF2B5EF4-FFF2-40B4-BE49-F238E27FC236}">
                <a16:creationId xmlns:a16="http://schemas.microsoft.com/office/drawing/2014/main" id="{B17D37F0-19B9-AA49-A54A-5BD2330DA4C5}"/>
              </a:ext>
            </a:extLst>
          </p:cNvPr>
          <p:cNvSpPr/>
          <p:nvPr/>
        </p:nvSpPr>
        <p:spPr>
          <a:xfrm>
            <a:off x="2257281" y="3271324"/>
            <a:ext cx="872225" cy="2006450"/>
          </a:xfrm>
          <a:custGeom>
            <a:avLst/>
            <a:gdLst/>
            <a:ahLst/>
            <a:cxnLst/>
            <a:rect l="0" t="0" r="0" b="0"/>
            <a:pathLst>
              <a:path w="34889" h="80258" extrusionOk="0">
                <a:moveTo>
                  <a:pt x="0" y="2207"/>
                </a:moveTo>
                <a:cubicBezTo>
                  <a:pt x="1881" y="2976"/>
                  <a:pt x="8722" y="-5574"/>
                  <a:pt x="11288" y="6825"/>
                </a:cubicBezTo>
                <a:cubicBezTo>
                  <a:pt x="13853" y="19224"/>
                  <a:pt x="11458" y="65998"/>
                  <a:pt x="15392" y="76602"/>
                </a:cubicBezTo>
                <a:cubicBezTo>
                  <a:pt x="19325" y="87205"/>
                  <a:pt x="31639" y="71471"/>
                  <a:pt x="34889" y="70445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stealth" w="lg" len="lg"/>
          </a:ln>
        </p:spPr>
      </p:sp>
    </p:spTree>
    <p:extLst>
      <p:ext uri="{BB962C8B-B14F-4D97-AF65-F5344CB8AC3E}">
        <p14:creationId xmlns:p14="http://schemas.microsoft.com/office/powerpoint/2010/main" val="424784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Deep RNN</a:t>
            </a:r>
          </a:p>
        </p:txBody>
      </p:sp>
      <p:pic>
        <p:nvPicPr>
          <p:cNvPr id="31" name="Shape 214">
            <a:extLst>
              <a:ext uri="{FF2B5EF4-FFF2-40B4-BE49-F238E27FC236}">
                <a16:creationId xmlns:a16="http://schemas.microsoft.com/office/drawing/2014/main" id="{C0EB5E42-37F9-2946-968F-F2FBB02A140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3608" y="836712"/>
            <a:ext cx="2935750" cy="3416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Shape 216">
            <a:extLst>
              <a:ext uri="{FF2B5EF4-FFF2-40B4-BE49-F238E27FC236}">
                <a16:creationId xmlns:a16="http://schemas.microsoft.com/office/drawing/2014/main" id="{DC8F1D94-A961-EB42-976F-DF5412420EE4}"/>
              </a:ext>
            </a:extLst>
          </p:cNvPr>
          <p:cNvCxnSpPr/>
          <p:nvPr/>
        </p:nvCxnSpPr>
        <p:spPr>
          <a:xfrm rot="10800000">
            <a:off x="972458" y="1265012"/>
            <a:ext cx="0" cy="2655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3" name="Shape 217">
            <a:extLst>
              <a:ext uri="{FF2B5EF4-FFF2-40B4-BE49-F238E27FC236}">
                <a16:creationId xmlns:a16="http://schemas.microsoft.com/office/drawing/2014/main" id="{0603DD8D-B5EC-6E4A-8AC6-E269777A9682}"/>
              </a:ext>
            </a:extLst>
          </p:cNvPr>
          <p:cNvSpPr txBox="1"/>
          <p:nvPr/>
        </p:nvSpPr>
        <p:spPr>
          <a:xfrm>
            <a:off x="2922107" y="1200736"/>
            <a:ext cx="2253671" cy="47624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High level feature!</a:t>
            </a:r>
          </a:p>
        </p:txBody>
      </p:sp>
      <p:cxnSp>
        <p:nvCxnSpPr>
          <p:cNvPr id="34" name="Shape 218">
            <a:extLst>
              <a:ext uri="{FF2B5EF4-FFF2-40B4-BE49-F238E27FC236}">
                <a16:creationId xmlns:a16="http://schemas.microsoft.com/office/drawing/2014/main" id="{25B92E8E-FAE3-B345-B320-1962A8AB8845}"/>
              </a:ext>
            </a:extLst>
          </p:cNvPr>
          <p:cNvCxnSpPr>
            <a:cxnSpLocks/>
            <a:stCxn id="33" idx="1"/>
          </p:cNvCxnSpPr>
          <p:nvPr/>
        </p:nvCxnSpPr>
        <p:spPr>
          <a:xfrm flipH="1">
            <a:off x="2627209" y="1438861"/>
            <a:ext cx="294898" cy="249226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5" name="Shape 226">
            <a:extLst>
              <a:ext uri="{FF2B5EF4-FFF2-40B4-BE49-F238E27FC236}">
                <a16:creationId xmlns:a16="http://schemas.microsoft.com/office/drawing/2014/main" id="{1C5AC8F2-91F0-E94F-A12C-4D03797EB09A}"/>
              </a:ext>
            </a:extLst>
          </p:cNvPr>
          <p:cNvSpPr txBox="1"/>
          <p:nvPr/>
        </p:nvSpPr>
        <p:spPr>
          <a:xfrm>
            <a:off x="5464177" y="5547850"/>
            <a:ext cx="3253500" cy="41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Recurrent depth = </a:t>
            </a:r>
            <a:r>
              <a:rPr lang="en" sz="170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36" name="Shape 227">
            <a:extLst>
              <a:ext uri="{FF2B5EF4-FFF2-40B4-BE49-F238E27FC236}">
                <a16:creationId xmlns:a16="http://schemas.microsoft.com/office/drawing/2014/main" id="{6046D286-B1AE-9D47-90F4-B0463756447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0152" y="2292175"/>
            <a:ext cx="3032599" cy="3255674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228">
            <a:extLst>
              <a:ext uri="{FF2B5EF4-FFF2-40B4-BE49-F238E27FC236}">
                <a16:creationId xmlns:a16="http://schemas.microsoft.com/office/drawing/2014/main" id="{44F315F2-F511-C449-BE0F-81A173FDA6ED}"/>
              </a:ext>
            </a:extLst>
          </p:cNvPr>
          <p:cNvSpPr/>
          <p:nvPr/>
        </p:nvSpPr>
        <p:spPr>
          <a:xfrm>
            <a:off x="6024202" y="4457575"/>
            <a:ext cx="346200" cy="3081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229">
            <a:extLst>
              <a:ext uri="{FF2B5EF4-FFF2-40B4-BE49-F238E27FC236}">
                <a16:creationId xmlns:a16="http://schemas.microsoft.com/office/drawing/2014/main" id="{2A9471AF-5172-8648-B13A-686C4ECB3746}"/>
              </a:ext>
            </a:extLst>
          </p:cNvPr>
          <p:cNvSpPr/>
          <p:nvPr/>
        </p:nvSpPr>
        <p:spPr>
          <a:xfrm>
            <a:off x="6728152" y="4457575"/>
            <a:ext cx="346200" cy="3081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215">
            <a:extLst>
              <a:ext uri="{FF2B5EF4-FFF2-40B4-BE49-F238E27FC236}">
                <a16:creationId xmlns:a16="http://schemas.microsoft.com/office/drawing/2014/main" id="{B9636FCC-C927-4745-881C-793AF12C576F}"/>
              </a:ext>
            </a:extLst>
          </p:cNvPr>
          <p:cNvSpPr txBox="1"/>
          <p:nvPr/>
        </p:nvSpPr>
        <p:spPr>
          <a:xfrm>
            <a:off x="0" y="4571201"/>
            <a:ext cx="4002000" cy="6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Feedforward depth = 4 </a:t>
            </a:r>
          </a:p>
        </p:txBody>
      </p:sp>
    </p:spTree>
    <p:extLst>
      <p:ext uri="{BB962C8B-B14F-4D97-AF65-F5344CB8AC3E}">
        <p14:creationId xmlns:p14="http://schemas.microsoft.com/office/powerpoint/2010/main" val="125375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Backpropagation Trough Time (BPTT)</a:t>
            </a:r>
          </a:p>
        </p:txBody>
      </p:sp>
      <p:sp>
        <p:nvSpPr>
          <p:cNvPr id="13" name="Shape 235">
            <a:extLst>
              <a:ext uri="{FF2B5EF4-FFF2-40B4-BE49-F238E27FC236}">
                <a16:creationId xmlns:a16="http://schemas.microsoft.com/office/drawing/2014/main" id="{A324BFBE-848B-C74E-B602-48FAD796C0D1}"/>
              </a:ext>
            </a:extLst>
          </p:cNvPr>
          <p:cNvSpPr txBox="1">
            <a:spLocks/>
          </p:cNvSpPr>
          <p:nvPr/>
        </p:nvSpPr>
        <p:spPr>
          <a:xfrm>
            <a:off x="4832400" y="1266175"/>
            <a:ext cx="41850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0"/>
              </a:spcBef>
              <a:buSzPct val="100000"/>
              <a:buNone/>
            </a:pPr>
            <a:r>
              <a:rPr lang="it-IT" sz="1800" dirty="0" err="1">
                <a:solidFill>
                  <a:srgbClr val="0000FF"/>
                </a:solidFill>
              </a:rPr>
              <a:t>Objective</a:t>
            </a:r>
            <a:r>
              <a:rPr lang="it-IT" sz="1800" dirty="0">
                <a:solidFill>
                  <a:srgbClr val="0000FF"/>
                </a:solidFill>
              </a:rPr>
              <a:t> </a:t>
            </a:r>
            <a:r>
              <a:rPr lang="it-IT" sz="1800" dirty="0" err="1"/>
              <a:t>is</a:t>
            </a:r>
            <a:r>
              <a:rPr lang="it-IT" sz="1800" dirty="0"/>
              <a:t> to update the </a:t>
            </a:r>
            <a:r>
              <a:rPr lang="it-IT" sz="1800" dirty="0" err="1"/>
              <a:t>weight</a:t>
            </a:r>
            <a:r>
              <a:rPr lang="it-IT" sz="1800" dirty="0"/>
              <a:t> </a:t>
            </a:r>
            <a:r>
              <a:rPr lang="it-IT" sz="1800" dirty="0" err="1"/>
              <a:t>matrix</a:t>
            </a:r>
            <a:r>
              <a:rPr lang="it-IT" sz="1800" dirty="0"/>
              <a:t>: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endParaRPr lang="it-IT" dirty="0"/>
          </a:p>
        </p:txBody>
      </p:sp>
      <p:sp>
        <p:nvSpPr>
          <p:cNvPr id="14" name="Shape 236">
            <a:extLst>
              <a:ext uri="{FF2B5EF4-FFF2-40B4-BE49-F238E27FC236}">
                <a16:creationId xmlns:a16="http://schemas.microsoft.com/office/drawing/2014/main" id="{6CCD4B8F-8380-5D46-87F8-BA78CEE4C461}"/>
              </a:ext>
            </a:extLst>
          </p:cNvPr>
          <p:cNvSpPr txBox="1">
            <a:spLocks/>
          </p:cNvSpPr>
          <p:nvPr/>
        </p:nvSpPr>
        <p:spPr>
          <a:xfrm>
            <a:off x="4832400" y="3228250"/>
            <a:ext cx="3999900" cy="132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0"/>
              </a:spcBef>
              <a:buSzPct val="100000"/>
              <a:buNone/>
            </a:pPr>
            <a:r>
              <a:rPr lang="it-IT" sz="1800" dirty="0" err="1"/>
              <a:t>Issue</a:t>
            </a:r>
            <a:r>
              <a:rPr lang="it-IT" sz="1800" dirty="0"/>
              <a:t>: </a:t>
            </a:r>
            <a:r>
              <a:rPr lang="it-IT" sz="1800" b="1" dirty="0" err="1"/>
              <a:t>W</a:t>
            </a:r>
            <a:r>
              <a:rPr lang="it-IT" sz="1800" dirty="0"/>
              <a:t> </a:t>
            </a:r>
            <a:r>
              <a:rPr lang="it-IT" sz="1800" dirty="0" err="1"/>
              <a:t>occurs</a:t>
            </a:r>
            <a:r>
              <a:rPr lang="it-IT" sz="1800" dirty="0"/>
              <a:t> </a:t>
            </a:r>
            <a:r>
              <a:rPr lang="it-IT" sz="1800" dirty="0" err="1"/>
              <a:t>each</a:t>
            </a:r>
            <a:r>
              <a:rPr lang="it-IT" sz="1800" dirty="0"/>
              <a:t> </a:t>
            </a:r>
            <a:r>
              <a:rPr lang="it-IT" sz="1800" dirty="0" err="1"/>
              <a:t>timestep</a:t>
            </a:r>
            <a:endParaRPr lang="it-IT" sz="1800" dirty="0"/>
          </a:p>
          <a:p>
            <a:pPr marL="114300" indent="0">
              <a:spcBef>
                <a:spcPts val="0"/>
              </a:spcBef>
              <a:buSzPct val="100000"/>
              <a:buNone/>
            </a:pPr>
            <a:r>
              <a:rPr lang="it-IT" sz="1800" b="1" dirty="0" err="1"/>
              <a:t>Every</a:t>
            </a:r>
            <a:r>
              <a:rPr lang="it-IT" sz="1800" dirty="0"/>
              <a:t> </a:t>
            </a:r>
            <a:r>
              <a:rPr lang="it-IT" sz="1800" dirty="0" err="1"/>
              <a:t>path</a:t>
            </a:r>
            <a:r>
              <a:rPr lang="it-IT" sz="1800" dirty="0"/>
              <a:t> from </a:t>
            </a:r>
            <a:r>
              <a:rPr lang="it-IT" sz="1800" b="1" dirty="0" err="1"/>
              <a:t>W</a:t>
            </a:r>
            <a:r>
              <a:rPr lang="it-IT" sz="1800" b="1" dirty="0"/>
              <a:t> </a:t>
            </a:r>
            <a:r>
              <a:rPr lang="it-IT" sz="1800" dirty="0"/>
              <a:t>to L </a:t>
            </a:r>
            <a:r>
              <a:rPr lang="it-IT" sz="1800" dirty="0" err="1"/>
              <a:t>is</a:t>
            </a:r>
            <a:r>
              <a:rPr lang="it-IT" sz="1800" dirty="0"/>
              <a:t> </a:t>
            </a:r>
            <a:r>
              <a:rPr lang="it-IT" sz="1800" dirty="0" err="1"/>
              <a:t>one</a:t>
            </a:r>
            <a:r>
              <a:rPr lang="it-IT" sz="1800" dirty="0"/>
              <a:t> </a:t>
            </a:r>
            <a:r>
              <a:rPr lang="it-IT" sz="1800" dirty="0" err="1"/>
              <a:t>dependency</a:t>
            </a:r>
            <a:endParaRPr lang="it-IT" sz="1800" dirty="0"/>
          </a:p>
          <a:p>
            <a:pPr marL="114300" indent="0">
              <a:spcBef>
                <a:spcPts val="0"/>
              </a:spcBef>
              <a:buSzPct val="100000"/>
              <a:buNone/>
            </a:pPr>
            <a:endParaRPr lang="it-IT" sz="1800" dirty="0"/>
          </a:p>
          <a:p>
            <a:pPr marL="114300" indent="0">
              <a:spcBef>
                <a:spcPts val="0"/>
              </a:spcBef>
              <a:buSzPct val="100000"/>
              <a:buNone/>
            </a:pPr>
            <a:r>
              <a:rPr lang="it-IT" sz="1800" dirty="0" err="1"/>
              <a:t>Find</a:t>
            </a:r>
            <a:r>
              <a:rPr lang="it-IT" sz="1800" dirty="0"/>
              <a:t> </a:t>
            </a:r>
            <a:r>
              <a:rPr lang="it-IT" sz="1800" dirty="0" err="1"/>
              <a:t>all</a:t>
            </a:r>
            <a:r>
              <a:rPr lang="it-IT" sz="1800" dirty="0"/>
              <a:t> </a:t>
            </a:r>
            <a:r>
              <a:rPr lang="it-IT" sz="1800" dirty="0" err="1"/>
              <a:t>paths</a:t>
            </a:r>
            <a:r>
              <a:rPr lang="it-IT" sz="1800" dirty="0"/>
              <a:t> from </a:t>
            </a:r>
            <a:r>
              <a:rPr lang="it-IT" sz="1800" b="1" dirty="0" err="1"/>
              <a:t>W</a:t>
            </a:r>
            <a:r>
              <a:rPr lang="it-IT" sz="1800" b="1" dirty="0"/>
              <a:t> </a:t>
            </a:r>
            <a:r>
              <a:rPr lang="it-IT" sz="1800" dirty="0"/>
              <a:t>to L!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endParaRPr lang="it-IT" dirty="0"/>
          </a:p>
        </p:txBody>
      </p:sp>
      <p:pic>
        <p:nvPicPr>
          <p:cNvPr id="15" name="Shape 237">
            <a:extLst>
              <a:ext uri="{FF2B5EF4-FFF2-40B4-BE49-F238E27FC236}">
                <a16:creationId xmlns:a16="http://schemas.microsoft.com/office/drawing/2014/main" id="{14C7D390-BCC0-7148-8A24-BE8AA439519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0750" y="1243373"/>
            <a:ext cx="3636475" cy="358537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238">
            <a:extLst>
              <a:ext uri="{FF2B5EF4-FFF2-40B4-BE49-F238E27FC236}">
                <a16:creationId xmlns:a16="http://schemas.microsoft.com/office/drawing/2014/main" id="{E9B9B8EF-C8AE-3247-8FCE-C2DAEE27C877}"/>
              </a:ext>
            </a:extLst>
          </p:cNvPr>
          <p:cNvSpPr txBox="1"/>
          <p:nvPr/>
        </p:nvSpPr>
        <p:spPr>
          <a:xfrm>
            <a:off x="660000" y="5614627"/>
            <a:ext cx="679232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0000FF"/>
                </a:solidFill>
              </a:rPr>
              <a:t>(note: dropping subscript h from </a:t>
            </a:r>
            <a:r>
              <a:rPr lang="en" b="1" dirty="0" err="1">
                <a:solidFill>
                  <a:srgbClr val="0000FF"/>
                </a:solidFill>
              </a:rPr>
              <a:t>W</a:t>
            </a:r>
            <a:r>
              <a:rPr lang="en" b="1" baseline="-25000" dirty="0" err="1">
                <a:solidFill>
                  <a:srgbClr val="0000FF"/>
                </a:solidFill>
              </a:rPr>
              <a:t>h</a:t>
            </a:r>
            <a:r>
              <a:rPr lang="en" b="1" dirty="0">
                <a:solidFill>
                  <a:srgbClr val="0000FF"/>
                </a:solidFill>
              </a:rPr>
              <a:t> </a:t>
            </a:r>
            <a:r>
              <a:rPr lang="en" dirty="0">
                <a:solidFill>
                  <a:srgbClr val="0000FF"/>
                </a:solidFill>
              </a:rPr>
              <a:t>for brevity)</a:t>
            </a:r>
          </a:p>
        </p:txBody>
      </p:sp>
      <p:pic>
        <p:nvPicPr>
          <p:cNvPr id="17" name="Shape 239">
            <a:extLst>
              <a:ext uri="{FF2B5EF4-FFF2-40B4-BE49-F238E27FC236}">
                <a16:creationId xmlns:a16="http://schemas.microsoft.com/office/drawing/2014/main" id="{4E2A10D8-9729-8A44-BF67-E93E567DA60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2900" y="2120462"/>
            <a:ext cx="2603994" cy="84629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240">
            <a:extLst>
              <a:ext uri="{FF2B5EF4-FFF2-40B4-BE49-F238E27FC236}">
                <a16:creationId xmlns:a16="http://schemas.microsoft.com/office/drawing/2014/main" id="{274B156E-CAB2-C147-B108-F512C8F2D1A0}"/>
              </a:ext>
            </a:extLst>
          </p:cNvPr>
          <p:cNvSpPr/>
          <p:nvPr/>
        </p:nvSpPr>
        <p:spPr>
          <a:xfrm>
            <a:off x="910700" y="1547750"/>
            <a:ext cx="1462225" cy="2570325"/>
          </a:xfrm>
          <a:custGeom>
            <a:avLst/>
            <a:gdLst/>
            <a:ahLst/>
            <a:cxnLst/>
            <a:rect l="0" t="0" r="0" b="0"/>
            <a:pathLst>
              <a:path w="58489" h="102813" extrusionOk="0">
                <a:moveTo>
                  <a:pt x="0" y="97996"/>
                </a:moveTo>
                <a:cubicBezTo>
                  <a:pt x="4275" y="98081"/>
                  <a:pt x="20864" y="108342"/>
                  <a:pt x="25653" y="98509"/>
                </a:cubicBezTo>
                <a:cubicBezTo>
                  <a:pt x="30441" y="88675"/>
                  <a:pt x="23259" y="55411"/>
                  <a:pt x="28732" y="38993"/>
                </a:cubicBezTo>
                <a:cubicBezTo>
                  <a:pt x="34204" y="22574"/>
                  <a:pt x="53529" y="6498"/>
                  <a:pt x="58489" y="0"/>
                </a:cubicBezTo>
              </a:path>
            </a:pathLst>
          </a:cu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19" name="Shape 241">
            <a:extLst>
              <a:ext uri="{FF2B5EF4-FFF2-40B4-BE49-F238E27FC236}">
                <a16:creationId xmlns:a16="http://schemas.microsoft.com/office/drawing/2014/main" id="{ADCD1BC2-1D79-0444-A401-0DD96143F878}"/>
              </a:ext>
            </a:extLst>
          </p:cNvPr>
          <p:cNvSpPr/>
          <p:nvPr/>
        </p:nvSpPr>
        <p:spPr>
          <a:xfrm>
            <a:off x="878625" y="1609637"/>
            <a:ext cx="1526375" cy="2673250"/>
          </a:xfrm>
          <a:custGeom>
            <a:avLst/>
            <a:gdLst/>
            <a:ahLst/>
            <a:cxnLst/>
            <a:rect l="0" t="0" r="0" b="0"/>
            <a:pathLst>
              <a:path w="61055" h="106930" extrusionOk="0">
                <a:moveTo>
                  <a:pt x="0" y="96970"/>
                </a:moveTo>
                <a:cubicBezTo>
                  <a:pt x="9320" y="97910"/>
                  <a:pt x="46261" y="114500"/>
                  <a:pt x="55924" y="102614"/>
                </a:cubicBezTo>
                <a:cubicBezTo>
                  <a:pt x="65586" y="90728"/>
                  <a:pt x="57120" y="42756"/>
                  <a:pt x="57976" y="25654"/>
                </a:cubicBezTo>
                <a:cubicBezTo>
                  <a:pt x="58831" y="8551"/>
                  <a:pt x="60541" y="4275"/>
                  <a:pt x="61055" y="0"/>
                </a:cubicBezTo>
              </a:path>
            </a:pathLst>
          </a:cu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20" name="Shape 242">
            <a:extLst>
              <a:ext uri="{FF2B5EF4-FFF2-40B4-BE49-F238E27FC236}">
                <a16:creationId xmlns:a16="http://schemas.microsoft.com/office/drawing/2014/main" id="{2D7FA3D3-BC54-FD4D-B7A4-EDCF0C711664}"/>
              </a:ext>
            </a:extLst>
          </p:cNvPr>
          <p:cNvSpPr/>
          <p:nvPr/>
        </p:nvSpPr>
        <p:spPr>
          <a:xfrm>
            <a:off x="910700" y="1624725"/>
            <a:ext cx="2177800" cy="2855650"/>
          </a:xfrm>
          <a:custGeom>
            <a:avLst/>
            <a:gdLst/>
            <a:ahLst/>
            <a:cxnLst/>
            <a:rect l="0" t="0" r="0" b="0"/>
            <a:pathLst>
              <a:path w="87112" h="114226" extrusionOk="0">
                <a:moveTo>
                  <a:pt x="0" y="102613"/>
                </a:moveTo>
                <a:cubicBezTo>
                  <a:pt x="13168" y="103810"/>
                  <a:pt x="65159" y="122537"/>
                  <a:pt x="79012" y="109796"/>
                </a:cubicBezTo>
                <a:cubicBezTo>
                  <a:pt x="92864" y="97054"/>
                  <a:pt x="85083" y="44465"/>
                  <a:pt x="83117" y="26166"/>
                </a:cubicBezTo>
                <a:cubicBezTo>
                  <a:pt x="81150" y="7866"/>
                  <a:pt x="69862" y="4361"/>
                  <a:pt x="67212" y="0"/>
                </a:cubicBezTo>
              </a:path>
            </a:pathLst>
          </a:cu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21" name="Shape 243">
            <a:extLst>
              <a:ext uri="{FF2B5EF4-FFF2-40B4-BE49-F238E27FC236}">
                <a16:creationId xmlns:a16="http://schemas.microsoft.com/office/drawing/2014/main" id="{915EC66C-D912-2E4F-8DE6-3AC26EB3D8EC}"/>
              </a:ext>
            </a:extLst>
          </p:cNvPr>
          <p:cNvSpPr/>
          <p:nvPr/>
        </p:nvSpPr>
        <p:spPr>
          <a:xfrm>
            <a:off x="936350" y="3574375"/>
            <a:ext cx="359100" cy="282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871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Backpropagation Trough Time (BPTT)</a:t>
            </a:r>
          </a:p>
        </p:txBody>
      </p:sp>
      <p:pic>
        <p:nvPicPr>
          <p:cNvPr id="22" name="Shape 249">
            <a:extLst>
              <a:ext uri="{FF2B5EF4-FFF2-40B4-BE49-F238E27FC236}">
                <a16:creationId xmlns:a16="http://schemas.microsoft.com/office/drawing/2014/main" id="{A4E608A6-B7CD-2D4D-91D1-E3257CD7F77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582" y="1711735"/>
            <a:ext cx="3636475" cy="358537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50">
            <a:extLst>
              <a:ext uri="{FF2B5EF4-FFF2-40B4-BE49-F238E27FC236}">
                <a16:creationId xmlns:a16="http://schemas.microsoft.com/office/drawing/2014/main" id="{E146FC93-00BC-184A-BB37-24EBBF058E21}"/>
              </a:ext>
            </a:extLst>
          </p:cNvPr>
          <p:cNvSpPr/>
          <p:nvPr/>
        </p:nvSpPr>
        <p:spPr>
          <a:xfrm>
            <a:off x="1153182" y="4042737"/>
            <a:ext cx="359100" cy="282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51">
            <a:extLst>
              <a:ext uri="{FF2B5EF4-FFF2-40B4-BE49-F238E27FC236}">
                <a16:creationId xmlns:a16="http://schemas.microsoft.com/office/drawing/2014/main" id="{2AFEB20E-DDBB-B645-A615-270320666786}"/>
              </a:ext>
            </a:extLst>
          </p:cNvPr>
          <p:cNvSpPr/>
          <p:nvPr/>
        </p:nvSpPr>
        <p:spPr>
          <a:xfrm>
            <a:off x="1459632" y="2578099"/>
            <a:ext cx="448800" cy="5073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2">
            <a:extLst>
              <a:ext uri="{FF2B5EF4-FFF2-40B4-BE49-F238E27FC236}">
                <a16:creationId xmlns:a16="http://schemas.microsoft.com/office/drawing/2014/main" id="{7BF8EA47-3FC3-BE46-B471-4B44A9C178FF}"/>
              </a:ext>
            </a:extLst>
          </p:cNvPr>
          <p:cNvSpPr txBox="1"/>
          <p:nvPr/>
        </p:nvSpPr>
        <p:spPr>
          <a:xfrm>
            <a:off x="5066832" y="2149687"/>
            <a:ext cx="37458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How many paths exist from W to L </a:t>
            </a:r>
            <a:r>
              <a:rPr lang="en" sz="1800" i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through L</a:t>
            </a:r>
            <a:r>
              <a:rPr lang="en" sz="1800" i="1" baseline="-25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26" name="Shape 253">
            <a:extLst>
              <a:ext uri="{FF2B5EF4-FFF2-40B4-BE49-F238E27FC236}">
                <a16:creationId xmlns:a16="http://schemas.microsoft.com/office/drawing/2014/main" id="{68963294-ED74-9744-9C51-F33BC2FDB995}"/>
              </a:ext>
            </a:extLst>
          </p:cNvPr>
          <p:cNvSpPr txBox="1"/>
          <p:nvPr/>
        </p:nvSpPr>
        <p:spPr>
          <a:xfrm>
            <a:off x="5663732" y="3385987"/>
            <a:ext cx="2693400" cy="565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Just 1. Originating at h</a:t>
            </a:r>
            <a:r>
              <a:rPr lang="en" sz="1800" baseline="-25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428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Backpropagation Trough Time (BPTT)</a:t>
            </a:r>
          </a:p>
        </p:txBody>
      </p:sp>
      <p:pic>
        <p:nvPicPr>
          <p:cNvPr id="9" name="Shape 259">
            <a:extLst>
              <a:ext uri="{FF2B5EF4-FFF2-40B4-BE49-F238E27FC236}">
                <a16:creationId xmlns:a16="http://schemas.microsoft.com/office/drawing/2014/main" id="{233358EE-C699-4B47-B4E1-12F48408299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8236" y="1460338"/>
            <a:ext cx="3636475" cy="35853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260">
            <a:extLst>
              <a:ext uri="{FF2B5EF4-FFF2-40B4-BE49-F238E27FC236}">
                <a16:creationId xmlns:a16="http://schemas.microsoft.com/office/drawing/2014/main" id="{E9A85BA6-7730-CC4B-B504-F28F8DDA1493}"/>
              </a:ext>
            </a:extLst>
          </p:cNvPr>
          <p:cNvSpPr/>
          <p:nvPr/>
        </p:nvSpPr>
        <p:spPr>
          <a:xfrm>
            <a:off x="1043836" y="3791340"/>
            <a:ext cx="359100" cy="282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261">
            <a:extLst>
              <a:ext uri="{FF2B5EF4-FFF2-40B4-BE49-F238E27FC236}">
                <a16:creationId xmlns:a16="http://schemas.microsoft.com/office/drawing/2014/main" id="{194E8CC6-2E24-0248-8B32-36FAB7A55471}"/>
              </a:ext>
            </a:extLst>
          </p:cNvPr>
          <p:cNvSpPr txBox="1"/>
          <p:nvPr/>
        </p:nvSpPr>
        <p:spPr>
          <a:xfrm>
            <a:off x="5507536" y="2899340"/>
            <a:ext cx="3283500" cy="7893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How many paths from </a:t>
            </a:r>
            <a:r>
              <a:rPr lang="en" sz="1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 </a:t>
            </a: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 L </a:t>
            </a:r>
            <a:r>
              <a:rPr lang="en" sz="1800" i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through L</a:t>
            </a:r>
            <a:r>
              <a:rPr lang="en" sz="1800" i="1" baseline="-25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</p:txBody>
      </p:sp>
      <p:sp>
        <p:nvSpPr>
          <p:cNvPr id="12" name="Shape 262">
            <a:extLst>
              <a:ext uri="{FF2B5EF4-FFF2-40B4-BE49-F238E27FC236}">
                <a16:creationId xmlns:a16="http://schemas.microsoft.com/office/drawing/2014/main" id="{9A3D0E6A-08EC-D547-A50D-6CC5F45CEE1E}"/>
              </a:ext>
            </a:extLst>
          </p:cNvPr>
          <p:cNvSpPr/>
          <p:nvPr/>
        </p:nvSpPr>
        <p:spPr>
          <a:xfrm>
            <a:off x="2031486" y="2316265"/>
            <a:ext cx="448800" cy="5259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263">
            <a:extLst>
              <a:ext uri="{FF2B5EF4-FFF2-40B4-BE49-F238E27FC236}">
                <a16:creationId xmlns:a16="http://schemas.microsoft.com/office/drawing/2014/main" id="{E4D2A483-0341-0C4B-9F6A-9E3BEF8F78F5}"/>
              </a:ext>
            </a:extLst>
          </p:cNvPr>
          <p:cNvSpPr/>
          <p:nvPr/>
        </p:nvSpPr>
        <p:spPr>
          <a:xfrm>
            <a:off x="1734961" y="3789040"/>
            <a:ext cx="359100" cy="282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264">
            <a:extLst>
              <a:ext uri="{FF2B5EF4-FFF2-40B4-BE49-F238E27FC236}">
                <a16:creationId xmlns:a16="http://schemas.microsoft.com/office/drawing/2014/main" id="{5C7F0664-55CF-924E-A86F-434A1126DB2E}"/>
              </a:ext>
            </a:extLst>
          </p:cNvPr>
          <p:cNvSpPr txBox="1"/>
          <p:nvPr/>
        </p:nvSpPr>
        <p:spPr>
          <a:xfrm>
            <a:off x="5796136" y="3789040"/>
            <a:ext cx="3143700" cy="525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2. Originating at h</a:t>
            </a:r>
            <a:r>
              <a:rPr lang="en" sz="1800" baseline="-25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and h</a:t>
            </a:r>
            <a:r>
              <a:rPr lang="en" sz="1800" baseline="-25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583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Backpropagation Trough Time (BPTT)</a:t>
            </a:r>
          </a:p>
        </p:txBody>
      </p:sp>
      <p:pic>
        <p:nvPicPr>
          <p:cNvPr id="15" name="Shape 270">
            <a:extLst>
              <a:ext uri="{FF2B5EF4-FFF2-40B4-BE49-F238E27FC236}">
                <a16:creationId xmlns:a16="http://schemas.microsoft.com/office/drawing/2014/main" id="{052301F7-99CD-D94E-9726-02E1405E598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4732" y="1862881"/>
            <a:ext cx="3636475" cy="358537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271">
            <a:extLst>
              <a:ext uri="{FF2B5EF4-FFF2-40B4-BE49-F238E27FC236}">
                <a16:creationId xmlns:a16="http://schemas.microsoft.com/office/drawing/2014/main" id="{8E89C8CA-E15C-D44A-A506-7BD52C610C07}"/>
              </a:ext>
            </a:extLst>
          </p:cNvPr>
          <p:cNvSpPr/>
          <p:nvPr/>
        </p:nvSpPr>
        <p:spPr>
          <a:xfrm>
            <a:off x="1320332" y="4193883"/>
            <a:ext cx="359100" cy="282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272">
            <a:extLst>
              <a:ext uri="{FF2B5EF4-FFF2-40B4-BE49-F238E27FC236}">
                <a16:creationId xmlns:a16="http://schemas.microsoft.com/office/drawing/2014/main" id="{FCDA49C9-83D1-714F-A2A3-0105BD978AA4}"/>
              </a:ext>
            </a:extLst>
          </p:cNvPr>
          <p:cNvSpPr txBox="1"/>
          <p:nvPr/>
        </p:nvSpPr>
        <p:spPr>
          <a:xfrm>
            <a:off x="5388257" y="1862882"/>
            <a:ext cx="3296400" cy="584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And 3 in this case.</a:t>
            </a:r>
          </a:p>
        </p:txBody>
      </p:sp>
      <p:sp>
        <p:nvSpPr>
          <p:cNvPr id="18" name="Shape 273">
            <a:extLst>
              <a:ext uri="{FF2B5EF4-FFF2-40B4-BE49-F238E27FC236}">
                <a16:creationId xmlns:a16="http://schemas.microsoft.com/office/drawing/2014/main" id="{5B4613B8-269D-AB45-BA06-DF52C9A51578}"/>
              </a:ext>
            </a:extLst>
          </p:cNvPr>
          <p:cNvSpPr/>
          <p:nvPr/>
        </p:nvSpPr>
        <p:spPr>
          <a:xfrm>
            <a:off x="2974982" y="2705983"/>
            <a:ext cx="448800" cy="5259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274">
            <a:extLst>
              <a:ext uri="{FF2B5EF4-FFF2-40B4-BE49-F238E27FC236}">
                <a16:creationId xmlns:a16="http://schemas.microsoft.com/office/drawing/2014/main" id="{88A761E1-0E9A-A543-9B2F-4FDE946AB355}"/>
              </a:ext>
            </a:extLst>
          </p:cNvPr>
          <p:cNvSpPr/>
          <p:nvPr/>
        </p:nvSpPr>
        <p:spPr>
          <a:xfrm>
            <a:off x="2011457" y="4191583"/>
            <a:ext cx="359100" cy="282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75">
            <a:extLst>
              <a:ext uri="{FF2B5EF4-FFF2-40B4-BE49-F238E27FC236}">
                <a16:creationId xmlns:a16="http://schemas.microsoft.com/office/drawing/2014/main" id="{DC2A75A8-BC11-C240-852E-9A9444CC8DF5}"/>
              </a:ext>
            </a:extLst>
          </p:cNvPr>
          <p:cNvSpPr/>
          <p:nvPr/>
        </p:nvSpPr>
        <p:spPr>
          <a:xfrm>
            <a:off x="2689619" y="4165933"/>
            <a:ext cx="359100" cy="282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76">
            <a:extLst>
              <a:ext uri="{FF2B5EF4-FFF2-40B4-BE49-F238E27FC236}">
                <a16:creationId xmlns:a16="http://schemas.microsoft.com/office/drawing/2014/main" id="{79258E60-84C4-4C4E-8425-8C344FAFE894}"/>
              </a:ext>
            </a:extLst>
          </p:cNvPr>
          <p:cNvSpPr txBox="1"/>
          <p:nvPr/>
        </p:nvSpPr>
        <p:spPr>
          <a:xfrm>
            <a:off x="5668582" y="3862632"/>
            <a:ext cx="2882100" cy="133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gradient has two summations: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1: Over L</a:t>
            </a:r>
            <a:r>
              <a:rPr lang="en" sz="1800" baseline="-25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2: Over h</a:t>
            </a:r>
            <a:r>
              <a:rPr lang="en" sz="1800" baseline="-25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k</a:t>
            </a:r>
          </a:p>
        </p:txBody>
      </p:sp>
      <p:pic>
        <p:nvPicPr>
          <p:cNvPr id="22" name="Shape 277">
            <a:extLst>
              <a:ext uri="{FF2B5EF4-FFF2-40B4-BE49-F238E27FC236}">
                <a16:creationId xmlns:a16="http://schemas.microsoft.com/office/drawing/2014/main" id="{30D4D208-92C1-B745-ACA7-6577C814929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7980" y="2885282"/>
            <a:ext cx="756971" cy="90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78">
            <a:extLst>
              <a:ext uri="{FF2B5EF4-FFF2-40B4-BE49-F238E27FC236}">
                <a16:creationId xmlns:a16="http://schemas.microsoft.com/office/drawing/2014/main" id="{872188CD-9010-194A-BDB1-402D14894BBF}"/>
              </a:ext>
            </a:extLst>
          </p:cNvPr>
          <p:cNvSpPr txBox="1"/>
          <p:nvPr/>
        </p:nvSpPr>
        <p:spPr>
          <a:xfrm>
            <a:off x="5385232" y="2449032"/>
            <a:ext cx="3296400" cy="58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Origin of path = basis for Σ</a:t>
            </a:r>
          </a:p>
        </p:txBody>
      </p:sp>
    </p:spTree>
    <p:extLst>
      <p:ext uri="{BB962C8B-B14F-4D97-AF65-F5344CB8AC3E}">
        <p14:creationId xmlns:p14="http://schemas.microsoft.com/office/powerpoint/2010/main" val="173312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Backpropagation Trough Time (BPTT)</a:t>
            </a:r>
          </a:p>
        </p:txBody>
      </p:sp>
      <p:sp>
        <p:nvSpPr>
          <p:cNvPr id="13" name="Shape 285">
            <a:extLst>
              <a:ext uri="{FF2B5EF4-FFF2-40B4-BE49-F238E27FC236}">
                <a16:creationId xmlns:a16="http://schemas.microsoft.com/office/drawing/2014/main" id="{3AEE944C-AA54-074D-B63F-4D4CE9F6D2EB}"/>
              </a:ext>
            </a:extLst>
          </p:cNvPr>
          <p:cNvSpPr txBox="1">
            <a:spLocks/>
          </p:cNvSpPr>
          <p:nvPr/>
        </p:nvSpPr>
        <p:spPr>
          <a:xfrm>
            <a:off x="5544027" y="2201278"/>
            <a:ext cx="3441600" cy="56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0"/>
              </a:spcBef>
              <a:buSzPct val="100000"/>
              <a:buNone/>
            </a:pPr>
            <a:r>
              <a:rPr lang="it-IT" sz="1800" b="1" dirty="0"/>
              <a:t>First </a:t>
            </a:r>
            <a:r>
              <a:rPr lang="it-IT" sz="1800" b="1" dirty="0" err="1"/>
              <a:t>summation</a:t>
            </a:r>
            <a:r>
              <a:rPr lang="it-IT" sz="1800" b="1" dirty="0"/>
              <a:t> over L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endParaRPr lang="it-IT" dirty="0"/>
          </a:p>
        </p:txBody>
      </p:sp>
      <p:pic>
        <p:nvPicPr>
          <p:cNvPr id="14" name="Shape 286">
            <a:extLst>
              <a:ext uri="{FF2B5EF4-FFF2-40B4-BE49-F238E27FC236}">
                <a16:creationId xmlns:a16="http://schemas.microsoft.com/office/drawing/2014/main" id="{54F6452F-7CB7-1C43-B85E-43749A988A5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5701" y="1341878"/>
            <a:ext cx="3627100" cy="35761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Shape 287">
            <a:extLst>
              <a:ext uri="{FF2B5EF4-FFF2-40B4-BE49-F238E27FC236}">
                <a16:creationId xmlns:a16="http://schemas.microsoft.com/office/drawing/2014/main" id="{81998E66-4CB2-C54A-B9DB-B1ADDA960C13}"/>
              </a:ext>
            </a:extLst>
          </p:cNvPr>
          <p:cNvCxnSpPr/>
          <p:nvPr/>
        </p:nvCxnSpPr>
        <p:spPr>
          <a:xfrm rot="10800000" flipH="1">
            <a:off x="1087877" y="1559353"/>
            <a:ext cx="1359600" cy="782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" name="Shape 288">
            <a:extLst>
              <a:ext uri="{FF2B5EF4-FFF2-40B4-BE49-F238E27FC236}">
                <a16:creationId xmlns:a16="http://schemas.microsoft.com/office/drawing/2014/main" id="{5F2E8A0F-7B57-BF41-B526-7C5F3711C003}"/>
              </a:ext>
            </a:extLst>
          </p:cNvPr>
          <p:cNvCxnSpPr/>
          <p:nvPr/>
        </p:nvCxnSpPr>
        <p:spPr>
          <a:xfrm rot="10800000" flipH="1">
            <a:off x="1729202" y="1661953"/>
            <a:ext cx="795300" cy="628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" name="Shape 289">
            <a:extLst>
              <a:ext uri="{FF2B5EF4-FFF2-40B4-BE49-F238E27FC236}">
                <a16:creationId xmlns:a16="http://schemas.microsoft.com/office/drawing/2014/main" id="{BFD949DE-072D-D941-A870-EE6F8938FB4D}"/>
              </a:ext>
            </a:extLst>
          </p:cNvPr>
          <p:cNvCxnSpPr/>
          <p:nvPr/>
        </p:nvCxnSpPr>
        <p:spPr>
          <a:xfrm rot="10800000" flipH="1">
            <a:off x="2344902" y="1713328"/>
            <a:ext cx="256500" cy="564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7" name="Shape 290">
            <a:extLst>
              <a:ext uri="{FF2B5EF4-FFF2-40B4-BE49-F238E27FC236}">
                <a16:creationId xmlns:a16="http://schemas.microsoft.com/office/drawing/2014/main" id="{A16667D1-DDB3-FF4F-81E5-80012C38839B}"/>
              </a:ext>
            </a:extLst>
          </p:cNvPr>
          <p:cNvCxnSpPr/>
          <p:nvPr/>
        </p:nvCxnSpPr>
        <p:spPr>
          <a:xfrm rot="10800000">
            <a:off x="2704002" y="1700353"/>
            <a:ext cx="218100" cy="590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" name="Shape 291">
            <a:extLst>
              <a:ext uri="{FF2B5EF4-FFF2-40B4-BE49-F238E27FC236}">
                <a16:creationId xmlns:a16="http://schemas.microsoft.com/office/drawing/2014/main" id="{6171BFCF-D8EC-C24C-BA9E-BD683A2E28F8}"/>
              </a:ext>
            </a:extLst>
          </p:cNvPr>
          <p:cNvCxnSpPr/>
          <p:nvPr/>
        </p:nvCxnSpPr>
        <p:spPr>
          <a:xfrm rot="10800000">
            <a:off x="2832252" y="1649203"/>
            <a:ext cx="1269900" cy="666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29" name="Shape 292">
            <a:extLst>
              <a:ext uri="{FF2B5EF4-FFF2-40B4-BE49-F238E27FC236}">
                <a16:creationId xmlns:a16="http://schemas.microsoft.com/office/drawing/2014/main" id="{118BEA5C-FF4D-964F-8BB7-6C9329E20D9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7426" y="2996952"/>
            <a:ext cx="2576349" cy="1255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588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Backpropagation Trough Time (BPTT)</a:t>
            </a:r>
          </a:p>
        </p:txBody>
      </p:sp>
      <p:pic>
        <p:nvPicPr>
          <p:cNvPr id="12" name="Shape 298">
            <a:extLst>
              <a:ext uri="{FF2B5EF4-FFF2-40B4-BE49-F238E27FC236}">
                <a16:creationId xmlns:a16="http://schemas.microsoft.com/office/drawing/2014/main" id="{DF3AE044-F9DF-DF43-8A36-94D9A7B6D56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4959" y="1449850"/>
            <a:ext cx="3772099" cy="371912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299">
            <a:extLst>
              <a:ext uri="{FF2B5EF4-FFF2-40B4-BE49-F238E27FC236}">
                <a16:creationId xmlns:a16="http://schemas.microsoft.com/office/drawing/2014/main" id="{29AF7674-9889-1841-B2F9-904269CBD5E3}"/>
              </a:ext>
            </a:extLst>
          </p:cNvPr>
          <p:cNvSpPr/>
          <p:nvPr/>
        </p:nvSpPr>
        <p:spPr>
          <a:xfrm>
            <a:off x="1251284" y="3873400"/>
            <a:ext cx="282300" cy="243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300">
            <a:extLst>
              <a:ext uri="{FF2B5EF4-FFF2-40B4-BE49-F238E27FC236}">
                <a16:creationId xmlns:a16="http://schemas.microsoft.com/office/drawing/2014/main" id="{A03C9AF5-31D6-0A4B-AA2A-8413FCA76A06}"/>
              </a:ext>
            </a:extLst>
          </p:cNvPr>
          <p:cNvSpPr/>
          <p:nvPr/>
        </p:nvSpPr>
        <p:spPr>
          <a:xfrm>
            <a:off x="1982309" y="3861400"/>
            <a:ext cx="282300" cy="243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301">
            <a:extLst>
              <a:ext uri="{FF2B5EF4-FFF2-40B4-BE49-F238E27FC236}">
                <a16:creationId xmlns:a16="http://schemas.microsoft.com/office/drawing/2014/main" id="{97F763AD-CA67-8544-A8F1-F2E28B2BF0EC}"/>
              </a:ext>
            </a:extLst>
          </p:cNvPr>
          <p:cNvSpPr txBox="1"/>
          <p:nvPr/>
        </p:nvSpPr>
        <p:spPr>
          <a:xfrm>
            <a:off x="4983859" y="1615975"/>
            <a:ext cx="3899400" cy="115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Char char="●"/>
            </a:pPr>
            <a:r>
              <a:rPr lang="en" sz="1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Second summation over h: </a:t>
            </a: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Each </a:t>
            </a:r>
            <a:r>
              <a:rPr lang="en" sz="1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</a:t>
            </a:r>
            <a:r>
              <a:rPr lang="en" sz="1800" b="1" baseline="-25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</a:t>
            </a:r>
            <a:r>
              <a:rPr lang="en" sz="1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depends on the weight matrices </a:t>
            </a:r>
            <a:r>
              <a:rPr lang="en" sz="1800" i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before it</a:t>
            </a:r>
          </a:p>
        </p:txBody>
      </p:sp>
      <p:sp>
        <p:nvSpPr>
          <p:cNvPr id="18" name="Shape 302">
            <a:extLst>
              <a:ext uri="{FF2B5EF4-FFF2-40B4-BE49-F238E27FC236}">
                <a16:creationId xmlns:a16="http://schemas.microsoft.com/office/drawing/2014/main" id="{93061DF1-D7DE-D34C-AE4B-0C061568E2E1}"/>
              </a:ext>
            </a:extLst>
          </p:cNvPr>
          <p:cNvSpPr/>
          <p:nvPr/>
        </p:nvSpPr>
        <p:spPr>
          <a:xfrm>
            <a:off x="2637134" y="3873400"/>
            <a:ext cx="282300" cy="243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" name="Shape 303">
            <a:extLst>
              <a:ext uri="{FF2B5EF4-FFF2-40B4-BE49-F238E27FC236}">
                <a16:creationId xmlns:a16="http://schemas.microsoft.com/office/drawing/2014/main" id="{E9C21D72-53CB-4D4F-9244-9E898C1DC16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0330" y="2849512"/>
            <a:ext cx="2840204" cy="115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304">
            <a:extLst>
              <a:ext uri="{FF2B5EF4-FFF2-40B4-BE49-F238E27FC236}">
                <a16:creationId xmlns:a16="http://schemas.microsoft.com/office/drawing/2014/main" id="{6858B041-0F89-D74C-86F2-F0F54DAC4723}"/>
              </a:ext>
            </a:extLst>
          </p:cNvPr>
          <p:cNvSpPr/>
          <p:nvPr/>
        </p:nvSpPr>
        <p:spPr>
          <a:xfrm>
            <a:off x="2905859" y="2359925"/>
            <a:ext cx="448800" cy="5259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305">
            <a:extLst>
              <a:ext uri="{FF2B5EF4-FFF2-40B4-BE49-F238E27FC236}">
                <a16:creationId xmlns:a16="http://schemas.microsoft.com/office/drawing/2014/main" id="{0ED3BB50-38DC-BC41-B2C2-D2D74533E984}"/>
              </a:ext>
            </a:extLst>
          </p:cNvPr>
          <p:cNvSpPr/>
          <p:nvPr/>
        </p:nvSpPr>
        <p:spPr>
          <a:xfrm>
            <a:off x="7147284" y="2885825"/>
            <a:ext cx="615600" cy="987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306">
            <a:extLst>
              <a:ext uri="{FF2B5EF4-FFF2-40B4-BE49-F238E27FC236}">
                <a16:creationId xmlns:a16="http://schemas.microsoft.com/office/drawing/2014/main" id="{F21FE578-1D41-D34B-A1BD-B9B43601756E}"/>
              </a:ext>
            </a:extLst>
          </p:cNvPr>
          <p:cNvSpPr txBox="1"/>
          <p:nvPr/>
        </p:nvSpPr>
        <p:spPr>
          <a:xfrm>
            <a:off x="6095509" y="4423000"/>
            <a:ext cx="2142000" cy="603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L</a:t>
            </a:r>
            <a:r>
              <a:rPr lang="en" sz="1600" baseline="-25000">
                <a:latin typeface="Open Sans"/>
                <a:ea typeface="Open Sans"/>
                <a:cs typeface="Open Sans"/>
                <a:sym typeface="Open Sans"/>
              </a:rPr>
              <a:t>j</a:t>
            </a: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 depends on all h</a:t>
            </a:r>
            <a:r>
              <a:rPr lang="en" sz="1600" baseline="-25000">
                <a:latin typeface="Open Sans"/>
                <a:ea typeface="Open Sans"/>
                <a:cs typeface="Open Sans"/>
                <a:sym typeface="Open Sans"/>
              </a:rPr>
              <a:t>k </a:t>
            </a: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before it.</a:t>
            </a:r>
          </a:p>
        </p:txBody>
      </p:sp>
      <p:cxnSp>
        <p:nvCxnSpPr>
          <p:cNvPr id="23" name="Shape 307">
            <a:extLst>
              <a:ext uri="{FF2B5EF4-FFF2-40B4-BE49-F238E27FC236}">
                <a16:creationId xmlns:a16="http://schemas.microsoft.com/office/drawing/2014/main" id="{CE3A6DFC-62BA-CC48-81CB-A1EEB61EBD43}"/>
              </a:ext>
            </a:extLst>
          </p:cNvPr>
          <p:cNvCxnSpPr>
            <a:stCxn id="22" idx="0"/>
            <a:endCxn id="21" idx="2"/>
          </p:cNvCxnSpPr>
          <p:nvPr/>
        </p:nvCxnSpPr>
        <p:spPr>
          <a:xfrm rot="10800000" flipH="1">
            <a:off x="7166509" y="3873400"/>
            <a:ext cx="288600" cy="54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56928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Backpropagation Trough Time (BPTT)</a:t>
            </a:r>
          </a:p>
        </p:txBody>
      </p:sp>
      <p:pic>
        <p:nvPicPr>
          <p:cNvPr id="14" name="Shape 313">
            <a:extLst>
              <a:ext uri="{FF2B5EF4-FFF2-40B4-BE49-F238E27FC236}">
                <a16:creationId xmlns:a16="http://schemas.microsoft.com/office/drawing/2014/main" id="{1475DEED-D839-C945-98D7-52C7752F41B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7199" y="1755212"/>
            <a:ext cx="3627100" cy="357614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314">
            <a:extLst>
              <a:ext uri="{FF2B5EF4-FFF2-40B4-BE49-F238E27FC236}">
                <a16:creationId xmlns:a16="http://schemas.microsoft.com/office/drawing/2014/main" id="{69B0A162-F82D-EE4D-AD25-C5BADB86BB14}"/>
              </a:ext>
            </a:extLst>
          </p:cNvPr>
          <p:cNvSpPr/>
          <p:nvPr/>
        </p:nvSpPr>
        <p:spPr>
          <a:xfrm>
            <a:off x="959150" y="4114712"/>
            <a:ext cx="282300" cy="243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315">
            <a:extLst>
              <a:ext uri="{FF2B5EF4-FFF2-40B4-BE49-F238E27FC236}">
                <a16:creationId xmlns:a16="http://schemas.microsoft.com/office/drawing/2014/main" id="{E2FC6DB6-AE7D-C54D-88A7-29907FC26DCB}"/>
              </a:ext>
            </a:extLst>
          </p:cNvPr>
          <p:cNvSpPr/>
          <p:nvPr/>
        </p:nvSpPr>
        <p:spPr>
          <a:xfrm>
            <a:off x="1267000" y="4242987"/>
            <a:ext cx="333600" cy="320700"/>
          </a:xfrm>
          <a:prstGeom prst="ellipse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6" name="Shape 316">
            <a:extLst>
              <a:ext uri="{FF2B5EF4-FFF2-40B4-BE49-F238E27FC236}">
                <a16:creationId xmlns:a16="http://schemas.microsoft.com/office/drawing/2014/main" id="{A8BA12A0-A6A9-6C43-AC72-EF38D2E506A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8074" y="1818862"/>
            <a:ext cx="2683024" cy="100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317">
            <a:extLst>
              <a:ext uri="{FF2B5EF4-FFF2-40B4-BE49-F238E27FC236}">
                <a16:creationId xmlns:a16="http://schemas.microsoft.com/office/drawing/2014/main" id="{77055E57-A141-5546-B60E-AB51C2187CBF}"/>
              </a:ext>
            </a:extLst>
          </p:cNvPr>
          <p:cNvSpPr txBox="1"/>
          <p:nvPr/>
        </p:nvSpPr>
        <p:spPr>
          <a:xfrm>
            <a:off x="4572000" y="2998187"/>
            <a:ext cx="4711500" cy="41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14300" lvl="0" rtl="0"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en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 explicit of </a:t>
            </a:r>
            <a:r>
              <a:rPr lang="en" sz="1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</a:t>
            </a:r>
            <a:r>
              <a:rPr lang="en" sz="1800" baseline="-250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</a:t>
            </a:r>
            <a:r>
              <a:rPr lang="en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on </a:t>
            </a:r>
            <a:r>
              <a:rPr lang="en" sz="1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</a:t>
            </a:r>
            <a:r>
              <a:rPr lang="en" sz="1800" baseline="-250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k</a:t>
            </a:r>
            <a:r>
              <a:rPr lang="en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28" name="Shape 318">
            <a:extLst>
              <a:ext uri="{FF2B5EF4-FFF2-40B4-BE49-F238E27FC236}">
                <a16:creationId xmlns:a16="http://schemas.microsoft.com/office/drawing/2014/main" id="{AF1696CD-762A-9649-AD01-2FF5A30B01CA}"/>
              </a:ext>
            </a:extLst>
          </p:cNvPr>
          <p:cNvSpPr/>
          <p:nvPr/>
        </p:nvSpPr>
        <p:spPr>
          <a:xfrm>
            <a:off x="1087425" y="2100912"/>
            <a:ext cx="2210275" cy="2604375"/>
          </a:xfrm>
          <a:custGeom>
            <a:avLst/>
            <a:gdLst/>
            <a:ahLst/>
            <a:cxnLst/>
            <a:rect l="0" t="0" r="0" b="0"/>
            <a:pathLst>
              <a:path w="88411" h="104175" extrusionOk="0">
                <a:moveTo>
                  <a:pt x="59003" y="0"/>
                </a:moveTo>
                <a:cubicBezTo>
                  <a:pt x="62509" y="4788"/>
                  <a:pt x="76191" y="12399"/>
                  <a:pt x="80039" y="28732"/>
                </a:cubicBezTo>
                <a:cubicBezTo>
                  <a:pt x="83887" y="45064"/>
                  <a:pt x="95430" y="85938"/>
                  <a:pt x="82091" y="97996"/>
                </a:cubicBezTo>
                <a:cubicBezTo>
                  <a:pt x="68751" y="110053"/>
                  <a:pt x="13681" y="100561"/>
                  <a:pt x="0" y="101075"/>
                </a:cubicBezTo>
              </a:path>
            </a:pathLst>
          </a:cu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29" name="Shape 319">
            <a:extLst>
              <a:ext uri="{FF2B5EF4-FFF2-40B4-BE49-F238E27FC236}">
                <a16:creationId xmlns:a16="http://schemas.microsoft.com/office/drawing/2014/main" id="{A745EC85-00D2-6D4B-AE2F-7A13993EC1A6}"/>
              </a:ext>
            </a:extLst>
          </p:cNvPr>
          <p:cNvSpPr/>
          <p:nvPr/>
        </p:nvSpPr>
        <p:spPr>
          <a:xfrm>
            <a:off x="2600975" y="2716612"/>
            <a:ext cx="333600" cy="320700"/>
          </a:xfrm>
          <a:prstGeom prst="ellipse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20">
            <a:extLst>
              <a:ext uri="{FF2B5EF4-FFF2-40B4-BE49-F238E27FC236}">
                <a16:creationId xmlns:a16="http://schemas.microsoft.com/office/drawing/2014/main" id="{CC1E6705-1A14-1B4B-9B71-1CE27902AC96}"/>
              </a:ext>
            </a:extLst>
          </p:cNvPr>
          <p:cNvSpPr/>
          <p:nvPr/>
        </p:nvSpPr>
        <p:spPr>
          <a:xfrm>
            <a:off x="2600975" y="3446212"/>
            <a:ext cx="333600" cy="320700"/>
          </a:xfrm>
          <a:prstGeom prst="ellipse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21">
            <a:extLst>
              <a:ext uri="{FF2B5EF4-FFF2-40B4-BE49-F238E27FC236}">
                <a16:creationId xmlns:a16="http://schemas.microsoft.com/office/drawing/2014/main" id="{428006D4-1613-DC4E-9E18-424B49CCA577}"/>
              </a:ext>
            </a:extLst>
          </p:cNvPr>
          <p:cNvSpPr/>
          <p:nvPr/>
        </p:nvSpPr>
        <p:spPr>
          <a:xfrm>
            <a:off x="2600975" y="4242987"/>
            <a:ext cx="333600" cy="320700"/>
          </a:xfrm>
          <a:prstGeom prst="ellipse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2">
            <a:extLst>
              <a:ext uri="{FF2B5EF4-FFF2-40B4-BE49-F238E27FC236}">
                <a16:creationId xmlns:a16="http://schemas.microsoft.com/office/drawing/2014/main" id="{0BDC4AF3-7C41-C546-8921-055553C941D7}"/>
              </a:ext>
            </a:extLst>
          </p:cNvPr>
          <p:cNvSpPr/>
          <p:nvPr/>
        </p:nvSpPr>
        <p:spPr>
          <a:xfrm>
            <a:off x="1933987" y="4242987"/>
            <a:ext cx="333600" cy="320700"/>
          </a:xfrm>
          <a:prstGeom prst="ellipse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3" name="Shape 323">
            <a:extLst>
              <a:ext uri="{FF2B5EF4-FFF2-40B4-BE49-F238E27FC236}">
                <a16:creationId xmlns:a16="http://schemas.microsoft.com/office/drawing/2014/main" id="{700484FE-3FF3-1C47-BEA6-E802B9CB0E4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5099" y="4260161"/>
            <a:ext cx="3698350" cy="92952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24">
            <a:extLst>
              <a:ext uri="{FF2B5EF4-FFF2-40B4-BE49-F238E27FC236}">
                <a16:creationId xmlns:a16="http://schemas.microsoft.com/office/drawing/2014/main" id="{93BA693A-5272-714F-A9AC-7D2D43A4C876}"/>
              </a:ext>
            </a:extLst>
          </p:cNvPr>
          <p:cNvSpPr/>
          <p:nvPr/>
        </p:nvSpPr>
        <p:spPr>
          <a:xfrm>
            <a:off x="6675575" y="4231137"/>
            <a:ext cx="1715700" cy="1002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5" name="Shape 325">
            <a:extLst>
              <a:ext uri="{FF2B5EF4-FFF2-40B4-BE49-F238E27FC236}">
                <a16:creationId xmlns:a16="http://schemas.microsoft.com/office/drawing/2014/main" id="{4E18E962-4689-7447-AE4B-6792388FAFD7}"/>
              </a:ext>
            </a:extLst>
          </p:cNvPr>
          <p:cNvCxnSpPr>
            <a:stCxn id="36" idx="2"/>
            <a:endCxn id="34" idx="0"/>
          </p:cNvCxnSpPr>
          <p:nvPr/>
        </p:nvCxnSpPr>
        <p:spPr>
          <a:xfrm>
            <a:off x="7412075" y="2813624"/>
            <a:ext cx="121500" cy="14175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6" name="Shape 326">
            <a:extLst>
              <a:ext uri="{FF2B5EF4-FFF2-40B4-BE49-F238E27FC236}">
                <a16:creationId xmlns:a16="http://schemas.microsoft.com/office/drawing/2014/main" id="{B1B0772A-E60D-EE4F-9A96-D9A2AD0EFD00}"/>
              </a:ext>
            </a:extLst>
          </p:cNvPr>
          <p:cNvSpPr/>
          <p:nvPr/>
        </p:nvSpPr>
        <p:spPr>
          <a:xfrm>
            <a:off x="7104275" y="1826024"/>
            <a:ext cx="615600" cy="987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7" name="Shape 327">
            <a:extLst>
              <a:ext uri="{FF2B5EF4-FFF2-40B4-BE49-F238E27FC236}">
                <a16:creationId xmlns:a16="http://schemas.microsoft.com/office/drawing/2014/main" id="{4B426B11-4EB3-D346-A5C2-09E85065685A}"/>
              </a:ext>
            </a:extLst>
          </p:cNvPr>
          <p:cNvCxnSpPr>
            <a:endCxn id="36" idx="2"/>
          </p:cNvCxnSpPr>
          <p:nvPr/>
        </p:nvCxnSpPr>
        <p:spPr>
          <a:xfrm rot="10800000" flipH="1">
            <a:off x="6675575" y="2813624"/>
            <a:ext cx="736500" cy="287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8" name="Shape 328">
            <a:extLst>
              <a:ext uri="{FF2B5EF4-FFF2-40B4-BE49-F238E27FC236}">
                <a16:creationId xmlns:a16="http://schemas.microsoft.com/office/drawing/2014/main" id="{430FE211-1C10-9B4A-90E8-E68297029753}"/>
              </a:ext>
            </a:extLst>
          </p:cNvPr>
          <p:cNvSpPr txBox="1"/>
          <p:nvPr/>
        </p:nvSpPr>
        <p:spPr>
          <a:xfrm>
            <a:off x="4572000" y="3353690"/>
            <a:ext cx="4351200" cy="41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14300" lvl="0" rtl="0"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en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Use chain rule to fill missing steps</a:t>
            </a:r>
          </a:p>
        </p:txBody>
      </p:sp>
      <p:sp>
        <p:nvSpPr>
          <p:cNvPr id="39" name="Shape 329">
            <a:extLst>
              <a:ext uri="{FF2B5EF4-FFF2-40B4-BE49-F238E27FC236}">
                <a16:creationId xmlns:a16="http://schemas.microsoft.com/office/drawing/2014/main" id="{70A90E87-BD1F-8846-89A9-9D179D6B17A1}"/>
              </a:ext>
            </a:extLst>
          </p:cNvPr>
          <p:cNvSpPr txBox="1"/>
          <p:nvPr/>
        </p:nvSpPr>
        <p:spPr>
          <a:xfrm>
            <a:off x="2763425" y="2345837"/>
            <a:ext cx="282300" cy="24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7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j</a:t>
            </a:r>
          </a:p>
        </p:txBody>
      </p:sp>
      <p:sp>
        <p:nvSpPr>
          <p:cNvPr id="40" name="Shape 330">
            <a:extLst>
              <a:ext uri="{FF2B5EF4-FFF2-40B4-BE49-F238E27FC236}">
                <a16:creationId xmlns:a16="http://schemas.microsoft.com/office/drawing/2014/main" id="{3F44FBCD-5386-0D45-910C-930F2A9FEF22}"/>
              </a:ext>
            </a:extLst>
          </p:cNvPr>
          <p:cNvSpPr txBox="1"/>
          <p:nvPr/>
        </p:nvSpPr>
        <p:spPr>
          <a:xfrm>
            <a:off x="1351725" y="3871112"/>
            <a:ext cx="282300" cy="24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7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64324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Recurrent</a:t>
            </a:r>
            <a:r>
              <a:rPr lang="it-IT" dirty="0"/>
              <a:t> </a:t>
            </a:r>
            <a:r>
              <a:rPr lang="it-IT" dirty="0" err="1"/>
              <a:t>Neural</a:t>
            </a:r>
            <a:r>
              <a:rPr lang="it-IT" dirty="0"/>
              <a:t> Networks (CNN)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Which of these is not a problem related to RNNs?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vanishing gradient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exploding gradient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normalization gradient </a:t>
            </a:r>
          </a:p>
          <a:p>
            <a:pPr lvl="2"/>
            <a:endParaRPr lang="en-US" dirty="0">
              <a:solidFill>
                <a:srgbClr val="0000FF"/>
              </a:solidFill>
            </a:endParaRPr>
          </a:p>
          <a:p>
            <a:pPr lvl="2"/>
            <a:endParaRPr lang="en-US" dirty="0">
              <a:solidFill>
                <a:srgbClr val="0000FF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Question 24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53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Backpropagation Trough Time (BPTT)</a:t>
            </a:r>
          </a:p>
        </p:txBody>
      </p:sp>
      <p:pic>
        <p:nvPicPr>
          <p:cNvPr id="22" name="Shape 313">
            <a:extLst>
              <a:ext uri="{FF2B5EF4-FFF2-40B4-BE49-F238E27FC236}">
                <a16:creationId xmlns:a16="http://schemas.microsoft.com/office/drawing/2014/main" id="{D2934312-1B17-CD41-8848-BDCFA959F4C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7199" y="1417422"/>
            <a:ext cx="3627100" cy="357614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314">
            <a:extLst>
              <a:ext uri="{FF2B5EF4-FFF2-40B4-BE49-F238E27FC236}">
                <a16:creationId xmlns:a16="http://schemas.microsoft.com/office/drawing/2014/main" id="{5DA2E1EA-AA32-7241-A536-43A381094FEE}"/>
              </a:ext>
            </a:extLst>
          </p:cNvPr>
          <p:cNvSpPr/>
          <p:nvPr/>
        </p:nvSpPr>
        <p:spPr>
          <a:xfrm>
            <a:off x="959150" y="3776922"/>
            <a:ext cx="282300" cy="243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315">
            <a:extLst>
              <a:ext uri="{FF2B5EF4-FFF2-40B4-BE49-F238E27FC236}">
                <a16:creationId xmlns:a16="http://schemas.microsoft.com/office/drawing/2014/main" id="{77A11163-ABA4-3746-BCC3-C38E4DA85FDB}"/>
              </a:ext>
            </a:extLst>
          </p:cNvPr>
          <p:cNvSpPr/>
          <p:nvPr/>
        </p:nvSpPr>
        <p:spPr>
          <a:xfrm>
            <a:off x="1267000" y="3905197"/>
            <a:ext cx="333600" cy="320700"/>
          </a:xfrm>
          <a:prstGeom prst="ellipse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42" name="Shape 316">
            <a:extLst>
              <a:ext uri="{FF2B5EF4-FFF2-40B4-BE49-F238E27FC236}">
                <a16:creationId xmlns:a16="http://schemas.microsoft.com/office/drawing/2014/main" id="{D6E629DC-54EC-8842-A785-D90BF9715CF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8074" y="1481072"/>
            <a:ext cx="2683024" cy="100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317">
            <a:extLst>
              <a:ext uri="{FF2B5EF4-FFF2-40B4-BE49-F238E27FC236}">
                <a16:creationId xmlns:a16="http://schemas.microsoft.com/office/drawing/2014/main" id="{070968E6-B507-B942-BD86-E3EC5EA5E9AD}"/>
              </a:ext>
            </a:extLst>
          </p:cNvPr>
          <p:cNvSpPr txBox="1"/>
          <p:nvPr/>
        </p:nvSpPr>
        <p:spPr>
          <a:xfrm>
            <a:off x="4572000" y="2660397"/>
            <a:ext cx="4711500" cy="41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14300" lvl="0" rtl="0"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en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 explicit of </a:t>
            </a:r>
            <a:r>
              <a:rPr lang="en" sz="1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</a:t>
            </a:r>
            <a:r>
              <a:rPr lang="en" sz="1800" baseline="-250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</a:t>
            </a:r>
            <a:r>
              <a:rPr lang="en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on </a:t>
            </a:r>
            <a:r>
              <a:rPr lang="en" sz="1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</a:t>
            </a:r>
            <a:r>
              <a:rPr lang="en" sz="1800" baseline="-250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k</a:t>
            </a:r>
            <a:r>
              <a:rPr lang="en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44" name="Shape 318">
            <a:extLst>
              <a:ext uri="{FF2B5EF4-FFF2-40B4-BE49-F238E27FC236}">
                <a16:creationId xmlns:a16="http://schemas.microsoft.com/office/drawing/2014/main" id="{D855D87D-C52B-FB4F-9C48-139023774DD4}"/>
              </a:ext>
            </a:extLst>
          </p:cNvPr>
          <p:cNvSpPr/>
          <p:nvPr/>
        </p:nvSpPr>
        <p:spPr>
          <a:xfrm>
            <a:off x="1087425" y="1763122"/>
            <a:ext cx="2210275" cy="2604375"/>
          </a:xfrm>
          <a:custGeom>
            <a:avLst/>
            <a:gdLst/>
            <a:ahLst/>
            <a:cxnLst/>
            <a:rect l="0" t="0" r="0" b="0"/>
            <a:pathLst>
              <a:path w="88411" h="104175" extrusionOk="0">
                <a:moveTo>
                  <a:pt x="59003" y="0"/>
                </a:moveTo>
                <a:cubicBezTo>
                  <a:pt x="62509" y="4788"/>
                  <a:pt x="76191" y="12399"/>
                  <a:pt x="80039" y="28732"/>
                </a:cubicBezTo>
                <a:cubicBezTo>
                  <a:pt x="83887" y="45064"/>
                  <a:pt x="95430" y="85938"/>
                  <a:pt x="82091" y="97996"/>
                </a:cubicBezTo>
                <a:cubicBezTo>
                  <a:pt x="68751" y="110053"/>
                  <a:pt x="13681" y="100561"/>
                  <a:pt x="0" y="101075"/>
                </a:cubicBezTo>
              </a:path>
            </a:pathLst>
          </a:cu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45" name="Shape 319">
            <a:extLst>
              <a:ext uri="{FF2B5EF4-FFF2-40B4-BE49-F238E27FC236}">
                <a16:creationId xmlns:a16="http://schemas.microsoft.com/office/drawing/2014/main" id="{2091FF19-1730-4043-AF38-0997F061BD5D}"/>
              </a:ext>
            </a:extLst>
          </p:cNvPr>
          <p:cNvSpPr/>
          <p:nvPr/>
        </p:nvSpPr>
        <p:spPr>
          <a:xfrm>
            <a:off x="2600975" y="2378822"/>
            <a:ext cx="333600" cy="320700"/>
          </a:xfrm>
          <a:prstGeom prst="ellipse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320">
            <a:extLst>
              <a:ext uri="{FF2B5EF4-FFF2-40B4-BE49-F238E27FC236}">
                <a16:creationId xmlns:a16="http://schemas.microsoft.com/office/drawing/2014/main" id="{A4CFA953-7516-184D-804C-5B6C8FF61E92}"/>
              </a:ext>
            </a:extLst>
          </p:cNvPr>
          <p:cNvSpPr/>
          <p:nvPr/>
        </p:nvSpPr>
        <p:spPr>
          <a:xfrm>
            <a:off x="2600975" y="3108422"/>
            <a:ext cx="333600" cy="320700"/>
          </a:xfrm>
          <a:prstGeom prst="ellipse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321">
            <a:extLst>
              <a:ext uri="{FF2B5EF4-FFF2-40B4-BE49-F238E27FC236}">
                <a16:creationId xmlns:a16="http://schemas.microsoft.com/office/drawing/2014/main" id="{443F2178-0EB1-7B4E-9433-3E88592A82DC}"/>
              </a:ext>
            </a:extLst>
          </p:cNvPr>
          <p:cNvSpPr/>
          <p:nvPr/>
        </p:nvSpPr>
        <p:spPr>
          <a:xfrm>
            <a:off x="2600975" y="3905197"/>
            <a:ext cx="333600" cy="320700"/>
          </a:xfrm>
          <a:prstGeom prst="ellipse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322">
            <a:extLst>
              <a:ext uri="{FF2B5EF4-FFF2-40B4-BE49-F238E27FC236}">
                <a16:creationId xmlns:a16="http://schemas.microsoft.com/office/drawing/2014/main" id="{743F4EA2-00E2-4C47-9A51-367CABB9808B}"/>
              </a:ext>
            </a:extLst>
          </p:cNvPr>
          <p:cNvSpPr/>
          <p:nvPr/>
        </p:nvSpPr>
        <p:spPr>
          <a:xfrm>
            <a:off x="1933987" y="3905197"/>
            <a:ext cx="333600" cy="320700"/>
          </a:xfrm>
          <a:prstGeom prst="ellipse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49" name="Shape 323">
            <a:extLst>
              <a:ext uri="{FF2B5EF4-FFF2-40B4-BE49-F238E27FC236}">
                <a16:creationId xmlns:a16="http://schemas.microsoft.com/office/drawing/2014/main" id="{4D70E464-4073-3840-A018-A1AB73832C8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5099" y="3922371"/>
            <a:ext cx="3698350" cy="929524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324">
            <a:extLst>
              <a:ext uri="{FF2B5EF4-FFF2-40B4-BE49-F238E27FC236}">
                <a16:creationId xmlns:a16="http://schemas.microsoft.com/office/drawing/2014/main" id="{1B74CDC2-3D2E-B44C-8A2D-BFADD0077C5A}"/>
              </a:ext>
            </a:extLst>
          </p:cNvPr>
          <p:cNvSpPr/>
          <p:nvPr/>
        </p:nvSpPr>
        <p:spPr>
          <a:xfrm>
            <a:off x="6675575" y="3893347"/>
            <a:ext cx="1715700" cy="1002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1" name="Shape 325">
            <a:extLst>
              <a:ext uri="{FF2B5EF4-FFF2-40B4-BE49-F238E27FC236}">
                <a16:creationId xmlns:a16="http://schemas.microsoft.com/office/drawing/2014/main" id="{C78A2420-D155-BB42-8550-3303925CC04C}"/>
              </a:ext>
            </a:extLst>
          </p:cNvPr>
          <p:cNvCxnSpPr>
            <a:stCxn id="52" idx="2"/>
            <a:endCxn id="50" idx="0"/>
          </p:cNvCxnSpPr>
          <p:nvPr/>
        </p:nvCxnSpPr>
        <p:spPr>
          <a:xfrm>
            <a:off x="7412075" y="2475834"/>
            <a:ext cx="121500" cy="14175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2" name="Shape 326">
            <a:extLst>
              <a:ext uri="{FF2B5EF4-FFF2-40B4-BE49-F238E27FC236}">
                <a16:creationId xmlns:a16="http://schemas.microsoft.com/office/drawing/2014/main" id="{5F4EE526-BE1F-1348-B7BD-F14DEF661F47}"/>
              </a:ext>
            </a:extLst>
          </p:cNvPr>
          <p:cNvSpPr/>
          <p:nvPr/>
        </p:nvSpPr>
        <p:spPr>
          <a:xfrm>
            <a:off x="7104275" y="1488234"/>
            <a:ext cx="615600" cy="987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3" name="Shape 327">
            <a:extLst>
              <a:ext uri="{FF2B5EF4-FFF2-40B4-BE49-F238E27FC236}">
                <a16:creationId xmlns:a16="http://schemas.microsoft.com/office/drawing/2014/main" id="{6C00E4B6-56BA-7F45-9FC8-0352CF595A3F}"/>
              </a:ext>
            </a:extLst>
          </p:cNvPr>
          <p:cNvCxnSpPr>
            <a:endCxn id="52" idx="2"/>
          </p:cNvCxnSpPr>
          <p:nvPr/>
        </p:nvCxnSpPr>
        <p:spPr>
          <a:xfrm rot="10800000" flipH="1">
            <a:off x="6675575" y="2475834"/>
            <a:ext cx="736500" cy="287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4" name="Shape 328">
            <a:extLst>
              <a:ext uri="{FF2B5EF4-FFF2-40B4-BE49-F238E27FC236}">
                <a16:creationId xmlns:a16="http://schemas.microsoft.com/office/drawing/2014/main" id="{441ECBA1-7B4C-ED4B-AA85-AEA835D24102}"/>
              </a:ext>
            </a:extLst>
          </p:cNvPr>
          <p:cNvSpPr txBox="1"/>
          <p:nvPr/>
        </p:nvSpPr>
        <p:spPr>
          <a:xfrm>
            <a:off x="4572000" y="3015900"/>
            <a:ext cx="4351200" cy="41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14300" lvl="0" rtl="0"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en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Use chain rule to fill missing steps</a:t>
            </a:r>
          </a:p>
        </p:txBody>
      </p:sp>
      <p:sp>
        <p:nvSpPr>
          <p:cNvPr id="55" name="Shape 329">
            <a:extLst>
              <a:ext uri="{FF2B5EF4-FFF2-40B4-BE49-F238E27FC236}">
                <a16:creationId xmlns:a16="http://schemas.microsoft.com/office/drawing/2014/main" id="{A3A00AE4-D23C-CC47-A587-B5A63BEFC6D7}"/>
              </a:ext>
            </a:extLst>
          </p:cNvPr>
          <p:cNvSpPr txBox="1"/>
          <p:nvPr/>
        </p:nvSpPr>
        <p:spPr>
          <a:xfrm>
            <a:off x="2763425" y="2008047"/>
            <a:ext cx="282300" cy="24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7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j</a:t>
            </a:r>
          </a:p>
        </p:txBody>
      </p:sp>
      <p:sp>
        <p:nvSpPr>
          <p:cNvPr id="56" name="Shape 330">
            <a:extLst>
              <a:ext uri="{FF2B5EF4-FFF2-40B4-BE49-F238E27FC236}">
                <a16:creationId xmlns:a16="http://schemas.microsoft.com/office/drawing/2014/main" id="{4358DB6A-620F-484C-B47C-9E8F58CA52DC}"/>
              </a:ext>
            </a:extLst>
          </p:cNvPr>
          <p:cNvSpPr txBox="1"/>
          <p:nvPr/>
        </p:nvSpPr>
        <p:spPr>
          <a:xfrm>
            <a:off x="1351725" y="3533322"/>
            <a:ext cx="282300" cy="24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7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32639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Backpropagation Trough Time (BPTT)</a:t>
            </a:r>
          </a:p>
        </p:txBody>
      </p:sp>
      <p:pic>
        <p:nvPicPr>
          <p:cNvPr id="24" name="Shape 313">
            <a:extLst>
              <a:ext uri="{FF2B5EF4-FFF2-40B4-BE49-F238E27FC236}">
                <a16:creationId xmlns:a16="http://schemas.microsoft.com/office/drawing/2014/main" id="{16E52986-89B6-F54D-AE69-DDC5387623B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7199" y="1771838"/>
            <a:ext cx="3627100" cy="357614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314">
            <a:extLst>
              <a:ext uri="{FF2B5EF4-FFF2-40B4-BE49-F238E27FC236}">
                <a16:creationId xmlns:a16="http://schemas.microsoft.com/office/drawing/2014/main" id="{9E2D5AF5-0E1A-7C4C-A4D3-2B27E265F507}"/>
              </a:ext>
            </a:extLst>
          </p:cNvPr>
          <p:cNvSpPr/>
          <p:nvPr/>
        </p:nvSpPr>
        <p:spPr>
          <a:xfrm>
            <a:off x="959150" y="4131338"/>
            <a:ext cx="282300" cy="243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315">
            <a:extLst>
              <a:ext uri="{FF2B5EF4-FFF2-40B4-BE49-F238E27FC236}">
                <a16:creationId xmlns:a16="http://schemas.microsoft.com/office/drawing/2014/main" id="{0ED35C59-88CF-8E4D-AE98-49AEEF8530C7}"/>
              </a:ext>
            </a:extLst>
          </p:cNvPr>
          <p:cNvSpPr/>
          <p:nvPr/>
        </p:nvSpPr>
        <p:spPr>
          <a:xfrm>
            <a:off x="1267000" y="4259613"/>
            <a:ext cx="333600" cy="320700"/>
          </a:xfrm>
          <a:prstGeom prst="ellipse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7" name="Shape 316">
            <a:extLst>
              <a:ext uri="{FF2B5EF4-FFF2-40B4-BE49-F238E27FC236}">
                <a16:creationId xmlns:a16="http://schemas.microsoft.com/office/drawing/2014/main" id="{47F3F4DB-E397-CB47-BDC9-FB3DC5B5256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8074" y="1835488"/>
            <a:ext cx="2683024" cy="100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317">
            <a:extLst>
              <a:ext uri="{FF2B5EF4-FFF2-40B4-BE49-F238E27FC236}">
                <a16:creationId xmlns:a16="http://schemas.microsoft.com/office/drawing/2014/main" id="{D310A86D-AB07-E140-ADC8-783F6D1CF45D}"/>
              </a:ext>
            </a:extLst>
          </p:cNvPr>
          <p:cNvSpPr txBox="1"/>
          <p:nvPr/>
        </p:nvSpPr>
        <p:spPr>
          <a:xfrm>
            <a:off x="4572000" y="3014813"/>
            <a:ext cx="4711500" cy="41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14300" lvl="0" rtl="0"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en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 explicit of </a:t>
            </a:r>
            <a:r>
              <a:rPr lang="en" sz="1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</a:t>
            </a:r>
            <a:r>
              <a:rPr lang="en" sz="1800" baseline="-250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</a:t>
            </a:r>
            <a:r>
              <a:rPr lang="en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on </a:t>
            </a:r>
            <a:r>
              <a:rPr lang="en" sz="18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</a:t>
            </a:r>
            <a:r>
              <a:rPr lang="en" sz="1800" baseline="-250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k</a:t>
            </a:r>
            <a:r>
              <a:rPr lang="en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29" name="Shape 318">
            <a:extLst>
              <a:ext uri="{FF2B5EF4-FFF2-40B4-BE49-F238E27FC236}">
                <a16:creationId xmlns:a16="http://schemas.microsoft.com/office/drawing/2014/main" id="{D8F686C4-4595-8F4B-8AB5-CAF5BC75406E}"/>
              </a:ext>
            </a:extLst>
          </p:cNvPr>
          <p:cNvSpPr/>
          <p:nvPr/>
        </p:nvSpPr>
        <p:spPr>
          <a:xfrm>
            <a:off x="1087425" y="2117538"/>
            <a:ext cx="2210275" cy="2604375"/>
          </a:xfrm>
          <a:custGeom>
            <a:avLst/>
            <a:gdLst/>
            <a:ahLst/>
            <a:cxnLst/>
            <a:rect l="0" t="0" r="0" b="0"/>
            <a:pathLst>
              <a:path w="88411" h="104175" extrusionOk="0">
                <a:moveTo>
                  <a:pt x="59003" y="0"/>
                </a:moveTo>
                <a:cubicBezTo>
                  <a:pt x="62509" y="4788"/>
                  <a:pt x="76191" y="12399"/>
                  <a:pt x="80039" y="28732"/>
                </a:cubicBezTo>
                <a:cubicBezTo>
                  <a:pt x="83887" y="45064"/>
                  <a:pt x="95430" y="85938"/>
                  <a:pt x="82091" y="97996"/>
                </a:cubicBezTo>
                <a:cubicBezTo>
                  <a:pt x="68751" y="110053"/>
                  <a:pt x="13681" y="100561"/>
                  <a:pt x="0" y="101075"/>
                </a:cubicBezTo>
              </a:path>
            </a:pathLst>
          </a:cu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30" name="Shape 319">
            <a:extLst>
              <a:ext uri="{FF2B5EF4-FFF2-40B4-BE49-F238E27FC236}">
                <a16:creationId xmlns:a16="http://schemas.microsoft.com/office/drawing/2014/main" id="{AA53B36D-2C53-E84E-9395-9B195DEAB5C9}"/>
              </a:ext>
            </a:extLst>
          </p:cNvPr>
          <p:cNvSpPr/>
          <p:nvPr/>
        </p:nvSpPr>
        <p:spPr>
          <a:xfrm>
            <a:off x="2600975" y="2733238"/>
            <a:ext cx="333600" cy="320700"/>
          </a:xfrm>
          <a:prstGeom prst="ellipse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20">
            <a:extLst>
              <a:ext uri="{FF2B5EF4-FFF2-40B4-BE49-F238E27FC236}">
                <a16:creationId xmlns:a16="http://schemas.microsoft.com/office/drawing/2014/main" id="{7DB56E4E-BBCF-4F49-BEF4-AC545AFB9271}"/>
              </a:ext>
            </a:extLst>
          </p:cNvPr>
          <p:cNvSpPr/>
          <p:nvPr/>
        </p:nvSpPr>
        <p:spPr>
          <a:xfrm>
            <a:off x="2600975" y="3462838"/>
            <a:ext cx="333600" cy="320700"/>
          </a:xfrm>
          <a:prstGeom prst="ellipse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1">
            <a:extLst>
              <a:ext uri="{FF2B5EF4-FFF2-40B4-BE49-F238E27FC236}">
                <a16:creationId xmlns:a16="http://schemas.microsoft.com/office/drawing/2014/main" id="{3A5B5FFF-37C3-8B40-BC60-4C822277A008}"/>
              </a:ext>
            </a:extLst>
          </p:cNvPr>
          <p:cNvSpPr/>
          <p:nvPr/>
        </p:nvSpPr>
        <p:spPr>
          <a:xfrm>
            <a:off x="2600975" y="4259613"/>
            <a:ext cx="333600" cy="320700"/>
          </a:xfrm>
          <a:prstGeom prst="ellipse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22">
            <a:extLst>
              <a:ext uri="{FF2B5EF4-FFF2-40B4-BE49-F238E27FC236}">
                <a16:creationId xmlns:a16="http://schemas.microsoft.com/office/drawing/2014/main" id="{A16BF9CF-32D2-8941-B7A7-5D816786970D}"/>
              </a:ext>
            </a:extLst>
          </p:cNvPr>
          <p:cNvSpPr/>
          <p:nvPr/>
        </p:nvSpPr>
        <p:spPr>
          <a:xfrm>
            <a:off x="1933987" y="4259613"/>
            <a:ext cx="333600" cy="320700"/>
          </a:xfrm>
          <a:prstGeom prst="ellipse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4" name="Shape 323">
            <a:extLst>
              <a:ext uri="{FF2B5EF4-FFF2-40B4-BE49-F238E27FC236}">
                <a16:creationId xmlns:a16="http://schemas.microsoft.com/office/drawing/2014/main" id="{6AA7181C-0DC4-D34D-A710-99EA44F134F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5099" y="4276787"/>
            <a:ext cx="3698350" cy="92952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Shape 324">
            <a:extLst>
              <a:ext uri="{FF2B5EF4-FFF2-40B4-BE49-F238E27FC236}">
                <a16:creationId xmlns:a16="http://schemas.microsoft.com/office/drawing/2014/main" id="{5948131C-0401-3D4F-A901-1467FFEF1325}"/>
              </a:ext>
            </a:extLst>
          </p:cNvPr>
          <p:cNvSpPr/>
          <p:nvPr/>
        </p:nvSpPr>
        <p:spPr>
          <a:xfrm>
            <a:off x="6675575" y="4247763"/>
            <a:ext cx="1715700" cy="1002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6" name="Shape 325">
            <a:extLst>
              <a:ext uri="{FF2B5EF4-FFF2-40B4-BE49-F238E27FC236}">
                <a16:creationId xmlns:a16="http://schemas.microsoft.com/office/drawing/2014/main" id="{3E4BC57F-7032-614A-9EAF-17810B6C4901}"/>
              </a:ext>
            </a:extLst>
          </p:cNvPr>
          <p:cNvCxnSpPr>
            <a:stCxn id="37" idx="2"/>
            <a:endCxn id="35" idx="0"/>
          </p:cNvCxnSpPr>
          <p:nvPr/>
        </p:nvCxnSpPr>
        <p:spPr>
          <a:xfrm>
            <a:off x="7412075" y="2830250"/>
            <a:ext cx="121500" cy="14175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7" name="Shape 326">
            <a:extLst>
              <a:ext uri="{FF2B5EF4-FFF2-40B4-BE49-F238E27FC236}">
                <a16:creationId xmlns:a16="http://schemas.microsoft.com/office/drawing/2014/main" id="{D97B81C3-5BD6-9144-BB72-69E63E5A57D0}"/>
              </a:ext>
            </a:extLst>
          </p:cNvPr>
          <p:cNvSpPr/>
          <p:nvPr/>
        </p:nvSpPr>
        <p:spPr>
          <a:xfrm>
            <a:off x="7104275" y="1842650"/>
            <a:ext cx="615600" cy="987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27">
            <a:extLst>
              <a:ext uri="{FF2B5EF4-FFF2-40B4-BE49-F238E27FC236}">
                <a16:creationId xmlns:a16="http://schemas.microsoft.com/office/drawing/2014/main" id="{EA219BFC-7767-AA46-8B6A-46FA29A40D80}"/>
              </a:ext>
            </a:extLst>
          </p:cNvPr>
          <p:cNvCxnSpPr>
            <a:endCxn id="37" idx="2"/>
          </p:cNvCxnSpPr>
          <p:nvPr/>
        </p:nvCxnSpPr>
        <p:spPr>
          <a:xfrm rot="10800000" flipH="1">
            <a:off x="6675575" y="2830250"/>
            <a:ext cx="736500" cy="287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9" name="Shape 328">
            <a:extLst>
              <a:ext uri="{FF2B5EF4-FFF2-40B4-BE49-F238E27FC236}">
                <a16:creationId xmlns:a16="http://schemas.microsoft.com/office/drawing/2014/main" id="{00B817ED-45F5-8E48-8D4F-0517C48FA36B}"/>
              </a:ext>
            </a:extLst>
          </p:cNvPr>
          <p:cNvSpPr txBox="1"/>
          <p:nvPr/>
        </p:nvSpPr>
        <p:spPr>
          <a:xfrm>
            <a:off x="4572000" y="3370316"/>
            <a:ext cx="4351200" cy="41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14300" lvl="0" rtl="0"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en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Use chain rule to fill missing steps</a:t>
            </a:r>
          </a:p>
        </p:txBody>
      </p:sp>
      <p:sp>
        <p:nvSpPr>
          <p:cNvPr id="40" name="Shape 329">
            <a:extLst>
              <a:ext uri="{FF2B5EF4-FFF2-40B4-BE49-F238E27FC236}">
                <a16:creationId xmlns:a16="http://schemas.microsoft.com/office/drawing/2014/main" id="{A25F6093-7159-DE42-AF48-8ECBC10ACFFE}"/>
              </a:ext>
            </a:extLst>
          </p:cNvPr>
          <p:cNvSpPr txBox="1"/>
          <p:nvPr/>
        </p:nvSpPr>
        <p:spPr>
          <a:xfrm>
            <a:off x="2763425" y="2362463"/>
            <a:ext cx="282300" cy="24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7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j</a:t>
            </a:r>
          </a:p>
        </p:txBody>
      </p:sp>
      <p:sp>
        <p:nvSpPr>
          <p:cNvPr id="57" name="Shape 330">
            <a:extLst>
              <a:ext uri="{FF2B5EF4-FFF2-40B4-BE49-F238E27FC236}">
                <a16:creationId xmlns:a16="http://schemas.microsoft.com/office/drawing/2014/main" id="{FBDB57E7-12B0-D247-89E0-A152253D55AF}"/>
              </a:ext>
            </a:extLst>
          </p:cNvPr>
          <p:cNvSpPr txBox="1"/>
          <p:nvPr/>
        </p:nvSpPr>
        <p:spPr>
          <a:xfrm>
            <a:off x="1351725" y="3887738"/>
            <a:ext cx="282300" cy="24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7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20837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Backpropagation Trough Time (BPTT)</a:t>
            </a:r>
          </a:p>
        </p:txBody>
      </p:sp>
      <p:pic>
        <p:nvPicPr>
          <p:cNvPr id="22" name="Shape 381">
            <a:extLst>
              <a:ext uri="{FF2B5EF4-FFF2-40B4-BE49-F238E27FC236}">
                <a16:creationId xmlns:a16="http://schemas.microsoft.com/office/drawing/2014/main" id="{E17EDC01-487C-B14F-8FFA-2862B1D54A8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1560" y="2006026"/>
            <a:ext cx="8299273" cy="14229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22FE053-545D-C242-8DE6-CA0C2BE615D6}"/>
              </a:ext>
            </a:extLst>
          </p:cNvPr>
          <p:cNvSpPr txBox="1"/>
          <p:nvPr/>
        </p:nvSpPr>
        <p:spPr>
          <a:xfrm>
            <a:off x="2854263" y="4005064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The final Backpropagation equation</a:t>
            </a:r>
          </a:p>
        </p:txBody>
      </p:sp>
    </p:spTree>
    <p:extLst>
      <p:ext uri="{BB962C8B-B14F-4D97-AF65-F5344CB8AC3E}">
        <p14:creationId xmlns:p14="http://schemas.microsoft.com/office/powerpoint/2010/main" val="3801378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Backpropagation Trough Time (BPTT)</a:t>
            </a:r>
          </a:p>
        </p:txBody>
      </p:sp>
      <p:pic>
        <p:nvPicPr>
          <p:cNvPr id="7" name="Shape 387">
            <a:extLst>
              <a:ext uri="{FF2B5EF4-FFF2-40B4-BE49-F238E27FC236}">
                <a16:creationId xmlns:a16="http://schemas.microsoft.com/office/drawing/2014/main" id="{594CFE4C-F0AD-FE4C-BF6B-4EF641476B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5515" y="2023500"/>
            <a:ext cx="3627100" cy="35761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388">
            <a:extLst>
              <a:ext uri="{FF2B5EF4-FFF2-40B4-BE49-F238E27FC236}">
                <a16:creationId xmlns:a16="http://schemas.microsoft.com/office/drawing/2014/main" id="{4CD0516C-A02F-D64C-97C5-3E5045E32F95}"/>
              </a:ext>
            </a:extLst>
          </p:cNvPr>
          <p:cNvSpPr/>
          <p:nvPr/>
        </p:nvSpPr>
        <p:spPr>
          <a:xfrm>
            <a:off x="837466" y="4383000"/>
            <a:ext cx="282300" cy="243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389">
            <a:extLst>
              <a:ext uri="{FF2B5EF4-FFF2-40B4-BE49-F238E27FC236}">
                <a16:creationId xmlns:a16="http://schemas.microsoft.com/office/drawing/2014/main" id="{658A4721-D7EE-074B-B52B-2761B116707E}"/>
              </a:ext>
            </a:extLst>
          </p:cNvPr>
          <p:cNvSpPr/>
          <p:nvPr/>
        </p:nvSpPr>
        <p:spPr>
          <a:xfrm>
            <a:off x="1145316" y="4511275"/>
            <a:ext cx="333600" cy="320700"/>
          </a:xfrm>
          <a:prstGeom prst="ellipse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390">
            <a:extLst>
              <a:ext uri="{FF2B5EF4-FFF2-40B4-BE49-F238E27FC236}">
                <a16:creationId xmlns:a16="http://schemas.microsoft.com/office/drawing/2014/main" id="{24B1FFFB-AFE6-854D-A352-AF21FE8B3926}"/>
              </a:ext>
            </a:extLst>
          </p:cNvPr>
          <p:cNvSpPr/>
          <p:nvPr/>
        </p:nvSpPr>
        <p:spPr>
          <a:xfrm>
            <a:off x="2479291" y="2984900"/>
            <a:ext cx="333600" cy="320700"/>
          </a:xfrm>
          <a:prstGeom prst="ellipse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391">
            <a:extLst>
              <a:ext uri="{FF2B5EF4-FFF2-40B4-BE49-F238E27FC236}">
                <a16:creationId xmlns:a16="http://schemas.microsoft.com/office/drawing/2014/main" id="{AD0D4D8C-8D97-A84C-9C4E-F70DCD737163}"/>
              </a:ext>
            </a:extLst>
          </p:cNvPr>
          <p:cNvSpPr txBox="1"/>
          <p:nvPr/>
        </p:nvSpPr>
        <p:spPr>
          <a:xfrm>
            <a:off x="2641741" y="2614125"/>
            <a:ext cx="282300" cy="24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7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j</a:t>
            </a:r>
          </a:p>
        </p:txBody>
      </p:sp>
      <p:sp>
        <p:nvSpPr>
          <p:cNvPr id="12" name="Shape 392">
            <a:extLst>
              <a:ext uri="{FF2B5EF4-FFF2-40B4-BE49-F238E27FC236}">
                <a16:creationId xmlns:a16="http://schemas.microsoft.com/office/drawing/2014/main" id="{3EE63EE2-11C8-9A43-AC11-2B42A7815FAA}"/>
              </a:ext>
            </a:extLst>
          </p:cNvPr>
          <p:cNvSpPr txBox="1"/>
          <p:nvPr/>
        </p:nvSpPr>
        <p:spPr>
          <a:xfrm>
            <a:off x="1230041" y="4139400"/>
            <a:ext cx="282300" cy="24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7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k</a:t>
            </a:r>
          </a:p>
        </p:txBody>
      </p:sp>
      <p:cxnSp>
        <p:nvCxnSpPr>
          <p:cNvPr id="13" name="Shape 393">
            <a:extLst>
              <a:ext uri="{FF2B5EF4-FFF2-40B4-BE49-F238E27FC236}">
                <a16:creationId xmlns:a16="http://schemas.microsoft.com/office/drawing/2014/main" id="{1C5B4F2E-7938-AC4C-906A-6A5CF571A8A0}"/>
              </a:ext>
            </a:extLst>
          </p:cNvPr>
          <p:cNvCxnSpPr>
            <a:stCxn id="10" idx="5"/>
          </p:cNvCxnSpPr>
          <p:nvPr/>
        </p:nvCxnSpPr>
        <p:spPr>
          <a:xfrm>
            <a:off x="2764036" y="3258634"/>
            <a:ext cx="18900" cy="585600"/>
          </a:xfrm>
          <a:prstGeom prst="straightConnector1">
            <a:avLst/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" name="Shape 394">
            <a:extLst>
              <a:ext uri="{FF2B5EF4-FFF2-40B4-BE49-F238E27FC236}">
                <a16:creationId xmlns:a16="http://schemas.microsoft.com/office/drawing/2014/main" id="{A0E40C5F-DA7C-9D4E-932F-55ACBBCC794A}"/>
              </a:ext>
            </a:extLst>
          </p:cNvPr>
          <p:cNvCxnSpPr/>
          <p:nvPr/>
        </p:nvCxnSpPr>
        <p:spPr>
          <a:xfrm>
            <a:off x="2770041" y="4049500"/>
            <a:ext cx="0" cy="55170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" name="Shape 395">
            <a:extLst>
              <a:ext uri="{FF2B5EF4-FFF2-40B4-BE49-F238E27FC236}">
                <a16:creationId xmlns:a16="http://schemas.microsoft.com/office/drawing/2014/main" id="{D80118D3-333E-8C45-94D3-FA06D112944A}"/>
              </a:ext>
            </a:extLst>
          </p:cNvPr>
          <p:cNvCxnSpPr>
            <a:endCxn id="9" idx="4"/>
          </p:cNvCxnSpPr>
          <p:nvPr/>
        </p:nvCxnSpPr>
        <p:spPr>
          <a:xfrm rot="10800000">
            <a:off x="1312116" y="4831975"/>
            <a:ext cx="1470900" cy="102600"/>
          </a:xfrm>
          <a:prstGeom prst="straightConnector1">
            <a:avLst/>
          </a:prstGeom>
          <a:noFill/>
          <a:ln w="28575" cap="flat" cmpd="sng">
            <a:solidFill>
              <a:srgbClr val="E69138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6" name="Shape 396">
            <a:extLst>
              <a:ext uri="{FF2B5EF4-FFF2-40B4-BE49-F238E27FC236}">
                <a16:creationId xmlns:a16="http://schemas.microsoft.com/office/drawing/2014/main" id="{F5EF0295-C0E8-C64A-9A99-E4E4AB053EC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3408" y="2137926"/>
            <a:ext cx="4940057" cy="84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397">
            <a:extLst>
              <a:ext uri="{FF2B5EF4-FFF2-40B4-BE49-F238E27FC236}">
                <a16:creationId xmlns:a16="http://schemas.microsoft.com/office/drawing/2014/main" id="{73E65806-32FC-6244-9EE2-E4E3A259955F}"/>
              </a:ext>
            </a:extLst>
          </p:cNvPr>
          <p:cNvSpPr/>
          <p:nvPr/>
        </p:nvSpPr>
        <p:spPr>
          <a:xfrm>
            <a:off x="5834416" y="2210500"/>
            <a:ext cx="458100" cy="70740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398">
            <a:extLst>
              <a:ext uri="{FF2B5EF4-FFF2-40B4-BE49-F238E27FC236}">
                <a16:creationId xmlns:a16="http://schemas.microsoft.com/office/drawing/2014/main" id="{02C22AA9-55B4-E047-928D-FE3D740A2A9F}"/>
              </a:ext>
            </a:extLst>
          </p:cNvPr>
          <p:cNvSpPr/>
          <p:nvPr/>
        </p:nvSpPr>
        <p:spPr>
          <a:xfrm>
            <a:off x="6291616" y="2210500"/>
            <a:ext cx="458100" cy="707400"/>
          </a:xfrm>
          <a:prstGeom prst="rect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399">
            <a:extLst>
              <a:ext uri="{FF2B5EF4-FFF2-40B4-BE49-F238E27FC236}">
                <a16:creationId xmlns:a16="http://schemas.microsoft.com/office/drawing/2014/main" id="{6719C694-4F78-524A-8305-A07B22227782}"/>
              </a:ext>
            </a:extLst>
          </p:cNvPr>
          <p:cNvSpPr/>
          <p:nvPr/>
        </p:nvSpPr>
        <p:spPr>
          <a:xfrm>
            <a:off x="6749716" y="2207725"/>
            <a:ext cx="1782000" cy="707400"/>
          </a:xfrm>
          <a:prstGeom prst="rect">
            <a:avLst/>
          </a:prstGeom>
          <a:noFill/>
          <a:ln w="19050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400">
            <a:extLst>
              <a:ext uri="{FF2B5EF4-FFF2-40B4-BE49-F238E27FC236}">
                <a16:creationId xmlns:a16="http://schemas.microsoft.com/office/drawing/2014/main" id="{C97B6C8B-0FBF-154A-9C96-6C3DC46A3E5F}"/>
              </a:ext>
            </a:extLst>
          </p:cNvPr>
          <p:cNvSpPr txBox="1"/>
          <p:nvPr/>
        </p:nvSpPr>
        <p:spPr>
          <a:xfrm>
            <a:off x="4376366" y="3429000"/>
            <a:ext cx="4455300" cy="16038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SzPct val="100000"/>
              <a:buFont typeface="Open Sans"/>
              <a:buChar char="●"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Often, to reduce memory requirement, we truncate the network</a:t>
            </a:r>
          </a:p>
          <a:p>
            <a:pPr marL="457200" lvl="0" indent="-330200">
              <a:lnSpc>
                <a:spcPct val="150000"/>
              </a:lnSpc>
              <a:spcBef>
                <a:spcPts val="0"/>
              </a:spcBef>
              <a:buSzPct val="100000"/>
              <a:buFont typeface="Open Sans"/>
              <a:buChar char="●"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Inner summation runs from  </a:t>
            </a:r>
            <a:r>
              <a:rPr lang="en" sz="1600" i="1">
                <a:latin typeface="Open Sans"/>
                <a:ea typeface="Open Sans"/>
                <a:cs typeface="Open Sans"/>
                <a:sym typeface="Open Sans"/>
              </a:rPr>
              <a:t>j-p</a:t>
            </a: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 to </a:t>
            </a:r>
            <a:r>
              <a:rPr lang="en" sz="1600" i="1">
                <a:latin typeface="Open Sans"/>
                <a:ea typeface="Open Sans"/>
                <a:cs typeface="Open Sans"/>
                <a:sym typeface="Open Sans"/>
              </a:rPr>
              <a:t>j</a:t>
            </a: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 for some </a:t>
            </a:r>
            <a:r>
              <a:rPr lang="en" sz="1600" i="1">
                <a:latin typeface="Open Sans"/>
                <a:ea typeface="Open Sans"/>
                <a:cs typeface="Open Sans"/>
                <a:sym typeface="Open Sans"/>
              </a:rPr>
              <a:t>p</a:t>
            </a: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 ==&gt; truncated BPTT</a:t>
            </a:r>
          </a:p>
        </p:txBody>
      </p:sp>
    </p:spTree>
    <p:extLst>
      <p:ext uri="{BB962C8B-B14F-4D97-AF65-F5344CB8AC3E}">
        <p14:creationId xmlns:p14="http://schemas.microsoft.com/office/powerpoint/2010/main" val="296827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Backpropagation Trough Time (BPTT)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03B1E12-BBDE-E544-B1E6-309F11F8172D}"/>
              </a:ext>
            </a:extLst>
          </p:cNvPr>
          <p:cNvSpPr txBox="1"/>
          <p:nvPr/>
        </p:nvSpPr>
        <p:spPr>
          <a:xfrm>
            <a:off x="3248561" y="5930222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Expanding the Jacobian</a:t>
            </a:r>
          </a:p>
        </p:txBody>
      </p:sp>
      <p:pic>
        <p:nvPicPr>
          <p:cNvPr id="35" name="Shape 406">
            <a:extLst>
              <a:ext uri="{FF2B5EF4-FFF2-40B4-BE49-F238E27FC236}">
                <a16:creationId xmlns:a16="http://schemas.microsoft.com/office/drawing/2014/main" id="{2416FE75-7A97-DE41-BD36-7F43A902631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69713" y="1332386"/>
            <a:ext cx="6691624" cy="129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407">
            <a:extLst>
              <a:ext uri="{FF2B5EF4-FFF2-40B4-BE49-F238E27FC236}">
                <a16:creationId xmlns:a16="http://schemas.microsoft.com/office/drawing/2014/main" id="{0E298462-9DA5-9E43-A11B-DFA3C3AB42C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7744" y="3247899"/>
            <a:ext cx="4216125" cy="51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408">
            <a:extLst>
              <a:ext uri="{FF2B5EF4-FFF2-40B4-BE49-F238E27FC236}">
                <a16:creationId xmlns:a16="http://schemas.microsoft.com/office/drawing/2014/main" id="{C537CDAE-8A3A-E941-B0B4-EF323B090BF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7050" y="4205124"/>
            <a:ext cx="6136949" cy="98362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409">
            <a:extLst>
              <a:ext uri="{FF2B5EF4-FFF2-40B4-BE49-F238E27FC236}">
                <a16:creationId xmlns:a16="http://schemas.microsoft.com/office/drawing/2014/main" id="{639323D5-BF6C-844F-A194-9726AF1BF4F6}"/>
              </a:ext>
            </a:extLst>
          </p:cNvPr>
          <p:cNvSpPr/>
          <p:nvPr/>
        </p:nvSpPr>
        <p:spPr>
          <a:xfrm>
            <a:off x="4618864" y="1300536"/>
            <a:ext cx="2457900" cy="12288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747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Backpropagation Trough Time (BPTT)</a:t>
            </a:r>
          </a:p>
        </p:txBody>
      </p:sp>
      <p:pic>
        <p:nvPicPr>
          <p:cNvPr id="9" name="Shape 416">
            <a:extLst>
              <a:ext uri="{FF2B5EF4-FFF2-40B4-BE49-F238E27FC236}">
                <a16:creationId xmlns:a16="http://schemas.microsoft.com/office/drawing/2014/main" id="{BE35BD98-728D-B948-858B-B9665B31AA2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19531" y="2145553"/>
            <a:ext cx="5777800" cy="91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417">
            <a:extLst>
              <a:ext uri="{FF2B5EF4-FFF2-40B4-BE49-F238E27FC236}">
                <a16:creationId xmlns:a16="http://schemas.microsoft.com/office/drawing/2014/main" id="{F607E31A-1364-2045-AADC-24833D548B7E}"/>
              </a:ext>
            </a:extLst>
          </p:cNvPr>
          <p:cNvSpPr txBox="1"/>
          <p:nvPr/>
        </p:nvSpPr>
        <p:spPr>
          <a:xfrm>
            <a:off x="1976331" y="3573016"/>
            <a:ext cx="1458000" cy="437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Weight Matrix</a:t>
            </a:r>
          </a:p>
        </p:txBody>
      </p:sp>
      <p:sp>
        <p:nvSpPr>
          <p:cNvPr id="11" name="Shape 418">
            <a:extLst>
              <a:ext uri="{FF2B5EF4-FFF2-40B4-BE49-F238E27FC236}">
                <a16:creationId xmlns:a16="http://schemas.microsoft.com/office/drawing/2014/main" id="{EEF517A4-336F-034D-8CCB-AB08AD04EB30}"/>
              </a:ext>
            </a:extLst>
          </p:cNvPr>
          <p:cNvSpPr txBox="1"/>
          <p:nvPr/>
        </p:nvSpPr>
        <p:spPr>
          <a:xfrm>
            <a:off x="5076056" y="3573016"/>
            <a:ext cx="3180300" cy="4374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Derivative of activation function</a:t>
            </a:r>
          </a:p>
        </p:txBody>
      </p:sp>
      <p:sp>
        <p:nvSpPr>
          <p:cNvPr id="12" name="Shape 419">
            <a:extLst>
              <a:ext uri="{FF2B5EF4-FFF2-40B4-BE49-F238E27FC236}">
                <a16:creationId xmlns:a16="http://schemas.microsoft.com/office/drawing/2014/main" id="{AB8B84F3-52D5-BA46-9AC0-1A9FFB48CAD8}"/>
              </a:ext>
            </a:extLst>
          </p:cNvPr>
          <p:cNvSpPr/>
          <p:nvPr/>
        </p:nvSpPr>
        <p:spPr>
          <a:xfrm>
            <a:off x="3351056" y="2312841"/>
            <a:ext cx="603900" cy="5319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3" name="Shape 420">
            <a:extLst>
              <a:ext uri="{FF2B5EF4-FFF2-40B4-BE49-F238E27FC236}">
                <a16:creationId xmlns:a16="http://schemas.microsoft.com/office/drawing/2014/main" id="{5607DEF8-BCA8-3043-BE98-25A5D1D657AC}"/>
              </a:ext>
            </a:extLst>
          </p:cNvPr>
          <p:cNvCxnSpPr>
            <a:stCxn id="10" idx="0"/>
            <a:endCxn id="12" idx="2"/>
          </p:cNvCxnSpPr>
          <p:nvPr/>
        </p:nvCxnSpPr>
        <p:spPr>
          <a:xfrm rot="10800000" flipH="1">
            <a:off x="2705331" y="2844616"/>
            <a:ext cx="947700" cy="728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" name="Shape 421">
            <a:extLst>
              <a:ext uri="{FF2B5EF4-FFF2-40B4-BE49-F238E27FC236}">
                <a16:creationId xmlns:a16="http://schemas.microsoft.com/office/drawing/2014/main" id="{0F6537DA-CC65-E04E-9056-23F29845C116}"/>
              </a:ext>
            </a:extLst>
          </p:cNvPr>
          <p:cNvSpPr/>
          <p:nvPr/>
        </p:nvSpPr>
        <p:spPr>
          <a:xfrm>
            <a:off x="4013781" y="2302690"/>
            <a:ext cx="3483600" cy="5319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5" name="Shape 422">
            <a:extLst>
              <a:ext uri="{FF2B5EF4-FFF2-40B4-BE49-F238E27FC236}">
                <a16:creationId xmlns:a16="http://schemas.microsoft.com/office/drawing/2014/main" id="{DD85DBF4-EF75-D740-BA79-A82D70908917}"/>
              </a:ext>
            </a:extLst>
          </p:cNvPr>
          <p:cNvCxnSpPr>
            <a:stCxn id="11" idx="0"/>
            <a:endCxn id="14" idx="2"/>
          </p:cNvCxnSpPr>
          <p:nvPr/>
        </p:nvCxnSpPr>
        <p:spPr>
          <a:xfrm rot="10800000">
            <a:off x="5755706" y="2834716"/>
            <a:ext cx="910500" cy="7383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" name="Shape 415">
            <a:extLst>
              <a:ext uri="{FF2B5EF4-FFF2-40B4-BE49-F238E27FC236}">
                <a16:creationId xmlns:a16="http://schemas.microsoft.com/office/drawing/2014/main" id="{700F308D-2D48-7345-ACFE-CF09C3FA8649}"/>
              </a:ext>
            </a:extLst>
          </p:cNvPr>
          <p:cNvSpPr txBox="1">
            <a:spLocks/>
          </p:cNvSpPr>
          <p:nvPr/>
        </p:nvSpPr>
        <p:spPr bwMode="auto">
          <a:xfrm>
            <a:off x="467544" y="4642316"/>
            <a:ext cx="8888400" cy="11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Blip>
                <a:blip r:embed="rId3"/>
              </a:buBlip>
              <a:defRPr sz="3000" kern="1200">
                <a:solidFill>
                  <a:schemeClr val="tx1"/>
                </a:solidFill>
                <a:latin typeface="Tw Cen MT" pitchFamily="34" charset="0"/>
                <a:ea typeface="+mn-ea"/>
                <a:cs typeface="Times New Roman" pitchFamily="18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4"/>
              </a:buBlip>
              <a:defRPr sz="2600" kern="1200">
                <a:solidFill>
                  <a:schemeClr val="tx1"/>
                </a:solidFill>
                <a:latin typeface="Tw Cen MT" pitchFamily="34" charset="0"/>
                <a:ea typeface="+mn-ea"/>
                <a:cs typeface="Times New Roman" pitchFamily="18" charset="0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Tx/>
              <a:buBlip>
                <a:blip r:embed="rId5"/>
              </a:buBlip>
              <a:defRPr sz="2300" kern="1200">
                <a:solidFill>
                  <a:schemeClr val="tx1"/>
                </a:solidFill>
                <a:latin typeface="Tw Cen MT" pitchFamily="34" charset="0"/>
                <a:ea typeface="+mn-ea"/>
                <a:cs typeface="Times New Roman" pitchFamily="18" charset="0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Tx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Tw Cen MT" pitchFamily="34" charset="0"/>
                <a:ea typeface="+mn-ea"/>
                <a:cs typeface="Times New Roman" pitchFamily="18" charset="0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Tx/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Tw Cen MT" pitchFamily="34" charset="0"/>
                <a:ea typeface="+mn-ea"/>
                <a:cs typeface="Times New Roman" pitchFamily="18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en" sz="2400" dirty="0"/>
              <a:t>Repeated matrix multiplications leads to </a:t>
            </a:r>
            <a:r>
              <a:rPr lang="en" sz="2400" b="1" dirty="0"/>
              <a:t>vanishing and exploding gradients</a:t>
            </a:r>
            <a:r>
              <a:rPr lang="en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597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Vanishing gradients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FA67DF8-7F0A-B74B-9A75-23613E332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838200"/>
            <a:ext cx="8352928" cy="238655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C37AA96-4556-F845-8F56-B98238C72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874" y="3657881"/>
            <a:ext cx="4178300" cy="7874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AF776C5-038A-4B49-B3D0-BB3F2BA12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581128"/>
            <a:ext cx="8352928" cy="907705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A627FBD-3E23-E440-8277-78F6037D5940}"/>
              </a:ext>
            </a:extLst>
          </p:cNvPr>
          <p:cNvSpPr txBox="1"/>
          <p:nvPr/>
        </p:nvSpPr>
        <p:spPr>
          <a:xfrm>
            <a:off x="611560" y="5624680"/>
            <a:ext cx="8513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Considerations</a:t>
            </a:r>
          </a:p>
          <a:p>
            <a:pPr marL="285750" indent="-285750">
              <a:buFontTx/>
              <a:buChar char="-"/>
            </a:pPr>
            <a:r>
              <a:rPr lang="en-GB" dirty="0"/>
              <a:t>Smaller weight parameters lead to faster gradients vanishing</a:t>
            </a:r>
          </a:p>
          <a:p>
            <a:pPr marL="285750" indent="-285750">
              <a:buFontTx/>
              <a:buChar char="-"/>
            </a:pPr>
            <a:r>
              <a:rPr lang="en-GB" dirty="0"/>
              <a:t>Very big initial parameters make the gradient descent to diverge fast (explode) </a:t>
            </a:r>
          </a:p>
        </p:txBody>
      </p:sp>
    </p:spTree>
    <p:extLst>
      <p:ext uri="{BB962C8B-B14F-4D97-AF65-F5344CB8AC3E}">
        <p14:creationId xmlns:p14="http://schemas.microsoft.com/office/powerpoint/2010/main" val="645652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 err="1"/>
              <a:t>Exploiding</a:t>
            </a:r>
            <a:r>
              <a:rPr lang="en-US" dirty="0"/>
              <a:t> gradients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1D00DF4-F340-EA4D-9D94-68CA94497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342554"/>
            <a:ext cx="8100392" cy="266056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AAF1780-CFB0-D049-85BC-BE3EB5CA0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077072"/>
            <a:ext cx="5202164" cy="138658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9BB278D-34FA-C545-8693-05CA22152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5469543"/>
            <a:ext cx="7776864" cy="141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8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Eigenvalues and Stability </a:t>
            </a:r>
          </a:p>
        </p:txBody>
      </p:sp>
      <p:sp>
        <p:nvSpPr>
          <p:cNvPr id="7" name="Shape 428">
            <a:extLst>
              <a:ext uri="{FF2B5EF4-FFF2-40B4-BE49-F238E27FC236}">
                <a16:creationId xmlns:a16="http://schemas.microsoft.com/office/drawing/2014/main" id="{BC602B95-9589-8349-862A-ED5D6486C4DF}"/>
              </a:ext>
            </a:extLst>
          </p:cNvPr>
          <p:cNvSpPr txBox="1">
            <a:spLocks/>
          </p:cNvSpPr>
          <p:nvPr/>
        </p:nvSpPr>
        <p:spPr bwMode="auto">
          <a:xfrm>
            <a:off x="623400" y="911986"/>
            <a:ext cx="8520600" cy="9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Tw Cen MT" pitchFamily="34" charset="0"/>
                <a:ea typeface="+mn-ea"/>
                <a:cs typeface="Times New Roman" pitchFamily="18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Tw Cen MT" pitchFamily="34" charset="0"/>
                <a:ea typeface="+mn-ea"/>
                <a:cs typeface="Times New Roman" pitchFamily="18" charset="0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Tx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Tw Cen MT" pitchFamily="34" charset="0"/>
                <a:ea typeface="+mn-ea"/>
                <a:cs typeface="Times New Roman" pitchFamily="18" charset="0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Tw Cen MT" pitchFamily="34" charset="0"/>
                <a:ea typeface="+mn-ea"/>
                <a:cs typeface="Times New Roman" pitchFamily="18" charset="0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Tx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Tw Cen MT" pitchFamily="34" charset="0"/>
                <a:ea typeface="+mn-ea"/>
                <a:cs typeface="Times New Roman" pitchFamily="18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spcBef>
                <a:spcPts val="0"/>
              </a:spcBef>
              <a:buNone/>
            </a:pPr>
            <a:r>
              <a:rPr lang="en" sz="2400" dirty="0"/>
              <a:t>Consider identity activation function</a:t>
            </a:r>
          </a:p>
          <a:p>
            <a:pPr marL="228600" indent="0">
              <a:spcBef>
                <a:spcPts val="0"/>
              </a:spcBef>
              <a:buNone/>
            </a:pPr>
            <a:r>
              <a:rPr lang="en" sz="2400" dirty="0"/>
              <a:t>If Recurrent Matrix </a:t>
            </a:r>
            <a:r>
              <a:rPr lang="en" sz="2400" b="1" dirty="0" err="1"/>
              <a:t>W</a:t>
            </a:r>
            <a:r>
              <a:rPr lang="en" sz="2400" b="1" baseline="-25000" dirty="0" err="1"/>
              <a:t>h</a:t>
            </a:r>
            <a:r>
              <a:rPr lang="en" sz="2400" dirty="0"/>
              <a:t> is a diagonalizable: </a:t>
            </a:r>
          </a:p>
        </p:txBody>
      </p:sp>
      <p:sp>
        <p:nvSpPr>
          <p:cNvPr id="8" name="Shape 429">
            <a:extLst>
              <a:ext uri="{FF2B5EF4-FFF2-40B4-BE49-F238E27FC236}">
                <a16:creationId xmlns:a16="http://schemas.microsoft.com/office/drawing/2014/main" id="{7407681E-D55E-304D-BA07-DA7F50296F87}"/>
              </a:ext>
            </a:extLst>
          </p:cNvPr>
          <p:cNvSpPr txBox="1"/>
          <p:nvPr/>
        </p:nvSpPr>
        <p:spPr>
          <a:xfrm>
            <a:off x="755576" y="3981128"/>
            <a:ext cx="4547400" cy="6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</a:pPr>
            <a:r>
              <a:rPr lang="en" sz="24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Computing powers of </a:t>
            </a:r>
            <a:r>
              <a:rPr lang="en" sz="2400" b="1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</a:t>
            </a:r>
            <a:r>
              <a:rPr lang="en" sz="2400" b="1" baseline="-25000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</a:t>
            </a:r>
            <a:r>
              <a:rPr lang="en" sz="24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4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is simple:</a:t>
            </a:r>
          </a:p>
        </p:txBody>
      </p:sp>
      <p:pic>
        <p:nvPicPr>
          <p:cNvPr id="10" name="Shape 430">
            <a:extLst>
              <a:ext uri="{FF2B5EF4-FFF2-40B4-BE49-F238E27FC236}">
                <a16:creationId xmlns:a16="http://schemas.microsoft.com/office/drawing/2014/main" id="{CD721DCD-304A-7040-A431-96042F34813E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50123" y="2667920"/>
            <a:ext cx="2941035" cy="600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431">
            <a:extLst>
              <a:ext uri="{FF2B5EF4-FFF2-40B4-BE49-F238E27FC236}">
                <a16:creationId xmlns:a16="http://schemas.microsoft.com/office/drawing/2014/main" id="{1CCF68B4-3E9A-D043-98D4-41B3A7D35E2F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50123" y="5141987"/>
            <a:ext cx="2941024" cy="5734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hape 433">
            <a:extLst>
              <a:ext uri="{FF2B5EF4-FFF2-40B4-BE49-F238E27FC236}">
                <a16:creationId xmlns:a16="http://schemas.microsoft.com/office/drawing/2014/main" id="{461A82E3-A337-B34E-8AF6-FAD88D0E88A0}"/>
              </a:ext>
            </a:extLst>
          </p:cNvPr>
          <p:cNvCxnSpPr>
            <a:stCxn id="10" idx="3"/>
          </p:cNvCxnSpPr>
          <p:nvPr/>
        </p:nvCxnSpPr>
        <p:spPr>
          <a:xfrm rot="10800000" flipH="1">
            <a:off x="4791158" y="1915557"/>
            <a:ext cx="1479300" cy="105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" name="Shape 435">
            <a:extLst>
              <a:ext uri="{FF2B5EF4-FFF2-40B4-BE49-F238E27FC236}">
                <a16:creationId xmlns:a16="http://schemas.microsoft.com/office/drawing/2014/main" id="{F90FBAB1-D3A8-AF41-871A-7EE77C2DA330}"/>
              </a:ext>
            </a:extLst>
          </p:cNvPr>
          <p:cNvCxnSpPr>
            <a:stCxn id="10" idx="3"/>
          </p:cNvCxnSpPr>
          <p:nvPr/>
        </p:nvCxnSpPr>
        <p:spPr>
          <a:xfrm>
            <a:off x="4791158" y="2967957"/>
            <a:ext cx="1352700" cy="28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" name="Shape 436">
            <a:extLst>
              <a:ext uri="{FF2B5EF4-FFF2-40B4-BE49-F238E27FC236}">
                <a16:creationId xmlns:a16="http://schemas.microsoft.com/office/drawing/2014/main" id="{AC22182C-28D4-1C43-8DB0-3699982B4C0B}"/>
              </a:ext>
            </a:extLst>
          </p:cNvPr>
          <p:cNvSpPr txBox="1"/>
          <p:nvPr/>
        </p:nvSpPr>
        <p:spPr>
          <a:xfrm>
            <a:off x="6270458" y="3019368"/>
            <a:ext cx="3000000" cy="137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Λ</a:t>
            </a: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is a diagonal matrix with eigenvalues placed on the diagonals</a:t>
            </a:r>
          </a:p>
        </p:txBody>
      </p:sp>
      <p:sp>
        <p:nvSpPr>
          <p:cNvPr id="15" name="Shape 434">
            <a:extLst>
              <a:ext uri="{FF2B5EF4-FFF2-40B4-BE49-F238E27FC236}">
                <a16:creationId xmlns:a16="http://schemas.microsoft.com/office/drawing/2014/main" id="{6BE68170-B27C-0047-A242-F4F24FD68C4E}"/>
              </a:ext>
            </a:extLst>
          </p:cNvPr>
          <p:cNvSpPr txBox="1"/>
          <p:nvPr/>
        </p:nvSpPr>
        <p:spPr>
          <a:xfrm>
            <a:off x="6444208" y="1473357"/>
            <a:ext cx="3000000" cy="9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Q matrix composed of eigenvectors of W</a:t>
            </a:r>
            <a:r>
              <a:rPr lang="en" sz="1800" baseline="-25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18267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Eigenvalues and Stability </a:t>
            </a:r>
          </a:p>
        </p:txBody>
      </p:sp>
      <p:pic>
        <p:nvPicPr>
          <p:cNvPr id="16" name="Shape 442">
            <a:extLst>
              <a:ext uri="{FF2B5EF4-FFF2-40B4-BE49-F238E27FC236}">
                <a16:creationId xmlns:a16="http://schemas.microsoft.com/office/drawing/2014/main" id="{28431C29-72F9-1547-A220-72A242A67D7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2635" y="2060848"/>
            <a:ext cx="372427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443">
            <a:extLst>
              <a:ext uri="{FF2B5EF4-FFF2-40B4-BE49-F238E27FC236}">
                <a16:creationId xmlns:a16="http://schemas.microsoft.com/office/drawing/2014/main" id="{F66A0ACC-CFF9-B940-B4AC-35ED789055F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85" y="2060848"/>
            <a:ext cx="4091525" cy="1133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Shape 444">
            <a:extLst>
              <a:ext uri="{FF2B5EF4-FFF2-40B4-BE49-F238E27FC236}">
                <a16:creationId xmlns:a16="http://schemas.microsoft.com/office/drawing/2014/main" id="{B08D08AE-F423-6F49-9D84-72E739651793}"/>
              </a:ext>
            </a:extLst>
          </p:cNvPr>
          <p:cNvCxnSpPr>
            <a:stCxn id="16" idx="3"/>
            <a:endCxn id="17" idx="1"/>
          </p:cNvCxnSpPr>
          <p:nvPr/>
        </p:nvCxnSpPr>
        <p:spPr>
          <a:xfrm>
            <a:off x="4256910" y="2627585"/>
            <a:ext cx="8229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" name="Shape 445">
            <a:extLst>
              <a:ext uri="{FF2B5EF4-FFF2-40B4-BE49-F238E27FC236}">
                <a16:creationId xmlns:a16="http://schemas.microsoft.com/office/drawing/2014/main" id="{28085D65-7305-C947-9805-2E4A08384080}"/>
              </a:ext>
            </a:extLst>
          </p:cNvPr>
          <p:cNvSpPr/>
          <p:nvPr/>
        </p:nvSpPr>
        <p:spPr>
          <a:xfrm>
            <a:off x="6279410" y="2191098"/>
            <a:ext cx="1141500" cy="436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446">
            <a:extLst>
              <a:ext uri="{FF2B5EF4-FFF2-40B4-BE49-F238E27FC236}">
                <a16:creationId xmlns:a16="http://schemas.microsoft.com/office/drawing/2014/main" id="{F9F13EB4-A78D-BD4C-B209-061B81CF67A5}"/>
              </a:ext>
            </a:extLst>
          </p:cNvPr>
          <p:cNvSpPr/>
          <p:nvPr/>
        </p:nvSpPr>
        <p:spPr>
          <a:xfrm>
            <a:off x="7727310" y="2548723"/>
            <a:ext cx="1141500" cy="436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447">
            <a:extLst>
              <a:ext uri="{FF2B5EF4-FFF2-40B4-BE49-F238E27FC236}">
                <a16:creationId xmlns:a16="http://schemas.microsoft.com/office/drawing/2014/main" id="{A0B9A8A8-E053-5045-9EB5-582433600808}"/>
              </a:ext>
            </a:extLst>
          </p:cNvPr>
          <p:cNvSpPr txBox="1"/>
          <p:nvPr/>
        </p:nvSpPr>
        <p:spPr>
          <a:xfrm>
            <a:off x="5394360" y="1472798"/>
            <a:ext cx="1795800" cy="3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Vanishing gradients</a:t>
            </a:r>
          </a:p>
        </p:txBody>
      </p:sp>
      <p:cxnSp>
        <p:nvCxnSpPr>
          <p:cNvPr id="22" name="Shape 448">
            <a:extLst>
              <a:ext uri="{FF2B5EF4-FFF2-40B4-BE49-F238E27FC236}">
                <a16:creationId xmlns:a16="http://schemas.microsoft.com/office/drawing/2014/main" id="{BC78D92B-CD3B-5346-912D-5F4DB428759A}"/>
              </a:ext>
            </a:extLst>
          </p:cNvPr>
          <p:cNvCxnSpPr>
            <a:stCxn id="21" idx="2"/>
            <a:endCxn id="19" idx="0"/>
          </p:cNvCxnSpPr>
          <p:nvPr/>
        </p:nvCxnSpPr>
        <p:spPr>
          <a:xfrm>
            <a:off x="6292260" y="1806398"/>
            <a:ext cx="558000" cy="384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3" name="Shape 449">
            <a:extLst>
              <a:ext uri="{FF2B5EF4-FFF2-40B4-BE49-F238E27FC236}">
                <a16:creationId xmlns:a16="http://schemas.microsoft.com/office/drawing/2014/main" id="{B28D8CA6-7D39-FC4B-9137-A683E2CBB867}"/>
              </a:ext>
            </a:extLst>
          </p:cNvPr>
          <p:cNvSpPr txBox="1"/>
          <p:nvPr/>
        </p:nvSpPr>
        <p:spPr>
          <a:xfrm>
            <a:off x="5394360" y="3510723"/>
            <a:ext cx="1795800" cy="3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FF0000"/>
                </a:solidFill>
              </a:rPr>
              <a:t>Exploding gradients</a:t>
            </a:r>
          </a:p>
        </p:txBody>
      </p:sp>
      <p:cxnSp>
        <p:nvCxnSpPr>
          <p:cNvPr id="24" name="Shape 450">
            <a:extLst>
              <a:ext uri="{FF2B5EF4-FFF2-40B4-BE49-F238E27FC236}">
                <a16:creationId xmlns:a16="http://schemas.microsoft.com/office/drawing/2014/main" id="{91EF2D89-C9F0-5B46-9297-DEAAD04D7B43}"/>
              </a:ext>
            </a:extLst>
          </p:cNvPr>
          <p:cNvCxnSpPr>
            <a:stCxn id="23" idx="0"/>
            <a:endCxn id="20" idx="2"/>
          </p:cNvCxnSpPr>
          <p:nvPr/>
        </p:nvCxnSpPr>
        <p:spPr>
          <a:xfrm rot="10800000" flipH="1">
            <a:off x="6292260" y="2985123"/>
            <a:ext cx="2005800" cy="525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25" name="Shape 451">
            <a:extLst>
              <a:ext uri="{FF2B5EF4-FFF2-40B4-BE49-F238E27FC236}">
                <a16:creationId xmlns:a16="http://schemas.microsoft.com/office/drawing/2014/main" id="{40858BEB-1684-214E-9D71-5B14CAEAC0E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8660" y="4216948"/>
            <a:ext cx="3922750" cy="76492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452">
            <a:extLst>
              <a:ext uri="{FF2B5EF4-FFF2-40B4-BE49-F238E27FC236}">
                <a16:creationId xmlns:a16="http://schemas.microsoft.com/office/drawing/2014/main" id="{7FD284A0-93E3-044F-AEAF-E8A6F67AB11E}"/>
              </a:ext>
            </a:extLst>
          </p:cNvPr>
          <p:cNvSpPr/>
          <p:nvPr/>
        </p:nvSpPr>
        <p:spPr>
          <a:xfrm>
            <a:off x="6292260" y="2309873"/>
            <a:ext cx="218100" cy="23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043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Dynamical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system</a:t>
            </a:r>
            <a:r>
              <a:rPr lang="it-IT" dirty="0">
                <a:solidFill>
                  <a:srgbClr val="0000FF"/>
                </a:solidFill>
              </a:rPr>
              <a:t> (</a:t>
            </a:r>
            <a:r>
              <a:rPr lang="it-IT" dirty="0" err="1">
                <a:solidFill>
                  <a:srgbClr val="C00000"/>
                </a:solidFill>
              </a:rPr>
              <a:t>reccurrent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expression</a:t>
            </a:r>
            <a:r>
              <a:rPr lang="it-IT" dirty="0">
                <a:solidFill>
                  <a:srgbClr val="0000FF"/>
                </a:solidFill>
              </a:rPr>
              <a:t>)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Example</a:t>
            </a:r>
            <a:r>
              <a:rPr lang="it-IT" dirty="0">
                <a:solidFill>
                  <a:srgbClr val="0000FF"/>
                </a:solidFill>
              </a:rPr>
              <a:t> </a:t>
            </a:r>
            <a:endParaRPr lang="it-IT" dirty="0"/>
          </a:p>
          <a:p>
            <a:pPr marL="366713" lvl="1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46038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lvl="1"/>
            <a:endParaRPr lang="it-IT" dirty="0">
              <a:solidFill>
                <a:srgbClr val="0000FF"/>
              </a:solidFill>
            </a:endParaRPr>
          </a:p>
          <a:p>
            <a:endParaRPr lang="it-IT" dirty="0"/>
          </a:p>
          <a:p>
            <a:pPr marL="0" indent="0">
              <a:buNone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Recurrent Neural Networks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BE79644-B331-2A46-8734-A7E50F47A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759" y="1628800"/>
            <a:ext cx="2705100" cy="6477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EA7BAF1-801F-C24F-9757-589A92B4552B}"/>
              </a:ext>
            </a:extLst>
          </p:cNvPr>
          <p:cNvSpPr txBox="1"/>
          <p:nvPr/>
        </p:nvSpPr>
        <p:spPr>
          <a:xfrm>
            <a:off x="1403648" y="2222015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State of the system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CCE9CA5-938C-B64C-BAD3-E5AC03D36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309" y="3411678"/>
            <a:ext cx="3302000" cy="13716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95D7D6F-8E3B-7F43-87E9-9929E8658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575" y="4986996"/>
            <a:ext cx="7696200" cy="12319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700CBB6-AF03-0043-AE58-6E5C25D08081}"/>
              </a:ext>
            </a:extLst>
          </p:cNvPr>
          <p:cNvSpPr txBox="1"/>
          <p:nvPr/>
        </p:nvSpPr>
        <p:spPr>
          <a:xfrm>
            <a:off x="3134459" y="6347229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Unfolded computational graph</a:t>
            </a:r>
          </a:p>
        </p:txBody>
      </p:sp>
    </p:spTree>
    <p:extLst>
      <p:ext uri="{BB962C8B-B14F-4D97-AF65-F5344CB8AC3E}">
        <p14:creationId xmlns:p14="http://schemas.microsoft.com/office/powerpoint/2010/main" val="3838287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  <a:sym typeface="Symbol" pitchFamily="18" charset="2"/>
              </a:rPr>
              <a:t>Material</a:t>
            </a:r>
            <a:endParaRPr lang="it-IT" dirty="0">
              <a:solidFill>
                <a:srgbClr val="0000FF"/>
              </a:solidFill>
              <a:sym typeface="Symbol" pitchFamily="18" charset="2"/>
            </a:endParaRPr>
          </a:p>
          <a:p>
            <a:pPr lvl="1"/>
            <a:r>
              <a:rPr lang="it-IT" dirty="0">
                <a:sym typeface="Symbol" pitchFamily="18" charset="2"/>
              </a:rPr>
              <a:t>Slides</a:t>
            </a:r>
          </a:p>
          <a:p>
            <a:pPr lvl="1"/>
            <a:r>
              <a:rPr lang="it-IT" dirty="0">
                <a:sym typeface="Symbol" pitchFamily="18" charset="2"/>
              </a:rPr>
              <a:t>Video </a:t>
            </a:r>
            <a:r>
              <a:rPr lang="it-IT" dirty="0" err="1">
                <a:sym typeface="Symbol" pitchFamily="18" charset="2"/>
              </a:rPr>
              <a:t>Lessons</a:t>
            </a:r>
            <a:endParaRPr lang="it-IT" dirty="0">
              <a:sym typeface="Symbol" pitchFamily="18" charset="2"/>
            </a:endParaRPr>
          </a:p>
          <a:p>
            <a:endParaRPr lang="it-IT" dirty="0">
              <a:sym typeface="Symbol" pitchFamily="18" charset="2"/>
            </a:endParaRPr>
          </a:p>
          <a:p>
            <a:r>
              <a:rPr lang="it-IT" dirty="0">
                <a:solidFill>
                  <a:srgbClr val="0000FF"/>
                </a:solidFill>
                <a:sym typeface="Symbol" pitchFamily="18" charset="2"/>
              </a:rPr>
              <a:t>Books</a:t>
            </a:r>
          </a:p>
          <a:p>
            <a:pPr lvl="1"/>
            <a:r>
              <a:rPr lang="it-IT" dirty="0"/>
              <a:t>I. </a:t>
            </a:r>
            <a:r>
              <a:rPr lang="it-IT" dirty="0" err="1"/>
              <a:t>Goodfellow</a:t>
            </a:r>
            <a:r>
              <a:rPr lang="it-IT" dirty="0"/>
              <a:t>, Y. </a:t>
            </a:r>
            <a:r>
              <a:rPr lang="it-IT" dirty="0" err="1"/>
              <a:t>Bengio</a:t>
            </a:r>
            <a:r>
              <a:rPr lang="it-IT" dirty="0"/>
              <a:t>, A. </a:t>
            </a:r>
            <a:r>
              <a:rPr lang="it-IT" dirty="0" err="1"/>
              <a:t>Courville</a:t>
            </a:r>
            <a:r>
              <a:rPr lang="it-IT" dirty="0"/>
              <a:t>, </a:t>
            </a:r>
            <a:r>
              <a:rPr lang="it-IT" dirty="0">
                <a:solidFill>
                  <a:srgbClr val="C00000"/>
                </a:solidFill>
              </a:rPr>
              <a:t>Deep Learning</a:t>
            </a:r>
            <a:r>
              <a:rPr lang="it-IT" dirty="0"/>
              <a:t>, MIT Press, 2016</a:t>
            </a:r>
          </a:p>
          <a:p>
            <a:pPr marL="366713" lvl="1" indent="0">
              <a:buNone/>
            </a:pPr>
            <a:endParaRPr lang="it-IT" dirty="0">
              <a:sym typeface="Symbol" pitchFamily="18" charset="2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561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Dynamical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system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driven</a:t>
            </a:r>
            <a:r>
              <a:rPr lang="it-IT" dirty="0">
                <a:solidFill>
                  <a:srgbClr val="0000FF"/>
                </a:solidFill>
              </a:rPr>
              <a:t> by an </a:t>
            </a:r>
            <a:r>
              <a:rPr lang="it-IT" dirty="0" err="1">
                <a:solidFill>
                  <a:srgbClr val="0000FF"/>
                </a:solidFill>
              </a:rPr>
              <a:t>external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signal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RNNs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000FF"/>
                </a:solidFill>
              </a:rPr>
              <a:t> </a:t>
            </a:r>
            <a:endParaRPr lang="it-IT" dirty="0"/>
          </a:p>
          <a:p>
            <a:pPr marL="366713" lvl="1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46038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lvl="1"/>
            <a:endParaRPr lang="it-IT" dirty="0">
              <a:solidFill>
                <a:srgbClr val="0000FF"/>
              </a:solidFill>
            </a:endParaRPr>
          </a:p>
          <a:p>
            <a:endParaRPr lang="it-IT" dirty="0"/>
          </a:p>
          <a:p>
            <a:pPr marL="0" indent="0">
              <a:buNone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Recurrent Neural Networks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22E0057-B844-5046-9DB0-9061270C2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0" y="1700808"/>
            <a:ext cx="3238500" cy="7239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19EDFA4-76B7-7341-8601-095F50915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933056"/>
            <a:ext cx="3352800" cy="622300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6C231DF8-A451-6942-A68D-79DACD07F2BE}"/>
              </a:ext>
            </a:extLst>
          </p:cNvPr>
          <p:cNvSpPr/>
          <p:nvPr/>
        </p:nvSpPr>
        <p:spPr>
          <a:xfrm>
            <a:off x="2627784" y="497252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rgbClr val="C00000"/>
                </a:solidFill>
                <a:latin typeface="Helvetica" pitchFamily="2" charset="0"/>
              </a:rPr>
              <a:t>state of the </a:t>
            </a:r>
            <a:r>
              <a:rPr lang="it-IT" dirty="0" err="1">
                <a:solidFill>
                  <a:srgbClr val="C00000"/>
                </a:solidFill>
                <a:latin typeface="Helvetica" pitchFamily="2" charset="0"/>
              </a:rPr>
              <a:t>hidden</a:t>
            </a:r>
            <a:r>
              <a:rPr lang="it-IT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C00000"/>
                </a:solidFill>
                <a:latin typeface="Helvetica" pitchFamily="2" charset="0"/>
              </a:rPr>
              <a:t>units</a:t>
            </a:r>
            <a:r>
              <a:rPr lang="it-IT" dirty="0">
                <a:solidFill>
                  <a:srgbClr val="C00000"/>
                </a:solidFill>
                <a:latin typeface="Helvetica" pitchFamily="2" charset="0"/>
              </a:rPr>
              <a:t> of the network</a:t>
            </a:r>
            <a:endParaRPr lang="it-IT" dirty="0">
              <a:solidFill>
                <a:srgbClr val="C00000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643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Recurrent Neural Networks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C231DF8-A451-6942-A68D-79DACD07F2BE}"/>
              </a:ext>
            </a:extLst>
          </p:cNvPr>
          <p:cNvSpPr/>
          <p:nvPr/>
        </p:nvSpPr>
        <p:spPr>
          <a:xfrm>
            <a:off x="971600" y="4509120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This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recurrent</a:t>
            </a:r>
            <a:r>
              <a:rPr lang="it-IT" dirty="0">
                <a:solidFill>
                  <a:srgbClr val="0000FF"/>
                </a:solidFill>
              </a:rPr>
              <a:t> network just </a:t>
            </a:r>
            <a:r>
              <a:rPr lang="it-IT" dirty="0" err="1">
                <a:solidFill>
                  <a:srgbClr val="0000FF"/>
                </a:solidFill>
              </a:rPr>
              <a:t>processes</a:t>
            </a:r>
            <a:r>
              <a:rPr lang="it-IT" dirty="0">
                <a:solidFill>
                  <a:srgbClr val="0000FF"/>
                </a:solidFill>
              </a:rPr>
              <a:t> information from the input x by </a:t>
            </a:r>
            <a:r>
              <a:rPr lang="it-IT" dirty="0" err="1">
                <a:solidFill>
                  <a:srgbClr val="0000FF"/>
                </a:solidFill>
              </a:rPr>
              <a:t>incorporating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it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into</a:t>
            </a:r>
            <a:r>
              <a:rPr lang="it-IT" dirty="0">
                <a:solidFill>
                  <a:srgbClr val="0000FF"/>
                </a:solidFill>
              </a:rPr>
              <a:t> the state h </a:t>
            </a:r>
            <a:r>
              <a:rPr lang="it-IT" dirty="0" err="1">
                <a:solidFill>
                  <a:srgbClr val="0000FF"/>
                </a:solidFill>
              </a:rPr>
              <a:t>that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is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passed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forward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through</a:t>
            </a:r>
            <a:r>
              <a:rPr lang="it-IT" dirty="0">
                <a:solidFill>
                  <a:srgbClr val="0000FF"/>
                </a:solidFill>
              </a:rPr>
              <a:t> time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1EA03DA-206C-1D46-A29A-1E8F495FC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65" y="1848385"/>
            <a:ext cx="8613775" cy="2282091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05E22C4D-2CF6-6E4C-94D8-99C7ED01A55A}"/>
              </a:ext>
            </a:extLst>
          </p:cNvPr>
          <p:cNvSpPr/>
          <p:nvPr/>
        </p:nvSpPr>
        <p:spPr>
          <a:xfrm>
            <a:off x="4572000" y="935655"/>
            <a:ext cx="2634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A RNN with no </a:t>
            </a:r>
            <a:r>
              <a:rPr lang="it-IT" dirty="0" err="1">
                <a:solidFill>
                  <a:srgbClr val="0000FF"/>
                </a:solidFill>
              </a:rPr>
              <a:t>outputs</a:t>
            </a:r>
            <a:r>
              <a:rPr lang="it-IT" dirty="0">
                <a:solidFill>
                  <a:srgbClr val="0000FF"/>
                </a:solidFill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D64C360-38E3-0640-AFE1-06AAAE6AB64E}"/>
              </a:ext>
            </a:extLst>
          </p:cNvPr>
          <p:cNvSpPr/>
          <p:nvPr/>
        </p:nvSpPr>
        <p:spPr>
          <a:xfrm>
            <a:off x="583248" y="1120321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Circuit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diagram</a:t>
            </a:r>
            <a:endParaRPr lang="it-IT" dirty="0">
              <a:solidFill>
                <a:srgbClr val="0000FF"/>
              </a:solidFill>
              <a:effectLst/>
              <a:latin typeface="Helvetica" pitchFamily="2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7B983119-8422-9245-BE6D-E3CE6F2E814B}"/>
              </a:ext>
            </a:extLst>
          </p:cNvPr>
          <p:cNvSpPr/>
          <p:nvPr/>
        </p:nvSpPr>
        <p:spPr>
          <a:xfrm>
            <a:off x="1331640" y="1663719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delay of 1 time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step</a:t>
            </a:r>
            <a:endParaRPr lang="it-IT" dirty="0">
              <a:solidFill>
                <a:srgbClr val="0000FF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393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Representation</a:t>
            </a:r>
            <a:r>
              <a:rPr lang="it-IT" dirty="0">
                <a:solidFill>
                  <a:srgbClr val="0000FF"/>
                </a:solidFill>
              </a:rPr>
              <a:t> of the </a:t>
            </a:r>
            <a:r>
              <a:rPr lang="it-IT" dirty="0" err="1">
                <a:solidFill>
                  <a:srgbClr val="0000FF"/>
                </a:solidFill>
              </a:rPr>
              <a:t>unfolded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recurrence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000FF"/>
                </a:solidFill>
              </a:rPr>
              <a:t> </a:t>
            </a:r>
            <a:endParaRPr lang="it-IT" dirty="0"/>
          </a:p>
          <a:p>
            <a:pPr marL="366713" lvl="1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46038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lvl="1"/>
            <a:endParaRPr lang="it-IT" dirty="0">
              <a:solidFill>
                <a:srgbClr val="0000FF"/>
              </a:solidFill>
            </a:endParaRPr>
          </a:p>
          <a:p>
            <a:endParaRPr lang="it-IT" dirty="0"/>
          </a:p>
          <a:p>
            <a:pPr marL="0" indent="0">
              <a:buNone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Recurrent Neural Networks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196D63F-0D01-C84D-B3DE-E99319C19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1844824"/>
            <a:ext cx="64262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39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Recurrent Neural Networks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8214ADB-95A4-F34B-B9F6-99CF2A264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904854"/>
            <a:ext cx="6715939" cy="464400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585183D6-064C-1648-9387-CF00B872BD4F}"/>
              </a:ext>
            </a:extLst>
          </p:cNvPr>
          <p:cNvSpPr/>
          <p:nvPr/>
        </p:nvSpPr>
        <p:spPr>
          <a:xfrm>
            <a:off x="827584" y="5806881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Recurrent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networks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that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produce an output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at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each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time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step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and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have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recurrent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connections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between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hidden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units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450AA4FA-383A-2E41-B2FB-A5BCD93D9183}"/>
              </a:ext>
            </a:extLst>
          </p:cNvPr>
          <p:cNvSpPr/>
          <p:nvPr/>
        </p:nvSpPr>
        <p:spPr>
          <a:xfrm>
            <a:off x="6156176" y="70898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err="1">
                <a:solidFill>
                  <a:srgbClr val="C00000"/>
                </a:solidFill>
                <a:latin typeface="Helvetica" pitchFamily="2" charset="0"/>
              </a:rPr>
              <a:t>universal</a:t>
            </a:r>
            <a:r>
              <a:rPr lang="it-IT" dirty="0">
                <a:solidFill>
                  <a:srgbClr val="C00000"/>
                </a:solidFill>
                <a:latin typeface="Helvetica" pitchFamily="2" charset="0"/>
              </a:rPr>
              <a:t> – </a:t>
            </a:r>
          </a:p>
          <a:p>
            <a:r>
              <a:rPr lang="it-IT" dirty="0" err="1">
                <a:solidFill>
                  <a:srgbClr val="C00000"/>
                </a:solidFill>
                <a:latin typeface="Helvetica" pitchFamily="2" charset="0"/>
              </a:rPr>
              <a:t>any</a:t>
            </a:r>
            <a:r>
              <a:rPr lang="it-IT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C00000"/>
                </a:solidFill>
                <a:latin typeface="Helvetica" pitchFamily="2" charset="0"/>
              </a:rPr>
              <a:t>function</a:t>
            </a:r>
            <a:r>
              <a:rPr lang="it-IT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C00000"/>
                </a:solidFill>
                <a:latin typeface="Helvetica" pitchFamily="2" charset="0"/>
              </a:rPr>
              <a:t>computable</a:t>
            </a:r>
            <a:r>
              <a:rPr lang="it-IT" dirty="0">
                <a:solidFill>
                  <a:srgbClr val="C00000"/>
                </a:solidFill>
                <a:latin typeface="Helvetica" pitchFamily="2" charset="0"/>
              </a:rPr>
              <a:t> </a:t>
            </a:r>
          </a:p>
          <a:p>
            <a:r>
              <a:rPr lang="it-IT" dirty="0">
                <a:solidFill>
                  <a:srgbClr val="C00000"/>
                </a:solidFill>
                <a:latin typeface="Helvetica" pitchFamily="2" charset="0"/>
              </a:rPr>
              <a:t>by a </a:t>
            </a:r>
            <a:r>
              <a:rPr lang="it-IT" dirty="0" err="1">
                <a:solidFill>
                  <a:srgbClr val="C00000"/>
                </a:solidFill>
                <a:latin typeface="Helvetica" pitchFamily="2" charset="0"/>
              </a:rPr>
              <a:t>Turing</a:t>
            </a:r>
            <a:r>
              <a:rPr lang="it-IT" dirty="0">
                <a:solidFill>
                  <a:srgbClr val="C00000"/>
                </a:solidFill>
                <a:latin typeface="Helvetica" pitchFamily="2" charset="0"/>
              </a:rPr>
              <a:t> machine can be </a:t>
            </a:r>
          </a:p>
          <a:p>
            <a:r>
              <a:rPr lang="it-IT" dirty="0" err="1">
                <a:solidFill>
                  <a:srgbClr val="C00000"/>
                </a:solidFill>
                <a:latin typeface="Helvetica" pitchFamily="2" charset="0"/>
              </a:rPr>
              <a:t>computed</a:t>
            </a:r>
            <a:r>
              <a:rPr lang="it-IT" dirty="0">
                <a:solidFill>
                  <a:srgbClr val="C00000"/>
                </a:solidFill>
                <a:latin typeface="Helvetica" pitchFamily="2" charset="0"/>
              </a:rPr>
              <a:t> by </a:t>
            </a:r>
            <a:r>
              <a:rPr lang="it-IT" dirty="0" err="1">
                <a:solidFill>
                  <a:srgbClr val="C00000"/>
                </a:solidFill>
                <a:latin typeface="Helvetica" pitchFamily="2" charset="0"/>
              </a:rPr>
              <a:t>such</a:t>
            </a:r>
            <a:r>
              <a:rPr lang="it-IT" dirty="0">
                <a:solidFill>
                  <a:srgbClr val="C00000"/>
                </a:solidFill>
                <a:latin typeface="Helvetica" pitchFamily="2" charset="0"/>
              </a:rPr>
              <a:t> a </a:t>
            </a:r>
          </a:p>
          <a:p>
            <a:r>
              <a:rPr lang="it-IT" dirty="0" err="1">
                <a:solidFill>
                  <a:srgbClr val="C00000"/>
                </a:solidFill>
                <a:latin typeface="Helvetica" pitchFamily="2" charset="0"/>
              </a:rPr>
              <a:t>recurrent</a:t>
            </a:r>
            <a:r>
              <a:rPr lang="it-IT" dirty="0">
                <a:solidFill>
                  <a:srgbClr val="C00000"/>
                </a:solidFill>
                <a:latin typeface="Helvetica" pitchFamily="2" charset="0"/>
              </a:rPr>
              <a:t> network of a finite </a:t>
            </a:r>
          </a:p>
          <a:p>
            <a:r>
              <a:rPr lang="it-IT" dirty="0" err="1">
                <a:solidFill>
                  <a:srgbClr val="C00000"/>
                </a:solidFill>
                <a:latin typeface="Helvetica" pitchFamily="2" charset="0"/>
              </a:rPr>
              <a:t>size</a:t>
            </a:r>
            <a:endParaRPr lang="it-IT" dirty="0">
              <a:solidFill>
                <a:srgbClr val="C00000"/>
              </a:solidFill>
              <a:effectLst/>
              <a:latin typeface="Helvetica" pitchFamily="2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5A81DE1-D2D3-1A4D-A213-DE1EDF147D7A}"/>
              </a:ext>
            </a:extLst>
          </p:cNvPr>
          <p:cNvSpPr txBox="1"/>
          <p:nvPr/>
        </p:nvSpPr>
        <p:spPr>
          <a:xfrm>
            <a:off x="1673143" y="112448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Correct output </a:t>
            </a:r>
          </a:p>
        </p:txBody>
      </p:sp>
    </p:spTree>
    <p:extLst>
      <p:ext uri="{BB962C8B-B14F-4D97-AF65-F5344CB8AC3E}">
        <p14:creationId xmlns:p14="http://schemas.microsoft.com/office/powerpoint/2010/main" val="1307290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Recurrent Neural Networks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85183D6-064C-1648-9387-CF00B872BD4F}"/>
              </a:ext>
            </a:extLst>
          </p:cNvPr>
          <p:cNvSpPr/>
          <p:nvPr/>
        </p:nvSpPr>
        <p:spPr>
          <a:xfrm>
            <a:off x="827584" y="5890046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Recurrent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networks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that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produce an output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at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each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time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step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and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have</a:t>
            </a:r>
            <a:endParaRPr lang="it-IT" dirty="0">
              <a:solidFill>
                <a:srgbClr val="0000FF"/>
              </a:solidFill>
              <a:latin typeface="Helvetica" pitchFamily="2" charset="0"/>
            </a:endParaRPr>
          </a:p>
          <a:p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recurrent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connections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only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from the output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at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one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time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step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to the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hidden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units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at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the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next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time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step</a:t>
            </a:r>
            <a:endParaRPr lang="it-IT" dirty="0">
              <a:solidFill>
                <a:srgbClr val="0000FF"/>
              </a:solidFill>
              <a:latin typeface="Helvetica" pitchFamily="2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F869B0E-F2CF-E64E-A16F-D54A00896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984" y="929250"/>
            <a:ext cx="6804248" cy="487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84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Recurrent Neural Networks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85183D6-064C-1648-9387-CF00B872BD4F}"/>
              </a:ext>
            </a:extLst>
          </p:cNvPr>
          <p:cNvSpPr/>
          <p:nvPr/>
        </p:nvSpPr>
        <p:spPr>
          <a:xfrm>
            <a:off x="827584" y="603406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Recurrent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networks with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recurrent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connections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between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hidden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units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,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that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read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an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entire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sequence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and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then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produce a single output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A29E3D0-A319-234F-87E7-7D4FBEA63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208" y="864813"/>
            <a:ext cx="6794202" cy="512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433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3_asd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13_as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36276</TotalTime>
  <Words>681</Words>
  <Application>Microsoft Macintosh PowerPoint</Application>
  <PresentationFormat>Presentazione su schermo (4:3)</PresentationFormat>
  <Paragraphs>180</Paragraphs>
  <Slides>30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9" baseType="lpstr">
      <vt:lpstr>Arial</vt:lpstr>
      <vt:lpstr>Calibri</vt:lpstr>
      <vt:lpstr>Comic Sans MS</vt:lpstr>
      <vt:lpstr>Helvetica</vt:lpstr>
      <vt:lpstr>Open Sans</vt:lpstr>
      <vt:lpstr>Tw Cen MT</vt:lpstr>
      <vt:lpstr>Wingdings</vt:lpstr>
      <vt:lpstr>Wingdings 2</vt:lpstr>
      <vt:lpstr>13_asd</vt:lpstr>
      <vt:lpstr>Presentazione standard di PowerPoint</vt:lpstr>
      <vt:lpstr>Question 24</vt:lpstr>
      <vt:lpstr>Recurrent Neural Networks</vt:lpstr>
      <vt:lpstr>Recurrent Neural Networks</vt:lpstr>
      <vt:lpstr>Recurrent Neural Networks</vt:lpstr>
      <vt:lpstr>Recurrent Neural Networks</vt:lpstr>
      <vt:lpstr>Recurrent Neural Networks</vt:lpstr>
      <vt:lpstr>Recurrent Neural Networks</vt:lpstr>
      <vt:lpstr>Recurrent Neural Networks</vt:lpstr>
      <vt:lpstr>Vanilla RNN cell</vt:lpstr>
      <vt:lpstr>Unfolding</vt:lpstr>
      <vt:lpstr>Deep RNN</vt:lpstr>
      <vt:lpstr>Backpropagation Trough Time (BPTT)</vt:lpstr>
      <vt:lpstr>Backpropagation Trough Time (BPTT)</vt:lpstr>
      <vt:lpstr>Backpropagation Trough Time (BPTT)</vt:lpstr>
      <vt:lpstr>Backpropagation Trough Time (BPTT)</vt:lpstr>
      <vt:lpstr>Backpropagation Trough Time (BPTT)</vt:lpstr>
      <vt:lpstr>Backpropagation Trough Time (BPTT)</vt:lpstr>
      <vt:lpstr>Backpropagation Trough Time (BPTT)</vt:lpstr>
      <vt:lpstr>Backpropagation Trough Time (BPTT)</vt:lpstr>
      <vt:lpstr>Backpropagation Trough Time (BPTT)</vt:lpstr>
      <vt:lpstr>Backpropagation Trough Time (BPTT)</vt:lpstr>
      <vt:lpstr>Backpropagation Trough Time (BPTT)</vt:lpstr>
      <vt:lpstr>Backpropagation Trough Time (BPTT)</vt:lpstr>
      <vt:lpstr>Backpropagation Trough Time (BPTT)</vt:lpstr>
      <vt:lpstr>Vanishing gradients</vt:lpstr>
      <vt:lpstr>Exploiding gradients</vt:lpstr>
      <vt:lpstr>Eigenvalues and Stability </vt:lpstr>
      <vt:lpstr>Eigenvalues and Stability 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Angelo Ciaramella</cp:lastModifiedBy>
  <cp:revision>362</cp:revision>
  <dcterms:modified xsi:type="dcterms:W3CDTF">2023-02-04T20:35:36Z</dcterms:modified>
</cp:coreProperties>
</file>