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86" r:id="rId2"/>
    <p:sldId id="298" r:id="rId3"/>
    <p:sldId id="419" r:id="rId4"/>
    <p:sldId id="421" r:id="rId5"/>
    <p:sldId id="422" r:id="rId6"/>
    <p:sldId id="423" r:id="rId7"/>
    <p:sldId id="427" r:id="rId8"/>
    <p:sldId id="429" r:id="rId9"/>
    <p:sldId id="424" r:id="rId10"/>
    <p:sldId id="430" r:id="rId11"/>
    <p:sldId id="426" r:id="rId12"/>
    <p:sldId id="425" r:id="rId13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Simple recurrent network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A0ACB4-61C8-4749-8656-7B85F3C93CC4}"/>
              </a:ext>
            </a:extLst>
          </p:cNvPr>
          <p:cNvSpPr txBox="1"/>
          <p:nvPr/>
        </p:nvSpPr>
        <p:spPr>
          <a:xfrm>
            <a:off x="820901" y="6268546"/>
            <a:ext cx="581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Elman RNN. Basic RNN structure called “Vanilla” RNN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1C2225B-954A-2745-A226-2AE2E8B9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340768"/>
            <a:ext cx="6582343" cy="49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Simple recurrent network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A0ACB4-61C8-4749-8656-7B85F3C93CC4}"/>
              </a:ext>
            </a:extLst>
          </p:cNvPr>
          <p:cNvSpPr txBox="1"/>
          <p:nvPr/>
        </p:nvSpPr>
        <p:spPr>
          <a:xfrm>
            <a:off x="827584" y="6021232"/>
            <a:ext cx="705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Elman SRN. A total of 60,000 randomly generated strings are used </a:t>
            </a:r>
          </a:p>
          <a:p>
            <a:r>
              <a:rPr lang="en-GB" dirty="0">
                <a:solidFill>
                  <a:srgbClr val="0000FF"/>
                </a:solidFill>
              </a:rPr>
              <a:t>for training.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25B790B-E4D1-1F4B-A6BA-8679D811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68" y="1161047"/>
            <a:ext cx="6872188" cy="43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6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I. </a:t>
            </a:r>
            <a:r>
              <a:rPr lang="it-IT" dirty="0" err="1"/>
              <a:t>Goodfellow</a:t>
            </a:r>
            <a:r>
              <a:rPr lang="it-IT" dirty="0"/>
              <a:t>, Y. </a:t>
            </a:r>
            <a:r>
              <a:rPr lang="it-IT" dirty="0" err="1"/>
              <a:t>Bengio</a:t>
            </a:r>
            <a:r>
              <a:rPr lang="it-IT" dirty="0"/>
              <a:t>, A. </a:t>
            </a:r>
            <a:r>
              <a:rPr lang="it-IT" dirty="0" err="1"/>
              <a:t>Courville</a:t>
            </a:r>
            <a:r>
              <a:rPr lang="it-IT" dirty="0"/>
              <a:t>, </a:t>
            </a:r>
            <a:r>
              <a:rPr lang="it-IT" dirty="0">
                <a:solidFill>
                  <a:srgbClr val="C00000"/>
                </a:solidFill>
              </a:rPr>
              <a:t>Deep Learning</a:t>
            </a:r>
            <a:r>
              <a:rPr lang="it-IT" dirty="0"/>
              <a:t>, MIT Press, 2016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Recurrent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 (CNN)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 err="1"/>
              <a:t>Reber</a:t>
            </a:r>
            <a:r>
              <a:rPr lang="en-US" dirty="0"/>
              <a:t> Grammar is </a:t>
            </a:r>
          </a:p>
          <a:p>
            <a:pPr lvl="2"/>
            <a:r>
              <a:rPr lang="en-GB" dirty="0">
                <a:solidFill>
                  <a:srgbClr val="C00000"/>
                </a:solidFill>
              </a:rPr>
              <a:t>a problem that can not be solved without memory</a:t>
            </a:r>
          </a:p>
          <a:p>
            <a:pPr lvl="2"/>
            <a:r>
              <a:rPr lang="en-GB" dirty="0">
                <a:solidFill>
                  <a:srgbClr val="0000FF"/>
                </a:solidFill>
              </a:rPr>
              <a:t>a problem that can be solved without memory</a:t>
            </a:r>
          </a:p>
          <a:p>
            <a:pPr lvl="2"/>
            <a:r>
              <a:rPr lang="en-GB" dirty="0">
                <a:solidFill>
                  <a:srgbClr val="0000FF"/>
                </a:solidFill>
              </a:rPr>
              <a:t>a problem that can be solved with </a:t>
            </a:r>
            <a:r>
              <a:rPr lang="en-GB">
                <a:solidFill>
                  <a:srgbClr val="0000FF"/>
                </a:solidFill>
              </a:rPr>
              <a:t>numerical optimization</a:t>
            </a:r>
            <a:endParaRPr lang="en-GB" dirty="0">
              <a:solidFill>
                <a:srgbClr val="0000FF"/>
              </a:solidFill>
            </a:endParaRPr>
          </a:p>
          <a:p>
            <a:pPr lvl="2"/>
            <a:endParaRPr lang="en-GB" dirty="0">
              <a:solidFill>
                <a:srgbClr val="0000FF"/>
              </a:solidFill>
            </a:endParaRPr>
          </a:p>
          <a:p>
            <a:pPr lvl="2"/>
            <a:endParaRPr lang="en-GB" dirty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23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Artificial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Neural</a:t>
            </a:r>
            <a:r>
              <a:rPr lang="it-IT" dirty="0">
                <a:solidFill>
                  <a:srgbClr val="0000FF"/>
                </a:solidFill>
              </a:rPr>
              <a:t> Networks </a:t>
            </a:r>
          </a:p>
          <a:p>
            <a:pPr lvl="1"/>
            <a:r>
              <a:rPr lang="it-IT" dirty="0" err="1"/>
              <a:t>exhibit</a:t>
            </a:r>
            <a:r>
              <a:rPr lang="it-IT" dirty="0"/>
              <a:t> </a:t>
            </a:r>
            <a:r>
              <a:rPr lang="it-IT" dirty="0" err="1"/>
              <a:t>temporal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dynamic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behavior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can use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internal</a:t>
            </a:r>
            <a:r>
              <a:rPr lang="it-IT" dirty="0">
                <a:solidFill>
                  <a:srgbClr val="0000FF"/>
                </a:solidFill>
              </a:rPr>
              <a:t> state (</a:t>
            </a:r>
            <a:r>
              <a:rPr lang="it-IT" dirty="0" err="1">
                <a:solidFill>
                  <a:srgbClr val="0000FF"/>
                </a:solidFill>
              </a:rPr>
              <a:t>memory</a:t>
            </a:r>
            <a:r>
              <a:rPr lang="it-IT" dirty="0">
                <a:solidFill>
                  <a:srgbClr val="0000FF"/>
                </a:solidFill>
              </a:rPr>
              <a:t>) </a:t>
            </a:r>
            <a:r>
              <a:rPr lang="it-IT" dirty="0"/>
              <a:t>to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sequences</a:t>
            </a:r>
            <a:r>
              <a:rPr lang="it-IT" dirty="0"/>
              <a:t> of </a:t>
            </a:r>
            <a:r>
              <a:rPr lang="it-IT" dirty="0" err="1"/>
              <a:t>inputs</a:t>
            </a:r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models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sequences</a:t>
            </a:r>
            <a:endParaRPr lang="it-IT" dirty="0">
              <a:solidFill>
                <a:srgbClr val="0000FF"/>
              </a:solidFill>
            </a:endParaRPr>
          </a:p>
          <a:p>
            <a:pPr lvl="2"/>
            <a:r>
              <a:rPr lang="it-IT" dirty="0"/>
              <a:t>Time </a:t>
            </a:r>
            <a:r>
              <a:rPr lang="it-IT" dirty="0" err="1"/>
              <a:t>series</a:t>
            </a:r>
            <a:endParaRPr lang="it-IT" dirty="0"/>
          </a:p>
          <a:p>
            <a:pPr lvl="2"/>
            <a:r>
              <a:rPr lang="it-IT" dirty="0"/>
              <a:t>Natural Language</a:t>
            </a:r>
          </a:p>
          <a:p>
            <a:pPr lvl="2"/>
            <a:r>
              <a:rPr lang="it-IT" dirty="0"/>
              <a:t>Speech</a:t>
            </a:r>
          </a:p>
          <a:p>
            <a:pPr lvl="2"/>
            <a:r>
              <a:rPr lang="it-IT" dirty="0" err="1"/>
              <a:t>Convert</a:t>
            </a:r>
            <a:r>
              <a:rPr lang="it-IT" dirty="0"/>
              <a:t> non-</a:t>
            </a:r>
            <a:r>
              <a:rPr lang="it-IT" dirty="0" err="1"/>
              <a:t>sequences</a:t>
            </a:r>
            <a:r>
              <a:rPr lang="it-IT" dirty="0"/>
              <a:t> to </a:t>
            </a:r>
            <a:r>
              <a:rPr lang="it-IT" dirty="0" err="1"/>
              <a:t>sequences</a:t>
            </a:r>
            <a:r>
              <a:rPr lang="it-IT" dirty="0"/>
              <a:t>, </a:t>
            </a:r>
            <a:r>
              <a:rPr lang="it-IT" dirty="0" err="1"/>
              <a:t>eg</a:t>
            </a:r>
            <a:r>
              <a:rPr lang="it-IT" dirty="0"/>
              <a:t>: </a:t>
            </a:r>
            <a:r>
              <a:rPr lang="it-IT" dirty="0" err="1"/>
              <a:t>feed</a:t>
            </a:r>
            <a:r>
              <a:rPr lang="it-IT" dirty="0"/>
              <a:t> an image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sequence</a:t>
            </a:r>
            <a:r>
              <a:rPr lang="it-IT" dirty="0"/>
              <a:t> of </a:t>
            </a:r>
            <a:r>
              <a:rPr lang="it-IT" dirty="0" err="1"/>
              <a:t>pixels</a:t>
            </a:r>
            <a:r>
              <a:rPr lang="it-IT" dirty="0"/>
              <a:t>!</a:t>
            </a:r>
          </a:p>
          <a:p>
            <a:pPr lvl="1"/>
            <a:endParaRPr lang="it-IT" dirty="0"/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RNNs</a:t>
            </a:r>
          </a:p>
        </p:txBody>
      </p:sp>
    </p:spTree>
    <p:extLst>
      <p:ext uri="{BB962C8B-B14F-4D97-AF65-F5344CB8AC3E}">
        <p14:creationId xmlns:p14="http://schemas.microsoft.com/office/powerpoint/2010/main" val="284114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Feed-forward NN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6CAE7C-A13A-5847-8276-19726681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8234883" cy="37234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158B2D-35F5-B543-84DB-E79E149E1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7" y="4682619"/>
            <a:ext cx="6965404" cy="21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Temporal </a:t>
            </a:r>
            <a:r>
              <a:rPr lang="en-US" dirty="0" err="1"/>
              <a:t>dipendencies</a:t>
            </a:r>
            <a:r>
              <a:rPr lang="en-US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AFC4B03-CC56-5647-A860-CD39F20E9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54307"/>
            <a:ext cx="7861011" cy="43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1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 err="1"/>
              <a:t>Reber</a:t>
            </a:r>
            <a:r>
              <a:rPr lang="en-US" dirty="0"/>
              <a:t> Grammar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105652-B4EE-4B49-B570-6FB5C316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814887"/>
            <a:ext cx="5511800" cy="51943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6A4CD72-72F4-DF4F-99C2-EC447B91A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330980"/>
            <a:ext cx="4559300" cy="13589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A0ACB4-61C8-4749-8656-7B85F3C93CC4}"/>
              </a:ext>
            </a:extLst>
          </p:cNvPr>
          <p:cNvSpPr txBox="1"/>
          <p:nvPr/>
        </p:nvSpPr>
        <p:spPr>
          <a:xfrm>
            <a:off x="899592" y="848813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Problem that can not be solved without memory</a:t>
            </a:r>
          </a:p>
        </p:txBody>
      </p:sp>
    </p:spTree>
    <p:extLst>
      <p:ext uri="{BB962C8B-B14F-4D97-AF65-F5344CB8AC3E}">
        <p14:creationId xmlns:p14="http://schemas.microsoft.com/office/powerpoint/2010/main" val="185446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Jordan’s sequential network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A0ACB4-61C8-4749-8656-7B85F3C93CC4}"/>
              </a:ext>
            </a:extLst>
          </p:cNvPr>
          <p:cNvSpPr txBox="1"/>
          <p:nvPr/>
        </p:nvSpPr>
        <p:spPr>
          <a:xfrm>
            <a:off x="827584" y="6021232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M.I. Jordan NN (1986).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93A0362-485D-B844-B73A-C7AC3B25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76" y="1901477"/>
            <a:ext cx="8369300" cy="2832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0D031DF-2EEC-C941-9FEC-419BDD91E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80627"/>
            <a:ext cx="3200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6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Jordan’s sequential network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A0ACB4-61C8-4749-8656-7B85F3C93CC4}"/>
              </a:ext>
            </a:extLst>
          </p:cNvPr>
          <p:cNvSpPr txBox="1"/>
          <p:nvPr/>
        </p:nvSpPr>
        <p:spPr>
          <a:xfrm>
            <a:off x="827584" y="6021232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Jordan NN has been applied to categorize a class of English syllables.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37B608-B7E5-EC44-9D50-30E436997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86811"/>
            <a:ext cx="4902411" cy="46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Simple recurrent network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A0ACB4-61C8-4749-8656-7B85F3C93CC4}"/>
              </a:ext>
            </a:extLst>
          </p:cNvPr>
          <p:cNvSpPr txBox="1"/>
          <p:nvPr/>
        </p:nvSpPr>
        <p:spPr>
          <a:xfrm>
            <a:off x="899592" y="626854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Elman RNN (1990).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2A87E1-4165-7F4E-BE66-4814FF496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67699"/>
            <a:ext cx="5570780" cy="30997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156069F-FC24-2445-AE35-BE68FEFC9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4159579"/>
            <a:ext cx="7505700" cy="21717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CEEFF05-9C7A-184F-9FAF-414A0EE61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982" y="805951"/>
            <a:ext cx="3898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1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36274</TotalTime>
  <Words>201</Words>
  <Application>Microsoft Macintosh PowerPoint</Application>
  <PresentationFormat>Presentazione su schermo (4:3)</PresentationFormat>
  <Paragraphs>55</Paragraphs>
  <Slides>12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23</vt:lpstr>
      <vt:lpstr>RNNs</vt:lpstr>
      <vt:lpstr>Feed-forward NN</vt:lpstr>
      <vt:lpstr>Temporal dipendencies </vt:lpstr>
      <vt:lpstr>Reber Grammar</vt:lpstr>
      <vt:lpstr>Jordan’s sequential network</vt:lpstr>
      <vt:lpstr>Jordan’s sequential network</vt:lpstr>
      <vt:lpstr>Simple recurrent network</vt:lpstr>
      <vt:lpstr>Simple recurrent network</vt:lpstr>
      <vt:lpstr>Simple recurrent network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360</cp:revision>
  <dcterms:modified xsi:type="dcterms:W3CDTF">2023-02-04T20:32:24Z</dcterms:modified>
</cp:coreProperties>
</file>