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1"/>
  </p:notesMasterIdLst>
  <p:sldIdLst>
    <p:sldId id="286" r:id="rId2"/>
    <p:sldId id="298" r:id="rId3"/>
    <p:sldId id="441" r:id="rId4"/>
    <p:sldId id="415" r:id="rId5"/>
    <p:sldId id="417" r:id="rId6"/>
    <p:sldId id="418" r:id="rId7"/>
    <p:sldId id="416" r:id="rId8"/>
    <p:sldId id="420" r:id="rId9"/>
    <p:sldId id="419" r:id="rId10"/>
    <p:sldId id="421" r:id="rId11"/>
    <p:sldId id="422" r:id="rId12"/>
    <p:sldId id="423" r:id="rId13"/>
    <p:sldId id="453" r:id="rId14"/>
    <p:sldId id="424" r:id="rId15"/>
    <p:sldId id="458" r:id="rId16"/>
    <p:sldId id="459" r:id="rId17"/>
    <p:sldId id="426" r:id="rId18"/>
    <p:sldId id="427" r:id="rId19"/>
    <p:sldId id="425" r:id="rId20"/>
  </p:sldIdLst>
  <p:sldSz cx="9144000" cy="6858000" type="screen4x3"/>
  <p:notesSz cx="6794500" cy="99314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4614D2"/>
    <a:srgbClr val="006699"/>
    <a:srgbClr val="4507DF"/>
    <a:srgbClr val="0066CC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96" autoAdjust="0"/>
    <p:restoredTop sz="93061" autoAdjust="0"/>
  </p:normalViewPr>
  <p:slideViewPr>
    <p:cSldViewPr>
      <p:cViewPr varScale="1">
        <p:scale>
          <a:sx n="119" d="100"/>
          <a:sy n="119" d="100"/>
        </p:scale>
        <p:origin x="230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13A91-428B-43A1-B121-A38FECBC4285}" type="datetimeFigureOut">
              <a:rPr lang="it-IT" smtClean="0"/>
              <a:pPr/>
              <a:t>04/02/23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BF785-1ABB-4769-9A76-4D2C63D1EEC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5535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BF785-1ABB-4769-9A76-4D2C63D1EEC5}" type="slidenum">
              <a:rPr lang="it-IT" smtClean="0"/>
              <a:pPr/>
              <a:t>1</a:t>
            </a:fld>
            <a:endParaRPr lang="it-IT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2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02C1B-8AA6-4175-A05C-09753A5FDD1B}" type="slidenum">
              <a:rPr lang="it-IT"/>
              <a:pPr/>
              <a:t>19</a:t>
            </a:fld>
            <a:endParaRPr lang="it-IT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898070" y="744855"/>
            <a:ext cx="4999934" cy="3726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28003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7416"/>
            <a:ext cx="5435600" cy="4472578"/>
          </a:xfrm>
          <a:ln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4567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bg>
      <p:bgPr>
        <a:blipFill dpi="0" rotWithShape="1">
          <a:blip r:embed="rId2">
            <a:alphaModFix amt="2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75714" y="0"/>
            <a:ext cx="2451100" cy="812800"/>
          </a:xfrm>
          <a:prstGeom prst="rect">
            <a:avLst/>
          </a:prstGeom>
        </p:spPr>
      </p:pic>
      <p:sp>
        <p:nvSpPr>
          <p:cNvPr id="6" name="CasellaDiTesto 5"/>
          <p:cNvSpPr txBox="1"/>
          <p:nvPr userDrawn="1"/>
        </p:nvSpPr>
        <p:spPr>
          <a:xfrm>
            <a:off x="32440" y="1658411"/>
            <a:ext cx="911155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0000FF"/>
                </a:solidFill>
              </a:rPr>
              <a:t>Machine Learning (Part II)</a:t>
            </a:r>
            <a:endParaRPr lang="it-IT" sz="4000" baseline="0" dirty="0">
              <a:solidFill>
                <a:srgbClr val="0000FF"/>
              </a:solidFill>
            </a:endParaRPr>
          </a:p>
          <a:p>
            <a:pPr algn="ctr"/>
            <a:endParaRPr lang="it-IT" sz="2000" baseline="0" dirty="0"/>
          </a:p>
          <a:p>
            <a:pPr algn="ctr"/>
            <a:endParaRPr lang="it-IT" sz="4000" baseline="0" dirty="0">
              <a:solidFill>
                <a:schemeClr val="tx1"/>
              </a:solidFill>
            </a:endParaRPr>
          </a:p>
          <a:p>
            <a:pPr algn="ctr"/>
            <a:r>
              <a:rPr lang="it-IT" sz="4000" baseline="0" dirty="0">
                <a:solidFill>
                  <a:srgbClr val="C00000"/>
                </a:solidFill>
              </a:rPr>
              <a:t>Test</a:t>
            </a:r>
          </a:p>
          <a:p>
            <a:pPr algn="ctr"/>
            <a:endParaRPr lang="it-IT" sz="2400" baseline="0" dirty="0"/>
          </a:p>
          <a:p>
            <a:pPr algn="ctr"/>
            <a:endParaRPr lang="it-IT" sz="2400" baseline="0" dirty="0"/>
          </a:p>
          <a:p>
            <a:pPr algn="ctr"/>
            <a:endParaRPr lang="it-IT" sz="2400" baseline="0" dirty="0"/>
          </a:p>
          <a:p>
            <a:pPr algn="ctr"/>
            <a:r>
              <a:rPr lang="it-IT" sz="2400" baseline="0" dirty="0">
                <a:solidFill>
                  <a:srgbClr val="0000FF"/>
                </a:solidFill>
              </a:rPr>
              <a:t>Angelo Ciaramella</a:t>
            </a:r>
          </a:p>
          <a:p>
            <a:pPr algn="ctr"/>
            <a:r>
              <a:rPr lang="it-IT" sz="2400" baseline="0" dirty="0">
                <a:solidFill>
                  <a:srgbClr val="800000"/>
                </a:solidFill>
              </a:rPr>
              <a:t>    </a:t>
            </a:r>
            <a:endParaRPr lang="it-IT" sz="24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71406" y="264368"/>
            <a:ext cx="500066" cy="6477000"/>
          </a:xfrm>
          <a:prstGeom prst="rect">
            <a:avLst/>
          </a:prstGeom>
          <a:gradFill rotWithShape="1">
            <a:gsLst>
              <a:gs pos="0">
                <a:srgbClr val="99CCFF">
                  <a:gamma/>
                  <a:tint val="50980"/>
                  <a:invGamma/>
                  <a:alpha val="0"/>
                </a:srgbClr>
              </a:gs>
              <a:gs pos="100000">
                <a:srgbClr val="99C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it-IT" sz="200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7010432" y="6453212"/>
            <a:ext cx="2133600" cy="47625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spcAft>
                <a:spcPct val="0"/>
              </a:spcAft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B4BBDFFD-5F33-4B8C-96E8-C45530002C8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12" name="Segnaposto contenuto 2"/>
          <p:cNvSpPr>
            <a:spLocks noGrp="1"/>
          </p:cNvSpPr>
          <p:nvPr>
            <p:ph idx="1"/>
          </p:nvPr>
        </p:nvSpPr>
        <p:spPr>
          <a:xfrm>
            <a:off x="571472" y="928670"/>
            <a:ext cx="8143932" cy="5500726"/>
          </a:xfrm>
        </p:spPr>
        <p:txBody>
          <a:bodyPr>
            <a:normAutofit/>
          </a:bodyPr>
          <a:lstStyle>
            <a:lvl1pPr>
              <a:buFontTx/>
              <a:buBlip>
                <a:blip r:embed="rId2"/>
              </a:buBlip>
              <a:defRPr sz="3000">
                <a:latin typeface="Tw Cen MT" pitchFamily="34" charset="0"/>
                <a:cs typeface="Times New Roman" pitchFamily="18" charset="0"/>
              </a:defRPr>
            </a:lvl1pPr>
            <a:lvl2pPr>
              <a:buFontTx/>
              <a:buBlip>
                <a:blip r:embed="rId3"/>
              </a:buBlip>
              <a:defRPr>
                <a:latin typeface="Tw Cen MT" pitchFamily="34" charset="0"/>
                <a:cs typeface="Times New Roman" pitchFamily="18" charset="0"/>
              </a:defRPr>
            </a:lvl2pPr>
            <a:lvl3pPr>
              <a:buFontTx/>
              <a:buBlip>
                <a:blip r:embed="rId4"/>
              </a:buBlip>
              <a:defRPr>
                <a:latin typeface="Tw Cen MT" pitchFamily="34" charset="0"/>
                <a:cs typeface="Times New Roman" pitchFamily="18" charset="0"/>
              </a:defRPr>
            </a:lvl3pPr>
            <a:lvl4pPr>
              <a:buFontTx/>
              <a:buBlip>
                <a:blip r:embed="rId5"/>
              </a:buBlip>
              <a:defRPr>
                <a:latin typeface="Tw Cen MT" pitchFamily="34" charset="0"/>
                <a:cs typeface="Times New Roman" pitchFamily="18" charset="0"/>
              </a:defRPr>
            </a:lvl4pPr>
            <a:lvl5pPr>
              <a:buFontTx/>
              <a:buBlip>
                <a:blip r:embed="rId6"/>
              </a:buBlip>
              <a:defRPr>
                <a:latin typeface="Tw Cen MT" pitchFamily="34" charset="0"/>
                <a:cs typeface="Times New Roman" pitchFamily="18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3" name="CasellaDiTesto 9"/>
          <p:cNvSpPr txBox="1"/>
          <p:nvPr userDrawn="1"/>
        </p:nvSpPr>
        <p:spPr>
          <a:xfrm rot="16200000">
            <a:off x="-2503972" y="3351493"/>
            <a:ext cx="550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solidFill>
                  <a:srgbClr val="0000FF"/>
                </a:solidFill>
                <a:latin typeface="Tw Cen MT" pitchFamily="34" charset="0"/>
              </a:rPr>
              <a:t>ML</a:t>
            </a:r>
            <a:r>
              <a:rPr lang="it-IT" sz="1800" baseline="0" dirty="0">
                <a:solidFill>
                  <a:srgbClr val="0000FF"/>
                </a:solidFill>
                <a:latin typeface="Tw Cen MT" pitchFamily="34" charset="0"/>
              </a:rPr>
              <a:t> – </a:t>
            </a:r>
            <a:r>
              <a:rPr lang="it-IT" sz="1800" baseline="0" dirty="0" err="1">
                <a:solidFill>
                  <a:srgbClr val="0000FF"/>
                </a:solidFill>
                <a:latin typeface="Tw Cen MT" pitchFamily="34" charset="0"/>
              </a:rPr>
              <a:t>Verification</a:t>
            </a:r>
            <a:r>
              <a:rPr lang="it-IT" sz="1800" baseline="0" dirty="0">
                <a:solidFill>
                  <a:srgbClr val="0000FF"/>
                </a:solidFill>
                <a:latin typeface="Tw Cen MT" pitchFamily="34" charset="0"/>
              </a:rPr>
              <a:t> </a:t>
            </a:r>
            <a:r>
              <a:rPr lang="it-IT" sz="1800" baseline="0" dirty="0" err="1">
                <a:solidFill>
                  <a:srgbClr val="0000FF"/>
                </a:solidFill>
                <a:latin typeface="Tw Cen MT" pitchFamily="34" charset="0"/>
              </a:rPr>
              <a:t>tests</a:t>
            </a:r>
            <a:endParaRPr lang="it-IT" sz="1800" dirty="0">
              <a:solidFill>
                <a:srgbClr val="0000FF"/>
              </a:solidFill>
              <a:latin typeface="Tw Cen MT" pitchFamily="34" charset="0"/>
            </a:endParaRPr>
          </a:p>
        </p:txBody>
      </p:sp>
      <p:pic>
        <p:nvPicPr>
          <p:cNvPr id="14" name="Immagine 10" descr="kandinsky17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134938" y="6500834"/>
            <a:ext cx="365096" cy="281614"/>
          </a:xfrm>
          <a:prstGeom prst="rect">
            <a:avLst/>
          </a:prstGeom>
        </p:spPr>
      </p:pic>
      <p:sp>
        <p:nvSpPr>
          <p:cNvPr id="16" name="Line 2"/>
          <p:cNvSpPr>
            <a:spLocks noChangeShapeType="1"/>
          </p:cNvSpPr>
          <p:nvPr userDrawn="1"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7" name="Titolo 1"/>
          <p:cNvSpPr>
            <a:spLocks noGrp="1"/>
          </p:cNvSpPr>
          <p:nvPr>
            <p:ph type="title"/>
          </p:nvPr>
        </p:nvSpPr>
        <p:spPr>
          <a:xfrm>
            <a:off x="142844" y="29048"/>
            <a:ext cx="8470931" cy="584775"/>
          </a:xfrm>
        </p:spPr>
        <p:txBody>
          <a:bodyPr/>
          <a:lstStyle>
            <a:lvl1pPr algn="l">
              <a:defRPr sz="3200">
                <a:solidFill>
                  <a:srgbClr val="0000FF"/>
                </a:solidFill>
                <a:latin typeface="Comic Sans MS" pitchFamily="66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21"/>
          <p:cNvSpPr>
            <a:spLocks noGrp="1"/>
          </p:cNvSpPr>
          <p:nvPr>
            <p:ph type="title"/>
          </p:nvPr>
        </p:nvSpPr>
        <p:spPr bwMode="auto">
          <a:xfrm>
            <a:off x="609600" y="7938"/>
            <a:ext cx="81534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12291" name="Segnaposto testo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259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10" name="Rectangle 12"/>
          <p:cNvSpPr>
            <a:spLocks noGrp="1" noChangeArrowheads="1"/>
          </p:cNvSpPr>
          <p:nvPr>
            <p:ph type="sldNum" sz="quarter" idx="4"/>
          </p:nvPr>
        </p:nvSpPr>
        <p:spPr>
          <a:xfrm>
            <a:off x="0" y="1271588"/>
            <a:ext cx="533400" cy="292100"/>
          </a:xfrm>
          <a:prstGeom prst="rect">
            <a:avLst/>
          </a:prstGeom>
        </p:spPr>
        <p:txBody>
          <a:bodyPr vert="horz" anchor="ctr" anchorCtr="0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1" u="none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870A50C4-73D1-422B-A187-AA4FA0AFFF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C00C6FC-1A7E-BB47-B05F-0AE1B2674A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8878E2F8-CAC8-054E-A082-CEDF53CE7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44" y="29048"/>
            <a:ext cx="8470931" cy="584775"/>
          </a:xfrm>
        </p:spPr>
        <p:txBody>
          <a:bodyPr/>
          <a:lstStyle/>
          <a:p>
            <a:r>
              <a:rPr lang="en-US" dirty="0"/>
              <a:t>Stages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16026AD-0FE4-2345-A0E9-5C3FDE96D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740" y="862756"/>
            <a:ext cx="6754520" cy="566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98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C00C6FC-1A7E-BB47-B05F-0AE1B2674A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3C8AA9-4657-CE4E-8884-7725C22D0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err="1">
                <a:solidFill>
                  <a:srgbClr val="0000FF"/>
                </a:solidFill>
              </a:rPr>
              <a:t>ReLU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activation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function</a:t>
            </a:r>
            <a:endParaRPr lang="it-IT" dirty="0">
              <a:solidFill>
                <a:srgbClr val="0000FF"/>
              </a:solidFill>
            </a:endParaRPr>
          </a:p>
          <a:p>
            <a:endParaRPr lang="it-IT" dirty="0">
              <a:solidFill>
                <a:srgbClr val="0000FF"/>
              </a:solidFill>
            </a:endParaRPr>
          </a:p>
          <a:p>
            <a:endParaRPr lang="it-IT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it-IT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8878E2F8-CAC8-054E-A082-CEDF53CE7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44" y="29048"/>
            <a:ext cx="8470931" cy="584775"/>
          </a:xfrm>
        </p:spPr>
        <p:txBody>
          <a:bodyPr/>
          <a:lstStyle/>
          <a:p>
            <a:r>
              <a:rPr lang="it-IT" dirty="0" err="1"/>
              <a:t>Rectified</a:t>
            </a:r>
            <a:r>
              <a:rPr lang="it-IT" dirty="0"/>
              <a:t> Linear </a:t>
            </a:r>
            <a:r>
              <a:rPr lang="it-IT" dirty="0" err="1"/>
              <a:t>Units</a:t>
            </a:r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35A065F-7DAA-9640-89BC-19BB7B322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1772816"/>
            <a:ext cx="2311400" cy="4572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01AFDE0-0EFD-4B4F-BA2C-2B8C686B8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0" y="2232361"/>
            <a:ext cx="71882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96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C00C6FC-1A7E-BB47-B05F-0AE1B2674A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3C8AA9-4657-CE4E-8884-7725C22D0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err="1">
                <a:solidFill>
                  <a:srgbClr val="0000FF"/>
                </a:solidFill>
              </a:rPr>
              <a:t>ReLU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generalizations</a:t>
            </a:r>
            <a:endParaRPr lang="it-IT" dirty="0">
              <a:solidFill>
                <a:srgbClr val="0000FF"/>
              </a:solidFill>
            </a:endParaRPr>
          </a:p>
          <a:p>
            <a:pPr lvl="1"/>
            <a:r>
              <a:rPr lang="it-IT" dirty="0" err="1">
                <a:solidFill>
                  <a:srgbClr val="0000FF"/>
                </a:solidFill>
              </a:rPr>
              <a:t>Slope</a:t>
            </a:r>
            <a:endParaRPr lang="it-IT" dirty="0">
              <a:solidFill>
                <a:srgbClr val="0000FF"/>
              </a:solidFill>
            </a:endParaRPr>
          </a:p>
          <a:p>
            <a:pPr lvl="1"/>
            <a:endParaRPr lang="it-IT" dirty="0">
              <a:solidFill>
                <a:srgbClr val="0000FF"/>
              </a:solidFill>
            </a:endParaRPr>
          </a:p>
          <a:p>
            <a:pPr lvl="1"/>
            <a:endParaRPr lang="it-IT" dirty="0">
              <a:solidFill>
                <a:srgbClr val="0000FF"/>
              </a:solidFill>
            </a:endParaRPr>
          </a:p>
          <a:p>
            <a:pPr lvl="1"/>
            <a:r>
              <a:rPr lang="it-IT" dirty="0">
                <a:solidFill>
                  <a:srgbClr val="0000FF"/>
                </a:solidFill>
              </a:rPr>
              <a:t>Absolute </a:t>
            </a:r>
            <a:r>
              <a:rPr lang="it-IT" dirty="0" err="1">
                <a:solidFill>
                  <a:srgbClr val="0000FF"/>
                </a:solidFill>
              </a:rPr>
              <a:t>value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rectification</a:t>
            </a:r>
            <a:r>
              <a:rPr lang="it-IT" dirty="0">
                <a:solidFill>
                  <a:srgbClr val="0000FF"/>
                </a:solidFill>
              </a:rPr>
              <a:t>  </a:t>
            </a:r>
          </a:p>
          <a:p>
            <a:pPr marL="366713" lvl="1" indent="0">
              <a:buNone/>
            </a:pPr>
            <a:endParaRPr lang="it-IT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8878E2F8-CAC8-054E-A082-CEDF53CE7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44" y="29048"/>
            <a:ext cx="8470931" cy="584775"/>
          </a:xfrm>
        </p:spPr>
        <p:txBody>
          <a:bodyPr/>
          <a:lstStyle/>
          <a:p>
            <a:r>
              <a:rPr lang="it-IT" dirty="0" err="1"/>
              <a:t>Rectified</a:t>
            </a:r>
            <a:r>
              <a:rPr lang="it-IT" dirty="0"/>
              <a:t> Linear </a:t>
            </a:r>
            <a:r>
              <a:rPr lang="it-IT" dirty="0" err="1"/>
              <a:t>Units</a:t>
            </a:r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3B572D8-6511-DA44-9B10-89487E942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059" y="2202231"/>
            <a:ext cx="5511800" cy="381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7FCDE40-8A98-7A40-BCD0-C2A4B3270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259" y="3679033"/>
            <a:ext cx="1117600" cy="2667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E488E17-4490-AB41-AD4C-A207ECB57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590133"/>
            <a:ext cx="13462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47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C00C6FC-1A7E-BB47-B05F-0AE1B2674A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8878E2F8-CAC8-054E-A082-CEDF53CE7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44" y="29048"/>
            <a:ext cx="8470931" cy="584775"/>
          </a:xfrm>
        </p:spPr>
        <p:txBody>
          <a:bodyPr/>
          <a:lstStyle/>
          <a:p>
            <a:r>
              <a:rPr lang="it-IT" dirty="0" err="1"/>
              <a:t>Leaky</a:t>
            </a:r>
            <a:r>
              <a:rPr lang="it-IT" dirty="0"/>
              <a:t> </a:t>
            </a:r>
            <a:r>
              <a:rPr lang="it-IT" dirty="0" err="1"/>
              <a:t>ReLU</a:t>
            </a:r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130EC0C-6B1A-4947-9B01-A0CEB18A3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129949"/>
            <a:ext cx="7164288" cy="4598102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61FC59F3-C12F-DD49-A304-F6A1905C65F8}"/>
              </a:ext>
            </a:extLst>
          </p:cNvPr>
          <p:cNvSpPr/>
          <p:nvPr/>
        </p:nvSpPr>
        <p:spPr>
          <a:xfrm>
            <a:off x="4378309" y="6244177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latin typeface="Times" pitchFamily="2" charset="0"/>
              </a:rPr>
              <a:t>max</a:t>
            </a:r>
            <a:r>
              <a:rPr lang="it-IT" dirty="0">
                <a:latin typeface="Times" pitchFamily="2" charset="0"/>
              </a:rPr>
              <a:t>(</a:t>
            </a:r>
            <a:r>
              <a:rPr lang="el-GR" dirty="0">
                <a:latin typeface="Times" pitchFamily="2" charset="0"/>
              </a:rPr>
              <a:t>α</a:t>
            </a:r>
            <a:r>
              <a:rPr lang="it-IT" dirty="0" err="1">
                <a:latin typeface="Times" pitchFamily="2" charset="0"/>
              </a:rPr>
              <a:t>z</a:t>
            </a:r>
            <a:r>
              <a:rPr lang="it-IT" dirty="0">
                <a:latin typeface="Times" pitchFamily="2" charset="0"/>
              </a:rPr>
              <a:t>, </a:t>
            </a:r>
            <a:r>
              <a:rPr lang="it-IT" dirty="0" err="1">
                <a:latin typeface="Times" pitchFamily="2" charset="0"/>
              </a:rPr>
              <a:t>z</a:t>
            </a:r>
            <a:r>
              <a:rPr lang="it-IT" dirty="0">
                <a:latin typeface="Times" pitchFamily="2" charset="0"/>
              </a:rPr>
              <a:t>)</a:t>
            </a:r>
            <a:endParaRPr lang="it-IT" dirty="0">
              <a:effectLst/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181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C00C6FC-1A7E-BB47-B05F-0AE1B2674A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3C8AA9-4657-CE4E-8884-7725C22D0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err="1">
                <a:solidFill>
                  <a:srgbClr val="0000FF"/>
                </a:solidFill>
              </a:rPr>
              <a:t>Pooling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function</a:t>
            </a:r>
            <a:r>
              <a:rPr lang="it-IT" dirty="0">
                <a:solidFill>
                  <a:srgbClr val="0000FF"/>
                </a:solidFill>
              </a:rPr>
              <a:t> </a:t>
            </a:r>
          </a:p>
          <a:p>
            <a:pPr lvl="1"/>
            <a:r>
              <a:rPr lang="it-IT" dirty="0" err="1"/>
              <a:t>replaces</a:t>
            </a:r>
            <a:r>
              <a:rPr lang="it-IT" dirty="0"/>
              <a:t> the output of the net </a:t>
            </a:r>
            <a:r>
              <a:rPr lang="it-IT" dirty="0" err="1"/>
              <a:t>at</a:t>
            </a:r>
            <a:r>
              <a:rPr lang="it-IT" dirty="0"/>
              <a:t> a </a:t>
            </a:r>
            <a:r>
              <a:rPr lang="it-IT" dirty="0" err="1"/>
              <a:t>certain</a:t>
            </a:r>
            <a:r>
              <a:rPr lang="it-IT" dirty="0"/>
              <a:t> location with a </a:t>
            </a:r>
            <a:r>
              <a:rPr lang="it-IT" dirty="0" err="1">
                <a:solidFill>
                  <a:srgbClr val="0000FF"/>
                </a:solidFill>
              </a:rPr>
              <a:t>summary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statistic</a:t>
            </a:r>
            <a:r>
              <a:rPr lang="it-IT" dirty="0">
                <a:solidFill>
                  <a:srgbClr val="0000FF"/>
                </a:solidFill>
              </a:rPr>
              <a:t> of the </a:t>
            </a:r>
            <a:r>
              <a:rPr lang="it-IT" dirty="0" err="1">
                <a:solidFill>
                  <a:srgbClr val="0000FF"/>
                </a:solidFill>
              </a:rPr>
              <a:t>nearby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outputs</a:t>
            </a:r>
            <a:endParaRPr lang="it-IT" dirty="0">
              <a:solidFill>
                <a:srgbClr val="0000FF"/>
              </a:solidFill>
            </a:endParaRPr>
          </a:p>
          <a:p>
            <a:pPr lvl="1"/>
            <a:r>
              <a:rPr lang="it-IT" dirty="0" err="1"/>
              <a:t>helps</a:t>
            </a:r>
            <a:r>
              <a:rPr lang="it-IT" dirty="0"/>
              <a:t> to </a:t>
            </a:r>
            <a:r>
              <a:rPr lang="it-IT" dirty="0" err="1"/>
              <a:t>make</a:t>
            </a:r>
            <a:r>
              <a:rPr lang="it-IT" dirty="0"/>
              <a:t> the </a:t>
            </a:r>
            <a:r>
              <a:rPr lang="it-IT" dirty="0" err="1"/>
              <a:t>representation</a:t>
            </a:r>
            <a:r>
              <a:rPr lang="it-IT" dirty="0"/>
              <a:t> </a:t>
            </a:r>
            <a:r>
              <a:rPr lang="it-IT" dirty="0" err="1"/>
              <a:t>become</a:t>
            </a:r>
            <a:r>
              <a:rPr lang="it-IT" dirty="0"/>
              <a:t> </a:t>
            </a:r>
            <a:r>
              <a:rPr lang="it-IT" dirty="0" err="1"/>
              <a:t>approximately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invariant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/>
              <a:t>to small </a:t>
            </a:r>
            <a:r>
              <a:rPr lang="it-IT" dirty="0" err="1"/>
              <a:t>translations</a:t>
            </a:r>
            <a:r>
              <a:rPr lang="it-IT" dirty="0"/>
              <a:t> of the input</a:t>
            </a:r>
          </a:p>
          <a:p>
            <a:pPr lvl="1"/>
            <a:endParaRPr lang="it-IT" dirty="0">
              <a:solidFill>
                <a:srgbClr val="C00000"/>
              </a:solidFill>
            </a:endParaRPr>
          </a:p>
          <a:p>
            <a:pPr lvl="1"/>
            <a:r>
              <a:rPr lang="it-IT" dirty="0">
                <a:solidFill>
                  <a:srgbClr val="C00000"/>
                </a:solidFill>
              </a:rPr>
              <a:t>Max </a:t>
            </a:r>
            <a:r>
              <a:rPr lang="it-IT" dirty="0" err="1">
                <a:solidFill>
                  <a:srgbClr val="C00000"/>
                </a:solidFill>
              </a:rPr>
              <a:t>pooling</a:t>
            </a:r>
            <a:endParaRPr lang="it-IT" dirty="0">
              <a:solidFill>
                <a:srgbClr val="C00000"/>
              </a:solidFill>
            </a:endParaRPr>
          </a:p>
          <a:p>
            <a:pPr lvl="2"/>
            <a:r>
              <a:rPr lang="it-IT" dirty="0">
                <a:solidFill>
                  <a:srgbClr val="0000FF"/>
                </a:solidFill>
              </a:rPr>
              <a:t>maximum output </a:t>
            </a:r>
            <a:r>
              <a:rPr lang="it-IT" dirty="0" err="1"/>
              <a:t>within</a:t>
            </a:r>
            <a:r>
              <a:rPr lang="it-IT" dirty="0"/>
              <a:t> a </a:t>
            </a:r>
            <a:r>
              <a:rPr lang="it-IT" dirty="0" err="1"/>
              <a:t>rectangular</a:t>
            </a:r>
            <a:r>
              <a:rPr lang="it-IT" dirty="0"/>
              <a:t> </a:t>
            </a:r>
            <a:r>
              <a:rPr lang="it-IT" dirty="0" err="1"/>
              <a:t>neighborhood</a:t>
            </a:r>
            <a:endParaRPr lang="it-IT" dirty="0"/>
          </a:p>
          <a:p>
            <a:pPr lvl="1"/>
            <a:endParaRPr lang="it-IT" dirty="0">
              <a:solidFill>
                <a:srgbClr val="C00000"/>
              </a:solidFill>
            </a:endParaRPr>
          </a:p>
          <a:p>
            <a:pPr lvl="1"/>
            <a:r>
              <a:rPr lang="it-IT" dirty="0" err="1">
                <a:solidFill>
                  <a:srgbClr val="C00000"/>
                </a:solidFill>
              </a:rPr>
              <a:t>Average</a:t>
            </a:r>
            <a:r>
              <a:rPr lang="it-IT" dirty="0">
                <a:solidFill>
                  <a:srgbClr val="C00000"/>
                </a:solidFill>
              </a:rPr>
              <a:t> of a </a:t>
            </a:r>
            <a:r>
              <a:rPr lang="it-IT" dirty="0" err="1">
                <a:solidFill>
                  <a:srgbClr val="C00000"/>
                </a:solidFill>
              </a:rPr>
              <a:t>rectangular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neighborhood</a:t>
            </a:r>
            <a:endParaRPr lang="it-IT" dirty="0">
              <a:solidFill>
                <a:srgbClr val="C00000"/>
              </a:solidFill>
            </a:endParaRPr>
          </a:p>
          <a:p>
            <a:pPr lvl="1"/>
            <a:endParaRPr lang="it-IT" dirty="0"/>
          </a:p>
          <a:p>
            <a:pPr lvl="1"/>
            <a:r>
              <a:rPr lang="it-IT" dirty="0">
                <a:solidFill>
                  <a:srgbClr val="C00000"/>
                </a:solidFill>
              </a:rPr>
              <a:t>L</a:t>
            </a:r>
            <a:r>
              <a:rPr lang="it-IT" baseline="30000" dirty="0">
                <a:solidFill>
                  <a:srgbClr val="C00000"/>
                </a:solidFill>
              </a:rPr>
              <a:t>2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norm</a:t>
            </a:r>
            <a:r>
              <a:rPr lang="it-IT" dirty="0">
                <a:solidFill>
                  <a:srgbClr val="C00000"/>
                </a:solidFill>
              </a:rPr>
              <a:t> of a </a:t>
            </a:r>
            <a:r>
              <a:rPr lang="it-IT" dirty="0" err="1">
                <a:solidFill>
                  <a:srgbClr val="C00000"/>
                </a:solidFill>
              </a:rPr>
              <a:t>rectangular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neighborhood</a:t>
            </a:r>
            <a:endParaRPr lang="it-IT" dirty="0">
              <a:solidFill>
                <a:srgbClr val="C00000"/>
              </a:solidFill>
            </a:endParaRPr>
          </a:p>
          <a:p>
            <a:pPr marL="366713" lvl="1" indent="0">
              <a:buNone/>
            </a:pPr>
            <a:endParaRPr lang="it-IT" dirty="0">
              <a:solidFill>
                <a:srgbClr val="C00000"/>
              </a:solidFill>
            </a:endParaRPr>
          </a:p>
          <a:p>
            <a:pPr lvl="1"/>
            <a:endParaRPr lang="it-IT" dirty="0"/>
          </a:p>
          <a:p>
            <a:pPr marL="685800" lvl="2" indent="0">
              <a:buNone/>
            </a:pPr>
            <a:endParaRPr lang="it-IT" dirty="0"/>
          </a:p>
          <a:p>
            <a:pPr lvl="2"/>
            <a:endParaRPr lang="it-IT" dirty="0"/>
          </a:p>
          <a:p>
            <a:pPr marL="685800" lvl="2" indent="0">
              <a:buNone/>
            </a:pPr>
            <a:endParaRPr lang="it-IT" dirty="0"/>
          </a:p>
          <a:p>
            <a:pPr lvl="2"/>
            <a:endParaRPr lang="it-IT" dirty="0">
              <a:solidFill>
                <a:srgbClr val="0000FF"/>
              </a:solidFill>
            </a:endParaRPr>
          </a:p>
          <a:p>
            <a:pPr marL="685800" lvl="2" indent="0">
              <a:buNone/>
            </a:pPr>
            <a:endParaRPr lang="it-IT" dirty="0">
              <a:solidFill>
                <a:srgbClr val="0000FF"/>
              </a:solidFill>
            </a:endParaRPr>
          </a:p>
          <a:p>
            <a:pPr marL="366713" lvl="1" indent="0">
              <a:buNone/>
            </a:pPr>
            <a:endParaRPr lang="it-IT" dirty="0"/>
          </a:p>
          <a:p>
            <a:pPr marL="366713" lvl="1" indent="0">
              <a:buNone/>
            </a:pPr>
            <a:endParaRPr lang="it-IT" dirty="0"/>
          </a:p>
          <a:p>
            <a:pPr lvl="1"/>
            <a:endParaRPr lang="it-IT" dirty="0"/>
          </a:p>
          <a:p>
            <a:pPr lvl="1"/>
            <a:endParaRPr lang="it-IT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8878E2F8-CAC8-054E-A082-CEDF53CE7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44" y="29048"/>
            <a:ext cx="8470931" cy="584775"/>
          </a:xfrm>
        </p:spPr>
        <p:txBody>
          <a:bodyPr/>
          <a:lstStyle/>
          <a:p>
            <a:r>
              <a:rPr lang="en-US" dirty="0"/>
              <a:t>Pooling</a:t>
            </a:r>
          </a:p>
        </p:txBody>
      </p:sp>
    </p:spTree>
    <p:extLst>
      <p:ext uri="{BB962C8B-B14F-4D97-AF65-F5344CB8AC3E}">
        <p14:creationId xmlns:p14="http://schemas.microsoft.com/office/powerpoint/2010/main" val="2601059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C00C6FC-1A7E-BB47-B05F-0AE1B2674A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8878E2F8-CAC8-054E-A082-CEDF53CE7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44" y="29048"/>
            <a:ext cx="8470931" cy="584775"/>
          </a:xfrm>
        </p:spPr>
        <p:txBody>
          <a:bodyPr/>
          <a:lstStyle/>
          <a:p>
            <a:r>
              <a:rPr lang="en-US" dirty="0"/>
              <a:t>Pooling</a:t>
            </a:r>
          </a:p>
        </p:txBody>
      </p:sp>
      <p:pic>
        <p:nvPicPr>
          <p:cNvPr id="5" name="Immagine 4" descr="Immagine che contiene elettronico, arancia, fotografia, tastiera&#10;&#10;Descrizione generata automaticamente">
            <a:extLst>
              <a:ext uri="{FF2B5EF4-FFF2-40B4-BE49-F238E27FC236}">
                <a16:creationId xmlns:a16="http://schemas.microsoft.com/office/drawing/2014/main" id="{57A59530-54B4-5045-9279-DA110A3F1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384" y="833118"/>
            <a:ext cx="5029200" cy="31496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76B00AC-F6B0-9045-BA5C-A42FD66DE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244" y="3373293"/>
            <a:ext cx="4504680" cy="331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81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C00C6FC-1A7E-BB47-B05F-0AE1B2674A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8878E2F8-CAC8-054E-A082-CEDF53CE7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44" y="29048"/>
            <a:ext cx="8470931" cy="584775"/>
          </a:xfrm>
        </p:spPr>
        <p:txBody>
          <a:bodyPr/>
          <a:lstStyle/>
          <a:p>
            <a:r>
              <a:rPr lang="en-US" dirty="0"/>
              <a:t>Pooling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CBF9CE1-D63B-184D-AC2B-7809210A5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872774"/>
            <a:ext cx="6312196" cy="5818563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B3BC413E-7837-3242-9583-21FEFEFB5C4E}"/>
              </a:ext>
            </a:extLst>
          </p:cNvPr>
          <p:cNvSpPr/>
          <p:nvPr/>
        </p:nvSpPr>
        <p:spPr>
          <a:xfrm>
            <a:off x="6228184" y="4149080"/>
            <a:ext cx="4590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0000FF"/>
                </a:solidFill>
                <a:latin typeface="Helvetica" pitchFamily="2" charset="0"/>
              </a:rPr>
              <a:t>Invariance</a:t>
            </a:r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 – </a:t>
            </a:r>
          </a:p>
          <a:p>
            <a:r>
              <a:rPr lang="it-IT" dirty="0" err="1">
                <a:solidFill>
                  <a:srgbClr val="0000FF"/>
                </a:solidFill>
                <a:latin typeface="Helvetica" pitchFamily="2" charset="0"/>
              </a:rPr>
              <a:t>half</a:t>
            </a:r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 of the </a:t>
            </a:r>
            <a:r>
              <a:rPr lang="it-IT" dirty="0" err="1">
                <a:solidFill>
                  <a:srgbClr val="0000FF"/>
                </a:solidFill>
                <a:latin typeface="Helvetica" pitchFamily="2" charset="0"/>
              </a:rPr>
              <a:t>values</a:t>
            </a:r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 in the top </a:t>
            </a:r>
          </a:p>
          <a:p>
            <a:r>
              <a:rPr lang="it-IT" dirty="0" err="1">
                <a:solidFill>
                  <a:srgbClr val="0000FF"/>
                </a:solidFill>
                <a:latin typeface="Helvetica" pitchFamily="2" charset="0"/>
              </a:rPr>
              <a:t>row</a:t>
            </a:r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Helvetica" pitchFamily="2" charset="0"/>
              </a:rPr>
              <a:t>have</a:t>
            </a:r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Helvetica" pitchFamily="2" charset="0"/>
              </a:rPr>
              <a:t>changed</a:t>
            </a:r>
            <a:endParaRPr lang="it-IT" dirty="0">
              <a:solidFill>
                <a:srgbClr val="0000FF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795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C00C6FC-1A7E-BB47-B05F-0AE1B2674A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8878E2F8-CAC8-054E-A082-CEDF53CE7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44" y="29048"/>
            <a:ext cx="8470931" cy="584775"/>
          </a:xfrm>
        </p:spPr>
        <p:txBody>
          <a:bodyPr/>
          <a:lstStyle/>
          <a:p>
            <a:r>
              <a:rPr lang="en-US" dirty="0"/>
              <a:t>Pooling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3BC413E-7837-3242-9583-21FEFEFB5C4E}"/>
              </a:ext>
            </a:extLst>
          </p:cNvPr>
          <p:cNvSpPr/>
          <p:nvPr/>
        </p:nvSpPr>
        <p:spPr>
          <a:xfrm>
            <a:off x="1072876" y="5806881"/>
            <a:ext cx="65954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0000FF"/>
                </a:solidFill>
                <a:latin typeface="Helvetica" pitchFamily="2" charset="0"/>
              </a:rPr>
              <a:t>Invariance</a:t>
            </a:r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 -</a:t>
            </a:r>
            <a:r>
              <a:rPr lang="it-IT" dirty="0" err="1">
                <a:solidFill>
                  <a:srgbClr val="0000FF"/>
                </a:solidFill>
              </a:rPr>
              <a:t>invariant</a:t>
            </a:r>
            <a:r>
              <a:rPr lang="it-IT" dirty="0">
                <a:solidFill>
                  <a:srgbClr val="0000FF"/>
                </a:solidFill>
              </a:rPr>
              <a:t> to </a:t>
            </a:r>
            <a:r>
              <a:rPr lang="it-IT" dirty="0" err="1">
                <a:solidFill>
                  <a:srgbClr val="0000FF"/>
                </a:solidFill>
              </a:rPr>
              <a:t>transformations</a:t>
            </a:r>
            <a:r>
              <a:rPr lang="it-IT" dirty="0">
                <a:solidFill>
                  <a:srgbClr val="0000FF"/>
                </a:solidFill>
              </a:rPr>
              <a:t> of the input</a:t>
            </a:r>
          </a:p>
          <a:p>
            <a:endParaRPr lang="it-IT" dirty="0">
              <a:solidFill>
                <a:srgbClr val="0000FF"/>
              </a:solidFill>
              <a:effectLst/>
              <a:latin typeface="Helvetica" pitchFamily="2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67AF316-367D-2545-86B7-7A04698DF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908720"/>
            <a:ext cx="8025555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61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C00C6FC-1A7E-BB47-B05F-0AE1B2674A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8878E2F8-CAC8-054E-A082-CEDF53CE7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44" y="29048"/>
            <a:ext cx="8470931" cy="584775"/>
          </a:xfrm>
        </p:spPr>
        <p:txBody>
          <a:bodyPr/>
          <a:lstStyle/>
          <a:p>
            <a:r>
              <a:rPr lang="en-US" dirty="0"/>
              <a:t>Pooling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3BC413E-7837-3242-9583-21FEFEFB5C4E}"/>
              </a:ext>
            </a:extLst>
          </p:cNvPr>
          <p:cNvSpPr/>
          <p:nvPr/>
        </p:nvSpPr>
        <p:spPr>
          <a:xfrm>
            <a:off x="971600" y="4581128"/>
            <a:ext cx="74168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0000FF"/>
                </a:solidFill>
              </a:rPr>
              <a:t>Pooling</a:t>
            </a:r>
            <a:r>
              <a:rPr lang="it-IT" dirty="0">
                <a:solidFill>
                  <a:srgbClr val="0000FF"/>
                </a:solidFill>
              </a:rPr>
              <a:t> with </a:t>
            </a:r>
            <a:r>
              <a:rPr lang="it-IT" dirty="0" err="1">
                <a:solidFill>
                  <a:srgbClr val="0000FF"/>
                </a:solidFill>
              </a:rPr>
              <a:t>downsampling</a:t>
            </a:r>
            <a:r>
              <a:rPr lang="it-IT" dirty="0"/>
              <a:t>. </a:t>
            </a:r>
            <a:r>
              <a:rPr lang="it-IT" dirty="0">
                <a:solidFill>
                  <a:srgbClr val="0000FF"/>
                </a:solidFill>
              </a:rPr>
              <a:t>Max-</a:t>
            </a:r>
            <a:r>
              <a:rPr lang="it-IT" dirty="0" err="1">
                <a:solidFill>
                  <a:srgbClr val="0000FF"/>
                </a:solidFill>
              </a:rPr>
              <a:t>pooling</a:t>
            </a:r>
            <a:r>
              <a:rPr lang="it-IT" dirty="0">
                <a:solidFill>
                  <a:srgbClr val="0000FF"/>
                </a:solidFill>
              </a:rPr>
              <a:t> with a pool </a:t>
            </a:r>
            <a:r>
              <a:rPr lang="it-IT" dirty="0" err="1">
                <a:solidFill>
                  <a:srgbClr val="0000FF"/>
                </a:solidFill>
              </a:rPr>
              <a:t>width</a:t>
            </a:r>
            <a:r>
              <a:rPr lang="it-IT" dirty="0">
                <a:solidFill>
                  <a:srgbClr val="0000FF"/>
                </a:solidFill>
              </a:rPr>
              <a:t> of </a:t>
            </a:r>
            <a:r>
              <a:rPr lang="it-IT" dirty="0" err="1">
                <a:solidFill>
                  <a:srgbClr val="0000FF"/>
                </a:solidFill>
              </a:rPr>
              <a:t>three</a:t>
            </a:r>
            <a:r>
              <a:rPr lang="it-IT" dirty="0">
                <a:solidFill>
                  <a:srgbClr val="0000FF"/>
                </a:solidFill>
              </a:rPr>
              <a:t> and a stride </a:t>
            </a:r>
            <a:r>
              <a:rPr lang="it-IT" dirty="0" err="1">
                <a:solidFill>
                  <a:srgbClr val="0000FF"/>
                </a:solidFill>
              </a:rPr>
              <a:t>between</a:t>
            </a:r>
            <a:r>
              <a:rPr lang="it-IT" dirty="0">
                <a:solidFill>
                  <a:srgbClr val="0000FF"/>
                </a:solidFill>
              </a:rPr>
              <a:t> pools of </a:t>
            </a:r>
            <a:r>
              <a:rPr lang="it-IT" dirty="0" err="1">
                <a:solidFill>
                  <a:srgbClr val="0000FF"/>
                </a:solidFill>
              </a:rPr>
              <a:t>two</a:t>
            </a:r>
            <a:r>
              <a:rPr lang="it-IT" dirty="0">
                <a:solidFill>
                  <a:srgbClr val="0000FF"/>
                </a:solidFill>
              </a:rPr>
              <a:t>. </a:t>
            </a:r>
            <a:r>
              <a:rPr lang="it-IT" dirty="0" err="1">
                <a:solidFill>
                  <a:srgbClr val="0000FF"/>
                </a:solidFill>
              </a:rPr>
              <a:t>It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reduces</a:t>
            </a:r>
            <a:r>
              <a:rPr lang="it-IT" dirty="0">
                <a:solidFill>
                  <a:srgbClr val="0000FF"/>
                </a:solidFill>
              </a:rPr>
              <a:t> the </a:t>
            </a:r>
            <a:r>
              <a:rPr lang="it-IT" dirty="0" err="1">
                <a:solidFill>
                  <a:srgbClr val="0000FF"/>
                </a:solidFill>
              </a:rPr>
              <a:t>representation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size</a:t>
            </a:r>
            <a:r>
              <a:rPr lang="it-IT" dirty="0">
                <a:solidFill>
                  <a:srgbClr val="0000FF"/>
                </a:solidFill>
              </a:rPr>
              <a:t> by a </a:t>
            </a:r>
            <a:r>
              <a:rPr lang="it-IT" dirty="0" err="1">
                <a:solidFill>
                  <a:srgbClr val="0000FF"/>
                </a:solidFill>
              </a:rPr>
              <a:t>factor</a:t>
            </a:r>
            <a:r>
              <a:rPr lang="it-IT" dirty="0">
                <a:solidFill>
                  <a:srgbClr val="0000FF"/>
                </a:solidFill>
              </a:rPr>
              <a:t> of </a:t>
            </a:r>
            <a:r>
              <a:rPr lang="it-IT" dirty="0" err="1">
                <a:solidFill>
                  <a:srgbClr val="0000FF"/>
                </a:solidFill>
              </a:rPr>
              <a:t>two</a:t>
            </a:r>
            <a:r>
              <a:rPr lang="it-IT" dirty="0">
                <a:solidFill>
                  <a:srgbClr val="0000FF"/>
                </a:solidFill>
              </a:rPr>
              <a:t>, </a:t>
            </a:r>
            <a:r>
              <a:rPr lang="it-IT" dirty="0" err="1">
                <a:solidFill>
                  <a:srgbClr val="0000FF"/>
                </a:solidFill>
              </a:rPr>
              <a:t>which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reduces</a:t>
            </a:r>
            <a:r>
              <a:rPr lang="it-IT" dirty="0">
                <a:solidFill>
                  <a:srgbClr val="0000FF"/>
                </a:solidFill>
              </a:rPr>
              <a:t> the </a:t>
            </a:r>
            <a:r>
              <a:rPr lang="it-IT" dirty="0" err="1">
                <a:solidFill>
                  <a:srgbClr val="0000FF"/>
                </a:solidFill>
              </a:rPr>
              <a:t>computational</a:t>
            </a:r>
            <a:r>
              <a:rPr lang="it-IT" dirty="0">
                <a:solidFill>
                  <a:srgbClr val="0000FF"/>
                </a:solidFill>
              </a:rPr>
              <a:t> and </a:t>
            </a:r>
            <a:r>
              <a:rPr lang="it-IT" dirty="0" err="1">
                <a:solidFill>
                  <a:srgbClr val="0000FF"/>
                </a:solidFill>
              </a:rPr>
              <a:t>statistical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burden</a:t>
            </a:r>
            <a:r>
              <a:rPr lang="it-IT" dirty="0">
                <a:solidFill>
                  <a:srgbClr val="0000FF"/>
                </a:solidFill>
              </a:rPr>
              <a:t> on the </a:t>
            </a:r>
            <a:r>
              <a:rPr lang="it-IT" dirty="0" err="1">
                <a:solidFill>
                  <a:srgbClr val="0000FF"/>
                </a:solidFill>
              </a:rPr>
              <a:t>next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layer</a:t>
            </a:r>
            <a:endParaRPr lang="it-IT" dirty="0">
              <a:solidFill>
                <a:srgbClr val="0000FF"/>
              </a:solidFill>
            </a:endParaRPr>
          </a:p>
          <a:p>
            <a:endParaRPr lang="it-IT" dirty="0">
              <a:solidFill>
                <a:srgbClr val="0000FF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7C9AEAE-9670-234B-A0D8-7DC1AFDD1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33" y="1260154"/>
            <a:ext cx="7967042" cy="253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89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err="1">
                <a:solidFill>
                  <a:srgbClr val="0000FF"/>
                </a:solidFill>
                <a:sym typeface="Symbol" pitchFamily="18" charset="2"/>
              </a:rPr>
              <a:t>Material</a:t>
            </a:r>
            <a:endParaRPr lang="it-IT" dirty="0">
              <a:solidFill>
                <a:srgbClr val="0000FF"/>
              </a:solidFill>
              <a:sym typeface="Symbol" pitchFamily="18" charset="2"/>
            </a:endParaRPr>
          </a:p>
          <a:p>
            <a:pPr lvl="1"/>
            <a:r>
              <a:rPr lang="it-IT" dirty="0">
                <a:sym typeface="Symbol" pitchFamily="18" charset="2"/>
              </a:rPr>
              <a:t>Slides</a:t>
            </a:r>
          </a:p>
          <a:p>
            <a:pPr lvl="1"/>
            <a:r>
              <a:rPr lang="it-IT" dirty="0">
                <a:sym typeface="Symbol" pitchFamily="18" charset="2"/>
              </a:rPr>
              <a:t>Video </a:t>
            </a:r>
            <a:r>
              <a:rPr lang="it-IT" dirty="0" err="1">
                <a:sym typeface="Symbol" pitchFamily="18" charset="2"/>
              </a:rPr>
              <a:t>Lessons</a:t>
            </a:r>
            <a:endParaRPr lang="it-IT" dirty="0">
              <a:sym typeface="Symbol" pitchFamily="18" charset="2"/>
            </a:endParaRPr>
          </a:p>
          <a:p>
            <a:endParaRPr lang="it-IT" dirty="0">
              <a:sym typeface="Symbol" pitchFamily="18" charset="2"/>
            </a:endParaRPr>
          </a:p>
          <a:p>
            <a:r>
              <a:rPr lang="it-IT" dirty="0">
                <a:solidFill>
                  <a:srgbClr val="0000FF"/>
                </a:solidFill>
                <a:sym typeface="Symbol" pitchFamily="18" charset="2"/>
              </a:rPr>
              <a:t>Books</a:t>
            </a:r>
          </a:p>
          <a:p>
            <a:pPr lvl="1"/>
            <a:r>
              <a:rPr lang="it-IT" dirty="0"/>
              <a:t>I. </a:t>
            </a:r>
            <a:r>
              <a:rPr lang="it-IT" dirty="0" err="1"/>
              <a:t>Goodfellow</a:t>
            </a:r>
            <a:r>
              <a:rPr lang="it-IT" dirty="0"/>
              <a:t>, Y. </a:t>
            </a:r>
            <a:r>
              <a:rPr lang="it-IT" dirty="0" err="1"/>
              <a:t>Bengio</a:t>
            </a:r>
            <a:r>
              <a:rPr lang="it-IT" dirty="0"/>
              <a:t>, A. </a:t>
            </a:r>
            <a:r>
              <a:rPr lang="it-IT" dirty="0" err="1"/>
              <a:t>Courville</a:t>
            </a:r>
            <a:r>
              <a:rPr lang="it-IT" dirty="0"/>
              <a:t>, </a:t>
            </a:r>
            <a:r>
              <a:rPr lang="it-IT" dirty="0">
                <a:solidFill>
                  <a:srgbClr val="C00000"/>
                </a:solidFill>
              </a:rPr>
              <a:t>Deep Learning</a:t>
            </a:r>
            <a:r>
              <a:rPr lang="it-IT" dirty="0"/>
              <a:t>, MIT Press, 2016</a:t>
            </a:r>
          </a:p>
          <a:p>
            <a:pPr marL="366713" lvl="1" indent="0">
              <a:buNone/>
            </a:pPr>
            <a:endParaRPr lang="it-IT" dirty="0">
              <a:sym typeface="Symbol" pitchFamily="18" charset="2"/>
            </a:endParaRP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6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3810281" y="-3512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561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Convolutional</a:t>
            </a:r>
            <a:r>
              <a:rPr lang="it-IT" dirty="0"/>
              <a:t> </a:t>
            </a:r>
            <a:r>
              <a:rPr lang="it-IT" dirty="0" err="1"/>
              <a:t>Neural</a:t>
            </a:r>
            <a:r>
              <a:rPr lang="it-IT" dirty="0"/>
              <a:t> Networks (CNN)</a:t>
            </a: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Question</a:t>
            </a:r>
          </a:p>
          <a:p>
            <a:pPr lvl="1"/>
            <a:r>
              <a:rPr lang="it-IT" dirty="0">
                <a:solidFill>
                  <a:srgbClr val="0000FF"/>
                </a:solidFill>
              </a:rPr>
              <a:t>Pooling can be </a:t>
            </a:r>
            <a:r>
              <a:rPr lang="it-IT" dirty="0" err="1">
                <a:solidFill>
                  <a:srgbClr val="0000FF"/>
                </a:solidFill>
              </a:rPr>
              <a:t>used</a:t>
            </a:r>
            <a:r>
              <a:rPr lang="it-IT" dirty="0">
                <a:solidFill>
                  <a:srgbClr val="0000FF"/>
                </a:solidFill>
              </a:rPr>
              <a:t> for </a:t>
            </a:r>
            <a:r>
              <a:rPr lang="it-IT" dirty="0" err="1">
                <a:solidFill>
                  <a:srgbClr val="0000FF"/>
                </a:solidFill>
              </a:rPr>
              <a:t>having</a:t>
            </a:r>
            <a:r>
              <a:rPr lang="it-IT" dirty="0">
                <a:solidFill>
                  <a:srgbClr val="0000FF"/>
                </a:solidFill>
              </a:rPr>
              <a:t> a CNN </a:t>
            </a:r>
          </a:p>
          <a:p>
            <a:pPr lvl="2"/>
            <a:r>
              <a:rPr lang="it-IT" dirty="0" err="1">
                <a:solidFill>
                  <a:srgbClr val="0000FF"/>
                </a:solidFill>
              </a:rPr>
              <a:t>dipendent</a:t>
            </a:r>
            <a:r>
              <a:rPr lang="it-IT" dirty="0">
                <a:solidFill>
                  <a:srgbClr val="0000FF"/>
                </a:solidFill>
              </a:rPr>
              <a:t> to </a:t>
            </a:r>
            <a:r>
              <a:rPr lang="it-IT" dirty="0" err="1">
                <a:solidFill>
                  <a:srgbClr val="0000FF"/>
                </a:solidFill>
              </a:rPr>
              <a:t>transformations</a:t>
            </a:r>
            <a:r>
              <a:rPr lang="it-IT" dirty="0">
                <a:solidFill>
                  <a:srgbClr val="0000FF"/>
                </a:solidFill>
              </a:rPr>
              <a:t> of the input</a:t>
            </a:r>
          </a:p>
          <a:p>
            <a:pPr lvl="2"/>
            <a:r>
              <a:rPr lang="it-IT" dirty="0" err="1">
                <a:solidFill>
                  <a:srgbClr val="C00000"/>
                </a:solidFill>
              </a:rPr>
              <a:t>invariant</a:t>
            </a:r>
            <a:r>
              <a:rPr lang="it-IT" dirty="0">
                <a:solidFill>
                  <a:srgbClr val="C00000"/>
                </a:solidFill>
              </a:rPr>
              <a:t> to </a:t>
            </a:r>
            <a:r>
              <a:rPr lang="it-IT" dirty="0" err="1">
                <a:solidFill>
                  <a:srgbClr val="C00000"/>
                </a:solidFill>
              </a:rPr>
              <a:t>transformations</a:t>
            </a:r>
            <a:r>
              <a:rPr lang="it-IT" dirty="0">
                <a:solidFill>
                  <a:srgbClr val="C00000"/>
                </a:solidFill>
              </a:rPr>
              <a:t> of the input</a:t>
            </a:r>
          </a:p>
          <a:p>
            <a:pPr lvl="2"/>
            <a:r>
              <a:rPr lang="it-IT" dirty="0" err="1">
                <a:solidFill>
                  <a:srgbClr val="0000FF"/>
                </a:solidFill>
              </a:rPr>
              <a:t>invariant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>
                <a:solidFill>
                  <a:srgbClr val="0000FF"/>
                </a:solidFill>
              </a:rPr>
              <a:t>to models of </a:t>
            </a:r>
            <a:r>
              <a:rPr lang="it-IT" dirty="0">
                <a:solidFill>
                  <a:srgbClr val="0000FF"/>
                </a:solidFill>
              </a:rPr>
              <a:t>the input</a:t>
            </a:r>
          </a:p>
          <a:p>
            <a:pPr lvl="2"/>
            <a:endParaRPr lang="it-IT" dirty="0">
              <a:solidFill>
                <a:srgbClr val="0000FF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2844" y="29047"/>
            <a:ext cx="8470931" cy="584776"/>
          </a:xfrm>
        </p:spPr>
        <p:txBody>
          <a:bodyPr/>
          <a:lstStyle/>
          <a:p>
            <a:r>
              <a:rPr lang="en-US"/>
              <a:t>Question 22</a:t>
            </a:r>
            <a:endParaRPr lang="en-US" dirty="0"/>
          </a:p>
        </p:txBody>
      </p:sp>
      <p:sp>
        <p:nvSpPr>
          <p:cNvPr id="126979" name="Line 3"/>
          <p:cNvSpPr>
            <a:spLocks noChangeShapeType="1"/>
          </p:cNvSpPr>
          <p:nvPr/>
        </p:nvSpPr>
        <p:spPr bwMode="auto">
          <a:xfrm>
            <a:off x="228600" y="685800"/>
            <a:ext cx="5456238" cy="1588"/>
          </a:xfrm>
          <a:prstGeom prst="line">
            <a:avLst/>
          </a:prstGeom>
          <a:noFill/>
          <a:ln w="10152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3810281" y="-3512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8535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C00C6FC-1A7E-BB47-B05F-0AE1B2674A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3C8AA9-4657-CE4E-8884-7725C22D0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>
                <a:solidFill>
                  <a:srgbClr val="0000FF"/>
                </a:solidFill>
              </a:rPr>
              <a:t>Three </a:t>
            </a:r>
            <a:r>
              <a:rPr lang="it-IT" dirty="0" err="1">
                <a:solidFill>
                  <a:srgbClr val="0000FF"/>
                </a:solidFill>
              </a:rPr>
              <a:t>operations</a:t>
            </a:r>
            <a:r>
              <a:rPr lang="it-IT" dirty="0">
                <a:solidFill>
                  <a:srgbClr val="0000FF"/>
                </a:solidFill>
              </a:rPr>
              <a:t> </a:t>
            </a:r>
          </a:p>
          <a:p>
            <a:pPr lvl="1"/>
            <a:r>
              <a:rPr lang="it-IT" dirty="0" err="1">
                <a:solidFill>
                  <a:srgbClr val="0000FF"/>
                </a:solidFill>
              </a:rPr>
              <a:t>Convolution</a:t>
            </a:r>
            <a:endParaRPr lang="it-IT" dirty="0">
              <a:solidFill>
                <a:srgbClr val="0000FF"/>
              </a:solidFill>
            </a:endParaRPr>
          </a:p>
          <a:p>
            <a:pPr lvl="2"/>
            <a:r>
              <a:rPr lang="it-IT" dirty="0" err="1"/>
              <a:t>like</a:t>
            </a:r>
            <a:r>
              <a:rPr lang="it-IT" dirty="0"/>
              <a:t> </a:t>
            </a:r>
            <a:r>
              <a:rPr lang="it-IT" dirty="0" err="1"/>
              <a:t>matrix</a:t>
            </a:r>
            <a:r>
              <a:rPr lang="it-IT" dirty="0"/>
              <a:t> </a:t>
            </a:r>
            <a:r>
              <a:rPr lang="it-IT" dirty="0" err="1"/>
              <a:t>multiplication</a:t>
            </a:r>
            <a:endParaRPr lang="it-IT" dirty="0"/>
          </a:p>
          <a:p>
            <a:pPr lvl="2"/>
            <a:r>
              <a:rPr lang="it-IT" dirty="0"/>
              <a:t>Take an input, produce an output (</a:t>
            </a:r>
            <a:r>
              <a:rPr lang="it-IT" dirty="0" err="1"/>
              <a:t>hidden</a:t>
            </a:r>
            <a:r>
              <a:rPr lang="it-IT" dirty="0"/>
              <a:t> </a:t>
            </a:r>
            <a:r>
              <a:rPr lang="it-IT" dirty="0" err="1"/>
              <a:t>layer</a:t>
            </a:r>
            <a:r>
              <a:rPr lang="it-IT" dirty="0"/>
              <a:t>)</a:t>
            </a:r>
          </a:p>
          <a:p>
            <a:pPr lvl="1"/>
            <a:endParaRPr lang="it-IT" dirty="0"/>
          </a:p>
          <a:p>
            <a:pPr lvl="1"/>
            <a:r>
              <a:rPr lang="it-IT" dirty="0" err="1">
                <a:solidFill>
                  <a:srgbClr val="0000FF"/>
                </a:solidFill>
              </a:rPr>
              <a:t>Deconvolution</a:t>
            </a:r>
            <a:r>
              <a:rPr lang="it-IT" dirty="0">
                <a:solidFill>
                  <a:srgbClr val="0000FF"/>
                </a:solidFill>
              </a:rPr>
              <a:t> </a:t>
            </a:r>
          </a:p>
          <a:p>
            <a:pPr lvl="2"/>
            <a:r>
              <a:rPr lang="it-IT" dirty="0" err="1"/>
              <a:t>like</a:t>
            </a:r>
            <a:r>
              <a:rPr lang="it-IT" dirty="0"/>
              <a:t> </a:t>
            </a:r>
            <a:r>
              <a:rPr lang="it-IT" dirty="0" err="1"/>
              <a:t>multiplication</a:t>
            </a:r>
            <a:r>
              <a:rPr lang="it-IT" dirty="0"/>
              <a:t> by </a:t>
            </a:r>
            <a:r>
              <a:rPr lang="it-IT" dirty="0" err="1"/>
              <a:t>transpose</a:t>
            </a:r>
            <a:r>
              <a:rPr lang="it-IT" dirty="0"/>
              <a:t> of a </a:t>
            </a:r>
            <a:r>
              <a:rPr lang="it-IT" dirty="0" err="1"/>
              <a:t>matrix</a:t>
            </a:r>
            <a:endParaRPr lang="it-IT" dirty="0"/>
          </a:p>
          <a:p>
            <a:pPr lvl="2"/>
            <a:r>
              <a:rPr lang="it-IT" dirty="0" err="1"/>
              <a:t>Used</a:t>
            </a:r>
            <a:r>
              <a:rPr lang="it-IT" dirty="0"/>
              <a:t> to back-propagate </a:t>
            </a:r>
            <a:r>
              <a:rPr lang="it-IT" dirty="0" err="1"/>
              <a:t>error</a:t>
            </a:r>
            <a:r>
              <a:rPr lang="it-IT" dirty="0"/>
              <a:t> from output to input</a:t>
            </a:r>
          </a:p>
          <a:p>
            <a:pPr lvl="2"/>
            <a:r>
              <a:rPr lang="it-IT" dirty="0" err="1"/>
              <a:t>Reconstruction</a:t>
            </a:r>
            <a:r>
              <a:rPr lang="it-IT" dirty="0"/>
              <a:t> in </a:t>
            </a:r>
            <a:r>
              <a:rPr lang="it-IT" dirty="0" err="1"/>
              <a:t>autoencoder</a:t>
            </a:r>
            <a:r>
              <a:rPr lang="it-IT" dirty="0"/>
              <a:t> / RBM</a:t>
            </a:r>
          </a:p>
          <a:p>
            <a:pPr lvl="1"/>
            <a:endParaRPr lang="it-IT" dirty="0">
              <a:solidFill>
                <a:srgbClr val="0000FF"/>
              </a:solidFill>
            </a:endParaRPr>
          </a:p>
          <a:p>
            <a:pPr lvl="1"/>
            <a:r>
              <a:rPr lang="it-IT" dirty="0" err="1">
                <a:solidFill>
                  <a:srgbClr val="0000FF"/>
                </a:solidFill>
              </a:rPr>
              <a:t>Weight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gradient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computation</a:t>
            </a:r>
            <a:endParaRPr lang="it-IT" dirty="0">
              <a:solidFill>
                <a:srgbClr val="0000FF"/>
              </a:solidFill>
            </a:endParaRPr>
          </a:p>
          <a:p>
            <a:pPr lvl="2"/>
            <a:r>
              <a:rPr lang="it-IT" dirty="0" err="1"/>
              <a:t>Used</a:t>
            </a:r>
            <a:r>
              <a:rPr lang="it-IT" dirty="0"/>
              <a:t> to </a:t>
            </a:r>
            <a:r>
              <a:rPr lang="it-IT" dirty="0" err="1"/>
              <a:t>backpropagate</a:t>
            </a:r>
            <a:r>
              <a:rPr lang="it-IT" dirty="0"/>
              <a:t> </a:t>
            </a:r>
            <a:r>
              <a:rPr lang="it-IT" dirty="0" err="1"/>
              <a:t>error</a:t>
            </a:r>
            <a:r>
              <a:rPr lang="it-IT" dirty="0"/>
              <a:t> from output to </a:t>
            </a:r>
            <a:r>
              <a:rPr lang="it-IT" dirty="0" err="1"/>
              <a:t>weights</a:t>
            </a:r>
            <a:endParaRPr lang="it-IT" dirty="0"/>
          </a:p>
          <a:p>
            <a:pPr lvl="2"/>
            <a:r>
              <a:rPr lang="it-IT" dirty="0"/>
              <a:t>Accounts for the </a:t>
            </a:r>
            <a:r>
              <a:rPr lang="it-IT" dirty="0" err="1"/>
              <a:t>parameter</a:t>
            </a:r>
            <a:r>
              <a:rPr lang="it-IT" dirty="0"/>
              <a:t> </a:t>
            </a:r>
            <a:r>
              <a:rPr lang="it-IT" dirty="0" err="1"/>
              <a:t>sharing</a:t>
            </a:r>
            <a:endParaRPr lang="it-IT" dirty="0"/>
          </a:p>
          <a:p>
            <a:pPr marL="0" indent="0">
              <a:buNone/>
            </a:pP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8878E2F8-CAC8-054E-A082-CEDF53CE7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44" y="29048"/>
            <a:ext cx="8470931" cy="584775"/>
          </a:xfrm>
        </p:spPr>
        <p:txBody>
          <a:bodyPr/>
          <a:lstStyle/>
          <a:p>
            <a:r>
              <a:rPr lang="en-US" dirty="0"/>
              <a:t>Operations</a:t>
            </a:r>
          </a:p>
        </p:txBody>
      </p:sp>
    </p:spTree>
    <p:extLst>
      <p:ext uri="{BB962C8B-B14F-4D97-AF65-F5344CB8AC3E}">
        <p14:creationId xmlns:p14="http://schemas.microsoft.com/office/powerpoint/2010/main" val="1417413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C00C6FC-1A7E-BB47-B05F-0AE1B2674A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8878E2F8-CAC8-054E-A082-CEDF53CE7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44" y="29048"/>
            <a:ext cx="8470931" cy="584775"/>
          </a:xfrm>
        </p:spPr>
        <p:txBody>
          <a:bodyPr/>
          <a:lstStyle/>
          <a:p>
            <a:r>
              <a:rPr lang="en-US" dirty="0"/>
              <a:t>Sparse interactions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3A7762E-0E0B-B84F-B83F-55B477656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028" y="955033"/>
            <a:ext cx="6203404" cy="5873919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31CA9B2E-9028-6F45-B3C2-9DAB10ED51C1}"/>
              </a:ext>
            </a:extLst>
          </p:cNvPr>
          <p:cNvSpPr/>
          <p:nvPr/>
        </p:nvSpPr>
        <p:spPr>
          <a:xfrm>
            <a:off x="6858000" y="2148522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sparse </a:t>
            </a:r>
          </a:p>
          <a:p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(</a:t>
            </a:r>
            <a:r>
              <a:rPr lang="it-IT" dirty="0" err="1">
                <a:solidFill>
                  <a:srgbClr val="0000FF"/>
                </a:solidFill>
                <a:latin typeface="Helvetica" pitchFamily="2" charset="0"/>
              </a:rPr>
              <a:t>kernel</a:t>
            </a:r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 of </a:t>
            </a:r>
            <a:r>
              <a:rPr lang="it-IT" dirty="0" err="1">
                <a:solidFill>
                  <a:srgbClr val="0000FF"/>
                </a:solidFill>
                <a:latin typeface="Helvetica" pitchFamily="2" charset="0"/>
              </a:rPr>
              <a:t>width</a:t>
            </a:r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 3)</a:t>
            </a:r>
          </a:p>
          <a:p>
            <a:endParaRPr lang="it-IT" dirty="0">
              <a:solidFill>
                <a:srgbClr val="0000FF"/>
              </a:solidFill>
              <a:latin typeface="Helvetica" pitchFamily="2" charset="0"/>
            </a:endParaRPr>
          </a:p>
          <a:p>
            <a:endParaRPr lang="it-IT" dirty="0">
              <a:solidFill>
                <a:srgbClr val="0000FF"/>
              </a:solidFill>
              <a:latin typeface="Helvetica" pitchFamily="2" charset="0"/>
            </a:endParaRPr>
          </a:p>
          <a:p>
            <a:endParaRPr lang="it-IT" dirty="0">
              <a:solidFill>
                <a:srgbClr val="0000FF"/>
              </a:solidFill>
              <a:latin typeface="Helvetica" pitchFamily="2" charset="0"/>
            </a:endParaRPr>
          </a:p>
          <a:p>
            <a:endParaRPr lang="it-IT" dirty="0">
              <a:solidFill>
                <a:srgbClr val="0000FF"/>
              </a:solidFill>
              <a:latin typeface="Helvetica" pitchFamily="2" charset="0"/>
            </a:endParaRPr>
          </a:p>
          <a:p>
            <a:endParaRPr lang="it-IT" dirty="0">
              <a:solidFill>
                <a:srgbClr val="0000FF"/>
              </a:solidFill>
              <a:latin typeface="Helvetica" pitchFamily="2" charset="0"/>
            </a:endParaRPr>
          </a:p>
          <a:p>
            <a:endParaRPr lang="it-IT" dirty="0">
              <a:solidFill>
                <a:srgbClr val="0000FF"/>
              </a:solidFill>
              <a:latin typeface="Helvetica" pitchFamily="2" charset="0"/>
            </a:endParaRPr>
          </a:p>
          <a:p>
            <a:endParaRPr lang="it-IT" dirty="0">
              <a:solidFill>
                <a:srgbClr val="0000FF"/>
              </a:solidFill>
              <a:latin typeface="Helvetica" pitchFamily="2" charset="0"/>
            </a:endParaRPr>
          </a:p>
          <a:p>
            <a:endParaRPr lang="it-IT" dirty="0">
              <a:solidFill>
                <a:srgbClr val="0000FF"/>
              </a:solidFill>
              <a:latin typeface="Helvetica" pitchFamily="2" charset="0"/>
            </a:endParaRPr>
          </a:p>
          <a:p>
            <a:endParaRPr lang="it-IT" dirty="0">
              <a:solidFill>
                <a:srgbClr val="0000FF"/>
              </a:solidFill>
              <a:latin typeface="Helvetica" pitchFamily="2" charset="0"/>
            </a:endParaRPr>
          </a:p>
          <a:p>
            <a:endParaRPr lang="it-IT" dirty="0">
              <a:solidFill>
                <a:srgbClr val="0000FF"/>
              </a:solidFill>
              <a:latin typeface="Helvetica" pitchFamily="2" charset="0"/>
            </a:endParaRPr>
          </a:p>
          <a:p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Dense </a:t>
            </a:r>
            <a:r>
              <a:rPr lang="it-IT" dirty="0" err="1">
                <a:solidFill>
                  <a:srgbClr val="0000FF"/>
                </a:solidFill>
                <a:latin typeface="Helvetica" pitchFamily="2" charset="0"/>
              </a:rPr>
              <a:t>connections</a:t>
            </a:r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 </a:t>
            </a:r>
          </a:p>
          <a:p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no </a:t>
            </a:r>
            <a:r>
              <a:rPr lang="it-IT" dirty="0" err="1">
                <a:solidFill>
                  <a:srgbClr val="0000FF"/>
                </a:solidFill>
                <a:latin typeface="Helvetica" pitchFamily="2" charset="0"/>
              </a:rPr>
              <a:t>longer</a:t>
            </a:r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 sparse</a:t>
            </a:r>
            <a:endParaRPr lang="it-IT" dirty="0">
              <a:solidFill>
                <a:srgbClr val="0000FF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859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C00C6FC-1A7E-BB47-B05F-0AE1B2674A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8878E2F8-CAC8-054E-A082-CEDF53CE7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44" y="29048"/>
            <a:ext cx="8470931" cy="584775"/>
          </a:xfrm>
        </p:spPr>
        <p:txBody>
          <a:bodyPr/>
          <a:lstStyle/>
          <a:p>
            <a:r>
              <a:rPr lang="en-US" dirty="0"/>
              <a:t>Sparse interactions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1CA9B2E-9028-6F45-B3C2-9DAB10ED51C1}"/>
              </a:ext>
            </a:extLst>
          </p:cNvPr>
          <p:cNvSpPr/>
          <p:nvPr/>
        </p:nvSpPr>
        <p:spPr>
          <a:xfrm>
            <a:off x="7170562" y="1548358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sparse </a:t>
            </a:r>
          </a:p>
          <a:p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(</a:t>
            </a:r>
            <a:r>
              <a:rPr lang="it-IT" dirty="0" err="1">
                <a:solidFill>
                  <a:srgbClr val="0000FF"/>
                </a:solidFill>
              </a:rPr>
              <a:t>receptive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field</a:t>
            </a:r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)</a:t>
            </a:r>
          </a:p>
          <a:p>
            <a:endParaRPr lang="it-IT" dirty="0">
              <a:solidFill>
                <a:srgbClr val="0000FF"/>
              </a:solidFill>
              <a:latin typeface="Helvetica" pitchFamily="2" charset="0"/>
            </a:endParaRPr>
          </a:p>
          <a:p>
            <a:endParaRPr lang="it-IT" dirty="0">
              <a:solidFill>
                <a:srgbClr val="0000FF"/>
              </a:solidFill>
              <a:latin typeface="Helvetica" pitchFamily="2" charset="0"/>
            </a:endParaRPr>
          </a:p>
          <a:p>
            <a:endParaRPr lang="it-IT" dirty="0">
              <a:solidFill>
                <a:srgbClr val="0000FF"/>
              </a:solidFill>
              <a:latin typeface="Helvetica" pitchFamily="2" charset="0"/>
            </a:endParaRPr>
          </a:p>
          <a:p>
            <a:endParaRPr lang="it-IT" dirty="0">
              <a:solidFill>
                <a:srgbClr val="0000FF"/>
              </a:solidFill>
              <a:latin typeface="Helvetica" pitchFamily="2" charset="0"/>
            </a:endParaRPr>
          </a:p>
          <a:p>
            <a:endParaRPr lang="it-IT" dirty="0">
              <a:solidFill>
                <a:srgbClr val="0000FF"/>
              </a:solidFill>
              <a:latin typeface="Helvetica" pitchFamily="2" charset="0"/>
            </a:endParaRPr>
          </a:p>
          <a:p>
            <a:endParaRPr lang="it-IT" dirty="0">
              <a:solidFill>
                <a:srgbClr val="0000FF"/>
              </a:solidFill>
              <a:latin typeface="Helvetica" pitchFamily="2" charset="0"/>
            </a:endParaRPr>
          </a:p>
          <a:p>
            <a:endParaRPr lang="it-IT" dirty="0">
              <a:solidFill>
                <a:srgbClr val="0000FF"/>
              </a:solidFill>
              <a:latin typeface="Helvetica" pitchFamily="2" charset="0"/>
            </a:endParaRPr>
          </a:p>
          <a:p>
            <a:endParaRPr lang="it-IT" dirty="0">
              <a:solidFill>
                <a:srgbClr val="0000FF"/>
              </a:solidFill>
              <a:latin typeface="Helvetica" pitchFamily="2" charset="0"/>
            </a:endParaRPr>
          </a:p>
          <a:p>
            <a:endParaRPr lang="it-IT" dirty="0">
              <a:solidFill>
                <a:srgbClr val="0000FF"/>
              </a:solidFill>
              <a:latin typeface="Helvetica" pitchFamily="2" charset="0"/>
            </a:endParaRPr>
          </a:p>
          <a:p>
            <a:endParaRPr lang="it-IT" dirty="0">
              <a:solidFill>
                <a:srgbClr val="0000FF"/>
              </a:solidFill>
              <a:latin typeface="Helvetica" pitchFamily="2" charset="0"/>
            </a:endParaRPr>
          </a:p>
          <a:p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Dense </a:t>
            </a:r>
          </a:p>
          <a:p>
            <a:r>
              <a:rPr lang="it-IT" dirty="0" err="1">
                <a:solidFill>
                  <a:srgbClr val="0000FF"/>
                </a:solidFill>
                <a:latin typeface="Helvetica" pitchFamily="2" charset="0"/>
              </a:rPr>
              <a:t>connections</a:t>
            </a:r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 </a:t>
            </a:r>
          </a:p>
          <a:p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no </a:t>
            </a:r>
            <a:r>
              <a:rPr lang="it-IT" dirty="0" err="1">
                <a:solidFill>
                  <a:srgbClr val="0000FF"/>
                </a:solidFill>
                <a:latin typeface="Helvetica" pitchFamily="2" charset="0"/>
              </a:rPr>
              <a:t>longer</a:t>
            </a:r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 sparse</a:t>
            </a:r>
            <a:endParaRPr lang="it-IT" dirty="0">
              <a:solidFill>
                <a:srgbClr val="0000FF"/>
              </a:solidFill>
              <a:effectLst/>
              <a:latin typeface="Helvetica" pitchFamily="2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FF43CD9-AFB3-CD40-9989-3070573C4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073556"/>
            <a:ext cx="6414986" cy="537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15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C00C6FC-1A7E-BB47-B05F-0AE1B2674A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8878E2F8-CAC8-054E-A082-CEDF53CE7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44" y="29048"/>
            <a:ext cx="8470931" cy="584775"/>
          </a:xfrm>
        </p:spPr>
        <p:txBody>
          <a:bodyPr/>
          <a:lstStyle/>
          <a:p>
            <a:r>
              <a:rPr lang="en-US" dirty="0"/>
              <a:t>Sparse interactions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1CA9B2E-9028-6F45-B3C2-9DAB10ED51C1}"/>
              </a:ext>
            </a:extLst>
          </p:cNvPr>
          <p:cNvSpPr/>
          <p:nvPr/>
        </p:nvSpPr>
        <p:spPr>
          <a:xfrm>
            <a:off x="1043608" y="4911329"/>
            <a:ext cx="77768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0000FF"/>
                </a:solidFill>
              </a:rPr>
              <a:t>even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though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direct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connections</a:t>
            </a:r>
            <a:r>
              <a:rPr lang="it-IT" dirty="0">
                <a:solidFill>
                  <a:srgbClr val="0000FF"/>
                </a:solidFill>
              </a:rPr>
              <a:t> in a </a:t>
            </a:r>
            <a:r>
              <a:rPr lang="it-IT" dirty="0" err="1">
                <a:solidFill>
                  <a:srgbClr val="0000FF"/>
                </a:solidFill>
              </a:rPr>
              <a:t>convolutional</a:t>
            </a:r>
            <a:r>
              <a:rPr lang="it-IT" dirty="0">
                <a:solidFill>
                  <a:srgbClr val="0000FF"/>
                </a:solidFill>
              </a:rPr>
              <a:t> net are </a:t>
            </a:r>
            <a:r>
              <a:rPr lang="it-IT" dirty="0" err="1">
                <a:solidFill>
                  <a:srgbClr val="0000FF"/>
                </a:solidFill>
              </a:rPr>
              <a:t>very</a:t>
            </a:r>
            <a:r>
              <a:rPr lang="it-IT" dirty="0">
                <a:solidFill>
                  <a:srgbClr val="0000FF"/>
                </a:solidFill>
              </a:rPr>
              <a:t> sparse, </a:t>
            </a:r>
            <a:r>
              <a:rPr lang="it-IT" dirty="0" err="1">
                <a:solidFill>
                  <a:srgbClr val="0000FF"/>
                </a:solidFill>
              </a:rPr>
              <a:t>units</a:t>
            </a:r>
            <a:r>
              <a:rPr lang="it-IT" dirty="0">
                <a:solidFill>
                  <a:srgbClr val="0000FF"/>
                </a:solidFill>
              </a:rPr>
              <a:t> in the </a:t>
            </a:r>
            <a:r>
              <a:rPr lang="it-IT" dirty="0" err="1">
                <a:solidFill>
                  <a:srgbClr val="0000FF"/>
                </a:solidFill>
              </a:rPr>
              <a:t>deeper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layers</a:t>
            </a:r>
            <a:r>
              <a:rPr lang="it-IT" dirty="0">
                <a:solidFill>
                  <a:srgbClr val="0000FF"/>
                </a:solidFill>
              </a:rPr>
              <a:t> can be </a:t>
            </a:r>
            <a:r>
              <a:rPr lang="it-IT" dirty="0" err="1">
                <a:solidFill>
                  <a:srgbClr val="0000FF"/>
                </a:solidFill>
              </a:rPr>
              <a:t>indirectly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connected</a:t>
            </a:r>
            <a:r>
              <a:rPr lang="it-IT" dirty="0">
                <a:solidFill>
                  <a:srgbClr val="0000FF"/>
                </a:solidFill>
              </a:rPr>
              <a:t> to </a:t>
            </a:r>
            <a:r>
              <a:rPr lang="it-IT" dirty="0" err="1">
                <a:solidFill>
                  <a:srgbClr val="0000FF"/>
                </a:solidFill>
              </a:rPr>
              <a:t>all</a:t>
            </a:r>
            <a:r>
              <a:rPr lang="it-IT" dirty="0">
                <a:solidFill>
                  <a:srgbClr val="0000FF"/>
                </a:solidFill>
              </a:rPr>
              <a:t> or </a:t>
            </a:r>
            <a:r>
              <a:rPr lang="it-IT" dirty="0" err="1">
                <a:solidFill>
                  <a:srgbClr val="0000FF"/>
                </a:solidFill>
              </a:rPr>
              <a:t>most</a:t>
            </a:r>
            <a:r>
              <a:rPr lang="it-IT" dirty="0">
                <a:solidFill>
                  <a:srgbClr val="0000FF"/>
                </a:solidFill>
              </a:rPr>
              <a:t> of the input image</a:t>
            </a:r>
          </a:p>
          <a:p>
            <a:endParaRPr lang="it-IT" dirty="0">
              <a:solidFill>
                <a:srgbClr val="0000FF"/>
              </a:solidFill>
              <a:latin typeface="Helvetica" pitchFamily="2" charset="0"/>
            </a:endParaRPr>
          </a:p>
          <a:p>
            <a:endParaRPr lang="it-IT" dirty="0">
              <a:solidFill>
                <a:srgbClr val="0000FF"/>
              </a:solidFill>
              <a:latin typeface="Helvetica" pitchFamily="2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258A085-5448-8443-BD90-C6FC0FE10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32" y="1023341"/>
            <a:ext cx="66040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21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C00C6FC-1A7E-BB47-B05F-0AE1B2674A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3C8AA9-4657-CE4E-8884-7725C22D0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Goal </a:t>
            </a:r>
          </a:p>
          <a:p>
            <a:pPr lvl="1"/>
            <a:r>
              <a:rPr lang="it-IT" dirty="0" err="1"/>
              <a:t>rather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learning</a:t>
            </a:r>
            <a:r>
              <a:rPr lang="it-IT" dirty="0"/>
              <a:t> a separate set of </a:t>
            </a:r>
            <a:r>
              <a:rPr lang="it-IT" dirty="0" err="1"/>
              <a:t>parameters</a:t>
            </a:r>
            <a:r>
              <a:rPr lang="it-IT" dirty="0"/>
              <a:t> for </a:t>
            </a:r>
            <a:r>
              <a:rPr lang="it-IT" dirty="0" err="1"/>
              <a:t>every</a:t>
            </a:r>
            <a:r>
              <a:rPr lang="it-IT" dirty="0"/>
              <a:t> location,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learn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one</a:t>
            </a:r>
            <a:r>
              <a:rPr lang="it-IT" dirty="0"/>
              <a:t> set</a:t>
            </a:r>
          </a:p>
          <a:p>
            <a:pPr lvl="1"/>
            <a:r>
              <a:rPr lang="it-IT" dirty="0" err="1"/>
              <a:t>layers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</a:t>
            </a:r>
            <a:r>
              <a:rPr lang="it-IT" dirty="0" err="1"/>
              <a:t>property</a:t>
            </a:r>
            <a:r>
              <a:rPr lang="it-IT" dirty="0"/>
              <a:t> </a:t>
            </a:r>
            <a:r>
              <a:rPr lang="it-IT" dirty="0" err="1"/>
              <a:t>called</a:t>
            </a:r>
            <a:r>
              <a:rPr lang="it-IT" dirty="0"/>
              <a:t> </a:t>
            </a:r>
            <a:r>
              <a:rPr lang="it-IT" dirty="0" err="1">
                <a:solidFill>
                  <a:srgbClr val="0000FF"/>
                </a:solidFill>
              </a:rPr>
              <a:t>equivariance</a:t>
            </a:r>
            <a:r>
              <a:rPr lang="it-IT" dirty="0">
                <a:solidFill>
                  <a:srgbClr val="0000FF"/>
                </a:solidFill>
              </a:rPr>
              <a:t> to </a:t>
            </a:r>
            <a:r>
              <a:rPr lang="it-IT" dirty="0" err="1">
                <a:solidFill>
                  <a:srgbClr val="0000FF"/>
                </a:solidFill>
              </a:rPr>
              <a:t>translation</a:t>
            </a:r>
            <a:endParaRPr lang="it-IT" dirty="0">
              <a:solidFill>
                <a:srgbClr val="0000FF"/>
              </a:solidFill>
            </a:endParaRPr>
          </a:p>
          <a:p>
            <a:pPr lvl="2"/>
            <a:r>
              <a:rPr lang="it-IT" dirty="0" err="1"/>
              <a:t>if</a:t>
            </a:r>
            <a:r>
              <a:rPr lang="it-IT" dirty="0"/>
              <a:t> the input </a:t>
            </a:r>
            <a:r>
              <a:rPr lang="it-IT" dirty="0" err="1"/>
              <a:t>changes</a:t>
            </a:r>
            <a:r>
              <a:rPr lang="it-IT" dirty="0"/>
              <a:t>, the output </a:t>
            </a:r>
            <a:r>
              <a:rPr lang="it-IT" dirty="0" err="1"/>
              <a:t>changes</a:t>
            </a:r>
            <a:r>
              <a:rPr lang="it-IT" dirty="0"/>
              <a:t> in the </a:t>
            </a:r>
            <a:r>
              <a:rPr lang="it-IT" dirty="0" err="1"/>
              <a:t>same</a:t>
            </a:r>
            <a:r>
              <a:rPr lang="it-IT" dirty="0"/>
              <a:t> way</a:t>
            </a:r>
          </a:p>
          <a:p>
            <a:pPr lvl="2"/>
            <a:r>
              <a:rPr lang="it-IT" dirty="0" err="1"/>
              <a:t>f</a:t>
            </a:r>
            <a:r>
              <a:rPr lang="it-IT" dirty="0"/>
              <a:t>(x)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equivariant</a:t>
            </a:r>
            <a:r>
              <a:rPr lang="it-IT" dirty="0"/>
              <a:t> to a </a:t>
            </a:r>
            <a:r>
              <a:rPr lang="it-IT" dirty="0" err="1"/>
              <a:t>function</a:t>
            </a:r>
            <a:r>
              <a:rPr lang="it-IT" dirty="0"/>
              <a:t> g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f</a:t>
            </a:r>
            <a:r>
              <a:rPr lang="it-IT" dirty="0"/>
              <a:t> (g(x)) = g(</a:t>
            </a:r>
            <a:r>
              <a:rPr lang="it-IT" dirty="0" err="1"/>
              <a:t>f</a:t>
            </a:r>
            <a:r>
              <a:rPr lang="it-IT" dirty="0"/>
              <a:t>(x))</a:t>
            </a:r>
          </a:p>
          <a:p>
            <a:pPr lvl="2"/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let</a:t>
            </a:r>
            <a:r>
              <a:rPr lang="it-IT" dirty="0"/>
              <a:t> g be </a:t>
            </a:r>
            <a:r>
              <a:rPr lang="it-IT" dirty="0" err="1"/>
              <a:t>any</a:t>
            </a:r>
            <a:r>
              <a:rPr lang="it-IT" dirty="0"/>
              <a:t> </a:t>
            </a:r>
            <a:r>
              <a:rPr lang="it-IT" dirty="0" err="1"/>
              <a:t>function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translates</a:t>
            </a:r>
            <a:r>
              <a:rPr lang="it-IT" dirty="0"/>
              <a:t> the input,</a:t>
            </a:r>
          </a:p>
          <a:p>
            <a:pPr lvl="3"/>
            <a:r>
              <a:rPr lang="it-IT" dirty="0"/>
              <a:t>i.e., </a:t>
            </a:r>
            <a:r>
              <a:rPr lang="it-IT" dirty="0" err="1"/>
              <a:t>shifts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, </a:t>
            </a:r>
            <a:r>
              <a:rPr lang="it-IT" dirty="0" err="1"/>
              <a:t>then</a:t>
            </a:r>
            <a:r>
              <a:rPr lang="it-IT" dirty="0"/>
              <a:t> the </a:t>
            </a:r>
            <a:r>
              <a:rPr lang="it-IT" dirty="0" err="1"/>
              <a:t>convolution</a:t>
            </a:r>
            <a:r>
              <a:rPr lang="it-IT" dirty="0"/>
              <a:t> </a:t>
            </a:r>
            <a:r>
              <a:rPr lang="it-IT" dirty="0" err="1"/>
              <a:t>function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equivariant</a:t>
            </a:r>
            <a:r>
              <a:rPr lang="it-IT" dirty="0"/>
              <a:t> to g</a:t>
            </a:r>
          </a:p>
          <a:p>
            <a:pPr lvl="2"/>
            <a:endParaRPr lang="it-IT" dirty="0"/>
          </a:p>
          <a:p>
            <a:pPr marL="685800" lvl="2" indent="0">
              <a:buNone/>
            </a:pPr>
            <a:endParaRPr lang="it-IT" dirty="0"/>
          </a:p>
          <a:p>
            <a:pPr lvl="2"/>
            <a:endParaRPr lang="it-IT" dirty="0">
              <a:solidFill>
                <a:srgbClr val="0000FF"/>
              </a:solidFill>
            </a:endParaRPr>
          </a:p>
          <a:p>
            <a:pPr marL="685800" lvl="2" indent="0">
              <a:buNone/>
            </a:pPr>
            <a:endParaRPr lang="it-IT" dirty="0">
              <a:solidFill>
                <a:srgbClr val="0000FF"/>
              </a:solidFill>
            </a:endParaRPr>
          </a:p>
          <a:p>
            <a:pPr marL="366713" lvl="1" indent="0">
              <a:buNone/>
            </a:pPr>
            <a:endParaRPr lang="it-IT" dirty="0"/>
          </a:p>
          <a:p>
            <a:pPr marL="366713" lvl="1" indent="0">
              <a:buNone/>
            </a:pPr>
            <a:endParaRPr lang="it-IT" dirty="0"/>
          </a:p>
          <a:p>
            <a:pPr lvl="1"/>
            <a:endParaRPr lang="it-IT" dirty="0"/>
          </a:p>
          <a:p>
            <a:pPr lvl="1"/>
            <a:endParaRPr lang="it-IT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8878E2F8-CAC8-054E-A082-CEDF53CE7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44" y="29048"/>
            <a:ext cx="8470931" cy="584775"/>
          </a:xfrm>
        </p:spPr>
        <p:txBody>
          <a:bodyPr/>
          <a:lstStyle/>
          <a:p>
            <a:r>
              <a:rPr lang="en-US" dirty="0"/>
              <a:t>Parameter sharing </a:t>
            </a:r>
          </a:p>
        </p:txBody>
      </p:sp>
    </p:spTree>
    <p:extLst>
      <p:ext uri="{BB962C8B-B14F-4D97-AF65-F5344CB8AC3E}">
        <p14:creationId xmlns:p14="http://schemas.microsoft.com/office/powerpoint/2010/main" val="1520188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C00C6FC-1A7E-BB47-B05F-0AE1B2674A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8878E2F8-CAC8-054E-A082-CEDF53CE7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44" y="29048"/>
            <a:ext cx="8470931" cy="584775"/>
          </a:xfrm>
        </p:spPr>
        <p:txBody>
          <a:bodyPr/>
          <a:lstStyle/>
          <a:p>
            <a:r>
              <a:rPr lang="en-US" dirty="0"/>
              <a:t>Parameter sharing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E56EAA7-1E24-704B-BDC1-7DA9368CA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30" y="908720"/>
            <a:ext cx="5627340" cy="4205045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84D46571-0F80-354B-97FC-587218BA1E55}"/>
              </a:ext>
            </a:extLst>
          </p:cNvPr>
          <p:cNvSpPr/>
          <p:nvPr/>
        </p:nvSpPr>
        <p:spPr>
          <a:xfrm>
            <a:off x="827584" y="5408662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The </a:t>
            </a:r>
            <a:r>
              <a:rPr lang="it-IT" dirty="0" err="1">
                <a:solidFill>
                  <a:srgbClr val="0000FF"/>
                </a:solidFill>
                <a:latin typeface="Helvetica" pitchFamily="2" charset="0"/>
              </a:rPr>
              <a:t>black</a:t>
            </a:r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Helvetica" pitchFamily="2" charset="0"/>
              </a:rPr>
              <a:t>arrows</a:t>
            </a:r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 indicate </a:t>
            </a:r>
            <a:r>
              <a:rPr lang="it-IT" dirty="0" err="1">
                <a:solidFill>
                  <a:srgbClr val="0000FF"/>
                </a:solidFill>
                <a:latin typeface="Helvetica" pitchFamily="2" charset="0"/>
              </a:rPr>
              <a:t>uses</a:t>
            </a:r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 of the </a:t>
            </a:r>
            <a:r>
              <a:rPr lang="it-IT" dirty="0" err="1">
                <a:solidFill>
                  <a:srgbClr val="0000FF"/>
                </a:solidFill>
                <a:latin typeface="Helvetica" pitchFamily="2" charset="0"/>
              </a:rPr>
              <a:t>central</a:t>
            </a:r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Helvetica" pitchFamily="2" charset="0"/>
              </a:rPr>
              <a:t>element</a:t>
            </a:r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 of a 3-element </a:t>
            </a:r>
            <a:r>
              <a:rPr lang="it-IT" dirty="0" err="1">
                <a:solidFill>
                  <a:srgbClr val="0000FF"/>
                </a:solidFill>
                <a:latin typeface="Helvetica" pitchFamily="2" charset="0"/>
              </a:rPr>
              <a:t>kernel</a:t>
            </a:r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 in a </a:t>
            </a:r>
            <a:r>
              <a:rPr lang="it-IT" dirty="0" err="1">
                <a:solidFill>
                  <a:srgbClr val="0000FF"/>
                </a:solidFill>
                <a:latin typeface="Helvetica" pitchFamily="2" charset="0"/>
              </a:rPr>
              <a:t>convolutional</a:t>
            </a:r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 model. Due to </a:t>
            </a:r>
            <a:r>
              <a:rPr lang="it-IT" dirty="0" err="1">
                <a:solidFill>
                  <a:srgbClr val="0000FF"/>
                </a:solidFill>
                <a:latin typeface="Helvetica" pitchFamily="2" charset="0"/>
              </a:rPr>
              <a:t>parameter</a:t>
            </a:r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Helvetica" pitchFamily="2" charset="0"/>
              </a:rPr>
              <a:t>sharing</a:t>
            </a:r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, </a:t>
            </a:r>
            <a:r>
              <a:rPr lang="it-IT" dirty="0" err="1">
                <a:solidFill>
                  <a:srgbClr val="0000FF"/>
                </a:solidFill>
                <a:latin typeface="Helvetica" pitchFamily="2" charset="0"/>
              </a:rPr>
              <a:t>this</a:t>
            </a:r>
            <a:endParaRPr lang="it-IT" dirty="0">
              <a:solidFill>
                <a:srgbClr val="0000FF"/>
              </a:solidFill>
              <a:latin typeface="Helvetica" pitchFamily="2" charset="0"/>
            </a:endParaRPr>
          </a:p>
          <a:p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single </a:t>
            </a:r>
            <a:r>
              <a:rPr lang="it-IT" dirty="0" err="1">
                <a:solidFill>
                  <a:srgbClr val="0000FF"/>
                </a:solidFill>
                <a:latin typeface="Helvetica" pitchFamily="2" charset="0"/>
              </a:rPr>
              <a:t>parameter</a:t>
            </a:r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Helvetica" pitchFamily="2" charset="0"/>
              </a:rPr>
              <a:t>is</a:t>
            </a:r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Helvetica" pitchFamily="2" charset="0"/>
              </a:rPr>
              <a:t>used</a:t>
            </a:r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Helvetica" pitchFamily="2" charset="0"/>
              </a:rPr>
              <a:t>at</a:t>
            </a:r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Helvetica" pitchFamily="2" charset="0"/>
              </a:rPr>
              <a:t>all</a:t>
            </a:r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 input </a:t>
            </a:r>
            <a:r>
              <a:rPr lang="it-IT" dirty="0" err="1">
                <a:solidFill>
                  <a:srgbClr val="0000FF"/>
                </a:solidFill>
                <a:latin typeface="Helvetica" pitchFamily="2" charset="0"/>
              </a:rPr>
              <a:t>locations</a:t>
            </a:r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.</a:t>
            </a:r>
            <a:endParaRPr lang="it-IT" dirty="0">
              <a:solidFill>
                <a:srgbClr val="0000FF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222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C00C6FC-1A7E-BB47-B05F-0AE1B2674A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BDFFD-5F33-4B8C-96E8-C45530002C8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8878E2F8-CAC8-054E-A082-CEDF53CE7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44" y="29048"/>
            <a:ext cx="8470931" cy="584775"/>
          </a:xfrm>
        </p:spPr>
        <p:txBody>
          <a:bodyPr/>
          <a:lstStyle/>
          <a:p>
            <a:r>
              <a:rPr lang="en-US" dirty="0"/>
              <a:t>Parameter sharing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DF0AC65-3F79-9A4E-958D-C21B08247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" y="1124744"/>
            <a:ext cx="7785100" cy="33909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F97636C8-9585-094C-8D70-1E42104B6A47}"/>
              </a:ext>
            </a:extLst>
          </p:cNvPr>
          <p:cNvSpPr/>
          <p:nvPr/>
        </p:nvSpPr>
        <p:spPr>
          <a:xfrm>
            <a:off x="4378309" y="6083880"/>
            <a:ext cx="3001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0000FF"/>
                </a:solidFill>
                <a:latin typeface="Helvetica" pitchFamily="2" charset="0"/>
              </a:rPr>
              <a:t>Efficiency</a:t>
            </a:r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 of </a:t>
            </a:r>
            <a:r>
              <a:rPr lang="it-IT" dirty="0" err="1">
                <a:solidFill>
                  <a:srgbClr val="0000FF"/>
                </a:solidFill>
                <a:latin typeface="Helvetica" pitchFamily="2" charset="0"/>
              </a:rPr>
              <a:t>edge</a:t>
            </a:r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Helvetica" pitchFamily="2" charset="0"/>
              </a:rPr>
              <a:t>detection</a:t>
            </a:r>
            <a:endParaRPr lang="it-IT" dirty="0">
              <a:solidFill>
                <a:srgbClr val="0000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C082A1A-3C70-1647-AEF6-FA7A88AB2E58}"/>
              </a:ext>
            </a:extLst>
          </p:cNvPr>
          <p:cNvSpPr/>
          <p:nvPr/>
        </p:nvSpPr>
        <p:spPr>
          <a:xfrm>
            <a:off x="971600" y="4515644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Input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954D71F-5B24-F642-90A7-1DEA34122DC4}"/>
              </a:ext>
            </a:extLst>
          </p:cNvPr>
          <p:cNvSpPr/>
          <p:nvPr/>
        </p:nvSpPr>
        <p:spPr>
          <a:xfrm>
            <a:off x="4572000" y="4483975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Output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1190074-5243-844C-BD0B-6FFE8C738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227" y="4858080"/>
            <a:ext cx="1739900" cy="10922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00A465DF-0418-AE4D-A145-0FFB0ABC8EC6}"/>
              </a:ext>
            </a:extLst>
          </p:cNvPr>
          <p:cNvSpPr/>
          <p:nvPr/>
        </p:nvSpPr>
        <p:spPr>
          <a:xfrm>
            <a:off x="1768595" y="6059938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0000FF"/>
                </a:solidFill>
                <a:latin typeface="Helvetica" pitchFamily="2" charset="0"/>
              </a:rPr>
              <a:t>Kernel</a:t>
            </a:r>
            <a:endParaRPr lang="it-IT" dirty="0">
              <a:solidFill>
                <a:srgbClr val="0000FF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8119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3_asd">
  <a:themeElements>
    <a:clrScheme name="Luna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13_asd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una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36270</TotalTime>
  <Words>470</Words>
  <Application>Microsoft Macintosh PowerPoint</Application>
  <PresentationFormat>Presentazione su schermo (4:3)</PresentationFormat>
  <Paragraphs>147</Paragraphs>
  <Slides>19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8" baseType="lpstr">
      <vt:lpstr>Arial</vt:lpstr>
      <vt:lpstr>Calibri</vt:lpstr>
      <vt:lpstr>Comic Sans MS</vt:lpstr>
      <vt:lpstr>Helvetica</vt:lpstr>
      <vt:lpstr>Times</vt:lpstr>
      <vt:lpstr>Tw Cen MT</vt:lpstr>
      <vt:lpstr>Wingdings</vt:lpstr>
      <vt:lpstr>Wingdings 2</vt:lpstr>
      <vt:lpstr>13_asd</vt:lpstr>
      <vt:lpstr>Presentazione standard di PowerPoint</vt:lpstr>
      <vt:lpstr>Question 22</vt:lpstr>
      <vt:lpstr>Operations</vt:lpstr>
      <vt:lpstr>Sparse interactions</vt:lpstr>
      <vt:lpstr>Sparse interactions</vt:lpstr>
      <vt:lpstr>Sparse interactions</vt:lpstr>
      <vt:lpstr>Parameter sharing </vt:lpstr>
      <vt:lpstr>Parameter sharing </vt:lpstr>
      <vt:lpstr>Parameter sharing </vt:lpstr>
      <vt:lpstr>Stages</vt:lpstr>
      <vt:lpstr>Rectified Linear Units</vt:lpstr>
      <vt:lpstr>Rectified Linear Units</vt:lpstr>
      <vt:lpstr>Leaky ReLU</vt:lpstr>
      <vt:lpstr>Pooling</vt:lpstr>
      <vt:lpstr>Pooling</vt:lpstr>
      <vt:lpstr>Pooling</vt:lpstr>
      <vt:lpstr>Pooling</vt:lpstr>
      <vt:lpstr>Pooling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cp:lastModifiedBy>Angelo Ciaramella</cp:lastModifiedBy>
  <cp:revision>359</cp:revision>
  <dcterms:modified xsi:type="dcterms:W3CDTF">2023-02-04T20:29:59Z</dcterms:modified>
</cp:coreProperties>
</file>