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86" r:id="rId2"/>
    <p:sldId id="298" r:id="rId3"/>
    <p:sldId id="391" r:id="rId4"/>
    <p:sldId id="440" r:id="rId5"/>
    <p:sldId id="460" r:id="rId6"/>
    <p:sldId id="411" r:id="rId7"/>
    <p:sldId id="412" r:id="rId8"/>
    <p:sldId id="413" r:id="rId9"/>
    <p:sldId id="454" r:id="rId10"/>
    <p:sldId id="456" r:id="rId11"/>
    <p:sldId id="425" r:id="rId12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C082D9-7AEC-224C-8CAD-51CFBCD3EE9B}"/>
              </a:ext>
            </a:extLst>
          </p:cNvPr>
          <p:cNvSpPr txBox="1"/>
          <p:nvPr/>
        </p:nvSpPr>
        <p:spPr>
          <a:xfrm>
            <a:off x="1115616" y="50530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Convolution example</a:t>
            </a:r>
          </a:p>
        </p:txBody>
      </p:sp>
      <p:pic>
        <p:nvPicPr>
          <p:cNvPr id="7" name="Immagine 6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29AADC1F-9D1D-6D4F-BF0B-CB5848030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980728"/>
            <a:ext cx="5328592" cy="38900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585ED35-F17A-CC4D-A15C-481D443A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45" y="2746610"/>
            <a:ext cx="2757655" cy="39165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EC0D78-627B-B84D-BC9A-4E8A01A6A146}"/>
              </a:ext>
            </a:extLst>
          </p:cNvPr>
          <p:cNvSpPr txBox="1"/>
          <p:nvPr/>
        </p:nvSpPr>
        <p:spPr>
          <a:xfrm>
            <a:off x="6577040" y="21061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Movement of the kernel</a:t>
            </a:r>
          </a:p>
        </p:txBody>
      </p:sp>
    </p:spTree>
    <p:extLst>
      <p:ext uri="{BB962C8B-B14F-4D97-AF65-F5344CB8AC3E}">
        <p14:creationId xmlns:p14="http://schemas.microsoft.com/office/powerpoint/2010/main" val="102537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Convolutional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(CNN)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Explain the convolutional process in CNN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21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Scale up </a:t>
            </a:r>
            <a:r>
              <a:rPr lang="it-IT" dirty="0" err="1"/>
              <a:t>neural</a:t>
            </a:r>
            <a:r>
              <a:rPr lang="it-IT" dirty="0"/>
              <a:t> networks to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very</a:t>
            </a:r>
            <a:r>
              <a:rPr lang="it-IT" dirty="0">
                <a:solidFill>
                  <a:srgbClr val="0000FF"/>
                </a:solidFill>
              </a:rPr>
              <a:t> large images</a:t>
            </a:r>
            <a:r>
              <a:rPr lang="it-IT" dirty="0"/>
              <a:t> / video </a:t>
            </a:r>
            <a:r>
              <a:rPr lang="it-IT" dirty="0" err="1"/>
              <a:t>sequences</a:t>
            </a:r>
            <a:endParaRPr lang="it-IT" dirty="0"/>
          </a:p>
          <a:p>
            <a:pPr lvl="1"/>
            <a:r>
              <a:rPr lang="it-IT" dirty="0">
                <a:solidFill>
                  <a:srgbClr val="0000FF"/>
                </a:solidFill>
              </a:rPr>
              <a:t>Sparse </a:t>
            </a:r>
            <a:r>
              <a:rPr lang="it-IT" dirty="0" err="1">
                <a:solidFill>
                  <a:srgbClr val="0000FF"/>
                </a:solidFill>
              </a:rPr>
              <a:t>connections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Parameter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sharing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generalize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across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spatial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translations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inputs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Applicable</a:t>
            </a:r>
            <a:r>
              <a:rPr lang="it-IT" dirty="0"/>
              <a:t> to </a:t>
            </a:r>
            <a:r>
              <a:rPr lang="it-IT" dirty="0" err="1"/>
              <a:t>any</a:t>
            </a:r>
            <a:r>
              <a:rPr lang="it-IT" dirty="0"/>
              <a:t> input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laid</a:t>
            </a:r>
            <a:r>
              <a:rPr lang="it-IT" dirty="0"/>
              <a:t> out on a </a:t>
            </a:r>
            <a:r>
              <a:rPr lang="it-IT" dirty="0" err="1">
                <a:solidFill>
                  <a:srgbClr val="0000FF"/>
                </a:solidFill>
              </a:rPr>
              <a:t>grid</a:t>
            </a:r>
            <a:r>
              <a:rPr lang="it-IT" dirty="0"/>
              <a:t> (1-D, 2-D, 3-D, …)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9594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Convolutional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 (CNN)</a:t>
            </a:r>
          </a:p>
          <a:p>
            <a:pPr lvl="1"/>
            <a:r>
              <a:rPr lang="it-IT" dirty="0"/>
              <a:t>processing data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grid-like</a:t>
            </a:r>
            <a:r>
              <a:rPr lang="it-IT" dirty="0"/>
              <a:t> </a:t>
            </a:r>
            <a:r>
              <a:rPr lang="it-IT" dirty="0" err="1"/>
              <a:t>topology</a:t>
            </a:r>
            <a:endParaRPr lang="it-IT" dirty="0"/>
          </a:p>
          <a:p>
            <a:pPr lvl="2"/>
            <a:r>
              <a:rPr lang="it-IT" dirty="0"/>
              <a:t>e.g., time </a:t>
            </a:r>
            <a:r>
              <a:rPr lang="it-IT" dirty="0" err="1"/>
              <a:t>series</a:t>
            </a:r>
            <a:r>
              <a:rPr lang="it-IT" dirty="0"/>
              <a:t> and image data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use </a:t>
            </a:r>
            <a:r>
              <a:rPr lang="it-IT" dirty="0" err="1">
                <a:solidFill>
                  <a:srgbClr val="0000FF"/>
                </a:solidFill>
              </a:rPr>
              <a:t>convolution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 </a:t>
            </a:r>
            <a:r>
              <a:rPr lang="it-IT" dirty="0" err="1"/>
              <a:t>place</a:t>
            </a:r>
            <a:r>
              <a:rPr lang="it-IT" dirty="0"/>
              <a:t> of general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multiplication</a:t>
            </a:r>
            <a:r>
              <a:rPr lang="it-IT" dirty="0"/>
              <a:t> in </a:t>
            </a:r>
            <a:r>
              <a:rPr lang="it-IT" dirty="0" err="1">
                <a:solidFill>
                  <a:srgbClr val="0000FF"/>
                </a:solidFill>
              </a:rPr>
              <a:t>at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least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one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their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layers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/>
              <a:t>Everything</a:t>
            </a:r>
            <a:r>
              <a:rPr lang="it-IT" dirty="0"/>
              <a:t> else </a:t>
            </a:r>
            <a:r>
              <a:rPr lang="it-IT" dirty="0" err="1">
                <a:solidFill>
                  <a:srgbClr val="0000FF"/>
                </a:solidFill>
              </a:rPr>
              <a:t>stays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same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Maximum </a:t>
            </a:r>
            <a:r>
              <a:rPr lang="it-IT" dirty="0" err="1">
                <a:solidFill>
                  <a:srgbClr val="0000FF"/>
                </a:solidFill>
              </a:rPr>
              <a:t>likelihood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Back-</a:t>
            </a:r>
            <a:r>
              <a:rPr lang="it-IT" dirty="0" err="1">
                <a:solidFill>
                  <a:srgbClr val="0000FF"/>
                </a:solidFill>
              </a:rPr>
              <a:t>propagation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etc.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7912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it-IT" dirty="0"/>
              <a:t>CNN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D8A467-8863-1B4B-85FB-9E893D99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51443"/>
            <a:ext cx="8327921" cy="28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Convolution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operation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Discrete </a:t>
            </a:r>
            <a:r>
              <a:rPr lang="it-IT" dirty="0" err="1">
                <a:solidFill>
                  <a:srgbClr val="0000FF"/>
                </a:solidFill>
              </a:rPr>
              <a:t>convolution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19FA04-994F-9B43-916E-BA55BFFAD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36" y="1628800"/>
            <a:ext cx="3937000" cy="914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0896FA-D81F-D444-9E0F-4743B173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565" y="1762150"/>
            <a:ext cx="2565400" cy="647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02E9F6-5865-084B-A5DD-9BDCA8D7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995" y="4034885"/>
            <a:ext cx="5715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2D </a:t>
            </a:r>
            <a:r>
              <a:rPr lang="it-IT" dirty="0" err="1">
                <a:solidFill>
                  <a:srgbClr val="0000FF"/>
                </a:solidFill>
              </a:rPr>
              <a:t>convolution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operation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Commutative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Cross-</a:t>
            </a:r>
            <a:r>
              <a:rPr lang="it-IT" dirty="0" err="1">
                <a:solidFill>
                  <a:srgbClr val="0000FF"/>
                </a:solidFill>
              </a:rPr>
              <a:t>correlation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2B0D91-8EC7-F846-86C9-A3F64299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556792"/>
            <a:ext cx="7429500" cy="1041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5D063BA-623C-2B46-8BB0-A88CB996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336927"/>
            <a:ext cx="7429500" cy="10541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B94341F-5C13-D249-BFCF-CEA5D3185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8" y="5053030"/>
            <a:ext cx="7429500" cy="8763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C082D9-7AEC-224C-8CAD-51CFBCD3EE9B}"/>
              </a:ext>
            </a:extLst>
          </p:cNvPr>
          <p:cNvSpPr txBox="1"/>
          <p:nvPr/>
        </p:nvSpPr>
        <p:spPr>
          <a:xfrm>
            <a:off x="6590118" y="299483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flipping the kernel</a:t>
            </a:r>
          </a:p>
        </p:txBody>
      </p:sp>
    </p:spTree>
    <p:extLst>
      <p:ext uri="{BB962C8B-B14F-4D97-AF65-F5344CB8AC3E}">
        <p14:creationId xmlns:p14="http://schemas.microsoft.com/office/powerpoint/2010/main" val="56428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Images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633FCE-342F-BF45-91BD-B9DA070A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32" y="1268760"/>
            <a:ext cx="698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C082D9-7AEC-224C-8CAD-51CFBCD3EE9B}"/>
              </a:ext>
            </a:extLst>
          </p:cNvPr>
          <p:cNvSpPr txBox="1"/>
          <p:nvPr/>
        </p:nvSpPr>
        <p:spPr>
          <a:xfrm>
            <a:off x="7189809" y="3434284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2D convolution </a:t>
            </a:r>
          </a:p>
          <a:p>
            <a:r>
              <a:rPr lang="en-GB" dirty="0">
                <a:solidFill>
                  <a:srgbClr val="0000FF"/>
                </a:solidFill>
              </a:rPr>
              <a:t>example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9419DA-DB1C-4C48-B480-6F72EAF7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0" y="1050446"/>
            <a:ext cx="6397372" cy="57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7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36266</TotalTime>
  <Words>172</Words>
  <Application>Microsoft Macintosh PowerPoint</Application>
  <PresentationFormat>Presentazione su schermo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21</vt:lpstr>
      <vt:lpstr>Convolutional Neural Networks</vt:lpstr>
      <vt:lpstr>Introduction</vt:lpstr>
      <vt:lpstr>CNN</vt:lpstr>
      <vt:lpstr>Convolution</vt:lpstr>
      <vt:lpstr>Convolution</vt:lpstr>
      <vt:lpstr>Images</vt:lpstr>
      <vt:lpstr>Convolution</vt:lpstr>
      <vt:lpstr>Convolution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356</cp:revision>
  <dcterms:modified xsi:type="dcterms:W3CDTF">2023-02-04T20:27:31Z</dcterms:modified>
</cp:coreProperties>
</file>