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6" r:id="rId2"/>
    <p:sldId id="298" r:id="rId3"/>
    <p:sldId id="454" r:id="rId4"/>
    <p:sldId id="431" r:id="rId5"/>
    <p:sldId id="437" r:id="rId6"/>
    <p:sldId id="432" r:id="rId7"/>
    <p:sldId id="438" r:id="rId8"/>
    <p:sldId id="439" r:id="rId9"/>
    <p:sldId id="433" r:id="rId10"/>
    <p:sldId id="440" r:id="rId11"/>
    <p:sldId id="434" r:id="rId12"/>
    <p:sldId id="435" r:id="rId13"/>
    <p:sldId id="436" r:id="rId14"/>
    <p:sldId id="441" r:id="rId15"/>
    <p:sldId id="442" r:id="rId16"/>
    <p:sldId id="443" r:id="rId17"/>
    <p:sldId id="425" r:id="rId1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0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25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5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12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83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19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73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53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83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98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97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5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7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Weight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scaling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inference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rule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Weights</a:t>
            </a:r>
            <a:r>
              <a:rPr lang="it-IT" dirty="0"/>
              <a:t> </a:t>
            </a:r>
            <a:r>
              <a:rPr lang="it-IT" dirty="0" err="1"/>
              <a:t>going</a:t>
            </a:r>
            <a:r>
              <a:rPr lang="it-IT" dirty="0"/>
              <a:t> out of </a:t>
            </a:r>
            <a:r>
              <a:rPr lang="it-IT" dirty="0" err="1"/>
              <a:t>unit</a:t>
            </a:r>
            <a:r>
              <a:rPr lang="it-IT" dirty="0"/>
              <a:t> i </a:t>
            </a:r>
            <a:r>
              <a:rPr lang="it-IT" dirty="0" err="1"/>
              <a:t>multiplied</a:t>
            </a:r>
            <a:r>
              <a:rPr lang="it-IT" dirty="0"/>
              <a:t> by the </a:t>
            </a:r>
            <a:r>
              <a:rPr lang="it-IT" dirty="0" err="1"/>
              <a:t>probability</a:t>
            </a:r>
            <a:r>
              <a:rPr lang="it-IT" dirty="0"/>
              <a:t> of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i</a:t>
            </a:r>
          </a:p>
          <a:p>
            <a:pPr lvl="2"/>
            <a:r>
              <a:rPr lang="it-IT" dirty="0" err="1"/>
              <a:t>capture</a:t>
            </a:r>
            <a:r>
              <a:rPr lang="it-IT" dirty="0"/>
              <a:t> the </a:t>
            </a:r>
            <a:r>
              <a:rPr lang="it-IT" dirty="0">
                <a:solidFill>
                  <a:srgbClr val="0000FF"/>
                </a:solidFill>
              </a:rPr>
              <a:t>right </a:t>
            </a:r>
            <a:r>
              <a:rPr lang="it-IT" dirty="0" err="1">
                <a:solidFill>
                  <a:srgbClr val="0000FF"/>
                </a:solidFill>
              </a:rPr>
              <a:t>expected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value</a:t>
            </a:r>
            <a:r>
              <a:rPr lang="it-IT" dirty="0">
                <a:solidFill>
                  <a:srgbClr val="0000FF"/>
                </a:solidFill>
              </a:rPr>
              <a:t> of the output from </a:t>
            </a:r>
            <a:r>
              <a:rPr lang="it-IT" dirty="0" err="1">
                <a:solidFill>
                  <a:srgbClr val="0000FF"/>
                </a:solidFill>
              </a:rPr>
              <a:t>that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Consider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softmax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regression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classifier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with </a:t>
            </a:r>
            <a:r>
              <a:rPr lang="it-IT" dirty="0" err="1"/>
              <a:t>n</a:t>
            </a:r>
            <a:r>
              <a:rPr lang="it-IT" dirty="0"/>
              <a:t> input </a:t>
            </a:r>
            <a:r>
              <a:rPr lang="it-IT" dirty="0" err="1"/>
              <a:t>variables</a:t>
            </a:r>
            <a:r>
              <a:rPr lang="it-IT" dirty="0"/>
              <a:t> </a:t>
            </a:r>
            <a:r>
              <a:rPr lang="it-IT" dirty="0" err="1"/>
              <a:t>represented</a:t>
            </a:r>
            <a:r>
              <a:rPr lang="it-IT" dirty="0"/>
              <a:t> by the </a:t>
            </a:r>
            <a:r>
              <a:rPr lang="it-IT" dirty="0" err="1"/>
              <a:t>vector</a:t>
            </a:r>
            <a:r>
              <a:rPr lang="it-IT" dirty="0"/>
              <a:t> v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812F33D-7C0C-944F-BF68-89B4374F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88" y="4293096"/>
            <a:ext cx="5194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6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sub-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r>
              <a:rPr lang="it-IT" dirty="0">
                <a:solidFill>
                  <a:srgbClr val="0000FF"/>
                </a:solidFill>
              </a:rPr>
              <a:t> by </a:t>
            </a:r>
            <a:r>
              <a:rPr lang="it-IT" dirty="0" err="1">
                <a:solidFill>
                  <a:srgbClr val="0000FF"/>
                </a:solidFill>
              </a:rPr>
              <a:t>element-wise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multiplication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the input with a </a:t>
            </a:r>
            <a:r>
              <a:rPr lang="it-IT" dirty="0" err="1"/>
              <a:t>binary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 d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00FF"/>
                </a:solidFill>
              </a:rPr>
              <a:t>ensemble </a:t>
            </a:r>
            <a:r>
              <a:rPr lang="it-IT" dirty="0" err="1">
                <a:solidFill>
                  <a:srgbClr val="0000FF"/>
                </a:solidFill>
              </a:rPr>
              <a:t>predictor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defined</a:t>
            </a:r>
            <a:r>
              <a:rPr lang="it-IT" dirty="0">
                <a:solidFill>
                  <a:srgbClr val="0000FF"/>
                </a:solidFill>
              </a:rPr>
              <a:t> by re-</a:t>
            </a:r>
            <a:r>
              <a:rPr lang="it-IT" dirty="0" err="1">
                <a:solidFill>
                  <a:srgbClr val="0000FF"/>
                </a:solidFill>
              </a:rPr>
              <a:t>normalizing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geometric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mean</a:t>
            </a:r>
            <a:endParaRPr lang="it-IT" dirty="0"/>
          </a:p>
          <a:p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5613A8-3A02-EB41-8AC1-BDE12BE4F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2025405"/>
            <a:ext cx="6261100" cy="889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2F4AE15-8823-3B4C-8915-AA0E899A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702" y="4409134"/>
            <a:ext cx="6540500" cy="10541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9F746BD-6CBB-9641-9035-2E347E9AA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339" y="5725842"/>
            <a:ext cx="7302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Simplify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B33F26-8E17-A14E-A3CC-DD6890C5B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8" y="1470466"/>
            <a:ext cx="7226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Ignore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multiplication</a:t>
            </a:r>
            <a:r>
              <a:rPr lang="it-IT" dirty="0">
                <a:solidFill>
                  <a:srgbClr val="0000FF"/>
                </a:solidFill>
              </a:rPr>
              <a:t> by </a:t>
            </a:r>
            <a:r>
              <a:rPr lang="it-IT" dirty="0" err="1">
                <a:solidFill>
                  <a:srgbClr val="0000FF"/>
                </a:solidFill>
              </a:rPr>
              <a:t>factors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that</a:t>
            </a:r>
            <a:r>
              <a:rPr lang="it-IT" dirty="0">
                <a:solidFill>
                  <a:srgbClr val="0000FF"/>
                </a:solidFill>
              </a:rPr>
              <a:t> are </a:t>
            </a:r>
            <a:r>
              <a:rPr lang="it-IT" dirty="0" err="1">
                <a:solidFill>
                  <a:srgbClr val="0000FF"/>
                </a:solidFill>
              </a:rPr>
              <a:t>constant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with </a:t>
            </a:r>
            <a:r>
              <a:rPr lang="it-IT" dirty="0" err="1"/>
              <a:t>respect</a:t>
            </a:r>
            <a:r>
              <a:rPr lang="it-IT" dirty="0"/>
              <a:t> to y</a:t>
            </a:r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0907D0-49F0-0C4D-9AB3-B36E907B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55" y="2132856"/>
            <a:ext cx="7874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advantage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dropout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very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computationally</a:t>
            </a:r>
            <a:r>
              <a:rPr lang="it-IT" dirty="0">
                <a:solidFill>
                  <a:srgbClr val="0000FF"/>
                </a:solidFill>
              </a:rPr>
              <a:t> cheap</a:t>
            </a:r>
          </a:p>
          <a:p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works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well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for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distributed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representation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Feedforward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networks, </a:t>
            </a:r>
            <a:r>
              <a:rPr lang="it-IT" dirty="0" err="1"/>
              <a:t>probabilistic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restricted</a:t>
            </a:r>
            <a:r>
              <a:rPr lang="it-IT" dirty="0"/>
              <a:t> </a:t>
            </a:r>
            <a:r>
              <a:rPr lang="it-IT" dirty="0" err="1"/>
              <a:t>Boltzmann</a:t>
            </a:r>
            <a:r>
              <a:rPr lang="it-IT" dirty="0"/>
              <a:t> </a:t>
            </a:r>
            <a:r>
              <a:rPr lang="it-IT" dirty="0" err="1"/>
              <a:t>machines</a:t>
            </a:r>
            <a:r>
              <a:rPr lang="it-IT" dirty="0"/>
              <a:t> and </a:t>
            </a:r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</a:t>
            </a:r>
          </a:p>
          <a:p>
            <a:pPr lvl="1"/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extremely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few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labeled</a:t>
            </a:r>
            <a:r>
              <a:rPr lang="it-IT" dirty="0">
                <a:solidFill>
                  <a:srgbClr val="0000FF"/>
                </a:solidFill>
              </a:rPr>
              <a:t> training </a:t>
            </a:r>
            <a:r>
              <a:rPr lang="it-IT" dirty="0" err="1">
                <a:solidFill>
                  <a:srgbClr val="0000FF"/>
                </a:solidFill>
              </a:rPr>
              <a:t>examples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are </a:t>
            </a:r>
            <a:r>
              <a:rPr lang="it-IT" dirty="0" err="1"/>
              <a:t>available</a:t>
            </a:r>
            <a:r>
              <a:rPr lang="it-IT" dirty="0"/>
              <a:t>, </a:t>
            </a:r>
            <a:r>
              <a:rPr lang="it-IT" dirty="0" err="1"/>
              <a:t>dropout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effective</a:t>
            </a:r>
            <a:endParaRPr lang="it-IT" dirty="0"/>
          </a:p>
          <a:p>
            <a:pPr lvl="1"/>
            <a:r>
              <a:rPr lang="it-IT" dirty="0" err="1"/>
              <a:t>Applied</a:t>
            </a:r>
            <a:r>
              <a:rPr lang="it-IT" dirty="0"/>
              <a:t> to </a:t>
            </a:r>
            <a:r>
              <a:rPr lang="it-IT" dirty="0">
                <a:solidFill>
                  <a:srgbClr val="0000FF"/>
                </a:solidFill>
              </a:rPr>
              <a:t>linear </a:t>
            </a:r>
            <a:r>
              <a:rPr lang="it-IT" dirty="0" err="1">
                <a:solidFill>
                  <a:srgbClr val="0000FF"/>
                </a:solidFill>
              </a:rPr>
              <a:t>regression</a:t>
            </a:r>
            <a:r>
              <a:rPr lang="it-IT" dirty="0"/>
              <a:t>, </a:t>
            </a:r>
            <a:r>
              <a:rPr lang="it-IT" dirty="0" err="1"/>
              <a:t>dropout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equivalent</a:t>
            </a:r>
            <a:r>
              <a:rPr lang="it-IT" dirty="0"/>
              <a:t> to L</a:t>
            </a:r>
            <a:r>
              <a:rPr lang="it-IT" baseline="30000" dirty="0"/>
              <a:t>2</a:t>
            </a:r>
            <a:r>
              <a:rPr lang="it-IT" dirty="0"/>
              <a:t>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decay</a:t>
            </a:r>
            <a:endParaRPr lang="it-IT" dirty="0"/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Multiplying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/>
              <a:t> by </a:t>
            </a:r>
            <a:r>
              <a:rPr lang="el-GR" dirty="0"/>
              <a:t>μ ∼ </a:t>
            </a:r>
            <a:r>
              <a:rPr lang="it-IT" dirty="0" err="1"/>
              <a:t>N</a:t>
            </a:r>
            <a:r>
              <a:rPr lang="it-IT" dirty="0"/>
              <a:t> (1, I) can </a:t>
            </a:r>
            <a:r>
              <a:rPr lang="it-IT" dirty="0" err="1"/>
              <a:t>outperform</a:t>
            </a:r>
            <a:r>
              <a:rPr lang="it-IT" dirty="0"/>
              <a:t> </a:t>
            </a:r>
            <a:r>
              <a:rPr lang="it-IT" dirty="0" err="1"/>
              <a:t>dropout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binary</a:t>
            </a:r>
            <a:r>
              <a:rPr lang="it-IT" dirty="0"/>
              <a:t> </a:t>
            </a:r>
            <a:r>
              <a:rPr lang="it-IT" dirty="0" err="1"/>
              <a:t>masks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988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Idea from </a:t>
            </a:r>
            <a:r>
              <a:rPr lang="it-IT" dirty="0" err="1">
                <a:solidFill>
                  <a:srgbClr val="0000FF"/>
                </a:solidFill>
              </a:rPr>
              <a:t>biology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must be </a:t>
            </a:r>
            <a:r>
              <a:rPr lang="it-IT" dirty="0" err="1"/>
              <a:t>prepared</a:t>
            </a:r>
            <a:r>
              <a:rPr lang="it-IT" dirty="0"/>
              <a:t> to be </a:t>
            </a:r>
            <a:r>
              <a:rPr lang="it-IT" dirty="0" err="1">
                <a:solidFill>
                  <a:srgbClr val="0000FF"/>
                </a:solidFill>
              </a:rPr>
              <a:t>swapped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and </a:t>
            </a:r>
            <a:r>
              <a:rPr lang="it-IT" dirty="0" err="1"/>
              <a:t>interchanged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sexual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reproduction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it-IT" dirty="0" err="1"/>
              <a:t>involves</a:t>
            </a:r>
            <a:r>
              <a:rPr lang="it-IT" dirty="0"/>
              <a:t> </a:t>
            </a:r>
            <a:r>
              <a:rPr lang="it-IT" dirty="0" err="1"/>
              <a:t>swapping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organisms</a:t>
            </a:r>
            <a:endParaRPr lang="it-IT" dirty="0"/>
          </a:p>
          <a:p>
            <a:pPr lvl="2"/>
            <a:r>
              <a:rPr lang="it-IT" dirty="0" err="1"/>
              <a:t>creates</a:t>
            </a:r>
            <a:r>
              <a:rPr lang="it-IT" dirty="0"/>
              <a:t> </a:t>
            </a:r>
            <a:r>
              <a:rPr lang="it-IT" dirty="0" err="1"/>
              <a:t>evolutionary</a:t>
            </a:r>
            <a:r>
              <a:rPr lang="it-IT" dirty="0"/>
              <a:t> pressure for </a:t>
            </a:r>
            <a:r>
              <a:rPr lang="it-IT" dirty="0" err="1"/>
              <a:t>genes</a:t>
            </a:r>
            <a:r>
              <a:rPr lang="it-IT" dirty="0"/>
              <a:t> to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just </a:t>
            </a:r>
            <a:r>
              <a:rPr lang="it-IT" dirty="0" err="1"/>
              <a:t>good</a:t>
            </a:r>
            <a:endParaRPr lang="it-IT" dirty="0"/>
          </a:p>
          <a:p>
            <a:pPr lvl="2"/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readily</a:t>
            </a:r>
            <a:r>
              <a:rPr lang="it-IT" dirty="0"/>
              <a:t> </a:t>
            </a:r>
            <a:r>
              <a:rPr lang="it-IT" dirty="0" err="1"/>
              <a:t>swapped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organisms</a:t>
            </a:r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Finally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Dropout</a:t>
            </a:r>
            <a:r>
              <a:rPr lang="it-IT" dirty="0"/>
              <a:t> </a:t>
            </a:r>
            <a:r>
              <a:rPr lang="it-IT" dirty="0" err="1"/>
              <a:t>regularizes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to be </a:t>
            </a:r>
            <a:r>
              <a:rPr lang="it-IT" dirty="0" err="1">
                <a:solidFill>
                  <a:srgbClr val="0000FF"/>
                </a:solidFill>
              </a:rPr>
              <a:t>not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merely</a:t>
            </a:r>
            <a:r>
              <a:rPr lang="it-IT" dirty="0">
                <a:solidFill>
                  <a:srgbClr val="0000FF"/>
                </a:solidFill>
              </a:rPr>
              <a:t> a </a:t>
            </a:r>
            <a:r>
              <a:rPr lang="it-IT" dirty="0" err="1">
                <a:solidFill>
                  <a:srgbClr val="0000FF"/>
                </a:solidFill>
              </a:rPr>
              <a:t>good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feature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feature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that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good</a:t>
            </a:r>
            <a:r>
              <a:rPr lang="it-IT" dirty="0">
                <a:solidFill>
                  <a:srgbClr val="0000FF"/>
                </a:solidFill>
              </a:rPr>
              <a:t> in </a:t>
            </a:r>
            <a:r>
              <a:rPr lang="it-IT" dirty="0" err="1">
                <a:solidFill>
                  <a:srgbClr val="0000FF"/>
                </a:solidFill>
              </a:rPr>
              <a:t>many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contexts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664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Important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highly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intelligent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/>
              <a:t>adaptive</a:t>
            </a:r>
            <a:r>
              <a:rPr lang="it-IT" dirty="0"/>
              <a:t> </a:t>
            </a:r>
            <a:r>
              <a:rPr lang="it-IT" dirty="0" err="1"/>
              <a:t>destruction</a:t>
            </a:r>
            <a:r>
              <a:rPr lang="it-IT" dirty="0"/>
              <a:t> of the information </a:t>
            </a:r>
            <a:r>
              <a:rPr lang="it-IT" dirty="0" err="1"/>
              <a:t>content</a:t>
            </a:r>
            <a:r>
              <a:rPr lang="it-IT" dirty="0"/>
              <a:t> of the input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destruction</a:t>
            </a:r>
            <a:r>
              <a:rPr lang="it-IT" dirty="0"/>
              <a:t> of the </a:t>
            </a:r>
            <a:r>
              <a:rPr lang="it-IT" dirty="0" err="1"/>
              <a:t>raw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of the input</a:t>
            </a:r>
          </a:p>
          <a:p>
            <a:pPr lvl="1"/>
            <a:r>
              <a:rPr lang="it-IT" dirty="0"/>
              <a:t>e.g. </a:t>
            </a:r>
          </a:p>
          <a:p>
            <a:pPr lvl="2"/>
            <a:r>
              <a:rPr lang="it-IT" dirty="0" err="1"/>
              <a:t>if</a:t>
            </a:r>
            <a:r>
              <a:rPr lang="it-IT" dirty="0"/>
              <a:t> the model </a:t>
            </a:r>
            <a:r>
              <a:rPr lang="it-IT" dirty="0" err="1"/>
              <a:t>learns</a:t>
            </a:r>
            <a:r>
              <a:rPr lang="it-IT" dirty="0"/>
              <a:t> a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hi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detects</a:t>
            </a:r>
            <a:r>
              <a:rPr lang="it-IT" dirty="0"/>
              <a:t> a face by </a:t>
            </a:r>
            <a:r>
              <a:rPr lang="it-IT" dirty="0" err="1"/>
              <a:t>finding</a:t>
            </a:r>
            <a:r>
              <a:rPr lang="it-IT" dirty="0"/>
              <a:t> the </a:t>
            </a:r>
            <a:r>
              <a:rPr lang="it-IT" dirty="0" err="1"/>
              <a:t>nose</a:t>
            </a:r>
            <a:r>
              <a:rPr lang="it-IT" dirty="0"/>
              <a:t>,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dropping</a:t>
            </a:r>
            <a:r>
              <a:rPr lang="it-IT" dirty="0"/>
              <a:t> h</a:t>
            </a:r>
            <a:r>
              <a:rPr lang="it-IT" baseline="-25000" dirty="0"/>
              <a:t>i</a:t>
            </a:r>
            <a:r>
              <a:rPr lang="it-IT" dirty="0"/>
              <a:t> </a:t>
            </a:r>
            <a:r>
              <a:rPr lang="it-IT" dirty="0" err="1"/>
              <a:t>corresponds</a:t>
            </a:r>
            <a:r>
              <a:rPr lang="it-IT" dirty="0"/>
              <a:t> to </a:t>
            </a:r>
            <a:r>
              <a:rPr lang="it-IT" dirty="0" err="1"/>
              <a:t>erasing</a:t>
            </a:r>
            <a:r>
              <a:rPr lang="it-IT" dirty="0"/>
              <a:t> the information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nose</a:t>
            </a:r>
            <a:r>
              <a:rPr lang="it-IT" dirty="0"/>
              <a:t> in the image</a:t>
            </a:r>
          </a:p>
          <a:p>
            <a:pPr lvl="2"/>
            <a:r>
              <a:rPr lang="it-IT" dirty="0"/>
              <a:t>The model must </a:t>
            </a:r>
            <a:r>
              <a:rPr lang="it-IT" dirty="0" err="1"/>
              <a:t>learn</a:t>
            </a:r>
            <a:r>
              <a:rPr lang="it-IT" dirty="0"/>
              <a:t> </a:t>
            </a:r>
            <a:r>
              <a:rPr lang="it-IT" dirty="0" err="1"/>
              <a:t>another</a:t>
            </a:r>
            <a:r>
              <a:rPr lang="it-IT" dirty="0"/>
              <a:t> h</a:t>
            </a:r>
            <a:r>
              <a:rPr lang="it-IT" baseline="-25000" dirty="0"/>
              <a:t>i</a:t>
            </a:r>
            <a:r>
              <a:rPr lang="it-IT" dirty="0"/>
              <a:t>, </a:t>
            </a:r>
            <a:r>
              <a:rPr lang="it-IT" dirty="0" err="1"/>
              <a:t>either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redundantly</a:t>
            </a:r>
            <a:r>
              <a:rPr lang="it-IT" dirty="0"/>
              <a:t> </a:t>
            </a:r>
            <a:r>
              <a:rPr lang="it-IT" dirty="0" err="1"/>
              <a:t>encodes</a:t>
            </a:r>
            <a:r>
              <a:rPr lang="it-IT" dirty="0"/>
              <a:t> the </a:t>
            </a:r>
            <a:r>
              <a:rPr lang="it-IT" dirty="0" err="1"/>
              <a:t>presence</a:t>
            </a:r>
            <a:r>
              <a:rPr lang="it-IT" dirty="0"/>
              <a:t> of a </a:t>
            </a:r>
            <a:r>
              <a:rPr lang="it-IT" dirty="0" err="1"/>
              <a:t>nose</a:t>
            </a:r>
            <a:r>
              <a:rPr lang="it-IT" dirty="0"/>
              <a:t>, or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detects</a:t>
            </a:r>
            <a:r>
              <a:rPr lang="it-IT" dirty="0"/>
              <a:t> the face by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feature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mouth</a:t>
            </a:r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noise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multiplicative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Multiplicative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a </a:t>
            </a:r>
            <a:r>
              <a:rPr lang="it-IT" dirty="0" err="1"/>
              <a:t>pathological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to the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robustness</a:t>
            </a:r>
            <a:r>
              <a:rPr lang="it-IT" dirty="0"/>
              <a:t> </a:t>
            </a:r>
            <a:r>
              <a:rPr lang="it-IT" dirty="0" err="1"/>
              <a:t>problem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485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/>
              <a:t>, </a:t>
            </a:r>
            <a:r>
              <a:rPr lang="it-IT">
                <a:solidFill>
                  <a:srgbClr val="C00000"/>
                </a:solidFill>
              </a:rPr>
              <a:t>Deep Learning</a:t>
            </a:r>
            <a:r>
              <a:rPr lang="it-IT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Generalization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After the learning by dropout method the following inference rule must be applied 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Weight scaling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Averaging scaling</a:t>
            </a:r>
          </a:p>
          <a:p>
            <a:pPr lvl="2"/>
            <a:r>
              <a:rPr lang="en-US">
                <a:solidFill>
                  <a:srgbClr val="0000FF"/>
                </a:solidFill>
              </a:rPr>
              <a:t>Pooling scaling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20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Goal</a:t>
            </a:r>
          </a:p>
          <a:p>
            <a:pPr lvl="1"/>
            <a:r>
              <a:rPr lang="it-IT" dirty="0" err="1"/>
              <a:t>making</a:t>
            </a:r>
            <a:r>
              <a:rPr lang="it-IT" dirty="0"/>
              <a:t> </a:t>
            </a:r>
            <a:r>
              <a:rPr lang="it-IT" dirty="0" err="1"/>
              <a:t>bagging</a:t>
            </a:r>
            <a:r>
              <a:rPr lang="it-IT" dirty="0"/>
              <a:t> </a:t>
            </a:r>
            <a:r>
              <a:rPr lang="it-IT" dirty="0" err="1"/>
              <a:t>practical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for </a:t>
            </a:r>
            <a:r>
              <a:rPr lang="it-IT" dirty="0" err="1">
                <a:solidFill>
                  <a:srgbClr val="0000FF"/>
                </a:solidFill>
              </a:rPr>
              <a:t>ensembles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very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many</a:t>
            </a:r>
            <a:r>
              <a:rPr lang="it-IT" dirty="0">
                <a:solidFill>
                  <a:srgbClr val="0000FF"/>
                </a:solidFill>
              </a:rPr>
              <a:t> large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networks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trains</a:t>
            </a:r>
            <a:r>
              <a:rPr lang="it-IT" dirty="0"/>
              <a:t> the ensemble </a:t>
            </a:r>
            <a:r>
              <a:rPr lang="it-IT" dirty="0" err="1"/>
              <a:t>consisting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all</a:t>
            </a:r>
            <a:r>
              <a:rPr lang="it-IT" dirty="0">
                <a:solidFill>
                  <a:srgbClr val="0000FF"/>
                </a:solidFill>
              </a:rPr>
              <a:t> sub-networks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formed</a:t>
            </a:r>
            <a:r>
              <a:rPr lang="it-IT" dirty="0"/>
              <a:t> by </a:t>
            </a:r>
            <a:r>
              <a:rPr lang="it-IT" dirty="0" err="1">
                <a:solidFill>
                  <a:srgbClr val="0000FF"/>
                </a:solidFill>
              </a:rPr>
              <a:t>removing</a:t>
            </a:r>
            <a:r>
              <a:rPr lang="it-IT" dirty="0">
                <a:solidFill>
                  <a:srgbClr val="0000FF"/>
                </a:solidFill>
              </a:rPr>
              <a:t> non-output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from an </a:t>
            </a:r>
            <a:r>
              <a:rPr lang="it-IT" dirty="0" err="1"/>
              <a:t>underlying</a:t>
            </a:r>
            <a:r>
              <a:rPr lang="it-IT" dirty="0"/>
              <a:t> base network</a:t>
            </a:r>
          </a:p>
          <a:p>
            <a:pPr lvl="1"/>
            <a:r>
              <a:rPr lang="it-IT" dirty="0" err="1"/>
              <a:t>dropout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multiplicating</a:t>
            </a:r>
            <a:r>
              <a:rPr lang="it-IT" dirty="0">
                <a:solidFill>
                  <a:srgbClr val="0000FF"/>
                </a:solidFill>
              </a:rPr>
              <a:t> by zero</a:t>
            </a:r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64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C88262-7B79-984E-A593-465B0544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832661"/>
            <a:ext cx="6257451" cy="597157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10925CA-458C-4048-8F40-AC69FA0A345E}"/>
              </a:ext>
            </a:extLst>
          </p:cNvPr>
          <p:cNvSpPr/>
          <p:nvPr/>
        </p:nvSpPr>
        <p:spPr>
          <a:xfrm>
            <a:off x="4013135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Sixteen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possible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subsets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0000FF"/>
                </a:solidFill>
              </a:rPr>
              <a:t>Train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use a </a:t>
            </a:r>
            <a:r>
              <a:rPr lang="it-IT" dirty="0" err="1">
                <a:solidFill>
                  <a:srgbClr val="0000FF"/>
                </a:solidFill>
              </a:rPr>
              <a:t>minibatch-based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makes</a:t>
            </a:r>
            <a:r>
              <a:rPr lang="it-IT" dirty="0"/>
              <a:t> small </a:t>
            </a:r>
            <a:r>
              <a:rPr lang="it-IT" dirty="0" err="1"/>
              <a:t>steps</a:t>
            </a:r>
            <a:endParaRPr lang="it-IT" dirty="0"/>
          </a:p>
          <a:p>
            <a:pPr lvl="2"/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stochastic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descent</a:t>
            </a:r>
            <a:endParaRPr lang="it-IT" dirty="0">
              <a:solidFill>
                <a:srgbClr val="0000FF"/>
              </a:solidFill>
            </a:endParaRPr>
          </a:p>
          <a:p>
            <a:pPr marL="685800" lvl="2" indent="0">
              <a:buNone/>
            </a:pPr>
            <a:endParaRPr lang="it-IT" dirty="0"/>
          </a:p>
          <a:p>
            <a:pPr lvl="1"/>
            <a:r>
              <a:rPr lang="it-IT" dirty="0" err="1"/>
              <a:t>Each</a:t>
            </a:r>
            <a:r>
              <a:rPr lang="it-IT" dirty="0"/>
              <a:t> time </a:t>
            </a:r>
            <a:r>
              <a:rPr lang="it-IT" dirty="0" err="1">
                <a:solidFill>
                  <a:srgbClr val="0000FF"/>
                </a:solidFill>
              </a:rPr>
              <a:t>we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load</a:t>
            </a:r>
            <a:r>
              <a:rPr lang="it-IT" dirty="0">
                <a:solidFill>
                  <a:srgbClr val="0000FF"/>
                </a:solidFill>
              </a:rPr>
              <a:t> an </a:t>
            </a:r>
            <a:r>
              <a:rPr lang="it-IT" dirty="0" err="1">
                <a:solidFill>
                  <a:srgbClr val="0000FF"/>
                </a:solidFill>
              </a:rPr>
              <a:t>example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into</a:t>
            </a:r>
            <a:r>
              <a:rPr lang="it-IT" dirty="0">
                <a:solidFill>
                  <a:srgbClr val="0000FF"/>
                </a:solidFill>
              </a:rPr>
              <a:t> a </a:t>
            </a:r>
            <a:r>
              <a:rPr lang="it-IT" dirty="0" err="1">
                <a:solidFill>
                  <a:srgbClr val="0000FF"/>
                </a:solidFill>
              </a:rPr>
              <a:t>minibatch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/>
              <a:t>randomly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sample a </a:t>
            </a:r>
            <a:r>
              <a:rPr lang="it-IT" dirty="0" err="1">
                <a:solidFill>
                  <a:srgbClr val="0000FF"/>
                </a:solidFill>
              </a:rPr>
              <a:t>different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binary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mask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to </a:t>
            </a:r>
            <a:r>
              <a:rPr lang="it-IT" dirty="0" err="1"/>
              <a:t>apply</a:t>
            </a:r>
            <a:r>
              <a:rPr lang="it-IT" dirty="0"/>
              <a:t> to </a:t>
            </a:r>
            <a:r>
              <a:rPr lang="it-IT" dirty="0" err="1"/>
              <a:t>all</a:t>
            </a:r>
            <a:r>
              <a:rPr lang="it-IT" dirty="0"/>
              <a:t> of the </a:t>
            </a:r>
            <a:r>
              <a:rPr lang="it-IT" dirty="0">
                <a:solidFill>
                  <a:srgbClr val="0000FF"/>
                </a:solidFill>
              </a:rPr>
              <a:t>input </a:t>
            </a:r>
            <a:r>
              <a:rPr lang="it-IT" dirty="0"/>
              <a:t>and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 the network</a:t>
            </a:r>
          </a:p>
          <a:p>
            <a:pPr lvl="2"/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mask</a:t>
            </a:r>
            <a:r>
              <a:rPr lang="it-IT" dirty="0">
                <a:solidFill>
                  <a:srgbClr val="0000FF"/>
                </a:solidFill>
              </a:rPr>
              <a:t> for </a:t>
            </a:r>
            <a:r>
              <a:rPr lang="it-IT" dirty="0" err="1">
                <a:solidFill>
                  <a:srgbClr val="0000FF"/>
                </a:solidFill>
              </a:rPr>
              <a:t>each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sampled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independently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from </a:t>
            </a:r>
            <a:r>
              <a:rPr lang="it-IT" dirty="0" err="1"/>
              <a:t>all</a:t>
            </a:r>
            <a:r>
              <a:rPr lang="it-IT" dirty="0"/>
              <a:t> of the </a:t>
            </a:r>
            <a:r>
              <a:rPr lang="it-IT" dirty="0" err="1"/>
              <a:t>others</a:t>
            </a:r>
            <a:endParaRPr lang="it-IT" dirty="0"/>
          </a:p>
          <a:p>
            <a:pPr lvl="2"/>
            <a:endParaRPr lang="it-IT" dirty="0"/>
          </a:p>
          <a:p>
            <a:pPr lvl="1"/>
            <a:r>
              <a:rPr lang="it-IT" dirty="0" err="1"/>
              <a:t>Probability</a:t>
            </a:r>
            <a:r>
              <a:rPr lang="it-IT" dirty="0"/>
              <a:t> of </a:t>
            </a:r>
            <a:r>
              <a:rPr lang="it-IT" dirty="0" err="1"/>
              <a:t>sampling</a:t>
            </a:r>
            <a:r>
              <a:rPr lang="it-IT" dirty="0"/>
              <a:t> a </a:t>
            </a:r>
            <a:r>
              <a:rPr lang="it-IT" dirty="0" err="1"/>
              <a:t>mask</a:t>
            </a:r>
            <a:r>
              <a:rPr lang="it-IT" dirty="0"/>
              <a:t> </a:t>
            </a:r>
            <a:r>
              <a:rPr lang="it-IT" dirty="0" err="1"/>
              <a:t>value</a:t>
            </a:r>
            <a:endParaRPr lang="it-IT" dirty="0"/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hyperparameter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fixed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before</a:t>
            </a:r>
            <a:r>
              <a:rPr lang="it-IT" dirty="0"/>
              <a:t> training </a:t>
            </a:r>
            <a:r>
              <a:rPr lang="it-IT" dirty="0" err="1"/>
              <a:t>begins</a:t>
            </a:r>
            <a:endParaRPr lang="it-IT" dirty="0"/>
          </a:p>
          <a:p>
            <a:pPr lvl="2"/>
            <a:r>
              <a:rPr lang="it-IT" dirty="0"/>
              <a:t>e.g., input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included</a:t>
            </a:r>
            <a:r>
              <a:rPr lang="it-IT" dirty="0"/>
              <a:t> with </a:t>
            </a:r>
            <a:r>
              <a:rPr lang="it-IT" dirty="0" err="1"/>
              <a:t>probability</a:t>
            </a:r>
            <a:r>
              <a:rPr lang="it-IT" dirty="0"/>
              <a:t> 0.8 and a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included</a:t>
            </a:r>
            <a:r>
              <a:rPr lang="it-IT" dirty="0"/>
              <a:t> with </a:t>
            </a:r>
            <a:r>
              <a:rPr lang="it-IT" dirty="0" err="1"/>
              <a:t>probability</a:t>
            </a:r>
            <a:r>
              <a:rPr lang="it-IT" dirty="0"/>
              <a:t> 0.5</a:t>
            </a:r>
          </a:p>
          <a:p>
            <a:pPr lvl="2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63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136AE2-DCF6-984D-8A38-DA6D0ABF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96620"/>
            <a:ext cx="4196447" cy="582987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A6F9589-442E-0C47-8BE3-D113554E8FEB}"/>
              </a:ext>
            </a:extLst>
          </p:cNvPr>
          <p:cNvSpPr/>
          <p:nvPr/>
        </p:nvSpPr>
        <p:spPr>
          <a:xfrm>
            <a:off x="4398299" y="3187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randomly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sample 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vector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Helvetica" pitchFamily="2" charset="0"/>
              </a:rPr>
              <a:t>μ 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with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entry for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each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input or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hidden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unit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 the network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mimimization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r>
              <a:rPr lang="it-IT" dirty="0">
                <a:solidFill>
                  <a:srgbClr val="0000FF"/>
                </a:solidFill>
              </a:rPr>
              <a:t> share </a:t>
            </a:r>
            <a:r>
              <a:rPr lang="it-IT" dirty="0" err="1">
                <a:solidFill>
                  <a:srgbClr val="0000FF"/>
                </a:solidFill>
              </a:rPr>
              <a:t>parameters</a:t>
            </a:r>
            <a:r>
              <a:rPr lang="it-IT" dirty="0"/>
              <a:t>, with </a:t>
            </a:r>
            <a:r>
              <a:rPr lang="it-IT" dirty="0" err="1"/>
              <a:t>each</a:t>
            </a:r>
            <a:r>
              <a:rPr lang="it-IT" dirty="0"/>
              <a:t> model </a:t>
            </a:r>
            <a:r>
              <a:rPr lang="it-IT" dirty="0" err="1"/>
              <a:t>inheriting</a:t>
            </a:r>
            <a:r>
              <a:rPr lang="it-IT" dirty="0"/>
              <a:t> 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subset of </a:t>
            </a:r>
            <a:r>
              <a:rPr lang="it-IT" dirty="0" err="1">
                <a:solidFill>
                  <a:srgbClr val="0000FF"/>
                </a:solidFill>
              </a:rPr>
              <a:t>parameters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from the </a:t>
            </a:r>
            <a:r>
              <a:rPr lang="it-IT" dirty="0" err="1"/>
              <a:t>parent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exponential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number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with a </a:t>
            </a:r>
            <a:r>
              <a:rPr lang="it-IT" dirty="0" err="1">
                <a:solidFill>
                  <a:srgbClr val="0000FF"/>
                </a:solidFill>
              </a:rPr>
              <a:t>tractable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amount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memory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/>
              <a:t>tiny</a:t>
            </a:r>
            <a:r>
              <a:rPr lang="it-IT" dirty="0"/>
              <a:t> </a:t>
            </a:r>
            <a:r>
              <a:rPr lang="it-IT" dirty="0" err="1"/>
              <a:t>fraction</a:t>
            </a:r>
            <a:r>
              <a:rPr lang="it-IT" dirty="0"/>
              <a:t> of the </a:t>
            </a:r>
            <a:r>
              <a:rPr lang="it-IT" dirty="0" err="1"/>
              <a:t>possible</a:t>
            </a:r>
            <a:r>
              <a:rPr lang="it-IT" dirty="0"/>
              <a:t> sub-networks are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trained</a:t>
            </a:r>
            <a:r>
              <a:rPr lang="it-IT" dirty="0"/>
              <a:t> for a</a:t>
            </a:r>
            <a:r>
              <a:rPr lang="it-IT" dirty="0">
                <a:solidFill>
                  <a:srgbClr val="0000FF"/>
                </a:solidFill>
              </a:rPr>
              <a:t> single </a:t>
            </a:r>
            <a:r>
              <a:rPr lang="it-IT" dirty="0" err="1">
                <a:solidFill>
                  <a:srgbClr val="0000FF"/>
                </a:solidFill>
              </a:rPr>
              <a:t>step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/>
              <a:t>the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sharing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remaining</a:t>
            </a:r>
            <a:r>
              <a:rPr lang="it-IT" dirty="0">
                <a:solidFill>
                  <a:srgbClr val="0000FF"/>
                </a:solidFill>
              </a:rPr>
              <a:t> sub-networks </a:t>
            </a:r>
            <a:r>
              <a:rPr lang="it-IT" dirty="0"/>
              <a:t>to </a:t>
            </a:r>
            <a:r>
              <a:rPr lang="it-IT" dirty="0" err="1"/>
              <a:t>arrive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settings</a:t>
            </a:r>
            <a:r>
              <a:rPr lang="it-IT" dirty="0"/>
              <a:t> of the </a:t>
            </a:r>
            <a:r>
              <a:rPr lang="it-IT" dirty="0" err="1"/>
              <a:t>parameters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AEB828-3724-F143-80AA-A30D7B0C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671" y="1506116"/>
            <a:ext cx="1422400" cy="533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465FF0-7726-034B-AB88-F2D99A7C7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600971"/>
            <a:ext cx="1092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Bagging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Model i </a:t>
            </a:r>
            <a:r>
              <a:rPr lang="it-IT" dirty="0" err="1"/>
              <a:t>produces</a:t>
            </a:r>
            <a:r>
              <a:rPr lang="it-IT" dirty="0"/>
              <a:t> a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r>
              <a:rPr lang="it-IT" dirty="0" err="1"/>
              <a:t>Prediction</a:t>
            </a:r>
            <a:r>
              <a:rPr lang="it-IT" dirty="0"/>
              <a:t> of the ensemble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Dropout</a:t>
            </a:r>
            <a:endParaRPr lang="it-IT" dirty="0">
              <a:solidFill>
                <a:srgbClr val="0000FF"/>
              </a:solidFill>
            </a:endParaRPr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3C56E4-FB7F-F142-B7B2-C01FA295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59" y="2132856"/>
            <a:ext cx="1282700" cy="495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FE68EB-DD00-AD4C-9DBA-DC9624BB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3452876"/>
            <a:ext cx="2794000" cy="1168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CCE4C1D-221B-864B-9927-C632927BF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909" y="6093959"/>
            <a:ext cx="304800" cy="419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832A3C8-F282-8045-A502-7A359BA05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808" y="5040695"/>
            <a:ext cx="2895600" cy="10922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C6645AE-4618-FC41-84F5-261E7AE04A15}"/>
              </a:ext>
            </a:extLst>
          </p:cNvPr>
          <p:cNvSpPr/>
          <p:nvPr/>
        </p:nvSpPr>
        <p:spPr>
          <a:xfrm>
            <a:off x="860885" y="4895573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arithmetic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mean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over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all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masks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C70C6A4-B6EC-1D4F-BC40-9E2E6DD49A17}"/>
              </a:ext>
            </a:extLst>
          </p:cNvPr>
          <p:cNvSpPr/>
          <p:nvPr/>
        </p:nvSpPr>
        <p:spPr>
          <a:xfrm>
            <a:off x="4656224" y="6118843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mask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vector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4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Exopnential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number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terms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geometric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arithmetic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of the ensemble </a:t>
            </a:r>
            <a:r>
              <a:rPr lang="it-IT" dirty="0" err="1"/>
              <a:t>members</a:t>
            </a:r>
            <a:r>
              <a:rPr lang="it-IT" dirty="0"/>
              <a:t>’ </a:t>
            </a:r>
            <a:r>
              <a:rPr lang="it-IT" dirty="0" err="1"/>
              <a:t>predicted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endParaRPr lang="it-IT" dirty="0"/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unnormalized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 err="1"/>
              <a:t>Prediction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Dropout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F48A78-0E1F-B044-BE27-0C6F9817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8" y="2924944"/>
            <a:ext cx="5372100" cy="13208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08C91DD-8D39-7F4A-BA8A-966A8DC4B892}"/>
              </a:ext>
            </a:extLst>
          </p:cNvPr>
          <p:cNvSpPr/>
          <p:nvPr/>
        </p:nvSpPr>
        <p:spPr>
          <a:xfrm>
            <a:off x="3357990" y="47789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number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units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be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dropped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3E41E62-B549-E34A-9AA9-DF14D1B4AE36}"/>
              </a:ext>
            </a:extLst>
          </p:cNvPr>
          <p:cNvSpPr/>
          <p:nvPr/>
        </p:nvSpPr>
        <p:spPr>
          <a:xfrm>
            <a:off x="1071990" y="40518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Uniform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distribution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over </a:t>
            </a:r>
            <a:r>
              <a:rPr lang="el-GR" dirty="0">
                <a:solidFill>
                  <a:srgbClr val="0000FF"/>
                </a:solidFill>
                <a:latin typeface="Helvetica" pitchFamily="2" charset="0"/>
              </a:rPr>
              <a:t>μ</a:t>
            </a:r>
            <a:endParaRPr lang="el-GR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1D903AF-795C-2E4D-85ED-DA1B17EC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8" y="5749452"/>
            <a:ext cx="5880100" cy="10795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31C69EF-79A2-FA4D-A163-3F58293DFC7E}"/>
              </a:ext>
            </a:extLst>
          </p:cNvPr>
          <p:cNvSpPr/>
          <p:nvPr/>
        </p:nvSpPr>
        <p:spPr>
          <a:xfrm>
            <a:off x="6365179" y="542526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re-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normalize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ensemble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11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36266</TotalTime>
  <Words>680</Words>
  <Application>Microsoft Macintosh PowerPoint</Application>
  <PresentationFormat>Presentazione su schermo (4:3)</PresentationFormat>
  <Paragraphs>219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Helvetica</vt:lpstr>
      <vt:lpstr>Tw Cen MT</vt:lpstr>
      <vt:lpstr>Wingdings</vt:lpstr>
      <vt:lpstr>Wingdings 2</vt:lpstr>
      <vt:lpstr>13_asd</vt:lpstr>
      <vt:lpstr>Presentazione standard di PowerPoint</vt:lpstr>
      <vt:lpstr>Question 20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Dropout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356</cp:revision>
  <dcterms:modified xsi:type="dcterms:W3CDTF">2023-02-04T20:27:15Z</dcterms:modified>
</cp:coreProperties>
</file>