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"/>
  </p:notesMasterIdLst>
  <p:sldIdLst>
    <p:sldId id="286" r:id="rId2"/>
    <p:sldId id="298" r:id="rId3"/>
    <p:sldId id="429" r:id="rId4"/>
    <p:sldId id="451" r:id="rId5"/>
    <p:sldId id="452" r:id="rId6"/>
    <p:sldId id="453" r:id="rId7"/>
    <p:sldId id="425" r:id="rId8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6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2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0252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263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41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54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7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6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00FF"/>
                </a:solidFill>
              </a:rPr>
              <a:t>Machine Learning (Part II)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ML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Generalization</a:t>
            </a:r>
            <a:endParaRPr lang="it-IT" dirty="0"/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The cross-validation mechanism is based on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Training, validation and test sets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Training, test and associate sets 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only test sets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Question 18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53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C95CCBA-A7AE-AC4B-B19D-7C9CB4FE0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BF17D6-4E0D-BA4E-8435-ECB080CB5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Goal</a:t>
            </a: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Hold</a:t>
            </a:r>
            <a:r>
              <a:rPr lang="it-IT" dirty="0">
                <a:solidFill>
                  <a:srgbClr val="0000FF"/>
                </a:solidFill>
              </a:rPr>
              <a:t> out </a:t>
            </a:r>
            <a:r>
              <a:rPr lang="it-IT" dirty="0" err="1">
                <a:solidFill>
                  <a:srgbClr val="0000FF"/>
                </a:solidFill>
              </a:rPr>
              <a:t>method</a:t>
            </a:r>
            <a:r>
              <a:rPr lang="it-IT" dirty="0"/>
              <a:t> </a:t>
            </a:r>
          </a:p>
          <a:p>
            <a:pPr lvl="2"/>
            <a:r>
              <a:rPr lang="it-IT" dirty="0">
                <a:solidFill>
                  <a:srgbClr val="0000FF"/>
                </a:solidFill>
              </a:rPr>
              <a:t>Training</a:t>
            </a:r>
            <a:r>
              <a:rPr lang="it-IT" dirty="0"/>
              <a:t>, </a:t>
            </a:r>
            <a:r>
              <a:rPr lang="it-IT" dirty="0" err="1">
                <a:solidFill>
                  <a:srgbClr val="0000FF"/>
                </a:solidFill>
              </a:rPr>
              <a:t>validation</a:t>
            </a:r>
            <a:r>
              <a:rPr lang="it-IT" dirty="0"/>
              <a:t> and</a:t>
            </a:r>
            <a:r>
              <a:rPr lang="it-IT" dirty="0">
                <a:solidFill>
                  <a:srgbClr val="0000FF"/>
                </a:solidFill>
              </a:rPr>
              <a:t> test </a:t>
            </a:r>
            <a:r>
              <a:rPr lang="it-IT" dirty="0"/>
              <a:t>sets</a:t>
            </a:r>
          </a:p>
          <a:p>
            <a:pPr marL="685800" lvl="2" indent="0">
              <a:buNone/>
            </a:pPr>
            <a:r>
              <a:rPr lang="it-IT" dirty="0"/>
              <a:t> </a:t>
            </a:r>
          </a:p>
          <a:p>
            <a:pPr lvl="2"/>
            <a:endParaRPr lang="it-IT" dirty="0"/>
          </a:p>
          <a:p>
            <a:pPr marL="366713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74A10BB-BFE5-DB40-954D-35E8A496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/>
              <a:t>Cross-</a:t>
            </a:r>
            <a:r>
              <a:rPr lang="it-IT" dirty="0" err="1"/>
              <a:t>validation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689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C95CCBA-A7AE-AC4B-B19D-7C9CB4FE0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74A10BB-BFE5-DB40-954D-35E8A496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/>
              <a:t>Cross-</a:t>
            </a:r>
            <a:r>
              <a:rPr lang="it-IT" dirty="0" err="1"/>
              <a:t>validation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7F8FA38-0C9F-2046-8C29-531C3C373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764704"/>
            <a:ext cx="3831507" cy="304214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D22D806-A122-0F4A-B212-454642FA2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246" y="764704"/>
            <a:ext cx="4488479" cy="31438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2AD4C5A-D1BA-6D49-93E1-AF0C6A597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427" y="3800373"/>
            <a:ext cx="3975509" cy="3014984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681A95A7-2881-A345-8FAF-692EDEEEE8A0}"/>
              </a:ext>
            </a:extLst>
          </p:cNvPr>
          <p:cNvSpPr/>
          <p:nvPr/>
        </p:nvSpPr>
        <p:spPr>
          <a:xfrm>
            <a:off x="5791232" y="39085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Regularization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coefficient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v = 40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E6BC1D4-FA7E-BA41-ACD7-11386E8B2A07}"/>
              </a:ext>
            </a:extLst>
          </p:cNvPr>
          <p:cNvSpPr/>
          <p:nvPr/>
        </p:nvSpPr>
        <p:spPr>
          <a:xfrm>
            <a:off x="5004048" y="599093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v = 1000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C95CCBA-A7AE-AC4B-B19D-7C9CB4FE0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74A10BB-BFE5-DB40-954D-35E8A496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/>
              <a:t>Cross-</a:t>
            </a:r>
            <a:r>
              <a:rPr lang="it-IT" dirty="0" err="1"/>
              <a:t>validation</a:t>
            </a:r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E6BC1D4-FA7E-BA41-ACD7-11386E8B2A07}"/>
              </a:ext>
            </a:extLst>
          </p:cNvPr>
          <p:cNvSpPr/>
          <p:nvPr/>
        </p:nvSpPr>
        <p:spPr>
          <a:xfrm>
            <a:off x="4860032" y="57558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Log of the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regularization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coefficient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D16B448-ADA7-AC44-BF69-6B2F02D7B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102" y="878275"/>
            <a:ext cx="62357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67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C95CCBA-A7AE-AC4B-B19D-7C9CB4FE0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74A10BB-BFE5-DB40-954D-35E8A496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/>
              <a:t>Cross-</a:t>
            </a:r>
            <a:r>
              <a:rPr lang="it-IT" dirty="0" err="1"/>
              <a:t>validation</a:t>
            </a:r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E6BC1D4-FA7E-BA41-ACD7-11386E8B2A07}"/>
              </a:ext>
            </a:extLst>
          </p:cNvPr>
          <p:cNvSpPr/>
          <p:nvPr/>
        </p:nvSpPr>
        <p:spPr>
          <a:xfrm>
            <a:off x="1331640" y="5571608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Partitionating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of a data set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into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segments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for use cross-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validation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F80CDA0-A05B-8242-B5B6-EA577292F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062" y="1238089"/>
            <a:ext cx="5278214" cy="38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1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 err="1">
                <a:solidFill>
                  <a:srgbClr val="C00000"/>
                </a:solidFill>
              </a:rPr>
              <a:t>Neural</a:t>
            </a:r>
            <a:r>
              <a:rPr lang="it-IT" dirty="0">
                <a:solidFill>
                  <a:srgbClr val="C00000"/>
                </a:solidFill>
              </a:rPr>
              <a:t> Networks for 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/>
              <a:t>, Oxford University Press, 1995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>
                <a:solidFill>
                  <a:srgbClr val="C00000"/>
                </a:solidFill>
              </a:rPr>
              <a:t>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>
                <a:solidFill>
                  <a:srgbClr val="C00000"/>
                </a:solidFill>
              </a:rPr>
              <a:t> and Machine Learning</a:t>
            </a:r>
            <a:r>
              <a:rPr lang="it-IT" dirty="0"/>
              <a:t>, Springer, 2006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61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36261</TotalTime>
  <Words>113</Words>
  <Application>Microsoft Macintosh PowerPoint</Application>
  <PresentationFormat>Presentazione su schermo (4:3)</PresentationFormat>
  <Paragraphs>42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Arial</vt:lpstr>
      <vt:lpstr>Calibri</vt:lpstr>
      <vt:lpstr>Comic Sans MS</vt:lpstr>
      <vt:lpstr>Helvetica</vt:lpstr>
      <vt:lpstr>Tw Cen MT</vt:lpstr>
      <vt:lpstr>Wingdings</vt:lpstr>
      <vt:lpstr>Wingdings 2</vt:lpstr>
      <vt:lpstr>13_asd</vt:lpstr>
      <vt:lpstr>Presentazione standard di PowerPoint</vt:lpstr>
      <vt:lpstr>Question 18</vt:lpstr>
      <vt:lpstr>Cross-validation</vt:lpstr>
      <vt:lpstr>Cross-validation</vt:lpstr>
      <vt:lpstr>Cross-validation</vt:lpstr>
      <vt:lpstr>Cross-validation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354</cp:revision>
  <dcterms:modified xsi:type="dcterms:W3CDTF">2023-02-04T20:16:48Z</dcterms:modified>
</cp:coreProperties>
</file>