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5"/>
  </p:notesMasterIdLst>
  <p:sldIdLst>
    <p:sldId id="286" r:id="rId2"/>
    <p:sldId id="298" r:id="rId3"/>
    <p:sldId id="385" r:id="rId4"/>
    <p:sldId id="397" r:id="rId5"/>
    <p:sldId id="388" r:id="rId6"/>
    <p:sldId id="387" r:id="rId7"/>
    <p:sldId id="398" r:id="rId8"/>
    <p:sldId id="396" r:id="rId9"/>
    <p:sldId id="389" r:id="rId10"/>
    <p:sldId id="399" r:id="rId11"/>
    <p:sldId id="400" r:id="rId12"/>
    <p:sldId id="401" r:id="rId13"/>
    <p:sldId id="425" r:id="rId14"/>
  </p:sldIdLst>
  <p:sldSz cx="9144000" cy="6858000" type="screen4x3"/>
  <p:notesSz cx="6794500" cy="9931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4614D2"/>
    <a:srgbClr val="006699"/>
    <a:srgbClr val="4507DF"/>
    <a:srgbClr val="0066CC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96" autoAdjust="0"/>
    <p:restoredTop sz="93061" autoAdjust="0"/>
  </p:normalViewPr>
  <p:slideViewPr>
    <p:cSldViewPr>
      <p:cViewPr varScale="1">
        <p:scale>
          <a:sx n="119" d="100"/>
          <a:sy n="119" d="100"/>
        </p:scale>
        <p:origin x="230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13A91-428B-43A1-B121-A38FECBC4285}" type="datetimeFigureOut">
              <a:rPr lang="it-IT" smtClean="0"/>
              <a:pPr/>
              <a:t>04/02/23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BF785-1ABB-4769-9A76-4D2C63D1EE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5535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BF785-1ABB-4769-9A76-4D2C63D1EEC5}" type="slidenum">
              <a:rPr lang="it-IT" smtClean="0"/>
              <a:pPr/>
              <a:t>1</a:t>
            </a:fld>
            <a:endParaRPr lang="it-I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2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13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4567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jpe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bg>
      <p:bgPr>
        <a:blipFill dpi="0" rotWithShape="1">
          <a:blip r:embed="rId2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75714" y="0"/>
            <a:ext cx="2451100" cy="812800"/>
          </a:xfrm>
          <a:prstGeom prst="rect">
            <a:avLst/>
          </a:prstGeom>
        </p:spPr>
      </p:pic>
      <p:sp>
        <p:nvSpPr>
          <p:cNvPr id="6" name="CasellaDiTesto 5"/>
          <p:cNvSpPr txBox="1"/>
          <p:nvPr userDrawn="1"/>
        </p:nvSpPr>
        <p:spPr>
          <a:xfrm>
            <a:off x="32440" y="1658411"/>
            <a:ext cx="911155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rgbClr val="0000FF"/>
                </a:solidFill>
              </a:rPr>
              <a:t>Machine Learning (Part II)</a:t>
            </a:r>
            <a:endParaRPr lang="it-IT" sz="4000" baseline="0" dirty="0">
              <a:solidFill>
                <a:srgbClr val="0000FF"/>
              </a:solidFill>
            </a:endParaRPr>
          </a:p>
          <a:p>
            <a:pPr algn="ctr"/>
            <a:endParaRPr lang="it-IT" sz="2000" baseline="0" dirty="0"/>
          </a:p>
          <a:p>
            <a:pPr algn="ctr"/>
            <a:endParaRPr lang="it-IT" sz="4000" baseline="0" dirty="0">
              <a:solidFill>
                <a:schemeClr val="tx1"/>
              </a:solidFill>
            </a:endParaRPr>
          </a:p>
          <a:p>
            <a:pPr algn="ctr"/>
            <a:r>
              <a:rPr lang="it-IT" sz="4000" baseline="0" dirty="0">
                <a:solidFill>
                  <a:srgbClr val="C00000"/>
                </a:solidFill>
              </a:rPr>
              <a:t>Test</a:t>
            </a:r>
          </a:p>
          <a:p>
            <a:pPr algn="ctr"/>
            <a:endParaRPr lang="it-IT" sz="2400" baseline="0" dirty="0"/>
          </a:p>
          <a:p>
            <a:pPr algn="ctr"/>
            <a:endParaRPr lang="it-IT" sz="2400" baseline="0" dirty="0"/>
          </a:p>
          <a:p>
            <a:pPr algn="ctr"/>
            <a:endParaRPr lang="it-IT" sz="2400" baseline="0" dirty="0"/>
          </a:p>
          <a:p>
            <a:pPr algn="ctr"/>
            <a:r>
              <a:rPr lang="it-IT" sz="2400" baseline="0" dirty="0">
                <a:solidFill>
                  <a:srgbClr val="0000FF"/>
                </a:solidFill>
              </a:rPr>
              <a:t>Angelo Ciaramella</a:t>
            </a:r>
          </a:p>
          <a:p>
            <a:pPr algn="ctr"/>
            <a:r>
              <a:rPr lang="it-IT" sz="2400" baseline="0" dirty="0">
                <a:solidFill>
                  <a:srgbClr val="800000"/>
                </a:solidFill>
              </a:rPr>
              <a:t>    </a:t>
            </a:r>
            <a:endParaRPr lang="it-IT" sz="24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71406" y="264368"/>
            <a:ext cx="500066" cy="6477000"/>
          </a:xfrm>
          <a:prstGeom prst="rect">
            <a:avLst/>
          </a:prstGeom>
          <a:gradFill rotWithShape="1">
            <a:gsLst>
              <a:gs pos="0">
                <a:srgbClr val="99CCFF">
                  <a:gamma/>
                  <a:tint val="50980"/>
                  <a:invGamma/>
                  <a:alpha val="0"/>
                </a:srgbClr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it-IT" sz="200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010432" y="6453212"/>
            <a:ext cx="2133600" cy="47625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compatLnSpc="1">
            <a:prstTxWarp prst="textNoShape">
              <a:avLst/>
            </a:prstTxWarp>
          </a:bodyPr>
          <a:lstStyle>
            <a:lvl1pPr algn="r" eaLnBrk="1" fontAlgn="base" hangingPunct="1">
              <a:spcBef>
                <a:spcPct val="0"/>
              </a:spcBef>
              <a:spcAft>
                <a:spcPct val="0"/>
              </a:spcAft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4BBDFFD-5F33-4B8C-96E8-C45530002C8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12" name="Segnaposto contenuto 2"/>
          <p:cNvSpPr>
            <a:spLocks noGrp="1"/>
          </p:cNvSpPr>
          <p:nvPr>
            <p:ph idx="1"/>
          </p:nvPr>
        </p:nvSpPr>
        <p:spPr>
          <a:xfrm>
            <a:off x="571472" y="928670"/>
            <a:ext cx="8143932" cy="5500726"/>
          </a:xfrm>
        </p:spPr>
        <p:txBody>
          <a:bodyPr>
            <a:normAutofit/>
          </a:bodyPr>
          <a:lstStyle>
            <a:lvl1pPr>
              <a:buFontTx/>
              <a:buBlip>
                <a:blip r:embed="rId2"/>
              </a:buBlip>
              <a:defRPr sz="3000">
                <a:latin typeface="Tw Cen MT" pitchFamily="34" charset="0"/>
                <a:cs typeface="Times New Roman" pitchFamily="18" charset="0"/>
              </a:defRPr>
            </a:lvl1pPr>
            <a:lvl2pPr>
              <a:buFontTx/>
              <a:buBlip>
                <a:blip r:embed="rId3"/>
              </a:buBlip>
              <a:defRPr>
                <a:latin typeface="Tw Cen MT" pitchFamily="34" charset="0"/>
                <a:cs typeface="Times New Roman" pitchFamily="18" charset="0"/>
              </a:defRPr>
            </a:lvl2pPr>
            <a:lvl3pPr>
              <a:buFontTx/>
              <a:buBlip>
                <a:blip r:embed="rId4"/>
              </a:buBlip>
              <a:defRPr>
                <a:latin typeface="Tw Cen MT" pitchFamily="34" charset="0"/>
                <a:cs typeface="Times New Roman" pitchFamily="18" charset="0"/>
              </a:defRPr>
            </a:lvl3pPr>
            <a:lvl4pPr>
              <a:buFontTx/>
              <a:buBlip>
                <a:blip r:embed="rId5"/>
              </a:buBlip>
              <a:defRPr>
                <a:latin typeface="Tw Cen MT" pitchFamily="34" charset="0"/>
                <a:cs typeface="Times New Roman" pitchFamily="18" charset="0"/>
              </a:defRPr>
            </a:lvl4pPr>
            <a:lvl5pPr>
              <a:buFontTx/>
              <a:buBlip>
                <a:blip r:embed="rId6"/>
              </a:buBlip>
              <a:defRPr>
                <a:latin typeface="Tw Cen MT" pitchFamily="34" charset="0"/>
                <a:cs typeface="Times New Roman" pitchFamily="18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3" name="CasellaDiTesto 9"/>
          <p:cNvSpPr txBox="1"/>
          <p:nvPr userDrawn="1"/>
        </p:nvSpPr>
        <p:spPr>
          <a:xfrm rot="16200000">
            <a:off x="-2503972" y="3351493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solidFill>
                  <a:srgbClr val="0000FF"/>
                </a:solidFill>
                <a:latin typeface="Tw Cen MT" pitchFamily="34" charset="0"/>
              </a:rPr>
              <a:t>ML</a:t>
            </a:r>
            <a:r>
              <a:rPr lang="it-IT" sz="1800" baseline="0" dirty="0">
                <a:solidFill>
                  <a:srgbClr val="0000FF"/>
                </a:solidFill>
                <a:latin typeface="Tw Cen MT" pitchFamily="34" charset="0"/>
              </a:rPr>
              <a:t> – </a:t>
            </a:r>
            <a:r>
              <a:rPr lang="it-IT" sz="1800" baseline="0" dirty="0" err="1">
                <a:solidFill>
                  <a:srgbClr val="0000FF"/>
                </a:solidFill>
                <a:latin typeface="Tw Cen MT" pitchFamily="34" charset="0"/>
              </a:rPr>
              <a:t>Verification</a:t>
            </a:r>
            <a:r>
              <a:rPr lang="it-IT" sz="1800" baseline="0" dirty="0">
                <a:solidFill>
                  <a:srgbClr val="0000FF"/>
                </a:solidFill>
                <a:latin typeface="Tw Cen MT" pitchFamily="34" charset="0"/>
              </a:rPr>
              <a:t> </a:t>
            </a:r>
            <a:r>
              <a:rPr lang="it-IT" sz="1800" baseline="0" dirty="0" err="1">
                <a:solidFill>
                  <a:srgbClr val="0000FF"/>
                </a:solidFill>
                <a:latin typeface="Tw Cen MT" pitchFamily="34" charset="0"/>
              </a:rPr>
              <a:t>tests</a:t>
            </a:r>
            <a:endParaRPr lang="it-IT" sz="1800" dirty="0">
              <a:solidFill>
                <a:srgbClr val="0000FF"/>
              </a:solidFill>
              <a:latin typeface="Tw Cen MT" pitchFamily="34" charset="0"/>
            </a:endParaRPr>
          </a:p>
        </p:txBody>
      </p:sp>
      <p:pic>
        <p:nvPicPr>
          <p:cNvPr id="14" name="Immagine 10" descr="kandinsky17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34938" y="6500834"/>
            <a:ext cx="365096" cy="281614"/>
          </a:xfrm>
          <a:prstGeom prst="rect">
            <a:avLst/>
          </a:prstGeom>
        </p:spPr>
      </p:pic>
      <p:sp>
        <p:nvSpPr>
          <p:cNvPr id="16" name="Line 2"/>
          <p:cNvSpPr>
            <a:spLocks noChangeShapeType="1"/>
          </p:cNvSpPr>
          <p:nvPr userDrawn="1"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7" name="Titolo 1"/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>
            <a:lvl1pPr algn="l">
              <a:defRPr sz="3200">
                <a:solidFill>
                  <a:srgbClr val="0000FF"/>
                </a:solidFill>
                <a:latin typeface="Comic Sans MS" pitchFamily="66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titolo 21"/>
          <p:cNvSpPr>
            <a:spLocks noGrp="1"/>
          </p:cNvSpPr>
          <p:nvPr>
            <p:ph type="title"/>
          </p:nvPr>
        </p:nvSpPr>
        <p:spPr bwMode="auto">
          <a:xfrm>
            <a:off x="609600" y="7938"/>
            <a:ext cx="81534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2291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10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0" y="1271588"/>
            <a:ext cx="533400" cy="292100"/>
          </a:xfrm>
          <a:prstGeom prst="rect">
            <a:avLst/>
          </a:prstGeom>
        </p:spPr>
        <p:txBody>
          <a:bodyPr vert="horz" anchor="ctr" anchorCtr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 u="none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870A50C4-73D1-422B-A187-AA4FA0AFFFC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tiff"/><Relationship Id="rId4" Type="http://schemas.openxmlformats.org/officeDocument/2006/relationships/image" Target="../media/image29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Minimize</a:t>
            </a:r>
            <a:r>
              <a:rPr lang="it-IT" dirty="0"/>
              <a:t> a </a:t>
            </a:r>
            <a:r>
              <a:rPr lang="it-IT" dirty="0" err="1"/>
              <a:t>function</a:t>
            </a:r>
            <a:r>
              <a:rPr lang="it-IT" dirty="0"/>
              <a:t> </a:t>
            </a:r>
            <a:r>
              <a:rPr lang="it-IT" dirty="0" err="1"/>
              <a:t>subject</a:t>
            </a:r>
            <a:r>
              <a:rPr lang="it-IT" dirty="0"/>
              <a:t> to </a:t>
            </a:r>
            <a:r>
              <a:rPr lang="it-IT" dirty="0" err="1"/>
              <a:t>constraints</a:t>
            </a:r>
            <a:r>
              <a:rPr lang="it-IT" dirty="0"/>
              <a:t> by </a:t>
            </a:r>
            <a:r>
              <a:rPr lang="it-IT" dirty="0" err="1"/>
              <a:t>constructing</a:t>
            </a:r>
            <a:r>
              <a:rPr lang="it-IT" dirty="0"/>
              <a:t> a </a:t>
            </a:r>
            <a:r>
              <a:rPr lang="it-IT" dirty="0" err="1"/>
              <a:t>generalized</a:t>
            </a:r>
            <a:r>
              <a:rPr lang="it-IT" dirty="0"/>
              <a:t> </a:t>
            </a:r>
            <a:r>
              <a:rPr lang="it-IT" dirty="0">
                <a:solidFill>
                  <a:srgbClr val="0000FF"/>
                </a:solidFill>
              </a:rPr>
              <a:t>Lagrange </a:t>
            </a:r>
            <a:r>
              <a:rPr lang="it-IT" dirty="0" err="1">
                <a:solidFill>
                  <a:srgbClr val="0000FF"/>
                </a:solidFill>
              </a:rPr>
              <a:t>function</a:t>
            </a:r>
            <a:endParaRPr lang="it-IT" dirty="0">
              <a:solidFill>
                <a:srgbClr val="0000FF"/>
              </a:solidFill>
            </a:endParaRPr>
          </a:p>
          <a:p>
            <a:pPr marL="366713" lvl="1" indent="0">
              <a:buNone/>
            </a:pPr>
            <a:endParaRPr lang="it-IT" dirty="0"/>
          </a:p>
          <a:p>
            <a:r>
              <a:rPr lang="it-IT" dirty="0" err="1"/>
              <a:t>Each</a:t>
            </a:r>
            <a:r>
              <a:rPr lang="it-IT" dirty="0"/>
              <a:t> penalty </a:t>
            </a:r>
            <a:r>
              <a:rPr lang="it-IT" dirty="0" err="1"/>
              <a:t>is</a:t>
            </a:r>
            <a:r>
              <a:rPr lang="it-IT" dirty="0"/>
              <a:t> a </a:t>
            </a:r>
            <a:r>
              <a:rPr lang="it-IT" dirty="0" err="1"/>
              <a:t>product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a </a:t>
            </a:r>
            <a:r>
              <a:rPr lang="it-IT" dirty="0" err="1"/>
              <a:t>coefficient</a:t>
            </a:r>
            <a:endParaRPr lang="it-IT" dirty="0"/>
          </a:p>
          <a:p>
            <a:pPr lvl="1"/>
            <a:r>
              <a:rPr lang="it-IT" dirty="0" err="1"/>
              <a:t>called</a:t>
            </a:r>
            <a:r>
              <a:rPr lang="it-IT" dirty="0"/>
              <a:t> a </a:t>
            </a:r>
            <a:r>
              <a:rPr lang="it-IT" dirty="0" err="1">
                <a:solidFill>
                  <a:srgbClr val="0000FF"/>
                </a:solidFill>
              </a:rPr>
              <a:t>Karush</a:t>
            </a:r>
            <a:r>
              <a:rPr lang="it-IT" dirty="0">
                <a:solidFill>
                  <a:srgbClr val="0000FF"/>
                </a:solidFill>
              </a:rPr>
              <a:t>–Kuhn–</a:t>
            </a:r>
            <a:r>
              <a:rPr lang="it-IT" dirty="0" err="1">
                <a:solidFill>
                  <a:srgbClr val="0000FF"/>
                </a:solidFill>
              </a:rPr>
              <a:t>Tucker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/>
              <a:t>(KKT) </a:t>
            </a:r>
            <a:r>
              <a:rPr lang="it-IT" dirty="0" err="1">
                <a:solidFill>
                  <a:srgbClr val="0000FF"/>
                </a:solidFill>
              </a:rPr>
              <a:t>multiplier</a:t>
            </a:r>
            <a:endParaRPr lang="it-IT" dirty="0">
              <a:solidFill>
                <a:srgbClr val="0000FF"/>
              </a:solidFill>
            </a:endParaRPr>
          </a:p>
          <a:p>
            <a:pPr lvl="1"/>
            <a:endParaRPr lang="it-IT" dirty="0"/>
          </a:p>
          <a:p>
            <a:r>
              <a:rPr lang="it-IT" dirty="0" err="1"/>
              <a:t>Contrain</a:t>
            </a:r>
            <a:r>
              <a:rPr lang="it-IT" dirty="0"/>
              <a:t> the penalty to </a:t>
            </a:r>
            <a:r>
              <a:rPr lang="it-IT" dirty="0">
                <a:solidFill>
                  <a:srgbClr val="0000FF"/>
                </a:solidFill>
              </a:rPr>
              <a:t>be </a:t>
            </a:r>
            <a:r>
              <a:rPr lang="it-IT" dirty="0" err="1">
                <a:solidFill>
                  <a:srgbClr val="0000FF"/>
                </a:solidFill>
              </a:rPr>
              <a:t>less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than</a:t>
            </a:r>
            <a:r>
              <a:rPr lang="it-IT" dirty="0">
                <a:solidFill>
                  <a:srgbClr val="0000FF"/>
                </a:solidFill>
              </a:rPr>
              <a:t> some </a:t>
            </a:r>
            <a:r>
              <a:rPr lang="it-IT" dirty="0" err="1">
                <a:solidFill>
                  <a:srgbClr val="0000FF"/>
                </a:solidFill>
              </a:rPr>
              <a:t>constant</a:t>
            </a:r>
            <a:r>
              <a:rPr lang="it-IT" dirty="0">
                <a:solidFill>
                  <a:srgbClr val="0000FF"/>
                </a:solidFill>
              </a:rPr>
              <a:t> k</a:t>
            </a:r>
          </a:p>
          <a:p>
            <a:endParaRPr lang="it-IT" dirty="0"/>
          </a:p>
          <a:p>
            <a:r>
              <a:rPr lang="it-IT" dirty="0">
                <a:solidFill>
                  <a:srgbClr val="0000FF"/>
                </a:solidFill>
              </a:rPr>
              <a:t>Solution</a:t>
            </a:r>
          </a:p>
          <a:p>
            <a:endParaRPr lang="it-IT" dirty="0"/>
          </a:p>
          <a:p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Constrained optimization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FF6B2BA-9B0D-8941-9AFC-2597E13DC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475" y="4722134"/>
            <a:ext cx="7353300" cy="7239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F754118-0EA9-024F-AC6C-80CAE8DB9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2075" y="5780214"/>
            <a:ext cx="46101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805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000FF"/>
                </a:solidFill>
              </a:rPr>
              <a:t>Constraints</a:t>
            </a: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r>
              <a:rPr lang="it-IT" dirty="0" err="1">
                <a:solidFill>
                  <a:srgbClr val="0000FF"/>
                </a:solidFill>
              </a:rPr>
              <a:t>Generalized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Lagrangian</a:t>
            </a: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r>
              <a:rPr lang="it-IT" dirty="0" err="1">
                <a:solidFill>
                  <a:srgbClr val="0000FF"/>
                </a:solidFill>
              </a:rPr>
              <a:t>Minnimization</a:t>
            </a:r>
            <a:r>
              <a:rPr lang="it-IT" dirty="0"/>
              <a:t> </a:t>
            </a:r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Generalized </a:t>
            </a:r>
            <a:r>
              <a:rPr lang="en-US" dirty="0" err="1"/>
              <a:t>Lagrangian</a:t>
            </a:r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C4086C4-809B-2940-863C-536721420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138" y="1628800"/>
            <a:ext cx="6070600" cy="4445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F624BD15-F5D0-9543-AEBB-096AD0EE4057}"/>
              </a:ext>
            </a:extLst>
          </p:cNvPr>
          <p:cNvSpPr txBox="1"/>
          <p:nvPr/>
        </p:nvSpPr>
        <p:spPr>
          <a:xfrm>
            <a:off x="3131840" y="2203481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equality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21165FA-1806-A64D-B20D-C1452C0582B4}"/>
              </a:ext>
            </a:extLst>
          </p:cNvPr>
          <p:cNvSpPr txBox="1"/>
          <p:nvPr/>
        </p:nvSpPr>
        <p:spPr>
          <a:xfrm>
            <a:off x="6300192" y="2241912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inequality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82367FA5-91B8-4845-965E-83BE373A7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041" y="3221833"/>
            <a:ext cx="6959600" cy="9144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BEB4544D-565A-5349-B84B-55B8C62FB1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338" y="4922816"/>
            <a:ext cx="3594100" cy="72390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3AA1C4B1-83FC-7E4A-802D-A6CD89159A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1842" y="4905720"/>
            <a:ext cx="15367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188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000FF"/>
                </a:solidFill>
              </a:rPr>
              <a:t>Any</a:t>
            </a:r>
            <a:r>
              <a:rPr lang="it-IT" dirty="0">
                <a:solidFill>
                  <a:srgbClr val="0000FF"/>
                </a:solidFill>
              </a:rPr>
              <a:t> time the </a:t>
            </a:r>
            <a:r>
              <a:rPr lang="it-IT" dirty="0" err="1">
                <a:solidFill>
                  <a:srgbClr val="0000FF"/>
                </a:solidFill>
              </a:rPr>
              <a:t>constraints</a:t>
            </a:r>
            <a:r>
              <a:rPr lang="it-IT" dirty="0">
                <a:solidFill>
                  <a:srgbClr val="0000FF"/>
                </a:solidFill>
              </a:rPr>
              <a:t> are </a:t>
            </a:r>
            <a:r>
              <a:rPr lang="it-IT" dirty="0" err="1">
                <a:solidFill>
                  <a:srgbClr val="0000FF"/>
                </a:solidFill>
              </a:rPr>
              <a:t>satisfied</a:t>
            </a: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r>
              <a:rPr lang="it-IT" dirty="0" err="1">
                <a:solidFill>
                  <a:srgbClr val="0000FF"/>
                </a:solidFill>
              </a:rPr>
              <a:t>Any</a:t>
            </a:r>
            <a:r>
              <a:rPr lang="it-IT" dirty="0">
                <a:solidFill>
                  <a:srgbClr val="0000FF"/>
                </a:solidFill>
              </a:rPr>
              <a:t> time the </a:t>
            </a:r>
            <a:r>
              <a:rPr lang="it-IT" dirty="0" err="1">
                <a:solidFill>
                  <a:srgbClr val="0000FF"/>
                </a:solidFill>
              </a:rPr>
              <a:t>constraint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is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violated</a:t>
            </a:r>
            <a:r>
              <a:rPr lang="it-IT" dirty="0">
                <a:solidFill>
                  <a:srgbClr val="0000FF"/>
                </a:solidFill>
              </a:rPr>
              <a:t>  </a:t>
            </a:r>
          </a:p>
          <a:p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Generalized </a:t>
            </a:r>
            <a:r>
              <a:rPr lang="en-US" dirty="0" err="1"/>
              <a:t>Lagrangian</a:t>
            </a:r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7C0D316-DEB7-AC49-9EBC-EA03FEDFD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600" y="1628800"/>
            <a:ext cx="4368800" cy="7747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61F3A3C-B33D-6941-85BE-7CB6D4F61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7950" y="3375048"/>
            <a:ext cx="38481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818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000FF"/>
                </a:solidFill>
                <a:sym typeface="Symbol" pitchFamily="18" charset="2"/>
              </a:rPr>
              <a:t>Material</a:t>
            </a:r>
            <a:endParaRPr lang="it-IT" dirty="0">
              <a:solidFill>
                <a:srgbClr val="0000FF"/>
              </a:solidFill>
              <a:sym typeface="Symbol" pitchFamily="18" charset="2"/>
            </a:endParaRPr>
          </a:p>
          <a:p>
            <a:pPr lvl="1"/>
            <a:r>
              <a:rPr lang="it-IT" dirty="0">
                <a:sym typeface="Symbol" pitchFamily="18" charset="2"/>
              </a:rPr>
              <a:t>Slides</a:t>
            </a:r>
          </a:p>
          <a:p>
            <a:pPr lvl="1"/>
            <a:r>
              <a:rPr lang="it-IT" dirty="0">
                <a:sym typeface="Symbol" pitchFamily="18" charset="2"/>
              </a:rPr>
              <a:t>Video </a:t>
            </a:r>
            <a:r>
              <a:rPr lang="it-IT" dirty="0" err="1">
                <a:sym typeface="Symbol" pitchFamily="18" charset="2"/>
              </a:rPr>
              <a:t>Lessons</a:t>
            </a:r>
            <a:endParaRPr lang="it-IT" dirty="0">
              <a:sym typeface="Symbol" pitchFamily="18" charset="2"/>
            </a:endParaRPr>
          </a:p>
          <a:p>
            <a:endParaRPr lang="it-IT" dirty="0">
              <a:sym typeface="Symbol" pitchFamily="18" charset="2"/>
            </a:endParaRPr>
          </a:p>
          <a:p>
            <a:r>
              <a:rPr lang="it-IT" dirty="0">
                <a:solidFill>
                  <a:srgbClr val="0000FF"/>
                </a:solidFill>
                <a:sym typeface="Symbol" pitchFamily="18" charset="2"/>
              </a:rPr>
              <a:t>Books</a:t>
            </a:r>
          </a:p>
          <a:p>
            <a:pPr lvl="1"/>
            <a:r>
              <a:rPr lang="it-IT" dirty="0" err="1"/>
              <a:t>J</a:t>
            </a:r>
            <a:r>
              <a:rPr lang="it-IT" dirty="0"/>
              <a:t>. C. Bishop, </a:t>
            </a:r>
            <a:r>
              <a:rPr lang="it-IT" dirty="0" err="1">
                <a:solidFill>
                  <a:srgbClr val="C00000"/>
                </a:solidFill>
              </a:rPr>
              <a:t>Neural</a:t>
            </a:r>
            <a:r>
              <a:rPr lang="it-IT" dirty="0">
                <a:solidFill>
                  <a:srgbClr val="C00000"/>
                </a:solidFill>
              </a:rPr>
              <a:t> Networks for Pattern </a:t>
            </a:r>
            <a:r>
              <a:rPr lang="it-IT" dirty="0" err="1">
                <a:solidFill>
                  <a:srgbClr val="C00000"/>
                </a:solidFill>
              </a:rPr>
              <a:t>Recognition</a:t>
            </a:r>
            <a:r>
              <a:rPr lang="it-IT" dirty="0"/>
              <a:t>, Oxford University Press, 1995</a:t>
            </a:r>
          </a:p>
          <a:p>
            <a:pPr lvl="1"/>
            <a:r>
              <a:rPr lang="it-IT" dirty="0" err="1"/>
              <a:t>J</a:t>
            </a:r>
            <a:r>
              <a:rPr lang="it-IT" dirty="0"/>
              <a:t>. C. Bishop, </a:t>
            </a:r>
            <a:r>
              <a:rPr lang="it-IT" dirty="0">
                <a:solidFill>
                  <a:srgbClr val="C00000"/>
                </a:solidFill>
              </a:rPr>
              <a:t>Pattern </a:t>
            </a:r>
            <a:r>
              <a:rPr lang="it-IT" dirty="0" err="1">
                <a:solidFill>
                  <a:srgbClr val="C00000"/>
                </a:solidFill>
              </a:rPr>
              <a:t>Recognition</a:t>
            </a:r>
            <a:r>
              <a:rPr lang="it-IT" dirty="0">
                <a:solidFill>
                  <a:srgbClr val="C00000"/>
                </a:solidFill>
              </a:rPr>
              <a:t> and Machine Learning</a:t>
            </a:r>
            <a:r>
              <a:rPr lang="it-IT" dirty="0"/>
              <a:t>, Springer, 2006</a:t>
            </a:r>
          </a:p>
          <a:p>
            <a:pPr marL="366713" lvl="1" indent="0">
              <a:buNone/>
            </a:pPr>
            <a:endParaRPr lang="it-IT" dirty="0">
              <a:sym typeface="Symbol" pitchFamily="18" charset="2"/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3810281" y="-3512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5613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Generalization</a:t>
            </a:r>
            <a:endParaRPr lang="it-IT" dirty="0"/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Question</a:t>
            </a:r>
          </a:p>
          <a:p>
            <a:pPr lvl="1"/>
            <a:r>
              <a:rPr lang="it-IT" dirty="0"/>
              <a:t>A </a:t>
            </a:r>
            <a:r>
              <a:rPr lang="it-IT" dirty="0" err="1"/>
              <a:t>generalized</a:t>
            </a:r>
            <a:r>
              <a:rPr lang="it-IT" dirty="0"/>
              <a:t> </a:t>
            </a:r>
            <a:r>
              <a:rPr lang="it-IT" dirty="0">
                <a:solidFill>
                  <a:srgbClr val="0000FF"/>
                </a:solidFill>
              </a:rPr>
              <a:t>Lagrange </a:t>
            </a:r>
            <a:r>
              <a:rPr lang="it-IT" dirty="0" err="1">
                <a:solidFill>
                  <a:srgbClr val="0000FF"/>
                </a:solidFill>
              </a:rPr>
              <a:t>function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permits</a:t>
            </a:r>
            <a:r>
              <a:rPr lang="it-IT" dirty="0">
                <a:solidFill>
                  <a:srgbClr val="0000FF"/>
                </a:solidFill>
              </a:rPr>
              <a:t> to </a:t>
            </a:r>
            <a:endParaRPr lang="it-IT" dirty="0"/>
          </a:p>
          <a:p>
            <a:pPr lvl="2"/>
            <a:r>
              <a:rPr lang="it-IT" dirty="0" err="1"/>
              <a:t>minimize</a:t>
            </a:r>
            <a:r>
              <a:rPr lang="it-IT" dirty="0"/>
              <a:t> a </a:t>
            </a:r>
            <a:r>
              <a:rPr lang="it-IT" dirty="0" err="1"/>
              <a:t>function</a:t>
            </a:r>
            <a:r>
              <a:rPr lang="it-IT" dirty="0"/>
              <a:t> </a:t>
            </a:r>
            <a:r>
              <a:rPr lang="it-IT" dirty="0" err="1"/>
              <a:t>subject</a:t>
            </a:r>
            <a:r>
              <a:rPr lang="it-IT" dirty="0"/>
              <a:t> to </a:t>
            </a:r>
            <a:r>
              <a:rPr lang="it-IT" dirty="0" err="1"/>
              <a:t>constraints</a:t>
            </a:r>
            <a:endParaRPr lang="it-IT" dirty="0"/>
          </a:p>
          <a:p>
            <a:pPr lvl="2"/>
            <a:r>
              <a:rPr lang="it-IT" dirty="0" err="1">
                <a:solidFill>
                  <a:srgbClr val="C00000"/>
                </a:solidFill>
              </a:rPr>
              <a:t>minimize</a:t>
            </a:r>
            <a:r>
              <a:rPr lang="it-IT" dirty="0">
                <a:solidFill>
                  <a:srgbClr val="C00000"/>
                </a:solidFill>
              </a:rPr>
              <a:t> a </a:t>
            </a:r>
            <a:r>
              <a:rPr lang="it-IT" dirty="0" err="1">
                <a:solidFill>
                  <a:srgbClr val="C00000"/>
                </a:solidFill>
              </a:rPr>
              <a:t>function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subject</a:t>
            </a:r>
            <a:r>
              <a:rPr lang="it-IT" dirty="0">
                <a:solidFill>
                  <a:srgbClr val="C00000"/>
                </a:solidFill>
              </a:rPr>
              <a:t> to </a:t>
            </a:r>
            <a:r>
              <a:rPr lang="it-IT" dirty="0" err="1">
                <a:solidFill>
                  <a:srgbClr val="C00000"/>
                </a:solidFill>
              </a:rPr>
              <a:t>generalization</a:t>
            </a:r>
            <a:endParaRPr lang="it-IT" dirty="0">
              <a:solidFill>
                <a:srgbClr val="C00000"/>
              </a:solidFill>
            </a:endParaRPr>
          </a:p>
          <a:p>
            <a:pPr lvl="2"/>
            <a:r>
              <a:rPr lang="it-IT" dirty="0" err="1"/>
              <a:t>minimize</a:t>
            </a:r>
            <a:r>
              <a:rPr lang="it-IT" dirty="0"/>
              <a:t> a </a:t>
            </a:r>
            <a:r>
              <a:rPr lang="it-IT" dirty="0" err="1"/>
              <a:t>constraint</a:t>
            </a:r>
            <a:r>
              <a:rPr lang="it-IT" dirty="0"/>
              <a:t> </a:t>
            </a:r>
            <a:r>
              <a:rPr lang="it-IT" dirty="0" err="1"/>
              <a:t>fro</a:t>
            </a:r>
            <a:r>
              <a:rPr lang="it-IT" dirty="0"/>
              <a:t> </a:t>
            </a:r>
            <a:r>
              <a:rPr lang="it-IT" dirty="0" err="1"/>
              <a:t>generalizing</a:t>
            </a:r>
            <a:r>
              <a:rPr lang="it-IT" dirty="0"/>
              <a:t> </a:t>
            </a:r>
          </a:p>
          <a:p>
            <a:pPr marL="685800" lvl="2" indent="0">
              <a:buNone/>
            </a:pPr>
            <a:endParaRPr lang="it-IT" dirty="0"/>
          </a:p>
          <a:p>
            <a:pPr lvl="2"/>
            <a:endParaRPr lang="it-IT" dirty="0">
              <a:solidFill>
                <a:srgbClr val="0000FF"/>
              </a:solidFill>
            </a:endParaRPr>
          </a:p>
          <a:p>
            <a:pPr marL="366713" lvl="1" indent="0">
              <a:buNone/>
            </a:pPr>
            <a:endParaRPr lang="it-IT" dirty="0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Question 17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3810281" y="-3512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8535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000FF"/>
                </a:solidFill>
              </a:rPr>
              <a:t>Regularized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objective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function</a:t>
            </a: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Regularization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98047A0-6633-CC4F-941C-556F44BB3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932" y="1433705"/>
            <a:ext cx="6464300" cy="9906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7BEB8B9-2794-EC43-8716-F2CDF7279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9524" y="2496850"/>
            <a:ext cx="1892300" cy="558800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FAFF604-FE77-3F45-B808-BAECCCF37C67}"/>
              </a:ext>
            </a:extLst>
          </p:cNvPr>
          <p:cNvSpPr txBox="1"/>
          <p:nvPr/>
        </p:nvSpPr>
        <p:spPr>
          <a:xfrm>
            <a:off x="6089524" y="3202635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Hyperparameter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541135B-F904-FD43-9C81-CC2EB50323AD}"/>
              </a:ext>
            </a:extLst>
          </p:cNvPr>
          <p:cNvSpPr txBox="1"/>
          <p:nvPr/>
        </p:nvSpPr>
        <p:spPr>
          <a:xfrm>
            <a:off x="6227296" y="1225223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0000FF"/>
                </a:solidFill>
              </a:rPr>
              <a:t>Penality</a:t>
            </a:r>
            <a:r>
              <a:rPr lang="en-GB" dirty="0">
                <a:solidFill>
                  <a:srgbClr val="0000FF"/>
                </a:solidFill>
              </a:rPr>
              <a:t> term</a:t>
            </a:r>
          </a:p>
        </p:txBody>
      </p:sp>
    </p:spTree>
    <p:extLst>
      <p:ext uri="{BB962C8B-B14F-4D97-AF65-F5344CB8AC3E}">
        <p14:creationId xmlns:p14="http://schemas.microsoft.com/office/powerpoint/2010/main" val="48374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0000FF"/>
                </a:solidFill>
              </a:rPr>
              <a:t>Ridge </a:t>
            </a:r>
            <a:r>
              <a:rPr lang="it-IT" dirty="0" err="1">
                <a:solidFill>
                  <a:srgbClr val="0000FF"/>
                </a:solidFill>
              </a:rPr>
              <a:t>regression</a:t>
            </a:r>
            <a:r>
              <a:rPr lang="it-IT" dirty="0">
                <a:solidFill>
                  <a:srgbClr val="0000FF"/>
                </a:solidFill>
              </a:rPr>
              <a:t> (or </a:t>
            </a:r>
            <a:r>
              <a:rPr lang="it-IT" dirty="0" err="1">
                <a:solidFill>
                  <a:srgbClr val="0000FF"/>
                </a:solidFill>
              </a:rPr>
              <a:t>Tikhonov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regularization</a:t>
            </a:r>
            <a:r>
              <a:rPr lang="it-IT" dirty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it-IT" dirty="0" err="1">
                <a:solidFill>
                  <a:srgbClr val="0000FF"/>
                </a:solidFill>
              </a:rPr>
              <a:t>Drives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weights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closer</a:t>
            </a:r>
            <a:r>
              <a:rPr lang="it-IT" dirty="0">
                <a:solidFill>
                  <a:srgbClr val="0000FF"/>
                </a:solidFill>
              </a:rPr>
              <a:t> to the </a:t>
            </a:r>
            <a:r>
              <a:rPr lang="it-IT" dirty="0" err="1">
                <a:solidFill>
                  <a:srgbClr val="0000FF"/>
                </a:solidFill>
              </a:rPr>
              <a:t>origin</a:t>
            </a:r>
            <a:endParaRPr lang="it-IT" dirty="0">
              <a:solidFill>
                <a:srgbClr val="0000FF"/>
              </a:solidFill>
            </a:endParaRPr>
          </a:p>
          <a:p>
            <a:pPr lvl="1"/>
            <a:endParaRPr lang="it-IT" dirty="0">
              <a:solidFill>
                <a:srgbClr val="0000FF"/>
              </a:solidFill>
            </a:endParaRPr>
          </a:p>
          <a:p>
            <a:pPr lvl="1"/>
            <a:endParaRPr lang="it-IT" dirty="0">
              <a:solidFill>
                <a:srgbClr val="0000FF"/>
              </a:solidFill>
            </a:endParaRPr>
          </a:p>
          <a:p>
            <a:pPr lvl="1"/>
            <a:endParaRPr lang="it-IT" dirty="0">
              <a:solidFill>
                <a:srgbClr val="0000FF"/>
              </a:solidFill>
            </a:endParaRPr>
          </a:p>
          <a:p>
            <a:r>
              <a:rPr lang="it-IT" dirty="0" err="1">
                <a:solidFill>
                  <a:srgbClr val="0000FF"/>
                </a:solidFill>
              </a:rPr>
              <a:t>Objective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function</a:t>
            </a:r>
            <a:r>
              <a:rPr lang="it-IT" dirty="0">
                <a:solidFill>
                  <a:srgbClr val="0000FF"/>
                </a:solidFill>
              </a:rPr>
              <a:t> </a:t>
            </a:r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L</a:t>
            </a:r>
            <a:r>
              <a:rPr lang="en-US" baseline="-25000" dirty="0"/>
              <a:t>2</a:t>
            </a:r>
            <a:r>
              <a:rPr lang="en-US" dirty="0"/>
              <a:t> regularization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63A1982-13B2-0C43-8159-831802F6B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2348880"/>
            <a:ext cx="2628900" cy="5588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B8F60CF-32ED-394C-B094-E2ACB7DC4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150" y="3950321"/>
            <a:ext cx="6489700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61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0000FF"/>
                </a:solidFill>
              </a:rPr>
              <a:t>By </a:t>
            </a:r>
            <a:r>
              <a:rPr lang="it-IT" dirty="0" err="1">
                <a:solidFill>
                  <a:srgbClr val="0000FF"/>
                </a:solidFill>
              </a:rPr>
              <a:t>mean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squared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error</a:t>
            </a:r>
            <a:r>
              <a:rPr lang="it-IT" dirty="0">
                <a:solidFill>
                  <a:srgbClr val="0000FF"/>
                </a:solidFill>
              </a:rPr>
              <a:t>, the </a:t>
            </a:r>
            <a:r>
              <a:rPr lang="it-IT" dirty="0" err="1">
                <a:solidFill>
                  <a:srgbClr val="0000FF"/>
                </a:solidFill>
              </a:rPr>
              <a:t>approximation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is</a:t>
            </a:r>
            <a:r>
              <a:rPr lang="it-IT" dirty="0">
                <a:solidFill>
                  <a:srgbClr val="0000FF"/>
                </a:solidFill>
              </a:rPr>
              <a:t> </a:t>
            </a:r>
          </a:p>
          <a:p>
            <a:pPr lvl="1"/>
            <a:endParaRPr lang="it-IT" dirty="0">
              <a:solidFill>
                <a:srgbClr val="0000FF"/>
              </a:solidFill>
            </a:endParaRPr>
          </a:p>
          <a:p>
            <a:pPr lvl="1"/>
            <a:endParaRPr lang="it-IT" dirty="0">
              <a:solidFill>
                <a:srgbClr val="0000FF"/>
              </a:solidFill>
            </a:endParaRPr>
          </a:p>
          <a:p>
            <a:pPr lvl="1"/>
            <a:endParaRPr lang="it-IT" dirty="0">
              <a:solidFill>
                <a:srgbClr val="0000FF"/>
              </a:solidFill>
            </a:endParaRPr>
          </a:p>
          <a:p>
            <a:r>
              <a:rPr lang="it-IT" dirty="0">
                <a:solidFill>
                  <a:srgbClr val="0000FF"/>
                </a:solidFill>
              </a:rPr>
              <a:t>Minimum</a:t>
            </a:r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L</a:t>
            </a:r>
            <a:r>
              <a:rPr lang="en-US" baseline="-25000" dirty="0"/>
              <a:t>2</a:t>
            </a:r>
            <a:r>
              <a:rPr lang="en-US" dirty="0"/>
              <a:t> regularization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F7AD067-876B-8A4E-9853-8A3769655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888" y="1727850"/>
            <a:ext cx="6007100" cy="7747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79089F5-8D33-DC42-AF22-24B5FB792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100" y="3418764"/>
            <a:ext cx="42418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35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000FF"/>
                </a:solidFill>
              </a:rPr>
              <a:t>Gradient</a:t>
            </a:r>
            <a:endParaRPr lang="it-IT" dirty="0">
              <a:solidFill>
                <a:srgbClr val="0000FF"/>
              </a:solidFill>
            </a:endParaRPr>
          </a:p>
          <a:p>
            <a:pPr lvl="1"/>
            <a:endParaRPr lang="it-IT" dirty="0">
              <a:solidFill>
                <a:srgbClr val="0000FF"/>
              </a:solidFill>
            </a:endParaRPr>
          </a:p>
          <a:p>
            <a:pPr lvl="1"/>
            <a:endParaRPr lang="it-IT" dirty="0">
              <a:solidFill>
                <a:srgbClr val="0000FF"/>
              </a:solidFill>
            </a:endParaRPr>
          </a:p>
          <a:p>
            <a:pPr lvl="1"/>
            <a:endParaRPr lang="it-IT" dirty="0">
              <a:solidFill>
                <a:srgbClr val="0000FF"/>
              </a:solidFill>
            </a:endParaRPr>
          </a:p>
          <a:p>
            <a:r>
              <a:rPr lang="it-IT" dirty="0">
                <a:solidFill>
                  <a:srgbClr val="0000FF"/>
                </a:solidFill>
              </a:rPr>
              <a:t>Learning </a:t>
            </a:r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L</a:t>
            </a:r>
            <a:r>
              <a:rPr lang="en-US" baseline="-25000" dirty="0"/>
              <a:t>2</a:t>
            </a:r>
            <a:r>
              <a:rPr lang="en-US" dirty="0"/>
              <a:t> regularization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76E9934-0C81-7C40-93EF-BB19E1133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900" y="1586879"/>
            <a:ext cx="6680200" cy="9271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D58EED3-A406-4446-96B4-A2E2B3171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050" y="3659523"/>
            <a:ext cx="60579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93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L</a:t>
            </a:r>
            <a:r>
              <a:rPr lang="en-US" baseline="-25000" dirty="0"/>
              <a:t>2</a:t>
            </a:r>
            <a:r>
              <a:rPr lang="en-US" dirty="0"/>
              <a:t> regularization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E35FDDF-2D14-394E-B030-DFB63C3B4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0" y="1196752"/>
            <a:ext cx="4000500" cy="3276600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F1BA1EF-8F20-9D4E-A878-7557A9413BA5}"/>
              </a:ext>
            </a:extLst>
          </p:cNvPr>
          <p:cNvSpPr txBox="1"/>
          <p:nvPr/>
        </p:nvSpPr>
        <p:spPr>
          <a:xfrm>
            <a:off x="796264" y="4871615"/>
            <a:ext cx="7849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Illustration of the effect of a simple weight-decay </a:t>
            </a:r>
            <a:r>
              <a:rPr lang="en-GB" dirty="0" err="1">
                <a:solidFill>
                  <a:srgbClr val="0000FF"/>
                </a:solidFill>
              </a:rPr>
              <a:t>regularizer</a:t>
            </a:r>
            <a:r>
              <a:rPr lang="en-GB" dirty="0">
                <a:solidFill>
                  <a:srgbClr val="0000FF"/>
                </a:solidFill>
              </a:rPr>
              <a:t> on a quadratic </a:t>
            </a:r>
          </a:p>
          <a:p>
            <a:r>
              <a:rPr lang="en-GB" dirty="0">
                <a:solidFill>
                  <a:srgbClr val="0000FF"/>
                </a:solidFill>
              </a:rPr>
              <a:t>error function </a:t>
            </a:r>
          </a:p>
        </p:txBody>
      </p:sp>
    </p:spTree>
    <p:extLst>
      <p:ext uri="{BB962C8B-B14F-4D97-AF65-F5344CB8AC3E}">
        <p14:creationId xmlns:p14="http://schemas.microsoft.com/office/powerpoint/2010/main" val="782560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L</a:t>
            </a:r>
            <a:r>
              <a:rPr lang="en-US" baseline="-25000" dirty="0"/>
              <a:t>2</a:t>
            </a:r>
            <a:r>
              <a:rPr lang="en-US" dirty="0"/>
              <a:t> regularization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46DD461-C14E-3043-80AB-3F7D2D346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764704"/>
            <a:ext cx="4176464" cy="3118788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9D0FE320-6429-A343-AAA8-BB830A273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3423586"/>
            <a:ext cx="4555976" cy="3378042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9C91D78-7900-FE44-A60F-0A17D5ACAE08}"/>
              </a:ext>
            </a:extLst>
          </p:cNvPr>
          <p:cNvSpPr txBox="1"/>
          <p:nvPr/>
        </p:nvSpPr>
        <p:spPr>
          <a:xfrm>
            <a:off x="4716016" y="1052736"/>
            <a:ext cx="3294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Regularization parameter = 40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099530B-FBA6-9F4A-9831-47E692161899}"/>
              </a:ext>
            </a:extLst>
          </p:cNvPr>
          <p:cNvSpPr txBox="1"/>
          <p:nvPr/>
        </p:nvSpPr>
        <p:spPr>
          <a:xfrm>
            <a:off x="832539" y="6254766"/>
            <a:ext cx="3550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Regularization parameter = 1000</a:t>
            </a:r>
          </a:p>
        </p:txBody>
      </p:sp>
    </p:spTree>
    <p:extLst>
      <p:ext uri="{BB962C8B-B14F-4D97-AF65-F5344CB8AC3E}">
        <p14:creationId xmlns:p14="http://schemas.microsoft.com/office/powerpoint/2010/main" val="1265584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0000FF"/>
                </a:solidFill>
              </a:rPr>
              <a:t>Absolute </a:t>
            </a:r>
            <a:r>
              <a:rPr lang="it-IT" dirty="0" err="1">
                <a:solidFill>
                  <a:srgbClr val="0000FF"/>
                </a:solidFill>
              </a:rPr>
              <a:t>value</a:t>
            </a:r>
            <a:endParaRPr lang="it-IT" dirty="0">
              <a:solidFill>
                <a:srgbClr val="0000FF"/>
              </a:solidFill>
            </a:endParaRPr>
          </a:p>
          <a:p>
            <a:pPr marL="366713" lvl="1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pPr lvl="1"/>
            <a:endParaRPr lang="it-IT" dirty="0">
              <a:solidFill>
                <a:srgbClr val="0000FF"/>
              </a:solidFill>
            </a:endParaRPr>
          </a:p>
          <a:p>
            <a:pPr lvl="1"/>
            <a:endParaRPr lang="it-IT" dirty="0">
              <a:solidFill>
                <a:srgbClr val="0000FF"/>
              </a:solidFill>
            </a:endParaRPr>
          </a:p>
          <a:p>
            <a:r>
              <a:rPr lang="it-IT" dirty="0" err="1">
                <a:solidFill>
                  <a:srgbClr val="0000FF"/>
                </a:solidFill>
              </a:rPr>
              <a:t>Objective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function</a:t>
            </a: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r>
              <a:rPr lang="it-IT" dirty="0" err="1">
                <a:solidFill>
                  <a:srgbClr val="0000FF"/>
                </a:solidFill>
              </a:rPr>
              <a:t>Gradient</a:t>
            </a:r>
            <a:r>
              <a:rPr lang="it-IT" dirty="0">
                <a:solidFill>
                  <a:srgbClr val="0000FF"/>
                </a:solidFill>
              </a:rPr>
              <a:t>  </a:t>
            </a:r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L</a:t>
            </a:r>
            <a:r>
              <a:rPr lang="en-US" baseline="-25000" dirty="0"/>
              <a:t>1</a:t>
            </a:r>
            <a:r>
              <a:rPr lang="en-US" dirty="0"/>
              <a:t> regularization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91603C8-72D3-5643-A981-801E73447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1079" y="1484784"/>
            <a:ext cx="3914459" cy="115212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E68BB2B-E6BB-2047-875A-B802A16F3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608" y="3665255"/>
            <a:ext cx="5670783" cy="65214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5AC7ECE-230F-994D-BB50-E8808ACD9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5549" y="5408200"/>
            <a:ext cx="66929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277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3_asd">
  <a:themeElements>
    <a:clrScheme name="Lun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13_asd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Lun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36261</TotalTime>
  <Words>216</Words>
  <Application>Microsoft Macintosh PowerPoint</Application>
  <PresentationFormat>Presentazione su schermo (4:3)</PresentationFormat>
  <Paragraphs>97</Paragraphs>
  <Slides>13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0" baseType="lpstr">
      <vt:lpstr>Arial</vt:lpstr>
      <vt:lpstr>Calibri</vt:lpstr>
      <vt:lpstr>Comic Sans MS</vt:lpstr>
      <vt:lpstr>Tw Cen MT</vt:lpstr>
      <vt:lpstr>Wingdings</vt:lpstr>
      <vt:lpstr>Wingdings 2</vt:lpstr>
      <vt:lpstr>13_asd</vt:lpstr>
      <vt:lpstr>Presentazione standard di PowerPoint</vt:lpstr>
      <vt:lpstr>Question 17</vt:lpstr>
      <vt:lpstr>Regularization</vt:lpstr>
      <vt:lpstr>L2 regularization</vt:lpstr>
      <vt:lpstr>L2 regularization</vt:lpstr>
      <vt:lpstr>L2 regularization</vt:lpstr>
      <vt:lpstr>L2 regularization</vt:lpstr>
      <vt:lpstr>L2 regularization</vt:lpstr>
      <vt:lpstr>L1 regularization</vt:lpstr>
      <vt:lpstr>Constrained optimization</vt:lpstr>
      <vt:lpstr>Generalized Lagrangian</vt:lpstr>
      <vt:lpstr>Generalized Lagrangian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Angelo Ciaramella</cp:lastModifiedBy>
  <cp:revision>353</cp:revision>
  <dcterms:modified xsi:type="dcterms:W3CDTF">2023-02-04T20:15:05Z</dcterms:modified>
</cp:coreProperties>
</file>