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11"/>
  </p:notesMasterIdLst>
  <p:sldIdLst>
    <p:sldId id="286" r:id="rId2"/>
    <p:sldId id="298" r:id="rId3"/>
    <p:sldId id="391" r:id="rId4"/>
    <p:sldId id="392" r:id="rId5"/>
    <p:sldId id="361" r:id="rId6"/>
    <p:sldId id="393" r:id="rId7"/>
    <p:sldId id="394" r:id="rId8"/>
    <p:sldId id="395" r:id="rId9"/>
    <p:sldId id="425" r:id="rId10"/>
  </p:sldIdLst>
  <p:sldSz cx="9144000" cy="6858000" type="screen4x3"/>
  <p:notesSz cx="6794500" cy="99314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4614D2"/>
    <a:srgbClr val="006699"/>
    <a:srgbClr val="4507DF"/>
    <a:srgbClr val="0066CC"/>
    <a:srgbClr val="33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596" autoAdjust="0"/>
    <p:restoredTop sz="93061" autoAdjust="0"/>
  </p:normalViewPr>
  <p:slideViewPr>
    <p:cSldViewPr>
      <p:cViewPr varScale="1">
        <p:scale>
          <a:sx n="119" d="100"/>
          <a:sy n="119" d="100"/>
        </p:scale>
        <p:origin x="2304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2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113A91-428B-43A1-B121-A38FECBC4285}" type="datetimeFigureOut">
              <a:rPr lang="it-IT" smtClean="0"/>
              <a:pPr/>
              <a:t>04/02/23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0BF785-1ABB-4769-9A76-4D2C63D1EEC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055351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0BF785-1ABB-4769-9A76-4D2C63D1EEC5}" type="slidenum">
              <a:rPr lang="it-IT" smtClean="0"/>
              <a:pPr/>
              <a:t>1</a:t>
            </a:fld>
            <a:endParaRPr lang="it-IT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6E02C1B-8AA6-4175-A05C-09753A5FDD1B}" type="slidenum">
              <a:rPr lang="it-IT"/>
              <a:pPr/>
              <a:t>2</a:t>
            </a:fld>
            <a:endParaRPr lang="it-IT"/>
          </a:p>
        </p:txBody>
      </p:sp>
      <p:sp>
        <p:nvSpPr>
          <p:cNvPr id="128002" name="Text Box 2"/>
          <p:cNvSpPr txBox="1">
            <a:spLocks noChangeArrowheads="1"/>
          </p:cNvSpPr>
          <p:nvPr/>
        </p:nvSpPr>
        <p:spPr bwMode="auto">
          <a:xfrm>
            <a:off x="898070" y="744855"/>
            <a:ext cx="4999934" cy="3726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28003" name="Rectangle 3"/>
          <p:cNvSpPr txBox="1">
            <a:spLocks noGrp="1" noChangeArrowheads="1"/>
          </p:cNvSpPr>
          <p:nvPr>
            <p:ph type="body"/>
          </p:nvPr>
        </p:nvSpPr>
        <p:spPr>
          <a:xfrm>
            <a:off x="679450" y="4717416"/>
            <a:ext cx="5435600" cy="4472578"/>
          </a:xfrm>
          <a:ln/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6E02C1B-8AA6-4175-A05C-09753A5FDD1B}" type="slidenum">
              <a:rPr lang="it-IT"/>
              <a:pPr/>
              <a:t>9</a:t>
            </a:fld>
            <a:endParaRPr lang="it-IT"/>
          </a:p>
        </p:txBody>
      </p:sp>
      <p:sp>
        <p:nvSpPr>
          <p:cNvPr id="128002" name="Text Box 2"/>
          <p:cNvSpPr txBox="1">
            <a:spLocks noChangeArrowheads="1"/>
          </p:cNvSpPr>
          <p:nvPr/>
        </p:nvSpPr>
        <p:spPr bwMode="auto">
          <a:xfrm>
            <a:off x="898070" y="744855"/>
            <a:ext cx="4999934" cy="3726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28003" name="Rectangle 3"/>
          <p:cNvSpPr txBox="1">
            <a:spLocks noGrp="1" noChangeArrowheads="1"/>
          </p:cNvSpPr>
          <p:nvPr>
            <p:ph type="body"/>
          </p:nvPr>
        </p:nvSpPr>
        <p:spPr>
          <a:xfrm>
            <a:off x="679450" y="4717416"/>
            <a:ext cx="5435600" cy="4472578"/>
          </a:xfrm>
          <a:ln/>
        </p:spPr>
        <p:txBody>
          <a:bodyPr wrap="none" anchor="ctr"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745678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7" Type="http://schemas.openxmlformats.org/officeDocument/2006/relationships/image" Target="../media/image10.jpeg"/><Relationship Id="rId2" Type="http://schemas.openxmlformats.org/officeDocument/2006/relationships/image" Target="../media/image5.gi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gif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titolo">
    <p:bg>
      <p:bgPr>
        <a:blipFill dpi="0" rotWithShape="1">
          <a:blip r:embed="rId2">
            <a:alphaModFix amt="2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675714" y="0"/>
            <a:ext cx="2451100" cy="812800"/>
          </a:xfrm>
          <a:prstGeom prst="rect">
            <a:avLst/>
          </a:prstGeom>
        </p:spPr>
      </p:pic>
      <p:sp>
        <p:nvSpPr>
          <p:cNvPr id="6" name="CasellaDiTesto 5"/>
          <p:cNvSpPr txBox="1"/>
          <p:nvPr userDrawn="1"/>
        </p:nvSpPr>
        <p:spPr>
          <a:xfrm>
            <a:off x="32440" y="1658411"/>
            <a:ext cx="9111559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dirty="0">
                <a:solidFill>
                  <a:srgbClr val="0000FF"/>
                </a:solidFill>
              </a:rPr>
              <a:t>Machine Learning (Part II)</a:t>
            </a:r>
            <a:endParaRPr lang="it-IT" sz="4000" baseline="0" dirty="0">
              <a:solidFill>
                <a:srgbClr val="0000FF"/>
              </a:solidFill>
            </a:endParaRPr>
          </a:p>
          <a:p>
            <a:pPr algn="ctr"/>
            <a:endParaRPr lang="it-IT" sz="2000" baseline="0" dirty="0"/>
          </a:p>
          <a:p>
            <a:pPr algn="ctr"/>
            <a:endParaRPr lang="it-IT" sz="4000" baseline="0" dirty="0">
              <a:solidFill>
                <a:schemeClr val="tx1"/>
              </a:solidFill>
            </a:endParaRPr>
          </a:p>
          <a:p>
            <a:pPr algn="ctr"/>
            <a:r>
              <a:rPr lang="it-IT" sz="4000" baseline="0" dirty="0">
                <a:solidFill>
                  <a:srgbClr val="C00000"/>
                </a:solidFill>
              </a:rPr>
              <a:t>Test</a:t>
            </a:r>
          </a:p>
          <a:p>
            <a:pPr algn="ctr"/>
            <a:endParaRPr lang="it-IT" sz="2400" baseline="0" dirty="0"/>
          </a:p>
          <a:p>
            <a:pPr algn="ctr"/>
            <a:endParaRPr lang="it-IT" sz="2400" baseline="0" dirty="0"/>
          </a:p>
          <a:p>
            <a:pPr algn="ctr"/>
            <a:endParaRPr lang="it-IT" sz="2400" baseline="0" dirty="0"/>
          </a:p>
          <a:p>
            <a:pPr algn="ctr"/>
            <a:r>
              <a:rPr lang="it-IT" sz="2400" baseline="0" dirty="0">
                <a:solidFill>
                  <a:srgbClr val="0000FF"/>
                </a:solidFill>
              </a:rPr>
              <a:t>Angelo Ciaramella</a:t>
            </a:r>
          </a:p>
          <a:p>
            <a:pPr algn="ctr"/>
            <a:r>
              <a:rPr lang="it-IT" sz="2400" baseline="0" dirty="0">
                <a:solidFill>
                  <a:srgbClr val="800000"/>
                </a:solidFill>
              </a:rPr>
              <a:t>    </a:t>
            </a:r>
            <a:endParaRPr lang="it-IT" sz="2400" dirty="0">
              <a:solidFill>
                <a:srgbClr val="800000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ChangeArrowheads="1"/>
          </p:cNvSpPr>
          <p:nvPr userDrawn="1"/>
        </p:nvSpPr>
        <p:spPr bwMode="auto">
          <a:xfrm>
            <a:off x="71406" y="264368"/>
            <a:ext cx="500066" cy="6477000"/>
          </a:xfrm>
          <a:prstGeom prst="rect">
            <a:avLst/>
          </a:prstGeom>
          <a:gradFill rotWithShape="1">
            <a:gsLst>
              <a:gs pos="0">
                <a:srgbClr val="99CCFF">
                  <a:gamma/>
                  <a:tint val="50980"/>
                  <a:invGamma/>
                  <a:alpha val="0"/>
                </a:srgbClr>
              </a:gs>
              <a:gs pos="100000">
                <a:srgbClr val="99CC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it-IT" sz="200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0"/>
          </p:nvPr>
        </p:nvSpPr>
        <p:spPr bwMode="auto">
          <a:xfrm>
            <a:off x="7010432" y="6453212"/>
            <a:ext cx="2133600" cy="476250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="t" compatLnSpc="1">
            <a:prstTxWarp prst="textNoShape">
              <a:avLst/>
            </a:prstTxWarp>
          </a:bodyPr>
          <a:lstStyle>
            <a:lvl1pPr algn="r" eaLnBrk="1" fontAlgn="base" hangingPunct="1">
              <a:spcBef>
                <a:spcPct val="0"/>
              </a:spcBef>
              <a:spcAft>
                <a:spcPct val="0"/>
              </a:spcAft>
              <a:defRPr sz="14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B4BBDFFD-5F33-4B8C-96E8-C45530002C8F}" type="slidenum">
              <a:rPr lang="en-US"/>
              <a:pPr>
                <a:defRPr/>
              </a:pPr>
              <a:t>‹N›</a:t>
            </a:fld>
            <a:endParaRPr lang="en-US"/>
          </a:p>
        </p:txBody>
      </p:sp>
      <p:sp>
        <p:nvSpPr>
          <p:cNvPr id="12" name="Segnaposto contenuto 2"/>
          <p:cNvSpPr>
            <a:spLocks noGrp="1"/>
          </p:cNvSpPr>
          <p:nvPr>
            <p:ph idx="1"/>
          </p:nvPr>
        </p:nvSpPr>
        <p:spPr>
          <a:xfrm>
            <a:off x="571472" y="928670"/>
            <a:ext cx="8143932" cy="5500726"/>
          </a:xfrm>
        </p:spPr>
        <p:txBody>
          <a:bodyPr>
            <a:normAutofit/>
          </a:bodyPr>
          <a:lstStyle>
            <a:lvl1pPr>
              <a:buFontTx/>
              <a:buBlip>
                <a:blip r:embed="rId2"/>
              </a:buBlip>
              <a:defRPr sz="3000">
                <a:latin typeface="Tw Cen MT" pitchFamily="34" charset="0"/>
                <a:cs typeface="Times New Roman" pitchFamily="18" charset="0"/>
              </a:defRPr>
            </a:lvl1pPr>
            <a:lvl2pPr>
              <a:buFontTx/>
              <a:buBlip>
                <a:blip r:embed="rId3"/>
              </a:buBlip>
              <a:defRPr>
                <a:latin typeface="Tw Cen MT" pitchFamily="34" charset="0"/>
                <a:cs typeface="Times New Roman" pitchFamily="18" charset="0"/>
              </a:defRPr>
            </a:lvl2pPr>
            <a:lvl3pPr>
              <a:buFontTx/>
              <a:buBlip>
                <a:blip r:embed="rId4"/>
              </a:buBlip>
              <a:defRPr>
                <a:latin typeface="Tw Cen MT" pitchFamily="34" charset="0"/>
                <a:cs typeface="Times New Roman" pitchFamily="18" charset="0"/>
              </a:defRPr>
            </a:lvl3pPr>
            <a:lvl4pPr>
              <a:buFontTx/>
              <a:buBlip>
                <a:blip r:embed="rId5"/>
              </a:buBlip>
              <a:defRPr>
                <a:latin typeface="Tw Cen MT" pitchFamily="34" charset="0"/>
                <a:cs typeface="Times New Roman" pitchFamily="18" charset="0"/>
              </a:defRPr>
            </a:lvl4pPr>
            <a:lvl5pPr>
              <a:buFontTx/>
              <a:buBlip>
                <a:blip r:embed="rId6"/>
              </a:buBlip>
              <a:defRPr>
                <a:latin typeface="Tw Cen MT" pitchFamily="34" charset="0"/>
                <a:cs typeface="Times New Roman" pitchFamily="18" charset="0"/>
              </a:defRPr>
            </a:lvl5pPr>
          </a:lstStyle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13" name="CasellaDiTesto 9"/>
          <p:cNvSpPr txBox="1"/>
          <p:nvPr userDrawn="1"/>
        </p:nvSpPr>
        <p:spPr>
          <a:xfrm rot="16200000">
            <a:off x="-2503972" y="3351493"/>
            <a:ext cx="55007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800" dirty="0">
                <a:solidFill>
                  <a:srgbClr val="0000FF"/>
                </a:solidFill>
                <a:latin typeface="Tw Cen MT" pitchFamily="34" charset="0"/>
              </a:rPr>
              <a:t>ML</a:t>
            </a:r>
            <a:r>
              <a:rPr lang="it-IT" sz="1800" baseline="0" dirty="0">
                <a:solidFill>
                  <a:srgbClr val="0000FF"/>
                </a:solidFill>
                <a:latin typeface="Tw Cen MT" pitchFamily="34" charset="0"/>
              </a:rPr>
              <a:t> – </a:t>
            </a:r>
            <a:r>
              <a:rPr lang="it-IT" sz="1800" baseline="0" dirty="0" err="1">
                <a:solidFill>
                  <a:srgbClr val="0000FF"/>
                </a:solidFill>
                <a:latin typeface="Tw Cen MT" pitchFamily="34" charset="0"/>
              </a:rPr>
              <a:t>Verification</a:t>
            </a:r>
            <a:r>
              <a:rPr lang="it-IT" sz="1800" baseline="0" dirty="0">
                <a:solidFill>
                  <a:srgbClr val="0000FF"/>
                </a:solidFill>
                <a:latin typeface="Tw Cen MT" pitchFamily="34" charset="0"/>
              </a:rPr>
              <a:t> </a:t>
            </a:r>
            <a:r>
              <a:rPr lang="it-IT" sz="1800" baseline="0" dirty="0" err="1">
                <a:solidFill>
                  <a:srgbClr val="0000FF"/>
                </a:solidFill>
                <a:latin typeface="Tw Cen MT" pitchFamily="34" charset="0"/>
              </a:rPr>
              <a:t>tests</a:t>
            </a:r>
            <a:endParaRPr lang="it-IT" sz="1800" dirty="0">
              <a:solidFill>
                <a:srgbClr val="0000FF"/>
              </a:solidFill>
              <a:latin typeface="Tw Cen MT" pitchFamily="34" charset="0"/>
            </a:endParaRPr>
          </a:p>
        </p:txBody>
      </p:sp>
      <p:pic>
        <p:nvPicPr>
          <p:cNvPr id="14" name="Immagine 10" descr="kandinsky17.jpg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134938" y="6500834"/>
            <a:ext cx="365096" cy="281614"/>
          </a:xfrm>
          <a:prstGeom prst="rect">
            <a:avLst/>
          </a:prstGeom>
        </p:spPr>
      </p:pic>
      <p:sp>
        <p:nvSpPr>
          <p:cNvPr id="16" name="Line 2"/>
          <p:cNvSpPr>
            <a:spLocks noChangeShapeType="1"/>
          </p:cNvSpPr>
          <p:nvPr userDrawn="1"/>
        </p:nvSpPr>
        <p:spPr bwMode="auto">
          <a:xfrm>
            <a:off x="228600" y="685800"/>
            <a:ext cx="5456238" cy="1588"/>
          </a:xfrm>
          <a:prstGeom prst="line">
            <a:avLst/>
          </a:prstGeom>
          <a:noFill/>
          <a:ln w="101520">
            <a:solidFill>
              <a:srgbClr val="333399"/>
            </a:solidFill>
            <a:miter lim="800000"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17" name="Titolo 1"/>
          <p:cNvSpPr>
            <a:spLocks noGrp="1"/>
          </p:cNvSpPr>
          <p:nvPr>
            <p:ph type="title"/>
          </p:nvPr>
        </p:nvSpPr>
        <p:spPr>
          <a:xfrm>
            <a:off x="142844" y="29048"/>
            <a:ext cx="8470931" cy="584775"/>
          </a:xfrm>
        </p:spPr>
        <p:txBody>
          <a:bodyPr/>
          <a:lstStyle>
            <a:lvl1pPr algn="l">
              <a:defRPr sz="3200">
                <a:solidFill>
                  <a:srgbClr val="0000FF"/>
                </a:solidFill>
                <a:latin typeface="Comic Sans MS" pitchFamily="66" charset="0"/>
              </a:defRPr>
            </a:lvl1pPr>
          </a:lstStyle>
          <a:p>
            <a:r>
              <a:rPr lang="it-IT" dirty="0"/>
              <a:t>Fare clic per modificare lo stile del titolo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egnaposto titolo 21"/>
          <p:cNvSpPr>
            <a:spLocks noGrp="1"/>
          </p:cNvSpPr>
          <p:nvPr>
            <p:ph type="title"/>
          </p:nvPr>
        </p:nvSpPr>
        <p:spPr bwMode="auto">
          <a:xfrm>
            <a:off x="609600" y="7938"/>
            <a:ext cx="8153400" cy="144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12291" name="Segnaposto testo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259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US" dirty="0"/>
          </a:p>
        </p:txBody>
      </p:sp>
      <p:sp>
        <p:nvSpPr>
          <p:cNvPr id="10" name="Rectangle 12"/>
          <p:cNvSpPr>
            <a:spLocks noGrp="1" noChangeArrowheads="1"/>
          </p:cNvSpPr>
          <p:nvPr>
            <p:ph type="sldNum" sz="quarter" idx="4"/>
          </p:nvPr>
        </p:nvSpPr>
        <p:spPr>
          <a:xfrm>
            <a:off x="0" y="1271588"/>
            <a:ext cx="533400" cy="292100"/>
          </a:xfrm>
          <a:prstGeom prst="rect">
            <a:avLst/>
          </a:prstGeom>
        </p:spPr>
        <p:txBody>
          <a:bodyPr vert="horz" anchor="ctr" anchorCtr="0">
            <a:spAutoFit/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 b="1" u="none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870A50C4-73D1-422B-A187-AA4FA0AFFFC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Arial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A5AB81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iff"/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iff"/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iff"/><Relationship Id="rId2" Type="http://schemas.openxmlformats.org/officeDocument/2006/relationships/image" Target="../media/image18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 err="1"/>
              <a:t>Regularization</a:t>
            </a:r>
            <a:endParaRPr lang="it-IT" dirty="0"/>
          </a:p>
          <a:p>
            <a:pPr marL="0" indent="0">
              <a:buNone/>
            </a:pPr>
            <a:endParaRPr lang="en-US" dirty="0">
              <a:solidFill>
                <a:srgbClr val="0000FF"/>
              </a:solidFill>
            </a:endParaRPr>
          </a:p>
          <a:p>
            <a:r>
              <a:rPr lang="en-US" dirty="0">
                <a:solidFill>
                  <a:srgbClr val="C00000"/>
                </a:solidFill>
              </a:rPr>
              <a:t>Question</a:t>
            </a:r>
          </a:p>
          <a:p>
            <a:pPr lvl="1"/>
            <a:r>
              <a:rPr lang="en-US" dirty="0">
                <a:solidFill>
                  <a:srgbClr val="0000FF"/>
                </a:solidFill>
              </a:rPr>
              <a:t>Explain the bias and variance dilemma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itolo 5"/>
          <p:cNvSpPr>
            <a:spLocks noGrp="1"/>
          </p:cNvSpPr>
          <p:nvPr>
            <p:ph type="title"/>
          </p:nvPr>
        </p:nvSpPr>
        <p:spPr>
          <a:xfrm>
            <a:off x="142844" y="29047"/>
            <a:ext cx="8470931" cy="584776"/>
          </a:xfrm>
        </p:spPr>
        <p:txBody>
          <a:bodyPr/>
          <a:lstStyle/>
          <a:p>
            <a:r>
              <a:rPr lang="en-US" dirty="0"/>
              <a:t>Question 16</a:t>
            </a:r>
          </a:p>
        </p:txBody>
      </p:sp>
      <p:sp>
        <p:nvSpPr>
          <p:cNvPr id="126979" name="Line 3"/>
          <p:cNvSpPr>
            <a:spLocks noChangeShapeType="1"/>
          </p:cNvSpPr>
          <p:nvPr/>
        </p:nvSpPr>
        <p:spPr bwMode="auto">
          <a:xfrm>
            <a:off x="228600" y="685800"/>
            <a:ext cx="5456238" cy="1588"/>
          </a:xfrm>
          <a:prstGeom prst="line">
            <a:avLst/>
          </a:prstGeom>
          <a:noFill/>
          <a:ln w="101520">
            <a:solidFill>
              <a:srgbClr val="333399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2" name="CasellaDiTesto 1"/>
          <p:cNvSpPr txBox="1"/>
          <p:nvPr/>
        </p:nvSpPr>
        <p:spPr>
          <a:xfrm>
            <a:off x="3810281" y="-35125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285355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BC00C6FC-1A7E-BB47-B05F-0AE1B2674A3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BBDFFD-5F33-4B8C-96E8-C45530002C8F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73C8AA9-4657-CE4E-8884-7725C22D08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 err="1">
                <a:solidFill>
                  <a:srgbClr val="0000FF"/>
                </a:solidFill>
              </a:rPr>
              <a:t>Problem</a:t>
            </a:r>
            <a:endParaRPr lang="it-IT" dirty="0">
              <a:solidFill>
                <a:srgbClr val="0000FF"/>
              </a:solidFill>
            </a:endParaRPr>
          </a:p>
          <a:p>
            <a:pPr lvl="1"/>
            <a:r>
              <a:rPr lang="it-IT" dirty="0" err="1">
                <a:solidFill>
                  <a:srgbClr val="0000FF"/>
                </a:solidFill>
              </a:rPr>
              <a:t>Generalization</a:t>
            </a:r>
            <a:endParaRPr lang="it-IT" dirty="0">
              <a:solidFill>
                <a:srgbClr val="0000FF"/>
              </a:solidFill>
            </a:endParaRPr>
          </a:p>
          <a:p>
            <a:pPr lvl="1"/>
            <a:r>
              <a:rPr lang="it-IT" dirty="0"/>
              <a:t>How to </a:t>
            </a:r>
            <a:r>
              <a:rPr lang="it-IT" dirty="0" err="1"/>
              <a:t>make</a:t>
            </a:r>
            <a:r>
              <a:rPr lang="it-IT" dirty="0"/>
              <a:t> an </a:t>
            </a:r>
            <a:r>
              <a:rPr lang="it-IT" dirty="0" err="1"/>
              <a:t>algorithm</a:t>
            </a:r>
            <a:r>
              <a:rPr lang="it-IT" dirty="0"/>
              <a:t> </a:t>
            </a:r>
            <a:r>
              <a:rPr lang="it-IT" dirty="0" err="1"/>
              <a:t>that</a:t>
            </a:r>
            <a:r>
              <a:rPr lang="it-IT" dirty="0"/>
              <a:t> </a:t>
            </a:r>
            <a:r>
              <a:rPr lang="it-IT" dirty="0" err="1"/>
              <a:t>will</a:t>
            </a:r>
            <a:r>
              <a:rPr lang="it-IT" dirty="0"/>
              <a:t> </a:t>
            </a:r>
            <a:r>
              <a:rPr lang="it-IT" dirty="0" err="1">
                <a:solidFill>
                  <a:srgbClr val="0000FF"/>
                </a:solidFill>
              </a:rPr>
              <a:t>perform</a:t>
            </a:r>
            <a:r>
              <a:rPr lang="it-IT" dirty="0"/>
              <a:t> </a:t>
            </a:r>
            <a:r>
              <a:rPr lang="it-IT" dirty="0" err="1"/>
              <a:t>well</a:t>
            </a:r>
            <a:r>
              <a:rPr lang="it-IT" dirty="0"/>
              <a:t> </a:t>
            </a:r>
            <a:r>
              <a:rPr lang="it-IT" dirty="0" err="1"/>
              <a:t>not</a:t>
            </a:r>
            <a:r>
              <a:rPr lang="it-IT" dirty="0"/>
              <a:t> just on the training data</a:t>
            </a:r>
          </a:p>
          <a:p>
            <a:pPr marL="0" indent="0">
              <a:buNone/>
            </a:pPr>
            <a:endParaRPr lang="it-IT" dirty="0">
              <a:solidFill>
                <a:srgbClr val="C00000"/>
              </a:solidFill>
            </a:endParaRPr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8878E2F8-CAC8-054E-A082-CEDF53CE7F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44" y="29048"/>
            <a:ext cx="8470931" cy="584775"/>
          </a:xfrm>
        </p:spPr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FCFC3510-0A61-EA49-818B-C4B815A6E059}"/>
              </a:ext>
            </a:extLst>
          </p:cNvPr>
          <p:cNvSpPr txBox="1"/>
          <p:nvPr/>
        </p:nvSpPr>
        <p:spPr>
          <a:xfrm>
            <a:off x="2070872" y="5944557"/>
            <a:ext cx="1184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0000FF"/>
                </a:solidFill>
              </a:rPr>
              <a:t>overfitting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065C8D61-DC72-834F-8554-982ECC3A56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4628" y="3229708"/>
            <a:ext cx="4710776" cy="3599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420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BC00C6FC-1A7E-BB47-B05F-0AE1B2674A3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BBDFFD-5F33-4B8C-96E8-C45530002C8F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73C8AA9-4657-CE4E-8884-7725C22D08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it-IT" dirty="0" err="1">
                <a:solidFill>
                  <a:srgbClr val="0000FF"/>
                </a:solidFill>
              </a:rPr>
              <a:t>Generalization</a:t>
            </a:r>
            <a:endParaRPr lang="it-IT" dirty="0">
              <a:solidFill>
                <a:srgbClr val="0000FF"/>
              </a:solidFill>
            </a:endParaRPr>
          </a:p>
          <a:p>
            <a:pPr lvl="1"/>
            <a:r>
              <a:rPr lang="it-IT" dirty="0" err="1">
                <a:solidFill>
                  <a:srgbClr val="0000FF"/>
                </a:solidFill>
              </a:rPr>
              <a:t>Bias-variance</a:t>
            </a:r>
            <a:r>
              <a:rPr lang="it-IT" dirty="0">
                <a:solidFill>
                  <a:srgbClr val="0000FF"/>
                </a:solidFill>
              </a:rPr>
              <a:t> </a:t>
            </a:r>
            <a:r>
              <a:rPr lang="it-IT" dirty="0" err="1">
                <a:solidFill>
                  <a:srgbClr val="0000FF"/>
                </a:solidFill>
              </a:rPr>
              <a:t>trade</a:t>
            </a:r>
            <a:r>
              <a:rPr lang="it-IT" dirty="0">
                <a:solidFill>
                  <a:srgbClr val="0000FF"/>
                </a:solidFill>
              </a:rPr>
              <a:t>-off</a:t>
            </a:r>
          </a:p>
          <a:p>
            <a:pPr lvl="2"/>
            <a:r>
              <a:rPr lang="it-IT" dirty="0">
                <a:solidFill>
                  <a:srgbClr val="0000FF"/>
                </a:solidFill>
              </a:rPr>
              <a:t>Model </a:t>
            </a:r>
            <a:r>
              <a:rPr lang="it-IT" dirty="0" err="1">
                <a:solidFill>
                  <a:srgbClr val="0000FF"/>
                </a:solidFill>
              </a:rPr>
              <a:t>simple</a:t>
            </a:r>
            <a:r>
              <a:rPr lang="it-IT" dirty="0">
                <a:solidFill>
                  <a:srgbClr val="0000FF"/>
                </a:solidFill>
              </a:rPr>
              <a:t> and </a:t>
            </a:r>
            <a:r>
              <a:rPr lang="it-IT" dirty="0" err="1">
                <a:solidFill>
                  <a:srgbClr val="0000FF"/>
                </a:solidFill>
              </a:rPr>
              <a:t>inflexible</a:t>
            </a:r>
            <a:r>
              <a:rPr lang="it-IT" dirty="0">
                <a:solidFill>
                  <a:srgbClr val="0000FF"/>
                </a:solidFill>
              </a:rPr>
              <a:t> – large </a:t>
            </a:r>
            <a:r>
              <a:rPr lang="it-IT" dirty="0" err="1">
                <a:solidFill>
                  <a:srgbClr val="0000FF"/>
                </a:solidFill>
              </a:rPr>
              <a:t>bias</a:t>
            </a:r>
            <a:endParaRPr lang="it-IT" dirty="0">
              <a:solidFill>
                <a:srgbClr val="0000FF"/>
              </a:solidFill>
            </a:endParaRPr>
          </a:p>
          <a:p>
            <a:pPr lvl="2"/>
            <a:r>
              <a:rPr lang="it-IT" dirty="0">
                <a:solidFill>
                  <a:srgbClr val="0000FF"/>
                </a:solidFill>
              </a:rPr>
              <a:t>Model </a:t>
            </a:r>
            <a:r>
              <a:rPr lang="it-IT" dirty="0" err="1">
                <a:solidFill>
                  <a:srgbClr val="0000FF"/>
                </a:solidFill>
              </a:rPr>
              <a:t>too</a:t>
            </a:r>
            <a:r>
              <a:rPr lang="it-IT" dirty="0">
                <a:solidFill>
                  <a:srgbClr val="0000FF"/>
                </a:solidFill>
              </a:rPr>
              <a:t> </a:t>
            </a:r>
            <a:r>
              <a:rPr lang="it-IT" dirty="0" err="1">
                <a:solidFill>
                  <a:srgbClr val="0000FF"/>
                </a:solidFill>
              </a:rPr>
              <a:t>much</a:t>
            </a:r>
            <a:r>
              <a:rPr lang="it-IT" dirty="0">
                <a:solidFill>
                  <a:srgbClr val="0000FF"/>
                </a:solidFill>
              </a:rPr>
              <a:t> </a:t>
            </a:r>
            <a:r>
              <a:rPr lang="it-IT" dirty="0" err="1">
                <a:solidFill>
                  <a:srgbClr val="0000FF"/>
                </a:solidFill>
              </a:rPr>
              <a:t>flexibility</a:t>
            </a:r>
            <a:r>
              <a:rPr lang="it-IT" dirty="0">
                <a:solidFill>
                  <a:srgbClr val="0000FF"/>
                </a:solidFill>
              </a:rPr>
              <a:t> – large </a:t>
            </a:r>
            <a:r>
              <a:rPr lang="it-IT" dirty="0" err="1">
                <a:solidFill>
                  <a:srgbClr val="0000FF"/>
                </a:solidFill>
              </a:rPr>
              <a:t>variance</a:t>
            </a:r>
            <a:endParaRPr lang="it-IT" dirty="0">
              <a:solidFill>
                <a:srgbClr val="0000FF"/>
              </a:solidFill>
            </a:endParaRPr>
          </a:p>
          <a:p>
            <a:pPr lvl="1"/>
            <a:endParaRPr lang="it-IT" dirty="0">
              <a:solidFill>
                <a:srgbClr val="0000FF"/>
              </a:solidFill>
            </a:endParaRPr>
          </a:p>
          <a:p>
            <a:pPr lvl="1"/>
            <a:r>
              <a:rPr lang="it-IT" dirty="0" err="1">
                <a:solidFill>
                  <a:srgbClr val="0000FF"/>
                </a:solidFill>
              </a:rPr>
              <a:t>Controlling</a:t>
            </a:r>
            <a:r>
              <a:rPr lang="it-IT" dirty="0">
                <a:solidFill>
                  <a:srgbClr val="0000FF"/>
                </a:solidFill>
              </a:rPr>
              <a:t> the </a:t>
            </a:r>
            <a:r>
              <a:rPr lang="it-IT" dirty="0" err="1">
                <a:solidFill>
                  <a:srgbClr val="0000FF"/>
                </a:solidFill>
              </a:rPr>
              <a:t>effective</a:t>
            </a:r>
            <a:r>
              <a:rPr lang="it-IT" dirty="0">
                <a:solidFill>
                  <a:srgbClr val="0000FF"/>
                </a:solidFill>
              </a:rPr>
              <a:t> </a:t>
            </a:r>
            <a:r>
              <a:rPr lang="it-IT" dirty="0" err="1">
                <a:solidFill>
                  <a:srgbClr val="0000FF"/>
                </a:solidFill>
              </a:rPr>
              <a:t>complexity</a:t>
            </a:r>
            <a:r>
              <a:rPr lang="it-IT" dirty="0">
                <a:solidFill>
                  <a:srgbClr val="0000FF"/>
                </a:solidFill>
              </a:rPr>
              <a:t> of the model</a:t>
            </a:r>
          </a:p>
          <a:p>
            <a:pPr lvl="2"/>
            <a:r>
              <a:rPr lang="it-IT" dirty="0" err="1">
                <a:solidFill>
                  <a:srgbClr val="0000FF"/>
                </a:solidFill>
              </a:rPr>
              <a:t>NNs</a:t>
            </a:r>
            <a:r>
              <a:rPr lang="it-IT" dirty="0">
                <a:solidFill>
                  <a:srgbClr val="0000FF"/>
                </a:solidFill>
              </a:rPr>
              <a:t> – </a:t>
            </a:r>
            <a:r>
              <a:rPr lang="it-IT" dirty="0" err="1">
                <a:solidFill>
                  <a:srgbClr val="0000FF"/>
                </a:solidFill>
              </a:rPr>
              <a:t>number</a:t>
            </a:r>
            <a:r>
              <a:rPr lang="it-IT" dirty="0">
                <a:solidFill>
                  <a:srgbClr val="0000FF"/>
                </a:solidFill>
              </a:rPr>
              <a:t> of </a:t>
            </a:r>
            <a:r>
              <a:rPr lang="it-IT" dirty="0" err="1">
                <a:solidFill>
                  <a:srgbClr val="0000FF"/>
                </a:solidFill>
              </a:rPr>
              <a:t>adaptive</a:t>
            </a:r>
            <a:r>
              <a:rPr lang="it-IT" dirty="0">
                <a:solidFill>
                  <a:srgbClr val="0000FF"/>
                </a:solidFill>
              </a:rPr>
              <a:t> </a:t>
            </a:r>
            <a:r>
              <a:rPr lang="it-IT" dirty="0" err="1">
                <a:solidFill>
                  <a:srgbClr val="0000FF"/>
                </a:solidFill>
              </a:rPr>
              <a:t>parameters</a:t>
            </a:r>
            <a:r>
              <a:rPr lang="it-IT" dirty="0">
                <a:solidFill>
                  <a:srgbClr val="0000FF"/>
                </a:solidFill>
              </a:rPr>
              <a:t> </a:t>
            </a:r>
          </a:p>
          <a:p>
            <a:endParaRPr lang="it-IT" dirty="0">
              <a:solidFill>
                <a:srgbClr val="0000FF"/>
              </a:solidFill>
            </a:endParaRPr>
          </a:p>
          <a:p>
            <a:r>
              <a:rPr lang="it-IT" dirty="0" err="1">
                <a:solidFill>
                  <a:srgbClr val="0000FF"/>
                </a:solidFill>
              </a:rPr>
              <a:t>Regularization</a:t>
            </a:r>
            <a:endParaRPr lang="it-IT" dirty="0">
              <a:solidFill>
                <a:srgbClr val="0000FF"/>
              </a:solidFill>
            </a:endParaRPr>
          </a:p>
          <a:p>
            <a:pPr lvl="1"/>
            <a:r>
              <a:rPr lang="it-IT" dirty="0" err="1">
                <a:solidFill>
                  <a:srgbClr val="0000FF"/>
                </a:solidFill>
              </a:rPr>
              <a:t>Controlling</a:t>
            </a:r>
            <a:r>
              <a:rPr lang="it-IT" dirty="0">
                <a:solidFill>
                  <a:srgbClr val="0000FF"/>
                </a:solidFill>
              </a:rPr>
              <a:t> the </a:t>
            </a:r>
            <a:r>
              <a:rPr lang="it-IT" dirty="0" err="1">
                <a:solidFill>
                  <a:srgbClr val="0000FF"/>
                </a:solidFill>
              </a:rPr>
              <a:t>complexity</a:t>
            </a:r>
            <a:r>
              <a:rPr lang="it-IT" dirty="0">
                <a:solidFill>
                  <a:srgbClr val="0000FF"/>
                </a:solidFill>
              </a:rPr>
              <a:t> of the model </a:t>
            </a:r>
          </a:p>
          <a:p>
            <a:pPr lvl="1"/>
            <a:r>
              <a:rPr lang="it-IT" dirty="0" err="1">
                <a:solidFill>
                  <a:srgbClr val="0000FF"/>
                </a:solidFill>
              </a:rPr>
              <a:t>Addition</a:t>
            </a:r>
            <a:r>
              <a:rPr lang="it-IT" dirty="0">
                <a:solidFill>
                  <a:srgbClr val="0000FF"/>
                </a:solidFill>
              </a:rPr>
              <a:t> of a </a:t>
            </a:r>
            <a:r>
              <a:rPr lang="it-IT" dirty="0" err="1">
                <a:solidFill>
                  <a:srgbClr val="0000FF"/>
                </a:solidFill>
              </a:rPr>
              <a:t>penality</a:t>
            </a:r>
            <a:r>
              <a:rPr lang="it-IT" dirty="0">
                <a:solidFill>
                  <a:srgbClr val="0000FF"/>
                </a:solidFill>
              </a:rPr>
              <a:t> </a:t>
            </a:r>
            <a:r>
              <a:rPr lang="it-IT" dirty="0" err="1">
                <a:solidFill>
                  <a:srgbClr val="0000FF"/>
                </a:solidFill>
              </a:rPr>
              <a:t>term</a:t>
            </a:r>
            <a:endParaRPr lang="it-IT" dirty="0">
              <a:solidFill>
                <a:srgbClr val="0000FF"/>
              </a:solidFill>
            </a:endParaRPr>
          </a:p>
          <a:p>
            <a:pPr lvl="1"/>
            <a:r>
              <a:rPr lang="it-IT" dirty="0">
                <a:solidFill>
                  <a:srgbClr val="0000FF"/>
                </a:solidFill>
              </a:rPr>
              <a:t>Cross-</a:t>
            </a:r>
            <a:r>
              <a:rPr lang="it-IT" dirty="0" err="1">
                <a:solidFill>
                  <a:srgbClr val="0000FF"/>
                </a:solidFill>
              </a:rPr>
              <a:t>validation</a:t>
            </a:r>
            <a:r>
              <a:rPr lang="it-IT" dirty="0">
                <a:solidFill>
                  <a:srgbClr val="0000FF"/>
                </a:solidFill>
              </a:rPr>
              <a:t>  </a:t>
            </a:r>
          </a:p>
          <a:p>
            <a:pPr marL="0" indent="0">
              <a:buNone/>
            </a:pPr>
            <a:r>
              <a:rPr lang="it-IT" dirty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8878E2F8-CAC8-054E-A082-CEDF53CE7F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44" y="29048"/>
            <a:ext cx="8470931" cy="584775"/>
          </a:xfrm>
        </p:spPr>
        <p:txBody>
          <a:bodyPr/>
          <a:lstStyle/>
          <a:p>
            <a:r>
              <a:rPr lang="en-US" dirty="0"/>
              <a:t>Introduction</a:t>
            </a:r>
          </a:p>
        </p:txBody>
      </p:sp>
    </p:spTree>
    <p:extLst>
      <p:ext uri="{BB962C8B-B14F-4D97-AF65-F5344CB8AC3E}">
        <p14:creationId xmlns:p14="http://schemas.microsoft.com/office/powerpoint/2010/main" val="18110452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BC00C6FC-1A7E-BB47-B05F-0AE1B2674A3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BBDFFD-5F33-4B8C-96E8-C45530002C8F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73C8AA9-4657-CE4E-8884-7725C22D08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>
                <a:solidFill>
                  <a:srgbClr val="0000FF"/>
                </a:solidFill>
              </a:rPr>
              <a:t>MLP</a:t>
            </a:r>
          </a:p>
          <a:p>
            <a:pPr lvl="1"/>
            <a:r>
              <a:rPr lang="it-IT" dirty="0">
                <a:solidFill>
                  <a:srgbClr val="0000FF"/>
                </a:solidFill>
              </a:rPr>
              <a:t>Sum-of-</a:t>
            </a:r>
            <a:r>
              <a:rPr lang="it-IT" dirty="0" err="1">
                <a:solidFill>
                  <a:srgbClr val="0000FF"/>
                </a:solidFill>
              </a:rPr>
              <a:t>squares</a:t>
            </a:r>
            <a:r>
              <a:rPr lang="it-IT" dirty="0">
                <a:solidFill>
                  <a:srgbClr val="0000FF"/>
                </a:solidFill>
              </a:rPr>
              <a:t> </a:t>
            </a:r>
            <a:r>
              <a:rPr lang="it-IT" dirty="0" err="1">
                <a:solidFill>
                  <a:srgbClr val="0000FF"/>
                </a:solidFill>
              </a:rPr>
              <a:t>error</a:t>
            </a:r>
            <a:r>
              <a:rPr lang="it-IT" dirty="0">
                <a:solidFill>
                  <a:srgbClr val="0000FF"/>
                </a:solidFill>
              </a:rPr>
              <a:t> </a:t>
            </a:r>
            <a:r>
              <a:rPr lang="it-IT" dirty="0" err="1">
                <a:solidFill>
                  <a:srgbClr val="0000FF"/>
                </a:solidFill>
              </a:rPr>
              <a:t>function</a:t>
            </a:r>
            <a:endParaRPr lang="it-IT" dirty="0">
              <a:solidFill>
                <a:srgbClr val="0000FF"/>
              </a:solidFill>
            </a:endParaRPr>
          </a:p>
          <a:p>
            <a:pPr lvl="1"/>
            <a:r>
              <a:rPr lang="it-IT" dirty="0">
                <a:solidFill>
                  <a:srgbClr val="0000FF"/>
                </a:solidFill>
              </a:rPr>
              <a:t>Single output</a:t>
            </a:r>
          </a:p>
          <a:p>
            <a:pPr lvl="1"/>
            <a:endParaRPr lang="it-IT" dirty="0">
              <a:solidFill>
                <a:srgbClr val="0000FF"/>
              </a:solidFill>
            </a:endParaRPr>
          </a:p>
          <a:p>
            <a:r>
              <a:rPr lang="it-IT" dirty="0">
                <a:solidFill>
                  <a:srgbClr val="0000FF"/>
                </a:solidFill>
              </a:rPr>
              <a:t>In the </a:t>
            </a:r>
            <a:r>
              <a:rPr lang="it-IT" dirty="0" err="1">
                <a:solidFill>
                  <a:srgbClr val="0000FF"/>
                </a:solidFill>
              </a:rPr>
              <a:t>limit</a:t>
            </a:r>
            <a:r>
              <a:rPr lang="it-IT" dirty="0">
                <a:solidFill>
                  <a:srgbClr val="0000FF"/>
                </a:solidFill>
              </a:rPr>
              <a:t> of an infinite data set</a:t>
            </a:r>
          </a:p>
          <a:p>
            <a:pPr marL="0" indent="0">
              <a:buNone/>
            </a:pPr>
            <a:endParaRPr lang="it-IT" dirty="0">
              <a:solidFill>
                <a:srgbClr val="C00000"/>
              </a:solidFill>
            </a:endParaRPr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8878E2F8-CAC8-054E-A082-CEDF53CE7F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44" y="29048"/>
            <a:ext cx="8470931" cy="584775"/>
          </a:xfrm>
        </p:spPr>
        <p:txBody>
          <a:bodyPr/>
          <a:lstStyle/>
          <a:p>
            <a:r>
              <a:rPr lang="en-US" dirty="0"/>
              <a:t>Bias and variance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4FDD63DB-62CF-DD4E-8499-F4C11AC67E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3590753"/>
            <a:ext cx="4902284" cy="2163578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B477BE7A-1C7E-4A4B-9E79-FFCCAE837B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7624" y="5915764"/>
            <a:ext cx="2590800" cy="711200"/>
          </a:xfrm>
          <a:prstGeom prst="rect">
            <a:avLst/>
          </a:prstGeo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7C72A62B-E7E8-B741-8F7D-55FD773FF161}"/>
              </a:ext>
            </a:extLst>
          </p:cNvPr>
          <p:cNvSpPr txBox="1"/>
          <p:nvPr/>
        </p:nvSpPr>
        <p:spPr>
          <a:xfrm>
            <a:off x="3793172" y="6140781"/>
            <a:ext cx="35958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0000FF"/>
                </a:solidFill>
              </a:rPr>
              <a:t>conditional average or regression</a:t>
            </a:r>
          </a:p>
        </p:txBody>
      </p:sp>
    </p:spTree>
    <p:extLst>
      <p:ext uri="{BB962C8B-B14F-4D97-AF65-F5344CB8AC3E}">
        <p14:creationId xmlns:p14="http://schemas.microsoft.com/office/powerpoint/2010/main" val="11376992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BC00C6FC-1A7E-BB47-B05F-0AE1B2674A3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BBDFFD-5F33-4B8C-96E8-C45530002C8F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73C8AA9-4657-CE4E-8884-7725C22D08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 err="1">
                <a:solidFill>
                  <a:srgbClr val="0000FF"/>
                </a:solidFill>
              </a:rPr>
              <a:t>Practical</a:t>
            </a:r>
            <a:r>
              <a:rPr lang="it-IT" dirty="0">
                <a:solidFill>
                  <a:srgbClr val="0000FF"/>
                </a:solidFill>
              </a:rPr>
              <a:t> situation</a:t>
            </a:r>
          </a:p>
          <a:p>
            <a:pPr lvl="1"/>
            <a:r>
              <a:rPr lang="it-IT" dirty="0">
                <a:solidFill>
                  <a:srgbClr val="0000FF"/>
                </a:solidFill>
              </a:rPr>
              <a:t>finite training set </a:t>
            </a:r>
            <a:r>
              <a:rPr lang="it-IT" i="1" dirty="0">
                <a:solidFill>
                  <a:srgbClr val="0000FF"/>
                </a:solidFill>
              </a:rPr>
              <a:t>D</a:t>
            </a:r>
            <a:r>
              <a:rPr lang="it-IT" dirty="0">
                <a:solidFill>
                  <a:srgbClr val="0000FF"/>
                </a:solidFill>
              </a:rPr>
              <a:t> of </a:t>
            </a:r>
            <a:r>
              <a:rPr lang="it-IT" i="1" dirty="0" err="1">
                <a:solidFill>
                  <a:srgbClr val="0000FF"/>
                </a:solidFill>
              </a:rPr>
              <a:t>N</a:t>
            </a:r>
            <a:r>
              <a:rPr lang="it-IT" dirty="0">
                <a:solidFill>
                  <a:srgbClr val="0000FF"/>
                </a:solidFill>
              </a:rPr>
              <a:t> </a:t>
            </a:r>
            <a:r>
              <a:rPr lang="it-IT" dirty="0" err="1">
                <a:solidFill>
                  <a:srgbClr val="0000FF"/>
                </a:solidFill>
              </a:rPr>
              <a:t>patterns</a:t>
            </a:r>
            <a:r>
              <a:rPr lang="it-IT" i="1" dirty="0">
                <a:solidFill>
                  <a:srgbClr val="0000FF"/>
                </a:solidFill>
              </a:rPr>
              <a:t> </a:t>
            </a:r>
          </a:p>
          <a:p>
            <a:endParaRPr lang="it-IT" i="1" dirty="0">
              <a:solidFill>
                <a:srgbClr val="0000FF"/>
              </a:solidFill>
            </a:endParaRPr>
          </a:p>
          <a:p>
            <a:r>
              <a:rPr lang="it-IT" dirty="0">
                <a:solidFill>
                  <a:srgbClr val="0000FF"/>
                </a:solidFill>
              </a:rPr>
              <a:t>The </a:t>
            </a:r>
            <a:r>
              <a:rPr lang="it-IT" dirty="0" err="1">
                <a:solidFill>
                  <a:srgbClr val="0000FF"/>
                </a:solidFill>
              </a:rPr>
              <a:t>error</a:t>
            </a:r>
            <a:r>
              <a:rPr lang="it-IT" dirty="0">
                <a:solidFill>
                  <a:srgbClr val="0000FF"/>
                </a:solidFill>
              </a:rPr>
              <a:t> </a:t>
            </a:r>
            <a:r>
              <a:rPr lang="it-IT" dirty="0" err="1">
                <a:solidFill>
                  <a:srgbClr val="0000FF"/>
                </a:solidFill>
              </a:rPr>
              <a:t>depends</a:t>
            </a:r>
            <a:r>
              <a:rPr lang="it-IT" dirty="0">
                <a:solidFill>
                  <a:srgbClr val="0000FF"/>
                </a:solidFill>
              </a:rPr>
              <a:t> on the </a:t>
            </a:r>
            <a:r>
              <a:rPr lang="it-IT" dirty="0" err="1">
                <a:solidFill>
                  <a:srgbClr val="0000FF"/>
                </a:solidFill>
              </a:rPr>
              <a:t>particular</a:t>
            </a:r>
            <a:r>
              <a:rPr lang="it-IT" dirty="0">
                <a:solidFill>
                  <a:srgbClr val="0000FF"/>
                </a:solidFill>
              </a:rPr>
              <a:t> data set</a:t>
            </a:r>
          </a:p>
          <a:p>
            <a:endParaRPr lang="it-IT" dirty="0">
              <a:solidFill>
                <a:srgbClr val="0000FF"/>
              </a:solidFill>
            </a:endParaRPr>
          </a:p>
          <a:p>
            <a:endParaRPr lang="it-IT" dirty="0">
              <a:solidFill>
                <a:srgbClr val="0000FF"/>
              </a:solidFill>
            </a:endParaRPr>
          </a:p>
          <a:p>
            <a:r>
              <a:rPr lang="it-IT" dirty="0" err="1">
                <a:solidFill>
                  <a:srgbClr val="0000FF"/>
                </a:solidFill>
              </a:rPr>
              <a:t>Eliminating</a:t>
            </a:r>
            <a:r>
              <a:rPr lang="it-IT" dirty="0">
                <a:solidFill>
                  <a:srgbClr val="0000FF"/>
                </a:solidFill>
              </a:rPr>
              <a:t> </a:t>
            </a:r>
            <a:r>
              <a:rPr lang="it-IT" dirty="0" err="1">
                <a:solidFill>
                  <a:srgbClr val="0000FF"/>
                </a:solidFill>
              </a:rPr>
              <a:t>this</a:t>
            </a:r>
            <a:r>
              <a:rPr lang="it-IT" dirty="0">
                <a:solidFill>
                  <a:srgbClr val="0000FF"/>
                </a:solidFill>
              </a:rPr>
              <a:t> </a:t>
            </a:r>
            <a:r>
              <a:rPr lang="it-IT" dirty="0" err="1">
                <a:solidFill>
                  <a:srgbClr val="0000FF"/>
                </a:solidFill>
              </a:rPr>
              <a:t>dependence</a:t>
            </a:r>
            <a:r>
              <a:rPr lang="it-IT" dirty="0">
                <a:solidFill>
                  <a:srgbClr val="0000FF"/>
                </a:solidFill>
              </a:rPr>
              <a:t> by </a:t>
            </a:r>
            <a:r>
              <a:rPr lang="it-IT" dirty="0" err="1">
                <a:solidFill>
                  <a:srgbClr val="0000FF"/>
                </a:solidFill>
              </a:rPr>
              <a:t>average</a:t>
            </a:r>
            <a:r>
              <a:rPr lang="it-IT">
                <a:solidFill>
                  <a:srgbClr val="0000FF"/>
                </a:solidFill>
              </a:rPr>
              <a:t> </a:t>
            </a:r>
            <a:r>
              <a:rPr lang="it-IT" dirty="0">
                <a:solidFill>
                  <a:srgbClr val="0000FF"/>
                </a:solidFill>
              </a:rPr>
              <a:t>o</a:t>
            </a:r>
            <a:r>
              <a:rPr lang="it-IT">
                <a:solidFill>
                  <a:srgbClr val="0000FF"/>
                </a:solidFill>
              </a:rPr>
              <a:t>ver </a:t>
            </a:r>
            <a:r>
              <a:rPr lang="it-IT" dirty="0">
                <a:solidFill>
                  <a:srgbClr val="0000FF"/>
                </a:solidFill>
              </a:rPr>
              <a:t>the complete ensemble of data sets </a:t>
            </a:r>
          </a:p>
          <a:p>
            <a:pPr marL="366713" lvl="1" indent="0">
              <a:buNone/>
            </a:pPr>
            <a:endParaRPr lang="it-IT" dirty="0">
              <a:solidFill>
                <a:srgbClr val="0000FF"/>
              </a:solidFill>
            </a:endParaRPr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8878E2F8-CAC8-054E-A082-CEDF53CE7F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44" y="29048"/>
            <a:ext cx="8470931" cy="584775"/>
          </a:xfrm>
        </p:spPr>
        <p:txBody>
          <a:bodyPr/>
          <a:lstStyle/>
          <a:p>
            <a:r>
              <a:rPr lang="en-US" dirty="0"/>
              <a:t>Bias and variance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05B22D83-4905-5B42-B7DA-F55E5E0440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0259" y="3386933"/>
            <a:ext cx="1816100" cy="584200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E8215A16-603F-AE42-8934-40531466DC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2759" y="5434030"/>
            <a:ext cx="2451100" cy="495300"/>
          </a:xfrm>
          <a:prstGeom prst="rect">
            <a:avLst/>
          </a:prstGeom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2DE5C9C3-9D2D-7F43-8D49-B4C144351830}"/>
              </a:ext>
            </a:extLst>
          </p:cNvPr>
          <p:cNvSpPr txBox="1"/>
          <p:nvPr/>
        </p:nvSpPr>
        <p:spPr>
          <a:xfrm>
            <a:off x="915817" y="6060064"/>
            <a:ext cx="36215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0000FF"/>
                </a:solidFill>
              </a:rPr>
              <a:t>Expectation or ensemble average</a:t>
            </a:r>
          </a:p>
        </p:txBody>
      </p:sp>
    </p:spTree>
    <p:extLst>
      <p:ext uri="{BB962C8B-B14F-4D97-AF65-F5344CB8AC3E}">
        <p14:creationId xmlns:p14="http://schemas.microsoft.com/office/powerpoint/2010/main" val="2166429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BC00C6FC-1A7E-BB47-B05F-0AE1B2674A3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BBDFFD-5F33-4B8C-96E8-C45530002C8F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73C8AA9-4657-CE4E-8884-7725C22D08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 err="1">
                <a:solidFill>
                  <a:srgbClr val="0000FF"/>
                </a:solidFill>
              </a:rPr>
              <a:t>Bias</a:t>
            </a:r>
            <a:r>
              <a:rPr lang="it-IT" dirty="0">
                <a:solidFill>
                  <a:srgbClr val="0000FF"/>
                </a:solidFill>
              </a:rPr>
              <a:t> and </a:t>
            </a:r>
            <a:r>
              <a:rPr lang="it-IT" dirty="0" err="1">
                <a:solidFill>
                  <a:srgbClr val="0000FF"/>
                </a:solidFill>
              </a:rPr>
              <a:t>variance</a:t>
            </a:r>
            <a:endParaRPr lang="it-IT" dirty="0">
              <a:solidFill>
                <a:srgbClr val="0000FF"/>
              </a:solidFill>
            </a:endParaRPr>
          </a:p>
          <a:p>
            <a:endParaRPr lang="it-IT" dirty="0">
              <a:solidFill>
                <a:srgbClr val="0000FF"/>
              </a:solidFill>
            </a:endParaRPr>
          </a:p>
          <a:p>
            <a:endParaRPr lang="it-IT" dirty="0">
              <a:solidFill>
                <a:srgbClr val="0000FF"/>
              </a:solidFill>
            </a:endParaRPr>
          </a:p>
          <a:p>
            <a:endParaRPr lang="it-IT" dirty="0">
              <a:solidFill>
                <a:srgbClr val="0000FF"/>
              </a:solidFill>
            </a:endParaRPr>
          </a:p>
          <a:p>
            <a:endParaRPr lang="it-IT" dirty="0">
              <a:solidFill>
                <a:srgbClr val="0000FF"/>
              </a:solidFill>
            </a:endParaRPr>
          </a:p>
          <a:p>
            <a:r>
              <a:rPr lang="it-IT" dirty="0" err="1">
                <a:solidFill>
                  <a:srgbClr val="0000FF"/>
                </a:solidFill>
              </a:rPr>
              <a:t>Consider</a:t>
            </a:r>
            <a:r>
              <a:rPr lang="it-IT" dirty="0">
                <a:solidFill>
                  <a:srgbClr val="0000FF"/>
                </a:solidFill>
              </a:rPr>
              <a:t> </a:t>
            </a:r>
          </a:p>
          <a:p>
            <a:pPr marL="366713" lvl="1" indent="0">
              <a:buNone/>
            </a:pPr>
            <a:endParaRPr lang="it-IT" dirty="0">
              <a:solidFill>
                <a:srgbClr val="0000FF"/>
              </a:solidFill>
            </a:endParaRPr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8878E2F8-CAC8-054E-A082-CEDF53CE7F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44" y="29048"/>
            <a:ext cx="8470931" cy="584775"/>
          </a:xfrm>
        </p:spPr>
        <p:txBody>
          <a:bodyPr/>
          <a:lstStyle/>
          <a:p>
            <a:r>
              <a:rPr lang="en-US" dirty="0"/>
              <a:t>Bias and variance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B091BA5F-7050-2443-910F-4DD7807A67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2591" y="1628800"/>
            <a:ext cx="6169460" cy="1909922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30488B39-5D98-6143-AEA9-63E3A76EF3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5817" y="4501459"/>
            <a:ext cx="2032000" cy="48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0305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BC00C6FC-1A7E-BB47-B05F-0AE1B2674A3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BBDFFD-5F33-4B8C-96E8-C45530002C8F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73C8AA9-4657-CE4E-8884-7725C22D08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it-IT" dirty="0">
              <a:solidFill>
                <a:srgbClr val="0000FF"/>
              </a:solidFill>
            </a:endParaRPr>
          </a:p>
          <a:p>
            <a:pPr marL="366713" lvl="1" indent="0">
              <a:buNone/>
            </a:pPr>
            <a:endParaRPr lang="it-IT" dirty="0">
              <a:solidFill>
                <a:srgbClr val="0000FF"/>
              </a:solidFill>
            </a:endParaRPr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8878E2F8-CAC8-054E-A082-CEDF53CE7F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44" y="29048"/>
            <a:ext cx="8470931" cy="584775"/>
          </a:xfrm>
        </p:spPr>
        <p:txBody>
          <a:bodyPr/>
          <a:lstStyle/>
          <a:p>
            <a:r>
              <a:rPr lang="en-US" dirty="0"/>
              <a:t>Bias and variance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2DE5C9C3-9D2D-7F43-8D49-B4C144351830}"/>
              </a:ext>
            </a:extLst>
          </p:cNvPr>
          <p:cNvSpPr txBox="1"/>
          <p:nvPr/>
        </p:nvSpPr>
        <p:spPr>
          <a:xfrm>
            <a:off x="915817" y="606006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>
              <a:solidFill>
                <a:srgbClr val="0000FF"/>
              </a:solidFill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1A31B76A-B0B6-1341-8F87-2259167103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1124744"/>
            <a:ext cx="4808292" cy="2860370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7395DD87-A4B8-7346-A729-1EDB3D9D2676}"/>
              </a:ext>
            </a:extLst>
          </p:cNvPr>
          <p:cNvSpPr txBox="1"/>
          <p:nvPr/>
        </p:nvSpPr>
        <p:spPr>
          <a:xfrm>
            <a:off x="5630697" y="2960296"/>
            <a:ext cx="2941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0000FF"/>
                </a:solidFill>
              </a:rPr>
              <a:t>High bias and low variance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9112834B-C33C-6240-8283-3EFA8FB45E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6744" y="3988527"/>
            <a:ext cx="4448026" cy="2840425"/>
          </a:xfrm>
          <a:prstGeom prst="rect">
            <a:avLst/>
          </a:prstGeo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C8A7697F-2508-0B41-9FB5-B2565EB46DB5}"/>
              </a:ext>
            </a:extLst>
          </p:cNvPr>
          <p:cNvSpPr txBox="1"/>
          <p:nvPr/>
        </p:nvSpPr>
        <p:spPr>
          <a:xfrm>
            <a:off x="5559171" y="6016740"/>
            <a:ext cx="2980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0000FF"/>
                </a:solidFill>
              </a:rPr>
              <a:t>Low bias and high variance</a:t>
            </a:r>
          </a:p>
        </p:txBody>
      </p:sp>
    </p:spTree>
    <p:extLst>
      <p:ext uri="{BB962C8B-B14F-4D97-AF65-F5344CB8AC3E}">
        <p14:creationId xmlns:p14="http://schemas.microsoft.com/office/powerpoint/2010/main" val="9492377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 err="1">
                <a:solidFill>
                  <a:srgbClr val="0000FF"/>
                </a:solidFill>
                <a:sym typeface="Symbol" pitchFamily="18" charset="2"/>
              </a:rPr>
              <a:t>Material</a:t>
            </a:r>
            <a:endParaRPr lang="it-IT" dirty="0">
              <a:solidFill>
                <a:srgbClr val="0000FF"/>
              </a:solidFill>
              <a:sym typeface="Symbol" pitchFamily="18" charset="2"/>
            </a:endParaRPr>
          </a:p>
          <a:p>
            <a:pPr lvl="1"/>
            <a:r>
              <a:rPr lang="it-IT" dirty="0">
                <a:sym typeface="Symbol" pitchFamily="18" charset="2"/>
              </a:rPr>
              <a:t>Slides</a:t>
            </a:r>
          </a:p>
          <a:p>
            <a:pPr lvl="1"/>
            <a:r>
              <a:rPr lang="it-IT" dirty="0">
                <a:sym typeface="Symbol" pitchFamily="18" charset="2"/>
              </a:rPr>
              <a:t>Video </a:t>
            </a:r>
            <a:r>
              <a:rPr lang="it-IT" dirty="0" err="1">
                <a:sym typeface="Symbol" pitchFamily="18" charset="2"/>
              </a:rPr>
              <a:t>Lessons</a:t>
            </a:r>
            <a:endParaRPr lang="it-IT" dirty="0">
              <a:sym typeface="Symbol" pitchFamily="18" charset="2"/>
            </a:endParaRPr>
          </a:p>
          <a:p>
            <a:endParaRPr lang="it-IT" dirty="0">
              <a:sym typeface="Symbol" pitchFamily="18" charset="2"/>
            </a:endParaRPr>
          </a:p>
          <a:p>
            <a:r>
              <a:rPr lang="it-IT" dirty="0">
                <a:solidFill>
                  <a:srgbClr val="0000FF"/>
                </a:solidFill>
                <a:sym typeface="Symbol" pitchFamily="18" charset="2"/>
              </a:rPr>
              <a:t>Books</a:t>
            </a:r>
          </a:p>
          <a:p>
            <a:pPr lvl="1"/>
            <a:r>
              <a:rPr lang="it-IT" dirty="0" err="1"/>
              <a:t>J</a:t>
            </a:r>
            <a:r>
              <a:rPr lang="it-IT" dirty="0"/>
              <a:t>. C. Bishop, </a:t>
            </a:r>
            <a:r>
              <a:rPr lang="it-IT" dirty="0" err="1">
                <a:solidFill>
                  <a:srgbClr val="C00000"/>
                </a:solidFill>
              </a:rPr>
              <a:t>Neural</a:t>
            </a:r>
            <a:r>
              <a:rPr lang="it-IT" dirty="0">
                <a:solidFill>
                  <a:srgbClr val="C00000"/>
                </a:solidFill>
              </a:rPr>
              <a:t> Networks for Pattern </a:t>
            </a:r>
            <a:r>
              <a:rPr lang="it-IT" dirty="0" err="1">
                <a:solidFill>
                  <a:srgbClr val="C00000"/>
                </a:solidFill>
              </a:rPr>
              <a:t>Recognition</a:t>
            </a:r>
            <a:r>
              <a:rPr lang="it-IT" dirty="0"/>
              <a:t>, Oxford University Press, 1995</a:t>
            </a:r>
          </a:p>
          <a:p>
            <a:pPr lvl="1"/>
            <a:r>
              <a:rPr lang="it-IT" dirty="0" err="1"/>
              <a:t>J</a:t>
            </a:r>
            <a:r>
              <a:rPr lang="it-IT" dirty="0"/>
              <a:t>. C. Bishop, </a:t>
            </a:r>
            <a:r>
              <a:rPr lang="it-IT" dirty="0">
                <a:solidFill>
                  <a:srgbClr val="C00000"/>
                </a:solidFill>
              </a:rPr>
              <a:t>Pattern </a:t>
            </a:r>
            <a:r>
              <a:rPr lang="it-IT" dirty="0" err="1">
                <a:solidFill>
                  <a:srgbClr val="C00000"/>
                </a:solidFill>
              </a:rPr>
              <a:t>Recognition</a:t>
            </a:r>
            <a:r>
              <a:rPr lang="it-IT" dirty="0">
                <a:solidFill>
                  <a:srgbClr val="C00000"/>
                </a:solidFill>
              </a:rPr>
              <a:t> and Machine Learning</a:t>
            </a:r>
            <a:r>
              <a:rPr lang="it-IT" dirty="0"/>
              <a:t>, Springer, 2006</a:t>
            </a:r>
          </a:p>
          <a:p>
            <a:pPr marL="366713" lvl="1" indent="0">
              <a:buNone/>
            </a:pPr>
            <a:endParaRPr lang="it-IT" dirty="0">
              <a:sym typeface="Symbol" pitchFamily="18" charset="2"/>
            </a:endParaRPr>
          </a:p>
        </p:txBody>
      </p:sp>
      <p:sp>
        <p:nvSpPr>
          <p:cNvPr id="6" name="Titolo 5"/>
          <p:cNvSpPr>
            <a:spLocks noGrp="1"/>
          </p:cNvSpPr>
          <p:nvPr>
            <p:ph type="title"/>
          </p:nvPr>
        </p:nvSpPr>
        <p:spPr>
          <a:xfrm>
            <a:off x="142844" y="29047"/>
            <a:ext cx="8470931" cy="584776"/>
          </a:xfrm>
        </p:spPr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126979" name="Line 3"/>
          <p:cNvSpPr>
            <a:spLocks noChangeShapeType="1"/>
          </p:cNvSpPr>
          <p:nvPr/>
        </p:nvSpPr>
        <p:spPr bwMode="auto">
          <a:xfrm>
            <a:off x="228600" y="685800"/>
            <a:ext cx="5456238" cy="1588"/>
          </a:xfrm>
          <a:prstGeom prst="line">
            <a:avLst/>
          </a:prstGeom>
          <a:noFill/>
          <a:ln w="101520">
            <a:solidFill>
              <a:srgbClr val="333399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2" name="CasellaDiTesto 1"/>
          <p:cNvSpPr txBox="1"/>
          <p:nvPr/>
        </p:nvSpPr>
        <p:spPr>
          <a:xfrm>
            <a:off x="3810281" y="-35125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856134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3_asd">
  <a:themeElements>
    <a:clrScheme name="Luna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13_asd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Luna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36254</TotalTime>
  <Words>198</Words>
  <Application>Microsoft Macintosh PowerPoint</Application>
  <PresentationFormat>Presentazione su schermo (4:3)</PresentationFormat>
  <Paragraphs>67</Paragraphs>
  <Slides>9</Slides>
  <Notes>3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6" baseType="lpstr">
      <vt:lpstr>Arial</vt:lpstr>
      <vt:lpstr>Calibri</vt:lpstr>
      <vt:lpstr>Comic Sans MS</vt:lpstr>
      <vt:lpstr>Tw Cen MT</vt:lpstr>
      <vt:lpstr>Wingdings</vt:lpstr>
      <vt:lpstr>Wingdings 2</vt:lpstr>
      <vt:lpstr>13_asd</vt:lpstr>
      <vt:lpstr>Presentazione standard di PowerPoint</vt:lpstr>
      <vt:lpstr>Question 16</vt:lpstr>
      <vt:lpstr>Introduction</vt:lpstr>
      <vt:lpstr>Introduction</vt:lpstr>
      <vt:lpstr>Bias and variance</vt:lpstr>
      <vt:lpstr>Bias and variance</vt:lpstr>
      <vt:lpstr>Bias and variance</vt:lpstr>
      <vt:lpstr>Bias and variance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cp:lastModifiedBy>Angelo Ciaramella</cp:lastModifiedBy>
  <cp:revision>352</cp:revision>
  <dcterms:modified xsi:type="dcterms:W3CDTF">2023-02-04T20:12:44Z</dcterms:modified>
</cp:coreProperties>
</file>