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86" r:id="rId2"/>
    <p:sldId id="298" r:id="rId3"/>
    <p:sldId id="384" r:id="rId4"/>
    <p:sldId id="388" r:id="rId5"/>
    <p:sldId id="389" r:id="rId6"/>
    <p:sldId id="390" r:id="rId7"/>
    <p:sldId id="391" r:id="rId8"/>
    <p:sldId id="425" r:id="rId9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Optimization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Explain the convergence of the gradient descent and the momentum</a:t>
            </a:r>
          </a:p>
          <a:p>
            <a:pPr marL="366713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12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Learning </a:t>
            </a:r>
            <a:r>
              <a:rPr lang="it-IT" dirty="0" err="1">
                <a:solidFill>
                  <a:srgbClr val="0000FF"/>
                </a:solidFill>
              </a:rPr>
              <a:t>approach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descent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Limitations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To </a:t>
            </a:r>
            <a:r>
              <a:rPr lang="it-IT" dirty="0" err="1">
                <a:solidFill>
                  <a:srgbClr val="0000FF"/>
                </a:solidFill>
              </a:rPr>
              <a:t>choose</a:t>
            </a:r>
            <a:r>
              <a:rPr lang="it-IT" dirty="0">
                <a:solidFill>
                  <a:srgbClr val="0000FF"/>
                </a:solidFill>
              </a:rPr>
              <a:t> a </a:t>
            </a:r>
            <a:r>
              <a:rPr lang="it-IT" dirty="0" err="1">
                <a:solidFill>
                  <a:srgbClr val="0000FF"/>
                </a:solidFill>
              </a:rPr>
              <a:t>suitable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value</a:t>
            </a:r>
            <a:r>
              <a:rPr lang="it-IT" dirty="0">
                <a:solidFill>
                  <a:srgbClr val="0000FF"/>
                </a:solidFill>
              </a:rPr>
              <a:t> for the </a:t>
            </a:r>
            <a:r>
              <a:rPr lang="it-IT" dirty="0" err="1">
                <a:solidFill>
                  <a:srgbClr val="C00000"/>
                </a:solidFill>
              </a:rPr>
              <a:t>learning</a:t>
            </a:r>
            <a:r>
              <a:rPr lang="it-IT" dirty="0">
                <a:solidFill>
                  <a:srgbClr val="C00000"/>
                </a:solidFill>
              </a:rPr>
              <a:t> rate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1169289" y="3225502"/>
                <a:ext cx="6418039" cy="59811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3225502"/>
                <a:ext cx="6418039" cy="598112"/>
              </a:xfrm>
              <a:prstGeom prst="rect">
                <a:avLst/>
              </a:prstGeom>
              <a:blipFill>
                <a:blip r:embed="rId2"/>
                <a:stretch>
                  <a:fillRect t="-195833" b="-27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B250D9A-A5FF-F148-B289-9AD15B99A656}"/>
                  </a:ext>
                </a:extLst>
              </p:cNvPr>
              <p:cNvSpPr txBox="1"/>
              <p:nvPr/>
            </p:nvSpPr>
            <p:spPr>
              <a:xfrm>
                <a:off x="1659193" y="1767514"/>
                <a:ext cx="6418039" cy="367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B250D9A-A5FF-F148-B289-9AD15B99A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93" y="1767514"/>
                <a:ext cx="6418039" cy="36747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4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/>
              <a:t>moreover</a:t>
            </a: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Learning </a:t>
            </a:r>
            <a:r>
              <a:rPr lang="it-IT" dirty="0" err="1">
                <a:solidFill>
                  <a:srgbClr val="C00000"/>
                </a:solidFill>
              </a:rPr>
              <a:t>algorithm</a:t>
            </a: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1362979" y="3227691"/>
                <a:ext cx="6418039" cy="9026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/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9" y="3227691"/>
                <a:ext cx="6418039" cy="902683"/>
              </a:xfrm>
              <a:prstGeom prst="rect">
                <a:avLst/>
              </a:prstGeom>
              <a:blipFill>
                <a:blip r:embed="rId2"/>
                <a:stretch>
                  <a:fillRect t="-147222" b="-20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B250D9A-A5FF-F148-B289-9AD15B99A656}"/>
                  </a:ext>
                </a:extLst>
              </p:cNvPr>
              <p:cNvSpPr txBox="1"/>
              <p:nvPr/>
            </p:nvSpPr>
            <p:spPr>
              <a:xfrm>
                <a:off x="1362980" y="1625745"/>
                <a:ext cx="6418039" cy="9026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B250D9A-A5FF-F148-B289-9AD15B99A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0" y="1625745"/>
                <a:ext cx="6418039" cy="902683"/>
              </a:xfrm>
              <a:prstGeom prst="rect">
                <a:avLst/>
              </a:prstGeom>
              <a:blipFill>
                <a:blip r:embed="rId3"/>
                <a:stretch>
                  <a:fillRect t="-147222" b="-20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7ED8E8E-69D3-874C-A4A2-FDBD3BCC339E}"/>
                  </a:ext>
                </a:extLst>
              </p:cNvPr>
              <p:cNvSpPr txBox="1"/>
              <p:nvPr/>
            </p:nvSpPr>
            <p:spPr>
              <a:xfrm>
                <a:off x="1169289" y="4827449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7ED8E8E-69D3-874C-A4A2-FDBD3BCC3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4827449"/>
                <a:ext cx="6418039" cy="360804"/>
              </a:xfrm>
              <a:prstGeom prst="rect">
                <a:avLst/>
              </a:prstGeom>
              <a:blipFill>
                <a:blip r:embed="rId4"/>
                <a:stretch>
                  <a:fillRect b="-2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25819E4-096E-0B4B-BD09-13F571750443}"/>
                  </a:ext>
                </a:extLst>
              </p:cNvPr>
              <p:cNvSpPr txBox="1"/>
              <p:nvPr/>
            </p:nvSpPr>
            <p:spPr>
              <a:xfrm>
                <a:off x="1169289" y="5544140"/>
                <a:ext cx="6418039" cy="3989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=(1−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𝑜𝑙𝑑</m:t>
                          </m:r>
                        </m:sup>
                      </m:sSub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25819E4-096E-0B4B-BD09-13F571750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5544140"/>
                <a:ext cx="6418039" cy="398955"/>
              </a:xfrm>
              <a:prstGeom prst="rect">
                <a:avLst/>
              </a:prstGeom>
              <a:blipFill>
                <a:blip r:embed="rId5"/>
                <a:stretch>
                  <a:fillRect b="-281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3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r>
              <a:rPr lang="it-IT" dirty="0" err="1"/>
              <a:t>Distance</a:t>
            </a:r>
            <a:r>
              <a:rPr lang="it-IT" dirty="0"/>
              <a:t> to the minimum and linear </a:t>
            </a:r>
            <a:r>
              <a:rPr lang="it-IT" dirty="0" err="1"/>
              <a:t>convergence</a:t>
            </a: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After</a:t>
            </a:r>
            <a:r>
              <a:rPr lang="it-IT" dirty="0">
                <a:solidFill>
                  <a:srgbClr val="0000FF"/>
                </a:solidFill>
              </a:rPr>
              <a:t> T </a:t>
            </a:r>
            <a:r>
              <a:rPr lang="it-IT" dirty="0" err="1">
                <a:solidFill>
                  <a:srgbClr val="0000FF"/>
                </a:solidFill>
              </a:rPr>
              <a:t>step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25819E4-096E-0B4B-BD09-13F571750443}"/>
                  </a:ext>
                </a:extLst>
              </p:cNvPr>
              <p:cNvSpPr txBox="1"/>
              <p:nvPr/>
            </p:nvSpPr>
            <p:spPr>
              <a:xfrm>
                <a:off x="1434418" y="4448722"/>
                <a:ext cx="6418039" cy="3895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25819E4-096E-0B4B-BD09-13F571750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4448722"/>
                <a:ext cx="6418039" cy="389530"/>
              </a:xfrm>
              <a:prstGeom prst="rect">
                <a:avLst/>
              </a:prstGeom>
              <a:blipFill>
                <a:blip r:embed="rId2"/>
                <a:stretch>
                  <a:fillRect b="-156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9DAD9792-7FE9-0C41-99B1-7F71FFF9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923133"/>
            <a:ext cx="4800600" cy="275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181F443-92B1-3F40-A5D6-EE1788C6E186}"/>
                  </a:ext>
                </a:extLst>
              </p:cNvPr>
              <p:cNvSpPr txBox="1"/>
              <p:nvPr/>
            </p:nvSpPr>
            <p:spPr>
              <a:xfrm>
                <a:off x="-581236" y="6006412"/>
                <a:ext cx="6418039" cy="4701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181F443-92B1-3F40-A5D6-EE1788C6E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236" y="6006412"/>
                <a:ext cx="6418039" cy="470129"/>
              </a:xfrm>
              <a:prstGeom prst="rect">
                <a:avLst/>
              </a:prstGeom>
              <a:blipFill>
                <a:blip r:embed="rId4"/>
                <a:stretch>
                  <a:fillRect t="-2632" b="-157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AA0B702-DCD3-7245-B4FD-D62152C80A30}"/>
                  </a:ext>
                </a:extLst>
              </p:cNvPr>
              <p:cNvSpPr txBox="1"/>
              <p:nvPr/>
            </p:nvSpPr>
            <p:spPr>
              <a:xfrm>
                <a:off x="3347864" y="6061074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 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AA0B702-DCD3-7245-B4FD-D62152C8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61074"/>
                <a:ext cx="6418039" cy="360804"/>
              </a:xfrm>
              <a:prstGeom prst="rect">
                <a:avLst/>
              </a:prstGeom>
              <a:blipFill>
                <a:blip r:embed="rId5"/>
                <a:stretch>
                  <a:fillRect t="-3333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05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Modified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formula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Iteratively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Increse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effective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err="1">
                <a:solidFill>
                  <a:srgbClr val="0000FF"/>
                </a:solidFill>
              </a:rPr>
              <a:t>learning</a:t>
            </a:r>
            <a:r>
              <a:rPr lang="it-IT">
                <a:solidFill>
                  <a:srgbClr val="0000FF"/>
                </a:solidFill>
              </a:rPr>
              <a:t> rate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ACEF179-1D5B-924E-9B15-C2B9A256801D}"/>
                  </a:ext>
                </a:extLst>
              </p:cNvPr>
              <p:cNvSpPr txBox="1"/>
              <p:nvPr/>
            </p:nvSpPr>
            <p:spPr>
              <a:xfrm>
                <a:off x="2705686" y="1813925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ACEF179-1D5B-924E-9B15-C2B9A2568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86" y="1813925"/>
                <a:ext cx="6418039" cy="369332"/>
              </a:xfrm>
              <a:prstGeom prst="rect">
                <a:avLst/>
              </a:prstGeom>
              <a:blipFill>
                <a:blip r:embed="rId2"/>
                <a:stretch>
                  <a:fillRect l="-1581" t="-166667" b="-2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CF2A7B1-CA47-B045-88A0-3F2C002107F1}"/>
                  </a:ext>
                </a:extLst>
              </p:cNvPr>
              <p:cNvSpPr txBox="1"/>
              <p:nvPr/>
            </p:nvSpPr>
            <p:spPr>
              <a:xfrm>
                <a:off x="1907704" y="3544875"/>
                <a:ext cx="6418039" cy="5368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/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it-I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CF2A7B1-CA47-B045-88A0-3F2C0021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44875"/>
                <a:ext cx="6418039" cy="536878"/>
              </a:xfrm>
              <a:prstGeom prst="rect">
                <a:avLst/>
              </a:prstGeom>
              <a:blipFill>
                <a:blip r:embed="rId3"/>
                <a:stretch>
                  <a:fillRect l="-1381" b="-1162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76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Momentum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095736-18BB-E442-BAC9-3C742913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04" y="1073275"/>
            <a:ext cx="3988943" cy="23444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1D933AC-8344-8544-9038-235FE11D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673" y="3689590"/>
            <a:ext cx="5245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36248</TotalTime>
  <Words>177</Words>
  <Application>Microsoft Macintosh PowerPoint</Application>
  <PresentationFormat>Presentazione su schermo (4:3)</PresentationFormat>
  <Paragraphs>80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12</vt:lpstr>
      <vt:lpstr>Gradient descent</vt:lpstr>
      <vt:lpstr>Convergence</vt:lpstr>
      <vt:lpstr>Convergence</vt:lpstr>
      <vt:lpstr>Momentum</vt:lpstr>
      <vt:lpstr>Momentum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346</cp:revision>
  <dcterms:modified xsi:type="dcterms:W3CDTF">2023-02-04T20:08:42Z</dcterms:modified>
</cp:coreProperties>
</file>