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86" r:id="rId2"/>
    <p:sldId id="298" r:id="rId3"/>
    <p:sldId id="354" r:id="rId4"/>
    <p:sldId id="383" r:id="rId5"/>
    <p:sldId id="361" r:id="rId6"/>
    <p:sldId id="385" r:id="rId7"/>
    <p:sldId id="386" r:id="rId8"/>
    <p:sldId id="387" r:id="rId9"/>
    <p:sldId id="425" r:id="rId10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Countours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costant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are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sinusoids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rectangles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it-IT" dirty="0" err="1">
                <a:solidFill>
                  <a:srgbClr val="C00000"/>
                </a:solidFill>
              </a:rPr>
              <a:t>ellipses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Goal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find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weight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vector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which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minimizes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043608" y="2348880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48880"/>
                <a:ext cx="6418039" cy="360804"/>
              </a:xfrm>
              <a:prstGeom prst="rect">
                <a:avLst/>
              </a:prstGeom>
              <a:blipFill>
                <a:blip r:embed="rId2"/>
                <a:stretch>
                  <a:fillRect b="-3793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21C7DC6-A03F-8A46-9DC2-C0809458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09204"/>
            <a:ext cx="4724400" cy="3568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5FDDC-E9C5-5342-B512-295680FE8EBE}"/>
              </a:ext>
            </a:extLst>
          </p:cNvPr>
          <p:cNvSpPr txBox="1"/>
          <p:nvPr/>
        </p:nvSpPr>
        <p:spPr>
          <a:xfrm>
            <a:off x="5543918" y="3806728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-  local minimum</a:t>
            </a:r>
          </a:p>
          <a:p>
            <a:r>
              <a:rPr lang="en-GB" dirty="0">
                <a:solidFill>
                  <a:srgbClr val="0000FF"/>
                </a:solidFill>
              </a:rPr>
              <a:t>B - global minimum </a:t>
            </a:r>
          </a:p>
        </p:txBody>
      </p:sp>
    </p:spTree>
    <p:extLst>
      <p:ext uri="{BB962C8B-B14F-4D97-AF65-F5344CB8AC3E}">
        <p14:creationId xmlns:p14="http://schemas.microsoft.com/office/powerpoint/2010/main" val="12120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Error function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5FDDC-E9C5-5342-B512-295680FE8EBE}"/>
              </a:ext>
            </a:extLst>
          </p:cNvPr>
          <p:cNvSpPr txBox="1"/>
          <p:nvPr/>
        </p:nvSpPr>
        <p:spPr>
          <a:xfrm>
            <a:off x="6149175" y="2871988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-  local minimum</a:t>
            </a:r>
          </a:p>
          <a:p>
            <a:r>
              <a:rPr lang="en-GB" dirty="0">
                <a:solidFill>
                  <a:srgbClr val="0000FF"/>
                </a:solidFill>
              </a:rPr>
              <a:t>B - </a:t>
            </a:r>
            <a:r>
              <a:rPr lang="en-GB" dirty="0" err="1">
                <a:solidFill>
                  <a:srgbClr val="0000FF"/>
                </a:solidFill>
              </a:rPr>
              <a:t>lacal</a:t>
            </a:r>
            <a:r>
              <a:rPr lang="en-GB" dirty="0">
                <a:solidFill>
                  <a:srgbClr val="0000FF"/>
                </a:solidFill>
              </a:rPr>
              <a:t> maximum</a:t>
            </a:r>
          </a:p>
          <a:p>
            <a:r>
              <a:rPr lang="en-GB" dirty="0">
                <a:solidFill>
                  <a:srgbClr val="0000FF"/>
                </a:solidFill>
              </a:rPr>
              <a:t>C - saddle point</a:t>
            </a:r>
          </a:p>
          <a:p>
            <a:r>
              <a:rPr lang="en-GB" dirty="0">
                <a:solidFill>
                  <a:srgbClr val="0000FF"/>
                </a:solidFill>
              </a:rPr>
              <a:t>D - global minimum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0D298B-B0AC-C447-9504-3B4821829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1" y="1019980"/>
            <a:ext cx="5245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Taylor </a:t>
            </a:r>
            <a:r>
              <a:rPr lang="it-IT" dirty="0" err="1">
                <a:solidFill>
                  <a:srgbClr val="0000FF"/>
                </a:solidFill>
              </a:rPr>
              <a:t>exapansion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around</a:t>
            </a:r>
            <a:r>
              <a:rPr lang="it-IT" dirty="0">
                <a:solidFill>
                  <a:srgbClr val="0000FF"/>
                </a:solidFill>
              </a:rPr>
              <a:t> some </a:t>
            </a:r>
            <a:r>
              <a:rPr lang="it-IT" dirty="0" err="1">
                <a:solidFill>
                  <a:srgbClr val="0000FF"/>
                </a:solidFill>
              </a:rPr>
              <a:t>point</a:t>
            </a:r>
            <a:r>
              <a:rPr lang="it-IT" dirty="0">
                <a:solidFill>
                  <a:srgbClr val="0000FF"/>
                </a:solidFill>
              </a:rPr>
              <a:t> in </a:t>
            </a:r>
            <a:r>
              <a:rPr lang="it-IT" dirty="0" err="1">
                <a:solidFill>
                  <a:srgbClr val="0000FF"/>
                </a:solidFill>
              </a:rPr>
              <a:t>weight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space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where</a:t>
            </a:r>
            <a:endParaRPr lang="it-IT" dirty="0"/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Local </a:t>
            </a:r>
            <a:r>
              <a:rPr lang="it-IT" dirty="0" err="1">
                <a:solidFill>
                  <a:srgbClr val="C00000"/>
                </a:solidFill>
              </a:rPr>
              <a:t>approximation</a:t>
            </a:r>
            <a:r>
              <a:rPr lang="it-IT" dirty="0">
                <a:solidFill>
                  <a:srgbClr val="C00000"/>
                </a:solidFill>
              </a:rPr>
              <a:t> of the </a:t>
            </a:r>
            <a:r>
              <a:rPr lang="it-IT" dirty="0" err="1">
                <a:solidFill>
                  <a:srgbClr val="C00000"/>
                </a:solidFill>
              </a:rPr>
              <a:t>gradient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Local quadratic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296996" y="2035871"/>
                <a:ext cx="7403240" cy="101399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it-IT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it-IT" sz="2400" b="1" i="0" smtClean="0">
                        <a:latin typeface="Cambria Math" panose="02040503050406030204" pitchFamily="18" charset="0"/>
                      </a:rPr>
                      <m:t>𝐇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</m:d>
                      </m:e>
                      <m:sup/>
                    </m:sSup>
                  </m:oMath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96" y="2035871"/>
                <a:ext cx="7403240" cy="1013996"/>
              </a:xfrm>
              <a:prstGeom prst="rect">
                <a:avLst/>
              </a:prstGeom>
              <a:blipFill>
                <a:blip r:embed="rId2"/>
                <a:stretch>
                  <a:fillRect l="-11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44A565B-27A3-5942-B41D-B37CC60CED74}"/>
                  </a:ext>
                </a:extLst>
              </p:cNvPr>
              <p:cNvSpPr txBox="1"/>
              <p:nvPr/>
            </p:nvSpPr>
            <p:spPr>
              <a:xfrm>
                <a:off x="-594988" y="3602403"/>
                <a:ext cx="6418039" cy="1090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44A565B-27A3-5942-B41D-B37CC60C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4988" y="3602403"/>
                <a:ext cx="6418039" cy="1090555"/>
              </a:xfrm>
              <a:prstGeom prst="rect">
                <a:avLst/>
              </a:prstGeom>
              <a:blipFill>
                <a:blip r:embed="rId3"/>
                <a:stretch>
                  <a:fillRect t="-108046" b="-1057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34A2259-4097-6D4B-B840-9D8DECA18055}"/>
                  </a:ext>
                </a:extLst>
              </p:cNvPr>
              <p:cNvSpPr txBox="1"/>
              <p:nvPr/>
            </p:nvSpPr>
            <p:spPr>
              <a:xfrm>
                <a:off x="2287611" y="3498207"/>
                <a:ext cx="6418039" cy="13378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d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acc>
                            <m:accPr>
                              <m:chr m:val="̂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</m:acc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34A2259-4097-6D4B-B840-9D8DECA1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11" y="3498207"/>
                <a:ext cx="6418039" cy="1337802"/>
              </a:xfrm>
              <a:prstGeom prst="rect">
                <a:avLst/>
              </a:prstGeom>
              <a:blipFill>
                <a:blip r:embed="rId4"/>
                <a:stretch>
                  <a:fillRect t="-75701" b="-79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BF92B5-9C00-0744-B6BB-2EB59F476719}"/>
              </a:ext>
            </a:extLst>
          </p:cNvPr>
          <p:cNvSpPr txBox="1"/>
          <p:nvPr/>
        </p:nvSpPr>
        <p:spPr>
          <a:xfrm>
            <a:off x="6989511" y="375914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/>
              <p:nvPr/>
            </p:nvSpPr>
            <p:spPr>
              <a:xfrm>
                <a:off x="1169288" y="5422332"/>
                <a:ext cx="7403240" cy="8933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𝐇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acc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8" y="5422332"/>
                <a:ext cx="7403240" cy="893386"/>
              </a:xfrm>
              <a:prstGeom prst="rect">
                <a:avLst/>
              </a:prstGeom>
              <a:blipFill>
                <a:blip r:embed="rId5"/>
                <a:stretch>
                  <a:fillRect t="-1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69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Local </a:t>
            </a:r>
            <a:r>
              <a:rPr lang="it-IT" dirty="0" err="1">
                <a:solidFill>
                  <a:srgbClr val="0000FF"/>
                </a:solidFill>
              </a:rPr>
              <a:t>quadratic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around</a:t>
            </a:r>
            <a:r>
              <a:rPr lang="it-IT" dirty="0">
                <a:solidFill>
                  <a:srgbClr val="0000FF"/>
                </a:solidFill>
              </a:rPr>
              <a:t> a </a:t>
            </a:r>
            <a:r>
              <a:rPr lang="it-IT" dirty="0" err="1">
                <a:solidFill>
                  <a:srgbClr val="0000FF"/>
                </a:solidFill>
              </a:rPr>
              <a:t>point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where</a:t>
            </a:r>
            <a:endParaRPr lang="it-IT" dirty="0"/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eigenvalues</a:t>
            </a:r>
            <a:r>
              <a:rPr lang="it-IT" dirty="0"/>
              <a:t> and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eigenvectors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/>
              <a:t>Hessian</a:t>
            </a:r>
            <a:r>
              <a:rPr lang="it-IT" dirty="0"/>
              <a:t> </a:t>
            </a:r>
            <a:r>
              <a:rPr lang="it-IT" dirty="0" err="1"/>
              <a:t>matrix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Local quadratic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312164" y="1716758"/>
                <a:ext cx="7403240" cy="101399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it-IT" sz="2400" b="1" i="0" smtClean="0">
                        <a:latin typeface="Cambria Math" panose="02040503050406030204" pitchFamily="18" charset="0"/>
                      </a:rPr>
                      <m:t>𝐇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/>
                    </m:sSup>
                  </m:oMath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64" y="1716758"/>
                <a:ext cx="7403240" cy="1013996"/>
              </a:xfrm>
              <a:prstGeom prst="rect">
                <a:avLst/>
              </a:prstGeom>
              <a:blipFill>
                <a:blip r:embed="rId2"/>
                <a:stretch>
                  <a:fillRect l="-11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44A565B-27A3-5942-B41D-B37CC60CED74}"/>
                  </a:ext>
                </a:extLst>
              </p:cNvPr>
              <p:cNvSpPr txBox="1"/>
              <p:nvPr/>
            </p:nvSpPr>
            <p:spPr>
              <a:xfrm>
                <a:off x="683568" y="3078202"/>
                <a:ext cx="6418039" cy="8532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44A565B-27A3-5942-B41D-B37CC60C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78202"/>
                <a:ext cx="6418039" cy="853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/>
              <p:nvPr/>
            </p:nvSpPr>
            <p:spPr>
              <a:xfrm>
                <a:off x="-743008" y="5157192"/>
                <a:ext cx="7403240" cy="8532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𝐇</m:t>
                      </m:r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b="1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008" y="5157192"/>
                <a:ext cx="7403240" cy="853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FFA6BCC-4B9D-2742-9068-20C725BA640B}"/>
                  </a:ext>
                </a:extLst>
              </p:cNvPr>
              <p:cNvSpPr txBox="1"/>
              <p:nvPr/>
            </p:nvSpPr>
            <p:spPr>
              <a:xfrm>
                <a:off x="2065304" y="5157192"/>
                <a:ext cx="7403240" cy="91146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2400" b="1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FFA6BCC-4B9D-2742-9068-20C725BA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04" y="5157192"/>
                <a:ext cx="7403240" cy="911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7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from </a:t>
            </a:r>
            <a:r>
              <a:rPr lang="it-IT" dirty="0" err="1">
                <a:solidFill>
                  <a:srgbClr val="0000FF"/>
                </a:solidFill>
              </a:rPr>
              <a:t>expansion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where</a:t>
            </a:r>
            <a:endParaRPr lang="it-IT" dirty="0"/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Moreover</a:t>
            </a:r>
            <a:r>
              <a:rPr lang="it-IT" dirty="0"/>
              <a:t>,  </a:t>
            </a:r>
            <a:r>
              <a:rPr lang="it-IT" dirty="0" err="1"/>
              <a:t>Hessian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positive definite </a:t>
            </a:r>
            <a:r>
              <a:rPr lang="it-IT" dirty="0" err="1"/>
              <a:t>when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Local quadratic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941818" y="1542136"/>
                <a:ext cx="7403240" cy="150079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18" y="1542136"/>
                <a:ext cx="7403240" cy="1500795"/>
              </a:xfrm>
              <a:prstGeom prst="rect">
                <a:avLst/>
              </a:prstGeom>
              <a:blipFill>
                <a:blip r:embed="rId2"/>
                <a:stretch>
                  <a:fillRect t="-80833" b="-8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/>
              <p:nvPr/>
            </p:nvSpPr>
            <p:spPr>
              <a:xfrm>
                <a:off x="-756592" y="5232424"/>
                <a:ext cx="7403240" cy="11489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="1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6B267A20-BE72-944C-9A2F-6A550DAC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592" y="5232424"/>
                <a:ext cx="7403240" cy="1148904"/>
              </a:xfrm>
              <a:prstGeom prst="rect">
                <a:avLst/>
              </a:prstGeom>
              <a:blipFill>
                <a:blip r:embed="rId3"/>
                <a:stretch>
                  <a:fillRect t="-116484" b="-1384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D156BE3-F2E8-8441-AF4C-29F3087A2A96}"/>
                  </a:ext>
                </a:extLst>
              </p:cNvPr>
              <p:cNvSpPr txBox="1"/>
              <p:nvPr/>
            </p:nvSpPr>
            <p:spPr>
              <a:xfrm>
                <a:off x="870380" y="3107818"/>
                <a:ext cx="7403240" cy="11424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D156BE3-F2E8-8441-AF4C-29F3087A2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0" y="3107818"/>
                <a:ext cx="7403240" cy="1142429"/>
              </a:xfrm>
              <a:prstGeom prst="rect">
                <a:avLst/>
              </a:prstGeom>
              <a:blipFill>
                <a:blip r:embed="rId4"/>
                <a:stretch>
                  <a:fillRect t="-116484" b="-1373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6276C5A-DFB2-E440-8788-B65C40E7F128}"/>
                  </a:ext>
                </a:extLst>
              </p:cNvPr>
              <p:cNvSpPr txBox="1"/>
              <p:nvPr/>
            </p:nvSpPr>
            <p:spPr>
              <a:xfrm>
                <a:off x="3203848" y="5304432"/>
                <a:ext cx="7403240" cy="11489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2400" b="1" baseline="-25000" dirty="0"/>
              </a:p>
              <a:p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6276C5A-DFB2-E440-8788-B65C40E7F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4432"/>
                <a:ext cx="7403240" cy="1148904"/>
              </a:xfrm>
              <a:prstGeom prst="rect">
                <a:avLst/>
              </a:prstGeom>
              <a:blipFill>
                <a:blip r:embed="rId5"/>
                <a:stretch>
                  <a:fillRect t="-116484" b="-1384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37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Result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Countours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costant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are </a:t>
            </a:r>
            <a:r>
              <a:rPr lang="it-IT" dirty="0" err="1">
                <a:solidFill>
                  <a:srgbClr val="0000FF"/>
                </a:solidFill>
              </a:rPr>
              <a:t>ellipses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whose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axes</a:t>
            </a:r>
            <a:r>
              <a:rPr lang="it-IT" dirty="0">
                <a:solidFill>
                  <a:srgbClr val="0000FF"/>
                </a:solidFill>
              </a:rPr>
              <a:t> are </a:t>
            </a:r>
            <a:r>
              <a:rPr lang="it-IT" dirty="0" err="1">
                <a:solidFill>
                  <a:srgbClr val="0000FF"/>
                </a:solidFill>
              </a:rPr>
              <a:t>aligned</a:t>
            </a:r>
            <a:r>
              <a:rPr lang="it-IT" dirty="0">
                <a:solidFill>
                  <a:srgbClr val="0000FF"/>
                </a:solidFill>
              </a:rPr>
              <a:t> with the </a:t>
            </a:r>
            <a:r>
              <a:rPr lang="it-IT" dirty="0" err="1">
                <a:solidFill>
                  <a:srgbClr val="0000FF"/>
                </a:solidFill>
              </a:rPr>
              <a:t>eigenvetors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Hessian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matrix</a:t>
            </a:r>
            <a:r>
              <a:rPr lang="it-IT" dirty="0">
                <a:solidFill>
                  <a:srgbClr val="0000FF"/>
                </a:solidFill>
              </a:rPr>
              <a:t>, with </a:t>
            </a:r>
            <a:r>
              <a:rPr lang="it-IT" dirty="0" err="1">
                <a:solidFill>
                  <a:srgbClr val="0000FF"/>
                </a:solidFill>
              </a:rPr>
              <a:t>length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inversely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proportional</a:t>
            </a:r>
            <a:r>
              <a:rPr lang="it-IT" dirty="0">
                <a:solidFill>
                  <a:srgbClr val="0000FF"/>
                </a:solidFill>
              </a:rPr>
              <a:t> to the </a:t>
            </a:r>
            <a:r>
              <a:rPr lang="it-IT" dirty="0" err="1">
                <a:solidFill>
                  <a:srgbClr val="0000FF"/>
                </a:solidFill>
              </a:rPr>
              <a:t>square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roots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corresponding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eigenvectors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Local quadratic approximation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D0B5D1-862F-0F4A-8441-A7D26337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46" y="928670"/>
            <a:ext cx="4475708" cy="3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3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36248</TotalTime>
  <Words>257</Words>
  <Application>Microsoft Macintosh PowerPoint</Application>
  <PresentationFormat>Presentazione su schermo (4:3)</PresentationFormat>
  <Paragraphs>83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11</vt:lpstr>
      <vt:lpstr>Introduction</vt:lpstr>
      <vt:lpstr>Error function</vt:lpstr>
      <vt:lpstr>Local quadratic approximation</vt:lpstr>
      <vt:lpstr>Local quadratic approximation</vt:lpstr>
      <vt:lpstr>Local quadratic approximation</vt:lpstr>
      <vt:lpstr>Local quadratic approximation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346</cp:revision>
  <dcterms:modified xsi:type="dcterms:W3CDTF">2023-02-04T20:08:28Z</dcterms:modified>
</cp:coreProperties>
</file>