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86" r:id="rId2"/>
    <p:sldId id="298" r:id="rId3"/>
    <p:sldId id="354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2" r:id="rId15"/>
    <p:sldId id="373" r:id="rId16"/>
    <p:sldId id="374" r:id="rId17"/>
    <p:sldId id="380" r:id="rId18"/>
    <p:sldId id="381" r:id="rId19"/>
    <p:sldId id="382" r:id="rId20"/>
    <p:sldId id="425" r:id="rId21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23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20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567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00FF"/>
                </a:solidFill>
              </a:rPr>
              <a:t>Machine Learning (Part II)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ML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First </a:t>
            </a:r>
            <a:r>
              <a:rPr lang="it-IT" dirty="0" err="1">
                <a:solidFill>
                  <a:srgbClr val="0000FF"/>
                </a:solidFill>
              </a:rPr>
              <a:t>integrand</a:t>
            </a:r>
            <a:r>
              <a:rPr lang="it-IT" dirty="0">
                <a:solidFill>
                  <a:srgbClr val="0000FF"/>
                </a:solidFill>
              </a:rPr>
              <a:t> positive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Interpretation of NN output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C3DAA2A-1870-3F43-9082-132A78DCA5D5}"/>
                  </a:ext>
                </a:extLst>
              </p:cNvPr>
              <p:cNvSpPr txBox="1"/>
              <p:nvPr/>
            </p:nvSpPr>
            <p:spPr>
              <a:xfrm>
                <a:off x="1115616" y="1412776"/>
                <a:ext cx="7291143" cy="13379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nary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7C3DAA2A-1870-3F43-9082-132A78DC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12776"/>
                <a:ext cx="7291143" cy="1337930"/>
              </a:xfrm>
              <a:prstGeom prst="rect">
                <a:avLst/>
              </a:prstGeom>
              <a:blipFill>
                <a:blip r:embed="rId2"/>
                <a:stretch>
                  <a:fillRect t="-85981" b="-1551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15DC6D1-5507-1C40-8A56-3D17F92DAB51}"/>
                  </a:ext>
                </a:extLst>
              </p:cNvPr>
              <p:cNvSpPr txBox="1"/>
              <p:nvPr/>
            </p:nvSpPr>
            <p:spPr>
              <a:xfrm>
                <a:off x="1115616" y="2565847"/>
                <a:ext cx="7291143" cy="13379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it-IT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⟨"/>
                                          <m:endChr m:val="⟩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|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</m:d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− </m:t>
                                      </m:r>
                                      <m:sSup>
                                        <m:s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| </m:t>
                                              </m:r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/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nary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15DC6D1-5507-1C40-8A56-3D17F92DA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565847"/>
                <a:ext cx="7291143" cy="1337930"/>
              </a:xfrm>
              <a:prstGeom prst="rect">
                <a:avLst/>
              </a:prstGeom>
              <a:blipFill>
                <a:blip r:embed="rId3"/>
                <a:stretch>
                  <a:fillRect t="-86792" b="-1575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C3FFF2F-5AA9-4D49-BBCD-AE1FA30E33A4}"/>
                  </a:ext>
                </a:extLst>
              </p:cNvPr>
              <p:cNvSpPr txBox="1"/>
              <p:nvPr/>
            </p:nvSpPr>
            <p:spPr>
              <a:xfrm>
                <a:off x="1330425" y="4912372"/>
                <a:ext cx="7291143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it-IT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it-IT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9C3FFF2F-5AA9-4D49-BBCD-AE1FA30E3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25" y="4912372"/>
                <a:ext cx="7291143" cy="360804"/>
              </a:xfrm>
              <a:prstGeom prst="rect">
                <a:avLst/>
              </a:prstGeom>
              <a:blipFill>
                <a:blip r:embed="rId4"/>
                <a:stretch>
                  <a:fillRect t="-6897" b="-413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A44FD7-87AE-3F44-A252-3C05BE0877C5}"/>
              </a:ext>
            </a:extLst>
          </p:cNvPr>
          <p:cNvSpPr txBox="1"/>
          <p:nvPr/>
        </p:nvSpPr>
        <p:spPr>
          <a:xfrm>
            <a:off x="5199680" y="5403357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Regression </a:t>
            </a:r>
            <a:r>
              <a:rPr lang="en-GB" dirty="0" err="1">
                <a:solidFill>
                  <a:srgbClr val="0000FF"/>
                </a:solidFill>
              </a:rPr>
              <a:t>ot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i="1" dirty="0" err="1">
                <a:solidFill>
                  <a:srgbClr val="0000FF"/>
                </a:solidFill>
              </a:rPr>
              <a:t>t</a:t>
            </a:r>
            <a:r>
              <a:rPr lang="en-GB" baseline="-25000" dirty="0" err="1">
                <a:solidFill>
                  <a:srgbClr val="0000FF"/>
                </a:solidFill>
              </a:rPr>
              <a:t>k</a:t>
            </a:r>
            <a:r>
              <a:rPr lang="en-GB" dirty="0">
                <a:solidFill>
                  <a:srgbClr val="0000FF"/>
                </a:solidFill>
              </a:rPr>
              <a:t> conditioned on </a:t>
            </a:r>
            <a:r>
              <a:rPr lang="en-GB" b="1" dirty="0">
                <a:solidFill>
                  <a:srgbClr val="0000FF"/>
                </a:solidFill>
              </a:rPr>
              <a:t>x</a:t>
            </a:r>
            <a:r>
              <a:rPr lang="en-GB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633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Regression</a:t>
            </a:r>
            <a:r>
              <a:rPr lang="it-IT" dirty="0">
                <a:solidFill>
                  <a:srgbClr val="0000FF"/>
                </a:solidFill>
              </a:rPr>
              <a:t> 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Interpretation of NN output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C93E449-1254-9A4C-80DE-AA2BAC49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492250"/>
            <a:ext cx="55880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Three </a:t>
            </a:r>
            <a:r>
              <a:rPr lang="it-IT" dirty="0" err="1">
                <a:solidFill>
                  <a:srgbClr val="0000FF"/>
                </a:solidFill>
              </a:rPr>
              <a:t>key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assumptions</a:t>
            </a:r>
            <a:endParaRPr lang="it-IT" dirty="0">
              <a:solidFill>
                <a:srgbClr val="0000FF"/>
              </a:solidFill>
            </a:endParaRPr>
          </a:p>
          <a:p>
            <a:pPr lvl="1"/>
            <a:r>
              <a:rPr lang="it-IT" dirty="0">
                <a:solidFill>
                  <a:srgbClr val="0000FF"/>
                </a:solidFill>
              </a:rPr>
              <a:t>Data set </a:t>
            </a:r>
            <a:r>
              <a:rPr lang="it-IT" dirty="0"/>
              <a:t>must be </a:t>
            </a:r>
            <a:r>
              <a:rPr lang="it-IT" dirty="0" err="1">
                <a:solidFill>
                  <a:srgbClr val="0000FF"/>
                </a:solidFill>
              </a:rPr>
              <a:t>sufficiently</a:t>
            </a:r>
            <a:r>
              <a:rPr lang="it-IT" dirty="0">
                <a:solidFill>
                  <a:srgbClr val="0000FF"/>
                </a:solidFill>
              </a:rPr>
              <a:t> large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approximates</a:t>
            </a:r>
            <a:r>
              <a:rPr lang="it-IT" dirty="0"/>
              <a:t> an infinite data set</a:t>
            </a:r>
          </a:p>
          <a:p>
            <a:pPr lvl="1"/>
            <a:r>
              <a:rPr lang="it-IT" dirty="0"/>
              <a:t>The network </a:t>
            </a:r>
            <a:r>
              <a:rPr lang="it-IT" dirty="0">
                <a:solidFill>
                  <a:srgbClr val="0000FF"/>
                </a:solidFill>
              </a:rPr>
              <a:t>output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must be </a:t>
            </a:r>
            <a:r>
              <a:rPr lang="it-IT" dirty="0" err="1">
                <a:solidFill>
                  <a:srgbClr val="0000FF"/>
                </a:solidFill>
              </a:rPr>
              <a:t>sufficiently</a:t>
            </a:r>
            <a:r>
              <a:rPr lang="it-IT" dirty="0">
                <a:solidFill>
                  <a:srgbClr val="0000FF"/>
                </a:solidFill>
              </a:rPr>
              <a:t> general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exists</a:t>
            </a:r>
            <a:r>
              <a:rPr lang="it-IT" dirty="0"/>
              <a:t> a </a:t>
            </a:r>
            <a:r>
              <a:rPr lang="it-IT" dirty="0" err="1"/>
              <a:t>choice</a:t>
            </a:r>
            <a:r>
              <a:rPr lang="it-IT" dirty="0"/>
              <a:t> of </a:t>
            </a:r>
            <a:r>
              <a:rPr lang="it-IT" dirty="0" err="1"/>
              <a:t>parameters</a:t>
            </a:r>
            <a:r>
              <a:rPr lang="it-IT" dirty="0"/>
              <a:t> (</a:t>
            </a:r>
            <a:r>
              <a:rPr lang="it-IT" dirty="0" err="1">
                <a:solidFill>
                  <a:srgbClr val="0000FF"/>
                </a:solidFill>
              </a:rPr>
              <a:t>hidden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units</a:t>
            </a:r>
            <a:r>
              <a:rPr lang="it-IT" dirty="0">
                <a:solidFill>
                  <a:srgbClr val="0000FF"/>
                </a:solidFill>
              </a:rPr>
              <a:t>  </a:t>
            </a:r>
            <a:r>
              <a:rPr lang="it-IT" dirty="0" err="1">
                <a:solidFill>
                  <a:srgbClr val="0000FF"/>
                </a:solidFill>
              </a:rPr>
              <a:t>sufficiently</a:t>
            </a:r>
            <a:r>
              <a:rPr lang="it-IT" dirty="0">
                <a:solidFill>
                  <a:srgbClr val="0000FF"/>
                </a:solidFill>
              </a:rPr>
              <a:t> large</a:t>
            </a:r>
            <a:r>
              <a:rPr lang="it-IT" dirty="0"/>
              <a:t>)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makes</a:t>
            </a:r>
            <a:r>
              <a:rPr lang="it-IT" dirty="0"/>
              <a:t> </a:t>
            </a:r>
            <a:r>
              <a:rPr lang="it-IT" dirty="0" err="1"/>
              <a:t>th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sufficiently</a:t>
            </a:r>
            <a:r>
              <a:rPr lang="it-IT" dirty="0"/>
              <a:t> small</a:t>
            </a:r>
          </a:p>
          <a:p>
            <a:pPr lvl="1"/>
            <a:r>
              <a:rPr lang="it-IT" dirty="0"/>
              <a:t>The </a:t>
            </a:r>
            <a:r>
              <a:rPr lang="it-IT" dirty="0" err="1">
                <a:solidFill>
                  <a:srgbClr val="0000FF"/>
                </a:solidFill>
              </a:rPr>
              <a:t>optimization</a:t>
            </a:r>
            <a:r>
              <a:rPr lang="it-IT" dirty="0">
                <a:solidFill>
                  <a:srgbClr val="0000FF"/>
                </a:solidFill>
              </a:rPr>
              <a:t> of the network </a:t>
            </a:r>
            <a:r>
              <a:rPr lang="it-IT" dirty="0" err="1">
                <a:solidFill>
                  <a:srgbClr val="0000FF"/>
                </a:solidFill>
              </a:rPr>
              <a:t>parameters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performed</a:t>
            </a:r>
            <a:r>
              <a:rPr lang="it-IT" dirty="0"/>
              <a:t> in </a:t>
            </a:r>
            <a:r>
              <a:rPr lang="it-IT" dirty="0" err="1"/>
              <a:t>such</a:t>
            </a:r>
            <a:r>
              <a:rPr lang="it-IT" dirty="0"/>
              <a:t> a way </a:t>
            </a:r>
            <a:r>
              <a:rPr lang="it-IT" dirty="0" err="1"/>
              <a:t>as</a:t>
            </a:r>
            <a:r>
              <a:rPr lang="it-IT" dirty="0"/>
              <a:t> to </a:t>
            </a:r>
            <a:r>
              <a:rPr lang="it-IT" dirty="0" err="1"/>
              <a:t>find</a:t>
            </a:r>
            <a:r>
              <a:rPr lang="it-IT" dirty="0"/>
              <a:t> the appropriate minimum of the </a:t>
            </a:r>
            <a:r>
              <a:rPr lang="it-IT" dirty="0" err="1"/>
              <a:t>cost</a:t>
            </a:r>
            <a:r>
              <a:rPr lang="it-IT" dirty="0"/>
              <a:t> </a:t>
            </a:r>
            <a:r>
              <a:rPr lang="it-IT" dirty="0" err="1"/>
              <a:t>function</a:t>
            </a:r>
            <a:r>
              <a:rPr lang="it-IT" dirty="0"/>
              <a:t> 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79409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3077EB-23F4-9E4E-9949-3536C7FAC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33450"/>
            <a:ext cx="5372100" cy="4991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FAEDDB-A2BC-F547-BD53-6F098EA3F76D}"/>
                  </a:ext>
                </a:extLst>
              </p:cNvPr>
              <p:cNvSpPr txBox="1"/>
              <p:nvPr/>
            </p:nvSpPr>
            <p:spPr>
              <a:xfrm>
                <a:off x="-972616" y="6092408"/>
                <a:ext cx="7291143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+0.3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func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FAEDDB-A2BC-F547-BD53-6F098EA3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72616" y="6092408"/>
                <a:ext cx="7291143" cy="360804"/>
              </a:xfrm>
              <a:prstGeom prst="rect">
                <a:avLst/>
              </a:prstGeom>
              <a:blipFill>
                <a:blip r:embed="rId3"/>
                <a:stretch>
                  <a:fillRect t="-10714" b="-4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>
            <a:extLst>
              <a:ext uri="{FF2B5EF4-FFF2-40B4-BE49-F238E27FC236}">
                <a16:creationId xmlns:a16="http://schemas.microsoft.com/office/drawing/2014/main" id="{F3FF9E16-E4C9-BE44-8D85-D74EEB6D35CA}"/>
              </a:ext>
            </a:extLst>
          </p:cNvPr>
          <p:cNvSpPr txBox="1"/>
          <p:nvPr/>
        </p:nvSpPr>
        <p:spPr>
          <a:xfrm>
            <a:off x="5549442" y="1196752"/>
            <a:ext cx="3412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Solid curve: MLP with 5 hidden </a:t>
            </a:r>
          </a:p>
          <a:p>
            <a:r>
              <a:rPr lang="en-GB" dirty="0">
                <a:solidFill>
                  <a:srgbClr val="0000FF"/>
                </a:solidFill>
              </a:rPr>
              <a:t>units and sum-of-squares error </a:t>
            </a:r>
          </a:p>
        </p:txBody>
      </p:sp>
    </p:spTree>
    <p:extLst>
      <p:ext uri="{BB962C8B-B14F-4D97-AF65-F5344CB8AC3E}">
        <p14:creationId xmlns:p14="http://schemas.microsoft.com/office/powerpoint/2010/main" val="4527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Generalization</a:t>
            </a:r>
            <a:r>
              <a:rPr lang="it-IT" dirty="0">
                <a:solidFill>
                  <a:srgbClr val="0000FF"/>
                </a:solidFill>
              </a:rPr>
              <a:t> of the </a:t>
            </a:r>
            <a:r>
              <a:rPr lang="it-IT" dirty="0" err="1">
                <a:solidFill>
                  <a:srgbClr val="0000FF"/>
                </a:solidFill>
              </a:rPr>
              <a:t>Gaussian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By negative log-</a:t>
            </a:r>
            <a:r>
              <a:rPr lang="it-IT" dirty="0" err="1">
                <a:solidFill>
                  <a:srgbClr val="0000FF"/>
                </a:solidFill>
              </a:rPr>
              <a:t>likelihood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is</a:t>
            </a:r>
            <a:r>
              <a:rPr lang="it-IT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General error 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19A6624-0978-BB45-9E0B-692CFC694889}"/>
                  </a:ext>
                </a:extLst>
              </p:cNvPr>
              <p:cNvSpPr txBox="1"/>
              <p:nvPr/>
            </p:nvSpPr>
            <p:spPr>
              <a:xfrm>
                <a:off x="-252536" y="1628800"/>
                <a:ext cx="6418039" cy="8215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(1/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619A6624-0978-BB45-9E0B-692CFC694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2536" y="1628800"/>
                <a:ext cx="6418039" cy="821507"/>
              </a:xfrm>
              <a:prstGeom prst="rect">
                <a:avLst/>
              </a:prstGeom>
              <a:blipFill>
                <a:blip r:embed="rId2"/>
                <a:stretch>
                  <a:fillRect b="-1515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15C64A-374E-9246-9957-6C815E4C9B9C}"/>
              </a:ext>
            </a:extLst>
          </p:cNvPr>
          <p:cNvSpPr txBox="1"/>
          <p:nvPr/>
        </p:nvSpPr>
        <p:spPr>
          <a:xfrm>
            <a:off x="2555776" y="248107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Gamma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/>
              <p:nvPr/>
            </p:nvSpPr>
            <p:spPr>
              <a:xfrm>
                <a:off x="1065217" y="3839775"/>
                <a:ext cx="7291143" cy="1038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17" y="3839775"/>
                <a:ext cx="7291143" cy="1038489"/>
              </a:xfrm>
              <a:prstGeom prst="rect">
                <a:avLst/>
              </a:prstGeom>
              <a:blipFill>
                <a:blip r:embed="rId3"/>
                <a:stretch>
                  <a:fillRect t="-114458" b="-17469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D0A7C65-7BAE-D340-979E-24C3EEE68722}"/>
              </a:ext>
            </a:extLst>
          </p:cNvPr>
          <p:cNvSpPr txBox="1"/>
          <p:nvPr/>
        </p:nvSpPr>
        <p:spPr>
          <a:xfrm>
            <a:off x="3275856" y="52292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>
                <a:solidFill>
                  <a:srgbClr val="C00000"/>
                </a:solidFill>
              </a:rPr>
              <a:t>Minkowski</a:t>
            </a:r>
            <a:r>
              <a:rPr lang="en-GB" i="1" dirty="0">
                <a:solidFill>
                  <a:srgbClr val="C00000"/>
                </a:solidFill>
              </a:rPr>
              <a:t>-R</a:t>
            </a:r>
            <a:r>
              <a:rPr lang="en-GB" dirty="0">
                <a:solidFill>
                  <a:srgbClr val="C00000"/>
                </a:solidFill>
              </a:rPr>
              <a:t> error</a:t>
            </a:r>
          </a:p>
        </p:txBody>
      </p:sp>
    </p:spTree>
    <p:extLst>
      <p:ext uri="{BB962C8B-B14F-4D97-AF65-F5344CB8AC3E}">
        <p14:creationId xmlns:p14="http://schemas.microsoft.com/office/powerpoint/2010/main" val="380560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The </a:t>
            </a:r>
            <a:r>
              <a:rPr lang="it-IT" dirty="0" err="1">
                <a:solidFill>
                  <a:srgbClr val="0000FF"/>
                </a:solidFill>
              </a:rPr>
              <a:t>derivatives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Evaluated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using</a:t>
            </a:r>
            <a:r>
              <a:rPr lang="it-IT" dirty="0">
                <a:solidFill>
                  <a:srgbClr val="0000FF"/>
                </a:solidFill>
              </a:rPr>
              <a:t> the standard back-</a:t>
            </a:r>
            <a:r>
              <a:rPr lang="it-IT" dirty="0" err="1">
                <a:solidFill>
                  <a:srgbClr val="0000FF"/>
                </a:solidFill>
              </a:rPr>
              <a:t>propagation</a:t>
            </a:r>
            <a:r>
              <a:rPr lang="it-IT" dirty="0">
                <a:solidFill>
                  <a:srgbClr val="0000FF"/>
                </a:solidFill>
              </a:rPr>
              <a:t> procedure</a:t>
            </a:r>
          </a:p>
          <a:p>
            <a:pPr lvl="1"/>
            <a:r>
              <a:rPr lang="it-IT" dirty="0" err="1">
                <a:solidFill>
                  <a:srgbClr val="0000FF"/>
                </a:solidFill>
              </a:rPr>
              <a:t>sensitivity</a:t>
            </a:r>
            <a:r>
              <a:rPr lang="it-IT" dirty="0">
                <a:solidFill>
                  <a:srgbClr val="0000FF"/>
                </a:solidFill>
              </a:rPr>
              <a:t> to </a:t>
            </a:r>
            <a:r>
              <a:rPr lang="it-IT" dirty="0" err="1">
                <a:solidFill>
                  <a:srgbClr val="C00000"/>
                </a:solidFill>
              </a:rPr>
              <a:t>outliers</a:t>
            </a:r>
            <a:r>
              <a:rPr lang="it-IT" dirty="0">
                <a:solidFill>
                  <a:srgbClr val="0000FF"/>
                </a:solidFill>
              </a:rPr>
              <a:t>  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General error 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/>
              <p:nvPr/>
            </p:nvSpPr>
            <p:spPr>
              <a:xfrm>
                <a:off x="953265" y="1800032"/>
                <a:ext cx="7291143" cy="184499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𝑗𝑖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𝑠𝑖𝑔𝑛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𝐰</m:t>
                                  </m:r>
                                </m:e>
                              </m:d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65" y="1800032"/>
                <a:ext cx="7291143" cy="1844992"/>
              </a:xfrm>
              <a:prstGeom prst="rect">
                <a:avLst/>
              </a:prstGeom>
              <a:blipFill>
                <a:blip r:embed="rId2"/>
                <a:stretch>
                  <a:fillRect l="-9739" t="-21918" b="-993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694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Density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by sum-of-</a:t>
            </a:r>
            <a:r>
              <a:rPr lang="it-IT" dirty="0" err="1">
                <a:solidFill>
                  <a:srgbClr val="0000FF"/>
                </a:solidFill>
              </a:rPr>
              <a:t>squares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the </a:t>
            </a:r>
            <a:r>
              <a:rPr lang="it-IT" dirty="0" err="1">
                <a:solidFill>
                  <a:srgbClr val="0000FF"/>
                </a:solidFill>
              </a:rPr>
              <a:t>conditional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average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/>
              <p:nvPr/>
            </p:nvSpPr>
            <p:spPr>
              <a:xfrm>
                <a:off x="953265" y="1800032"/>
                <a:ext cx="7291143" cy="10082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it-IT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𝑘𝑙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B95FD99A-F967-0142-9F24-B3F9ED65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265" y="1800032"/>
                <a:ext cx="7291143" cy="1008225"/>
              </a:xfrm>
              <a:prstGeom prst="rect">
                <a:avLst/>
              </a:prstGeom>
              <a:blipFill>
                <a:blip r:embed="rId2"/>
                <a:stretch>
                  <a:fillRect t="-121250" b="-18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3540C67-3E76-CC47-B0EF-CB1CAB7E089F}"/>
                  </a:ext>
                </a:extLst>
              </p:cNvPr>
              <p:cNvSpPr txBox="1"/>
              <p:nvPr/>
            </p:nvSpPr>
            <p:spPr>
              <a:xfrm>
                <a:off x="926428" y="4293096"/>
                <a:ext cx="7291143" cy="9685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B3540C67-3E76-CC47-B0EF-CB1CAB7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28" y="4293096"/>
                <a:ext cx="7291143" cy="968598"/>
              </a:xfrm>
              <a:prstGeom prst="rect">
                <a:avLst/>
              </a:prstGeom>
              <a:blipFill>
                <a:blip r:embed="rId3"/>
                <a:stretch>
                  <a:fillRect t="-157143" b="-21688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F12E85-B8E1-6A4E-AEF4-B1F25182ADE0}"/>
              </a:ext>
            </a:extLst>
          </p:cNvPr>
          <p:cNvSpPr txBox="1"/>
          <p:nvPr/>
        </p:nvSpPr>
        <p:spPr>
          <a:xfrm>
            <a:off x="4283968" y="145539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1-of-c coding</a:t>
            </a:r>
          </a:p>
        </p:txBody>
      </p:sp>
    </p:spTree>
    <p:extLst>
      <p:ext uri="{BB962C8B-B14F-4D97-AF65-F5344CB8AC3E}">
        <p14:creationId xmlns:p14="http://schemas.microsoft.com/office/powerpoint/2010/main" val="2812023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Network with single output </a:t>
            </a:r>
            <a:r>
              <a:rPr lang="it-IT" i="1" dirty="0">
                <a:solidFill>
                  <a:srgbClr val="0000FF"/>
                </a:solidFill>
              </a:rPr>
              <a:t>y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Probability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Likelihood</a:t>
            </a: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B31EC0A-B1E8-914A-88BF-AC16E64E7DE7}"/>
                  </a:ext>
                </a:extLst>
              </p:cNvPr>
              <p:cNvSpPr txBox="1"/>
              <p:nvPr/>
            </p:nvSpPr>
            <p:spPr>
              <a:xfrm>
                <a:off x="732737" y="1696563"/>
                <a:ext cx="7291143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it-IT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it-IT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𝐱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r>
                        <a:rPr lang="it-IT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FB31EC0A-B1E8-914A-88BF-AC16E64E7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37" y="1696563"/>
                <a:ext cx="7291143" cy="369332"/>
              </a:xfrm>
              <a:prstGeom prst="rect">
                <a:avLst/>
              </a:prstGeom>
              <a:blipFill>
                <a:blip r:embed="rId2"/>
                <a:stretch>
                  <a:fillRect t="-6667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2973E20-7FA4-1F43-8CCC-8FADE0766B28}"/>
                  </a:ext>
                </a:extLst>
              </p:cNvPr>
              <p:cNvSpPr txBox="1"/>
              <p:nvPr/>
            </p:nvSpPr>
            <p:spPr>
              <a:xfrm>
                <a:off x="926428" y="3244334"/>
                <a:ext cx="7291143" cy="36933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02973E20-7FA4-1F43-8CCC-8FADE076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28" y="3244334"/>
                <a:ext cx="7291143" cy="369332"/>
              </a:xfrm>
              <a:prstGeom prst="rect">
                <a:avLst/>
              </a:prstGeom>
              <a:blipFill>
                <a:blip r:embed="rId3"/>
                <a:stretch>
                  <a:fillRect b="-1935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5043D-CDF8-7247-8911-75AB84478D8F}"/>
              </a:ext>
            </a:extLst>
          </p:cNvPr>
          <p:cNvSpPr txBox="1"/>
          <p:nvPr/>
        </p:nvSpPr>
        <p:spPr>
          <a:xfrm>
            <a:off x="5595315" y="3679033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3DDC203-37EA-2548-9446-11CD2DA0D038}"/>
                  </a:ext>
                </a:extLst>
              </p:cNvPr>
              <p:cNvSpPr txBox="1"/>
              <p:nvPr/>
            </p:nvSpPr>
            <p:spPr>
              <a:xfrm>
                <a:off x="1362979" y="4869160"/>
                <a:ext cx="6418039" cy="8962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73DDC203-37EA-2548-9446-11CD2DA0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79" y="4869160"/>
                <a:ext cx="6418039" cy="896207"/>
              </a:xfrm>
              <a:prstGeom prst="rect">
                <a:avLst/>
              </a:prstGeom>
              <a:blipFill>
                <a:blip r:embed="rId4"/>
                <a:stretch>
                  <a:fillRect t="-147222" b="-20138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2691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Cross-</a:t>
            </a:r>
            <a:r>
              <a:rPr lang="it-IT" dirty="0" err="1">
                <a:solidFill>
                  <a:srgbClr val="0000FF"/>
                </a:solidFill>
              </a:rPr>
              <a:t>entropy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endParaRPr lang="it-IT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Differentiating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C00000"/>
                </a:solidFill>
              </a:rPr>
              <a:t>Absolute minimum </a:t>
            </a: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Cross-Entropy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6AFEA7D-E4B1-4B49-ADE9-F0B66102DB13}"/>
                  </a:ext>
                </a:extLst>
              </p:cNvPr>
              <p:cNvSpPr txBox="1"/>
              <p:nvPr/>
            </p:nvSpPr>
            <p:spPr>
              <a:xfrm>
                <a:off x="1659193" y="1700808"/>
                <a:ext cx="6418039" cy="125701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</m:e>
                                  </m:d>
                                  <m:func>
                                    <m:func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(1−</m:t>
                                      </m:r>
                                      <m:sSup>
                                        <m:s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6AFEA7D-E4B1-4B49-ADE9-F0B66102D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93" y="1700808"/>
                <a:ext cx="6418039" cy="1257011"/>
              </a:xfrm>
              <a:prstGeom prst="rect">
                <a:avLst/>
              </a:prstGeom>
              <a:blipFill>
                <a:blip r:embed="rId2"/>
                <a:stretch>
                  <a:fillRect t="-78000" b="-14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F6DEC68-B955-FA40-A234-996F6A16DCF0}"/>
                  </a:ext>
                </a:extLst>
              </p:cNvPr>
              <p:cNvSpPr txBox="1"/>
              <p:nvPr/>
            </p:nvSpPr>
            <p:spPr>
              <a:xfrm>
                <a:off x="1222640" y="3761626"/>
                <a:ext cx="7291143" cy="78887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F6DEC68-B955-FA40-A234-996F6A16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640" y="3761626"/>
                <a:ext cx="7291143" cy="788870"/>
              </a:xfrm>
              <a:prstGeom prst="rect">
                <a:avLst/>
              </a:prstGeom>
              <a:blipFill>
                <a:blip r:embed="rId3"/>
                <a:stretch>
                  <a:fillRect t="-1587" b="-1428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A0B7763-CBB6-5D41-A930-F2C822F90F58}"/>
                  </a:ext>
                </a:extLst>
              </p:cNvPr>
              <p:cNvSpPr txBox="1"/>
              <p:nvPr/>
            </p:nvSpPr>
            <p:spPr>
              <a:xfrm>
                <a:off x="1131846" y="5534895"/>
                <a:ext cx="7291143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∀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baseline="-25000" dirty="0"/>
                  <a:t>  </a:t>
                </a: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1A0B7763-CBB6-5D41-A930-F2C822F9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846" y="5534895"/>
                <a:ext cx="7291143" cy="360804"/>
              </a:xfrm>
              <a:prstGeom prst="rect">
                <a:avLst/>
              </a:prstGeom>
              <a:blipFill>
                <a:blip r:embed="rId4"/>
                <a:stretch>
                  <a:fillRect l="-1217" t="-6897" b="-413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85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Conditional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endParaRPr lang="it-IT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Differentiating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Cross-Entropy for multiple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F6DEC68-B955-FA40-A234-996F6A16DCF0}"/>
                  </a:ext>
                </a:extLst>
              </p:cNvPr>
              <p:cNvSpPr txBox="1"/>
              <p:nvPr/>
            </p:nvSpPr>
            <p:spPr>
              <a:xfrm>
                <a:off x="786088" y="3806903"/>
                <a:ext cx="7291143" cy="10774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6F6DEC68-B955-FA40-A234-996F6A16D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8" y="3806903"/>
                <a:ext cx="7291143" cy="1077474"/>
              </a:xfrm>
              <a:prstGeom prst="rect">
                <a:avLst/>
              </a:prstGeom>
              <a:blipFill>
                <a:blip r:embed="rId2"/>
                <a:stretch>
                  <a:fillRect t="-109412" b="-169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EB07B49-8CBE-A943-ACF5-7EEB8BE6D6DA}"/>
                  </a:ext>
                </a:extLst>
              </p:cNvPr>
              <p:cNvSpPr txBox="1"/>
              <p:nvPr/>
            </p:nvSpPr>
            <p:spPr>
              <a:xfrm>
                <a:off x="786089" y="1975816"/>
                <a:ext cx="7291143" cy="10082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sup>
                          </m:sSup>
                        </m:e>
                      </m:nary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5EB07B49-8CBE-A943-ACF5-7EEB8BE6D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089" y="1975816"/>
                <a:ext cx="7291143" cy="1008225"/>
              </a:xfrm>
              <a:prstGeom prst="rect">
                <a:avLst/>
              </a:prstGeom>
              <a:blipFill>
                <a:blip r:embed="rId3"/>
                <a:stretch>
                  <a:fillRect t="-124051" b="-18354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45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Functions</a:t>
            </a:r>
            <a:endParaRPr lang="it-IT" dirty="0"/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What is the distribution used in </a:t>
            </a:r>
            <a:r>
              <a:rPr lang="en-US">
                <a:solidFill>
                  <a:srgbClr val="0000FF"/>
                </a:solidFill>
              </a:rPr>
              <a:t>cross-entropy?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>
                <a:solidFill>
                  <a:srgbClr val="0000FF"/>
                </a:solidFill>
              </a:rPr>
              <a:t>Gaussian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Bernoulli</a:t>
            </a:r>
          </a:p>
          <a:p>
            <a:pPr lvl="2"/>
            <a:r>
              <a:rPr lang="en-US" dirty="0">
                <a:solidFill>
                  <a:srgbClr val="0000FF"/>
                </a:solidFill>
              </a:rPr>
              <a:t>Cauchy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Question 10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53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 err="1">
                <a:solidFill>
                  <a:srgbClr val="C00000"/>
                </a:solidFill>
              </a:rPr>
              <a:t>Neural</a:t>
            </a:r>
            <a:r>
              <a:rPr lang="it-IT" dirty="0">
                <a:solidFill>
                  <a:srgbClr val="C00000"/>
                </a:solidFill>
              </a:rPr>
              <a:t> Networks for 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/>
              <a:t>, Oxford University Press, 1995</a:t>
            </a:r>
          </a:p>
          <a:p>
            <a:pPr lvl="1"/>
            <a:r>
              <a:rPr lang="it-IT" dirty="0" err="1"/>
              <a:t>J</a:t>
            </a:r>
            <a:r>
              <a:rPr lang="it-IT" dirty="0"/>
              <a:t>. C. Bishop, </a:t>
            </a:r>
            <a:r>
              <a:rPr lang="it-IT" dirty="0">
                <a:solidFill>
                  <a:srgbClr val="C00000"/>
                </a:solidFill>
              </a:rPr>
              <a:t>Pattern </a:t>
            </a:r>
            <a:r>
              <a:rPr lang="it-IT" dirty="0" err="1">
                <a:solidFill>
                  <a:srgbClr val="C00000"/>
                </a:solidFill>
              </a:rPr>
              <a:t>Recognition</a:t>
            </a:r>
            <a:r>
              <a:rPr lang="it-IT" dirty="0">
                <a:solidFill>
                  <a:srgbClr val="C00000"/>
                </a:solidFill>
              </a:rPr>
              <a:t> and Machine Learning</a:t>
            </a:r>
            <a:r>
              <a:rPr lang="it-IT" dirty="0"/>
              <a:t>, Springer, 2006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61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Goal in network training</a:t>
            </a:r>
          </a:p>
          <a:p>
            <a:pPr lvl="1"/>
            <a:r>
              <a:rPr lang="it-IT" dirty="0"/>
              <a:t>Model the </a:t>
            </a:r>
            <a:r>
              <a:rPr lang="it-IT" dirty="0" err="1"/>
              <a:t>underlying</a:t>
            </a:r>
            <a:r>
              <a:rPr lang="it-IT" dirty="0"/>
              <a:t> generator of the data</a:t>
            </a:r>
          </a:p>
          <a:p>
            <a:pPr lvl="1"/>
            <a:r>
              <a:rPr lang="it-IT" dirty="0"/>
              <a:t>General and complete </a:t>
            </a:r>
            <a:r>
              <a:rPr lang="it-IT" dirty="0" err="1"/>
              <a:t>description</a:t>
            </a:r>
            <a:r>
              <a:rPr lang="it-IT" dirty="0"/>
              <a:t> of the </a:t>
            </a:r>
            <a:r>
              <a:rPr lang="it-IT" dirty="0">
                <a:solidFill>
                  <a:srgbClr val="0000FF"/>
                </a:solidFill>
              </a:rPr>
              <a:t>generator joint </a:t>
            </a:r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input-target </a:t>
            </a:r>
            <a:r>
              <a:rPr lang="it-IT" dirty="0" err="1"/>
              <a:t>space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428596" y="3341208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6" y="3341208"/>
                <a:ext cx="6418039" cy="360804"/>
              </a:xfrm>
              <a:prstGeom prst="rect">
                <a:avLst/>
              </a:prstGeom>
              <a:blipFill>
                <a:blip r:embed="rId2"/>
                <a:stretch>
                  <a:fillRect b="-3793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/>
              <p:nvPr/>
            </p:nvSpPr>
            <p:spPr>
              <a:xfrm>
                <a:off x="3666275" y="3557791"/>
                <a:ext cx="6418039" cy="9685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it-IT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  <m:r>
                                <a:rPr lang="it-IT" sz="2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it-IT" sz="2400" b="1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it-IT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2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</m:t>
                          </m:r>
                        </m:e>
                      </m:nary>
                    </m:oMath>
                  </m:oMathPara>
                </a14:m>
                <a:endParaRPr lang="en-GB" sz="2400" baseline="-25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75" y="3557791"/>
                <a:ext cx="6418039" cy="968598"/>
              </a:xfrm>
              <a:prstGeom prst="rect">
                <a:avLst/>
              </a:prstGeom>
              <a:blipFill>
                <a:blip r:embed="rId3"/>
                <a:stretch>
                  <a:fillRect t="-157143" b="-21688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07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Training data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Likelihood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C00000"/>
                </a:solidFill>
              </a:rPr>
              <a:t>Maximizing</a:t>
            </a:r>
            <a:r>
              <a:rPr lang="it-IT" dirty="0">
                <a:solidFill>
                  <a:srgbClr val="C00000"/>
                </a:solidFill>
              </a:rPr>
              <a:t> the </a:t>
            </a:r>
            <a:r>
              <a:rPr lang="it-IT" dirty="0" err="1">
                <a:solidFill>
                  <a:srgbClr val="C00000"/>
                </a:solidFill>
              </a:rPr>
              <a:t>likelihood</a:t>
            </a:r>
            <a:r>
              <a:rPr lang="it-IT" dirty="0">
                <a:solidFill>
                  <a:srgbClr val="C00000"/>
                </a:solidFill>
              </a:rPr>
              <a:t>  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/>
              <p:nvPr/>
            </p:nvSpPr>
            <p:spPr>
              <a:xfrm>
                <a:off x="1434418" y="1512648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978E37B-6650-6548-8603-C4B0094DC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1512648"/>
                <a:ext cx="6418039" cy="360804"/>
              </a:xfrm>
              <a:prstGeom prst="rect">
                <a:avLst/>
              </a:prstGeom>
              <a:blipFill>
                <a:blip r:embed="rId2"/>
                <a:stretch>
                  <a:fillRect b="-3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/>
              <p:nvPr/>
            </p:nvSpPr>
            <p:spPr>
              <a:xfrm>
                <a:off x="1434418" y="2980896"/>
                <a:ext cx="6418039" cy="8962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</a:rPr>
                                    <m:t>𝐭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2980896"/>
                <a:ext cx="6418039" cy="896207"/>
              </a:xfrm>
              <a:prstGeom prst="rect">
                <a:avLst/>
              </a:prstGeom>
              <a:blipFill>
                <a:blip r:embed="rId3"/>
                <a:stretch>
                  <a:fillRect t="-149296" b="-2042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/>
              <p:nvPr/>
            </p:nvSpPr>
            <p:spPr>
              <a:xfrm>
                <a:off x="1169289" y="5033123"/>
                <a:ext cx="6418039" cy="8962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</a:rPr>
                                        <m:t>𝐭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func>
                                    <m:func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it-IT" sz="240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5033123"/>
                <a:ext cx="6418039" cy="896207"/>
              </a:xfrm>
              <a:prstGeom prst="rect">
                <a:avLst/>
              </a:prstGeom>
              <a:blipFill>
                <a:blip r:embed="rId4"/>
                <a:stretch>
                  <a:fillRect t="-150704" b="-2042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9ADABD-8601-A74B-AD12-E59B82D6B8F6}"/>
              </a:ext>
            </a:extLst>
          </p:cNvPr>
          <p:cNvSpPr txBox="1"/>
          <p:nvPr/>
        </p:nvSpPr>
        <p:spPr>
          <a:xfrm>
            <a:off x="5580112" y="6128497"/>
            <a:ext cx="3275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The term does not depend on </a:t>
            </a:r>
          </a:p>
          <a:p>
            <a:r>
              <a:rPr lang="en-GB" dirty="0">
                <a:solidFill>
                  <a:srgbClr val="0000FF"/>
                </a:solidFill>
              </a:rPr>
              <a:t>the network parameters </a:t>
            </a:r>
          </a:p>
        </p:txBody>
      </p:sp>
    </p:spTree>
    <p:extLst>
      <p:ext uri="{BB962C8B-B14F-4D97-AF65-F5344CB8AC3E}">
        <p14:creationId xmlns:p14="http://schemas.microsoft.com/office/powerpoint/2010/main" val="1137699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Consider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i="1" dirty="0">
                <a:solidFill>
                  <a:srgbClr val="0000FF"/>
                </a:solidFill>
              </a:rPr>
              <a:t>c</a:t>
            </a:r>
            <a:r>
              <a:rPr lang="it-IT" dirty="0">
                <a:solidFill>
                  <a:srgbClr val="0000FF"/>
                </a:solidFill>
              </a:rPr>
              <a:t> targets </a:t>
            </a:r>
            <a:r>
              <a:rPr lang="it-IT" i="1" dirty="0" err="1">
                <a:solidFill>
                  <a:srgbClr val="0000FF"/>
                </a:solidFill>
              </a:rPr>
              <a:t>t</a:t>
            </a:r>
            <a:r>
              <a:rPr lang="it-IT" baseline="-25000" dirty="0" err="1">
                <a:solidFill>
                  <a:srgbClr val="0000FF"/>
                </a:solidFill>
              </a:rPr>
              <a:t>k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/>
              <a:t>Assume </a:t>
            </a:r>
            <a:r>
              <a:rPr lang="it-IT" dirty="0" err="1"/>
              <a:t>distribution</a:t>
            </a:r>
            <a:r>
              <a:rPr lang="it-IT" dirty="0"/>
              <a:t> of target data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Gaussian</a:t>
            </a:r>
            <a:endParaRPr lang="it-IT" dirty="0"/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r>
              <a:rPr lang="it-IT" dirty="0">
                <a:solidFill>
                  <a:srgbClr val="0000FF"/>
                </a:solidFill>
              </a:rPr>
              <a:t>Distribution of the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sum-of-squares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/>
              <p:nvPr/>
            </p:nvSpPr>
            <p:spPr>
              <a:xfrm>
                <a:off x="1659193" y="1476770"/>
                <a:ext cx="6418039" cy="10082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𝐭</m:t>
                          </m:r>
                        </m:e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8D7B4D96-5FB3-6048-B30D-9F915DFEC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9193" y="1476770"/>
                <a:ext cx="6418039" cy="1008225"/>
              </a:xfrm>
              <a:prstGeom prst="rect">
                <a:avLst/>
              </a:prstGeom>
              <a:blipFill>
                <a:blip r:embed="rId2"/>
                <a:stretch>
                  <a:fillRect t="-118519" b="-1790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/>
              <p:nvPr/>
            </p:nvSpPr>
            <p:spPr>
              <a:xfrm>
                <a:off x="1362980" y="3498631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980" y="3498631"/>
                <a:ext cx="6418039" cy="360804"/>
              </a:xfrm>
              <a:prstGeom prst="rect">
                <a:avLst/>
              </a:prstGeom>
              <a:blipFill>
                <a:blip r:embed="rId3"/>
                <a:stretch>
                  <a:fillRect t="-3333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F0D1FBB-6C93-9444-A15C-DA5AFD59FCAD}"/>
                  </a:ext>
                </a:extLst>
              </p:cNvPr>
              <p:cNvSpPr txBox="1"/>
              <p:nvPr/>
            </p:nvSpPr>
            <p:spPr>
              <a:xfrm>
                <a:off x="1434418" y="4957620"/>
                <a:ext cx="6418039" cy="847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2F0D1FBB-6C93-9444-A15C-DA5AFD59F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4957620"/>
                <a:ext cx="6418039" cy="847220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sellaDiTesto 7">
            <a:extLst>
              <a:ext uri="{FF2B5EF4-FFF2-40B4-BE49-F238E27FC236}">
                <a16:creationId xmlns:a16="http://schemas.microsoft.com/office/drawing/2014/main" id="{99544469-1DBA-404C-A755-91DFA6B9A3D9}"/>
              </a:ext>
            </a:extLst>
          </p:cNvPr>
          <p:cNvSpPr txBox="1"/>
          <p:nvPr/>
        </p:nvSpPr>
        <p:spPr>
          <a:xfrm>
            <a:off x="3467474" y="305966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deterministic function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6FAE2C8-5B3B-AB41-84F6-AD69F6C4AA8D}"/>
              </a:ext>
            </a:extLst>
          </p:cNvPr>
          <p:cNvSpPr txBox="1"/>
          <p:nvPr/>
        </p:nvSpPr>
        <p:spPr>
          <a:xfrm>
            <a:off x="5725306" y="35706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Gaussian noise</a:t>
            </a:r>
          </a:p>
        </p:txBody>
      </p:sp>
    </p:spTree>
    <p:extLst>
      <p:ext uri="{BB962C8B-B14F-4D97-AF65-F5344CB8AC3E}">
        <p14:creationId xmlns:p14="http://schemas.microsoft.com/office/powerpoint/2010/main" val="141821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Considering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Probability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distribution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/>
              <a:t>of target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The </a:t>
            </a:r>
            <a:r>
              <a:rPr lang="it-IT" dirty="0" err="1"/>
              <a:t>overall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function</a:t>
            </a:r>
            <a:endParaRPr lang="it-IT" dirty="0"/>
          </a:p>
          <a:p>
            <a:endParaRPr lang="it-IT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sum-of-squares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/>
              <p:nvPr/>
            </p:nvSpPr>
            <p:spPr>
              <a:xfrm>
                <a:off x="1169289" y="1556792"/>
                <a:ext cx="6418039" cy="36080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𝐰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 </m:t>
                      </m:r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5B310BCC-D14E-704D-A129-2D07CBCFC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1556792"/>
                <a:ext cx="6418039" cy="360804"/>
              </a:xfrm>
              <a:prstGeom prst="rect">
                <a:avLst/>
              </a:prstGeom>
              <a:blipFill>
                <a:blip r:embed="rId2"/>
                <a:stretch>
                  <a:fillRect t="-6897" b="-413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E8EF764-C9C1-394F-A33A-E214F7EDB7CA}"/>
                  </a:ext>
                </a:extLst>
              </p:cNvPr>
              <p:cNvSpPr txBox="1"/>
              <p:nvPr/>
            </p:nvSpPr>
            <p:spPr>
              <a:xfrm>
                <a:off x="1434418" y="3429000"/>
                <a:ext cx="6418039" cy="81323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it-IT" sz="24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 i="0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8E8EF764-C9C1-394F-A33A-E214F7EDB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8" y="3429000"/>
                <a:ext cx="6418039" cy="813236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B04661-0644-6E4E-9563-6DD0BF5B54A1}"/>
                  </a:ext>
                </a:extLst>
              </p:cNvPr>
              <p:cNvSpPr txBox="1"/>
              <p:nvPr/>
            </p:nvSpPr>
            <p:spPr>
              <a:xfrm>
                <a:off x="1169289" y="5481226"/>
                <a:ext cx="7291143" cy="103848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𝑁𝑐</m:t>
                              </m:r>
                              <m:r>
                                <a:rPr lang="it-IT" sz="2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𝐥𝐧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𝑁𝑐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t-IT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(2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21B04661-0644-6E4E-9563-6DD0BF5B5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289" y="5481226"/>
                <a:ext cx="7291143" cy="1038489"/>
              </a:xfrm>
              <a:prstGeom prst="rect">
                <a:avLst/>
              </a:prstGeom>
              <a:blipFill>
                <a:blip r:embed="rId4"/>
                <a:stretch>
                  <a:fillRect l="-870" t="-118519" r="-1391" b="-18024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20F9341-4108-3047-BE67-ADF319E4210C}"/>
              </a:ext>
            </a:extLst>
          </p:cNvPr>
          <p:cNvSpPr txBox="1"/>
          <p:nvPr/>
        </p:nvSpPr>
        <p:spPr>
          <a:xfrm>
            <a:off x="5153507" y="5166379"/>
            <a:ext cx="390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Terms independent from the weights</a:t>
            </a:r>
          </a:p>
        </p:txBody>
      </p:sp>
    </p:spTree>
    <p:extLst>
      <p:ext uri="{BB962C8B-B14F-4D97-AF65-F5344CB8AC3E}">
        <p14:creationId xmlns:p14="http://schemas.microsoft.com/office/powerpoint/2010/main" val="88780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Sum of </a:t>
            </a:r>
            <a:r>
              <a:rPr lang="it-IT" dirty="0" err="1">
                <a:solidFill>
                  <a:srgbClr val="0000FF"/>
                </a:solidFill>
              </a:rPr>
              <a:t>squares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error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function</a:t>
            </a:r>
            <a:r>
              <a:rPr lang="it-IT" dirty="0">
                <a:solidFill>
                  <a:srgbClr val="0000FF"/>
                </a:solidFill>
              </a:rPr>
              <a:t>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sum-of-squares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/>
              <p:nvPr/>
            </p:nvSpPr>
            <p:spPr>
              <a:xfrm>
                <a:off x="1265760" y="1556792"/>
                <a:ext cx="7291143" cy="207697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it-IT" sz="2400" b="1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𝐱</m:t>
                                              </m:r>
                                            </m:e>
                                            <m:sup>
                                              <m:r>
                                                <a:rPr lang="it-IT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𝐰</m:t>
                                          </m:r>
                                        </m:e>
                                      </m:d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it-IT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it-IT" sz="24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𝐱</m:t>
                                          </m:r>
                                        </m:e>
                                        <m:sup>
                                          <m:r>
                                            <a:rPr lang="it-IT" sz="24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𝐰</m:t>
                                      </m:r>
                                    </m:e>
                                  </m:d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𝐭</m:t>
                                      </m:r>
                                    </m:e>
                                    <m:sup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60" y="1556792"/>
                <a:ext cx="7291143" cy="2076979"/>
              </a:xfrm>
              <a:prstGeom prst="rect">
                <a:avLst/>
              </a:prstGeom>
              <a:blipFill>
                <a:blip r:embed="rId2"/>
                <a:stretch>
                  <a:fillRect t="-57927" b="-8841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715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0000FF"/>
                </a:solidFill>
              </a:rPr>
              <a:t>Limit of </a:t>
            </a:r>
            <a:r>
              <a:rPr lang="it-IT" dirty="0" err="1">
                <a:solidFill>
                  <a:srgbClr val="0000FF"/>
                </a:solidFill>
              </a:rPr>
              <a:t>number</a:t>
            </a:r>
            <a:r>
              <a:rPr lang="it-IT" dirty="0">
                <a:solidFill>
                  <a:srgbClr val="0000FF"/>
                </a:solidFill>
              </a:rPr>
              <a:t> </a:t>
            </a:r>
            <a:r>
              <a:rPr lang="it-IT" dirty="0" err="1">
                <a:solidFill>
                  <a:srgbClr val="0000FF"/>
                </a:solidFill>
              </a:rPr>
              <a:t>N</a:t>
            </a:r>
            <a:r>
              <a:rPr lang="it-IT" dirty="0">
                <a:solidFill>
                  <a:srgbClr val="0000FF"/>
                </a:solidFill>
              </a:rPr>
              <a:t> to </a:t>
            </a:r>
            <a:r>
              <a:rPr lang="it-IT" dirty="0" err="1">
                <a:solidFill>
                  <a:srgbClr val="0000FF"/>
                </a:solidFill>
              </a:rPr>
              <a:t>infinity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Moreover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Interpretation of NN output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/>
              <p:nvPr/>
            </p:nvSpPr>
            <p:spPr>
              <a:xfrm>
                <a:off x="1265760" y="1556792"/>
                <a:ext cx="7291143" cy="200708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 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it-IT" sz="24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sz="2400" b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</m:d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e>
                      </m:func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it-IT" sz="24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sz="2400" b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</m:d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760" y="1556792"/>
                <a:ext cx="7291143" cy="2007088"/>
              </a:xfrm>
              <a:prstGeom prst="rect">
                <a:avLst/>
              </a:prstGeom>
              <a:blipFill>
                <a:blip r:embed="rId2"/>
                <a:stretch>
                  <a:fillRect t="-59748" b="-10377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946AFF8-7A72-E24B-927C-72C119070D69}"/>
                  </a:ext>
                </a:extLst>
              </p:cNvPr>
              <p:cNvSpPr txBox="1"/>
              <p:nvPr/>
            </p:nvSpPr>
            <p:spPr>
              <a:xfrm>
                <a:off x="1367913" y="3993094"/>
                <a:ext cx="7291143" cy="133793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24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it-IT" sz="24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it-IT" sz="2400" b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𝐱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it-IT" sz="2400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it-IT" sz="24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𝐰</m:t>
                                              </m:r>
                                            </m:e>
                                          </m:d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it-IT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,|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it-IT" sz="2400" b="1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it-IT" sz="2400" b="1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A946AFF8-7A72-E24B-927C-72C119070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3" y="3993094"/>
                <a:ext cx="7291143" cy="1337930"/>
              </a:xfrm>
              <a:prstGeom prst="rect">
                <a:avLst/>
              </a:prstGeom>
              <a:blipFill>
                <a:blip r:embed="rId3"/>
                <a:stretch>
                  <a:fillRect l="-5052" t="-85047" b="-1551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018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C00C6FC-1A7E-BB47-B05F-0AE1B267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BDFFD-5F33-4B8C-96E8-C45530002C8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3C8AA9-4657-CE4E-8884-7725C22D0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</a:rPr>
              <a:t>Defining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r>
              <a:rPr lang="it-IT" dirty="0" err="1">
                <a:solidFill>
                  <a:srgbClr val="0000FF"/>
                </a:solidFill>
              </a:rPr>
              <a:t>Moreover</a:t>
            </a:r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FF"/>
                </a:solidFill>
              </a:rPr>
              <a:t>  </a:t>
            </a:r>
            <a:endParaRPr lang="it-IT" baseline="-25000" dirty="0">
              <a:solidFill>
                <a:srgbClr val="0000FF"/>
              </a:solidFill>
            </a:endParaRPr>
          </a:p>
          <a:p>
            <a:endParaRPr lang="it-IT" b="1" dirty="0">
              <a:solidFill>
                <a:srgbClr val="0000FF"/>
              </a:solidFill>
            </a:endParaRPr>
          </a:p>
          <a:p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878E2F8-CAC8-054E-A082-CEDF53CE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/>
          <a:p>
            <a:r>
              <a:rPr lang="en-US" dirty="0"/>
              <a:t>Interpretation of NN output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/>
              <p:nvPr/>
            </p:nvSpPr>
            <p:spPr>
              <a:xfrm>
                <a:off x="997866" y="1556792"/>
                <a:ext cx="7291143" cy="9685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400861BA-D70F-7343-B0E9-9B5A8B56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66" y="1556792"/>
                <a:ext cx="7291143" cy="968598"/>
              </a:xfrm>
              <a:prstGeom prst="rect">
                <a:avLst/>
              </a:prstGeom>
              <a:blipFill>
                <a:blip r:embed="rId2"/>
                <a:stretch>
                  <a:fillRect t="-157143" b="-21558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08D311F-B0AF-7D4C-94EF-7F86F7055E3B}"/>
                  </a:ext>
                </a:extLst>
              </p:cNvPr>
              <p:cNvSpPr txBox="1"/>
              <p:nvPr/>
            </p:nvSpPr>
            <p:spPr>
              <a:xfrm>
                <a:off x="1125495" y="2355938"/>
                <a:ext cx="7291143" cy="96859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 </m:t>
                          </m:r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208D311F-B0AF-7D4C-94EF-7F86F7055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495" y="2355938"/>
                <a:ext cx="7291143" cy="968598"/>
              </a:xfrm>
              <a:prstGeom prst="rect">
                <a:avLst/>
              </a:prstGeom>
              <a:blipFill>
                <a:blip r:embed="rId3"/>
                <a:stretch>
                  <a:fillRect t="-157143" b="-21558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3D10F1C-837A-5340-9D64-406AE7F21E26}"/>
                  </a:ext>
                </a:extLst>
              </p:cNvPr>
              <p:cNvSpPr txBox="1"/>
              <p:nvPr/>
            </p:nvSpPr>
            <p:spPr>
              <a:xfrm>
                <a:off x="1367913" y="4508724"/>
                <a:ext cx="7291143" cy="368242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it-IT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3D10F1C-837A-5340-9D64-406AE7F2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913" y="4508724"/>
                <a:ext cx="7291143" cy="368242"/>
              </a:xfrm>
              <a:prstGeom prst="rect">
                <a:avLst/>
              </a:prstGeom>
              <a:blipFill>
                <a:blip r:embed="rId4"/>
                <a:stretch>
                  <a:fillRect t="-3333" b="-3666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7CC4777-6F19-2440-AD49-8FAE40B46580}"/>
                  </a:ext>
                </a:extLst>
              </p:cNvPr>
              <p:cNvSpPr txBox="1"/>
              <p:nvPr/>
            </p:nvSpPr>
            <p:spPr>
              <a:xfrm>
                <a:off x="1364915" y="5276524"/>
                <a:ext cx="7291143" cy="84215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it-I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it-IT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| </m:t>
                                  </m:r>
                                  <m:r>
                                    <a:rPr lang="it-IT" sz="24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it-I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it-IT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 </m:t>
                                      </m:r>
                                      <m:r>
                                        <a:rPr lang="it-IT" sz="2400" b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d>
                                  <m:r>
                                    <a:rPr lang="it-IT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it-IT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sup/>
                      </m:sSup>
                    </m:oMath>
                  </m:oMathPara>
                </a14:m>
                <a:endParaRPr lang="en-GB" sz="2400" baseline="-25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C7CC4777-6F19-2440-AD49-8FAE40B46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15" y="5276524"/>
                <a:ext cx="7291143" cy="842154"/>
              </a:xfrm>
              <a:prstGeom prst="rect">
                <a:avLst/>
              </a:prstGeom>
              <a:blipFill>
                <a:blip r:embed="rId5"/>
                <a:stretch>
                  <a:fillRect t="-72059" b="-10882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598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36239</TotalTime>
  <Words>509</Words>
  <Application>Microsoft Macintosh PowerPoint</Application>
  <PresentationFormat>Presentazione su schermo (4:3)</PresentationFormat>
  <Paragraphs>218</Paragraphs>
  <Slides>20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Tw Cen MT</vt:lpstr>
      <vt:lpstr>Wingdings</vt:lpstr>
      <vt:lpstr>Wingdings 2</vt:lpstr>
      <vt:lpstr>13_asd</vt:lpstr>
      <vt:lpstr>Presentazione standard di PowerPoint</vt:lpstr>
      <vt:lpstr>Question 10</vt:lpstr>
      <vt:lpstr>Introduction</vt:lpstr>
      <vt:lpstr>Likelihood</vt:lpstr>
      <vt:lpstr>sum-of-squares error</vt:lpstr>
      <vt:lpstr>sum-of-squares error</vt:lpstr>
      <vt:lpstr>sum-of-squares error</vt:lpstr>
      <vt:lpstr>Interpretation of NN output </vt:lpstr>
      <vt:lpstr>Interpretation of NN output </vt:lpstr>
      <vt:lpstr>Interpretation of NN output </vt:lpstr>
      <vt:lpstr>Interpretation of NN output </vt:lpstr>
      <vt:lpstr>Considerations</vt:lpstr>
      <vt:lpstr>Example</vt:lpstr>
      <vt:lpstr>General error functions </vt:lpstr>
      <vt:lpstr>General error functions </vt:lpstr>
      <vt:lpstr>Classification</vt:lpstr>
      <vt:lpstr>Cross-Entropy</vt:lpstr>
      <vt:lpstr>Cross-Entropy</vt:lpstr>
      <vt:lpstr>Cross-Entropy for multiple class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345</cp:revision>
  <dcterms:modified xsi:type="dcterms:W3CDTF">2023-02-04T20:06:07Z</dcterms:modified>
</cp:coreProperties>
</file>