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86" r:id="rId2"/>
    <p:sldId id="298" r:id="rId3"/>
    <p:sldId id="355" r:id="rId4"/>
    <p:sldId id="356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425" r:id="rId14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13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5.tiff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Forward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propagation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Simple example: two-layer NN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CFC03F-9BB8-3544-A184-6A8589598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556792"/>
            <a:ext cx="39116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9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Derivatives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Hidden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First and </a:t>
            </a:r>
            <a:r>
              <a:rPr lang="it-IT" dirty="0" err="1">
                <a:solidFill>
                  <a:srgbClr val="0000FF"/>
                </a:solidFill>
              </a:rPr>
              <a:t>second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layer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Simple example: two-layer NN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AF0553-61F5-FC46-A2EF-76CEC9B62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556792"/>
            <a:ext cx="2336800" cy="584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87EE056-1C29-CA4E-A4B2-174720F7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3002509"/>
            <a:ext cx="4241800" cy="17145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C22D04C-7FAE-1447-9F72-E77571843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109" y="5241452"/>
            <a:ext cx="62484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8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Logistic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sigmoid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activation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Exercise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018D801-C012-F642-83F3-20222285F3D8}"/>
                  </a:ext>
                </a:extLst>
              </p:cNvPr>
              <p:cNvSpPr txBox="1"/>
              <p:nvPr/>
            </p:nvSpPr>
            <p:spPr>
              <a:xfrm>
                <a:off x="1169289" y="1628800"/>
                <a:ext cx="6418039" cy="7225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018D801-C012-F642-83F3-20222285F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1628800"/>
                <a:ext cx="6418039" cy="722505"/>
              </a:xfrm>
              <a:prstGeom prst="rect">
                <a:avLst/>
              </a:prstGeom>
              <a:blipFill>
                <a:blip r:embed="rId2"/>
                <a:stretch>
                  <a:fillRect b="-1034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67C4F99-7BD9-8940-8EE4-41953F53DD5B}"/>
                  </a:ext>
                </a:extLst>
              </p:cNvPr>
              <p:cNvSpPr txBox="1"/>
              <p:nvPr/>
            </p:nvSpPr>
            <p:spPr>
              <a:xfrm>
                <a:off x="1169289" y="2871033"/>
                <a:ext cx="6418039" cy="3608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)(1−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67C4F99-7BD9-8940-8EE4-41953F53D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2871033"/>
                <a:ext cx="6418039" cy="360804"/>
              </a:xfrm>
              <a:prstGeom prst="rect">
                <a:avLst/>
              </a:prstGeom>
              <a:blipFill>
                <a:blip r:embed="rId3"/>
                <a:stretch>
                  <a:fillRect b="-3793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48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Multi-Layer </a:t>
            </a:r>
            <a:r>
              <a:rPr lang="it-IT" dirty="0" err="1"/>
              <a:t>Neural</a:t>
            </a:r>
            <a:r>
              <a:rPr lang="it-IT" dirty="0"/>
              <a:t> Network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Explain the error back-propagation algorithm</a:t>
            </a:r>
          </a:p>
          <a:p>
            <a:pPr marL="366713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/>
              <a:t>Question </a:t>
            </a:r>
            <a:r>
              <a:rPr lang="en-US" dirty="0"/>
              <a:t>8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Outputs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Error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For a </a:t>
            </a:r>
            <a:r>
              <a:rPr lang="it-IT" dirty="0" err="1">
                <a:solidFill>
                  <a:srgbClr val="0000FF"/>
                </a:solidFill>
              </a:rPr>
              <a:t>particular</a:t>
            </a:r>
            <a:r>
              <a:rPr lang="it-IT" dirty="0">
                <a:solidFill>
                  <a:srgbClr val="0000FF"/>
                </a:solidFill>
              </a:rPr>
              <a:t> input </a:t>
            </a:r>
            <a:r>
              <a:rPr lang="it-IT" dirty="0" err="1">
                <a:solidFill>
                  <a:srgbClr val="0000FF"/>
                </a:solidFill>
              </a:rPr>
              <a:t>n</a:t>
            </a:r>
            <a:r>
              <a:rPr lang="it-IT" dirty="0">
                <a:solidFill>
                  <a:srgbClr val="0000FF"/>
                </a:solidFill>
              </a:rPr>
              <a:t>, the sum of </a:t>
            </a:r>
            <a:r>
              <a:rPr lang="it-IT" dirty="0" err="1">
                <a:solidFill>
                  <a:srgbClr val="0000FF"/>
                </a:solidFill>
              </a:rPr>
              <a:t>squares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Simple linear model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9DB108B-EC08-CE4A-B169-833F73A75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484784"/>
            <a:ext cx="2736304" cy="10261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0474132-ECA3-214D-8B67-BF9E89FAF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793588"/>
            <a:ext cx="2736304" cy="110825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1839F15-E765-244F-B01F-B26367401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250" y="5013176"/>
            <a:ext cx="3973934" cy="11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5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Gradient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Interpretation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/>
              <a:t>Local </a:t>
            </a:r>
            <a:r>
              <a:rPr lang="it-IT" dirty="0" err="1"/>
              <a:t>computation</a:t>
            </a:r>
            <a:r>
              <a:rPr lang="it-IT" dirty="0"/>
              <a:t> </a:t>
            </a:r>
            <a:r>
              <a:rPr lang="it-IT" dirty="0" err="1"/>
              <a:t>involving</a:t>
            </a:r>
            <a:r>
              <a:rPr lang="it-IT" dirty="0"/>
              <a:t> the </a:t>
            </a:r>
            <a:r>
              <a:rPr lang="it-IT" dirty="0" err="1"/>
              <a:t>product</a:t>
            </a:r>
            <a:r>
              <a:rPr lang="it-IT" dirty="0"/>
              <a:t> of an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the output and the </a:t>
            </a:r>
            <a:r>
              <a:rPr lang="it-IT" dirty="0" err="1"/>
              <a:t>associated</a:t>
            </a:r>
            <a:r>
              <a:rPr lang="it-IT" dirty="0"/>
              <a:t> input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Simple linear model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6D6DA6E-DC16-C24F-9AB2-206D4170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0" y="1628800"/>
            <a:ext cx="43561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9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Each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Non-linear </a:t>
            </a:r>
            <a:r>
              <a:rPr lang="it-IT" dirty="0" err="1">
                <a:solidFill>
                  <a:srgbClr val="0000FF"/>
                </a:solidFill>
              </a:rPr>
              <a:t>atctivation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Forward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propagation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pattern in the training set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calculate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activations</a:t>
            </a:r>
            <a:r>
              <a:rPr lang="it-IT" dirty="0"/>
              <a:t> and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obtain</a:t>
            </a:r>
            <a:r>
              <a:rPr lang="it-IT" dirty="0"/>
              <a:t> the output 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 err="1"/>
              <a:t>Multy</a:t>
            </a:r>
            <a:r>
              <a:rPr lang="en-US" dirty="0"/>
              <a:t>-Layer Perceptron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6841AB2-1598-164B-9A93-3C4F4B9C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09" y="1556792"/>
            <a:ext cx="2946400" cy="12319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8801CB6-0A89-BC45-B764-2D9E1F332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009" y="3840632"/>
            <a:ext cx="20066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9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Derivative of the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Partial</a:t>
            </a:r>
            <a:r>
              <a:rPr lang="it-IT" dirty="0">
                <a:solidFill>
                  <a:srgbClr val="0000FF"/>
                </a:solidFill>
              </a:rPr>
              <a:t> derivative </a:t>
            </a:r>
            <a:r>
              <a:rPr lang="it-IT" dirty="0"/>
              <a:t>and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chain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rule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write</a:t>
            </a:r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 err="1"/>
              <a:t>Multy</a:t>
            </a:r>
            <a:r>
              <a:rPr lang="en-US" dirty="0"/>
              <a:t>-Layer Perceptron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3E86135-6E96-4C4E-B278-658DF049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412776"/>
            <a:ext cx="2736304" cy="11082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145BCBC-FAE3-5541-B4DB-A7706F21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74" y="3179812"/>
            <a:ext cx="3492500" cy="1295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C074BAD-D1BD-574C-8B61-2C59B1130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005134"/>
            <a:ext cx="2057400" cy="14732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42B0C62-3E68-7740-AC33-51543EDC4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324" y="5439549"/>
            <a:ext cx="2946400" cy="12319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A10B98E-7B81-A94D-A787-42BA6B4CE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278" y="5475428"/>
            <a:ext cx="18161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5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and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For the output </a:t>
            </a:r>
            <a:r>
              <a:rPr lang="it-IT" dirty="0" err="1">
                <a:solidFill>
                  <a:srgbClr val="0000FF"/>
                </a:solidFill>
              </a:rPr>
              <a:t>unit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 err="1"/>
              <a:t>Multy</a:t>
            </a:r>
            <a:r>
              <a:rPr lang="en-US" dirty="0"/>
              <a:t>-Layer Perceptron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17BEA40-08BD-3F4D-B6AC-BB5ABA10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597" y="1225628"/>
            <a:ext cx="2184400" cy="13589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7652A1E-889A-3A4C-86B9-E9D7C3E36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909" y="3361533"/>
            <a:ext cx="2590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0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for </a:t>
            </a:r>
            <a:r>
              <a:rPr lang="it-IT" dirty="0" err="1">
                <a:solidFill>
                  <a:srgbClr val="0000FF"/>
                </a:solidFill>
              </a:rPr>
              <a:t>hidden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Multi-Layer Perceptron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3AA648-B880-FA4F-B2BE-B89F6DE6D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16" y="4048561"/>
            <a:ext cx="4936636" cy="141389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DD56328-E497-6B4F-B8B6-D1C688FBB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1075846"/>
            <a:ext cx="4642784" cy="310632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BFC5E46-7403-2449-9E46-6F93CB819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54" y="5619876"/>
            <a:ext cx="4254500" cy="12573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97A470F-487E-8A41-A41A-03F5125F8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93" y="5625555"/>
            <a:ext cx="4254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8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Activation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hidden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Derivative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Simple example: two-layer NN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967E2A-5178-4544-B137-A1216DF20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484784"/>
            <a:ext cx="3162300" cy="914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BA4DA04-87D3-FA4D-BC7D-D0295B82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2840833"/>
            <a:ext cx="3162300" cy="8382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2BE5F89-4D12-3F41-A4D9-FB065B083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4421256"/>
            <a:ext cx="4318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92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36231</TotalTime>
  <Words>208</Words>
  <Application>Microsoft Macintosh PowerPoint</Application>
  <PresentationFormat>Presentazione su schermo (4:3)</PresentationFormat>
  <Paragraphs>112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8</vt:lpstr>
      <vt:lpstr>Simple linear model</vt:lpstr>
      <vt:lpstr>Simple linear model</vt:lpstr>
      <vt:lpstr>Multy-Layer Perceptron</vt:lpstr>
      <vt:lpstr>Multy-Layer Perceptron</vt:lpstr>
      <vt:lpstr>Multy-Layer Perceptron</vt:lpstr>
      <vt:lpstr>Multi-Layer Perceptron</vt:lpstr>
      <vt:lpstr>Simple example: two-layer NN</vt:lpstr>
      <vt:lpstr>Simple example: two-layer NN</vt:lpstr>
      <vt:lpstr>Simple example: two-layer NN</vt:lpstr>
      <vt:lpstr>Exercise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342</cp:revision>
  <dcterms:modified xsi:type="dcterms:W3CDTF">2023-02-04T20:02:51Z</dcterms:modified>
</cp:coreProperties>
</file>